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Default Extension="xlsx" ContentType="application/vnd.openxmlformats-officedocument.spreadsheetml.sheet"/>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89" r:id="rId3"/>
  </p:sldMasterIdLst>
  <p:notesMasterIdLst>
    <p:notesMasterId r:id="rId87"/>
  </p:notesMasterIdLst>
  <p:handoutMasterIdLst>
    <p:handoutMasterId r:id="rId88"/>
  </p:handoutMasterIdLst>
  <p:sldIdLst>
    <p:sldId id="304" r:id="rId4"/>
    <p:sldId id="305"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38" r:id="rId41"/>
    <p:sldId id="332" r:id="rId42"/>
    <p:sldId id="347" r:id="rId43"/>
    <p:sldId id="350" r:id="rId44"/>
    <p:sldId id="352"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 id="367" r:id="rId60"/>
    <p:sldId id="368" r:id="rId61"/>
    <p:sldId id="369" r:id="rId62"/>
    <p:sldId id="370" r:id="rId63"/>
    <p:sldId id="371" r:id="rId64"/>
    <p:sldId id="372" r:id="rId65"/>
    <p:sldId id="373" r:id="rId66"/>
    <p:sldId id="374" r:id="rId67"/>
    <p:sldId id="375" r:id="rId68"/>
    <p:sldId id="376" r:id="rId69"/>
    <p:sldId id="377" r:id="rId70"/>
    <p:sldId id="378" r:id="rId71"/>
    <p:sldId id="379" r:id="rId72"/>
    <p:sldId id="380" r:id="rId73"/>
    <p:sldId id="381" r:id="rId74"/>
    <p:sldId id="382" r:id="rId75"/>
    <p:sldId id="383" r:id="rId76"/>
    <p:sldId id="333" r:id="rId77"/>
    <p:sldId id="335" r:id="rId78"/>
    <p:sldId id="339" r:id="rId79"/>
    <p:sldId id="341" r:id="rId80"/>
    <p:sldId id="342" r:id="rId81"/>
    <p:sldId id="343" r:id="rId82"/>
    <p:sldId id="344" r:id="rId83"/>
    <p:sldId id="345" r:id="rId84"/>
    <p:sldId id="346" r:id="rId85"/>
    <p:sldId id="340" r:id="rId8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AE"/>
    <a:srgbClr val="00CCFF"/>
    <a:srgbClr val="FBFFF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0" autoAdjust="0"/>
    <p:restoredTop sz="87207" autoAdjust="0"/>
  </p:normalViewPr>
  <p:slideViewPr>
    <p:cSldViewPr>
      <p:cViewPr varScale="1">
        <p:scale>
          <a:sx n="49" d="100"/>
          <a:sy n="49" d="100"/>
        </p:scale>
        <p:origin x="-1452" y="-102"/>
      </p:cViewPr>
      <p:guideLst>
        <p:guide orient="horz" pos="2160"/>
        <p:guide pos="2880"/>
      </p:guideLst>
    </p:cSldViewPr>
  </p:slideViewPr>
  <p:outlineViewPr>
    <p:cViewPr>
      <p:scale>
        <a:sx n="33" d="100"/>
        <a:sy n="33" d="100"/>
      </p:scale>
      <p:origin x="60" y="732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Madison County</c:v>
                </c:pt>
              </c:strCache>
            </c:strRef>
          </c:tx>
          <c:cat>
            <c:strRef>
              <c:f>Sheet1!$A$2:$A$5</c:f>
              <c:strCache>
                <c:ptCount val="4"/>
                <c:pt idx="0">
                  <c:v>2010</c:v>
                </c:pt>
                <c:pt idx="1">
                  <c:v>2011</c:v>
                </c:pt>
                <c:pt idx="2">
                  <c:v>2012</c:v>
                </c:pt>
                <c:pt idx="3">
                  <c:v>2013*</c:v>
                </c:pt>
              </c:strCache>
            </c:strRef>
          </c:cat>
          <c:val>
            <c:numRef>
              <c:f>Sheet1!$B$2:$B$5</c:f>
              <c:numCache>
                <c:formatCode>General</c:formatCode>
                <c:ptCount val="4"/>
                <c:pt idx="0">
                  <c:v>0.4</c:v>
                </c:pt>
                <c:pt idx="1">
                  <c:v>1</c:v>
                </c:pt>
                <c:pt idx="2">
                  <c:v>2.8</c:v>
                </c:pt>
                <c:pt idx="3">
                  <c:v>3.3</c:v>
                </c:pt>
              </c:numCache>
            </c:numRef>
          </c:val>
        </c:ser>
        <c:ser>
          <c:idx val="1"/>
          <c:order val="1"/>
          <c:tx>
            <c:strRef>
              <c:f>Sheet1!$C$1</c:f>
              <c:strCache>
                <c:ptCount val="1"/>
                <c:pt idx="0">
                  <c:v>Delaware</c:v>
                </c:pt>
              </c:strCache>
            </c:strRef>
          </c:tx>
          <c:cat>
            <c:strRef>
              <c:f>Sheet1!$A$2:$A$5</c:f>
              <c:strCache>
                <c:ptCount val="4"/>
                <c:pt idx="0">
                  <c:v>2010</c:v>
                </c:pt>
                <c:pt idx="1">
                  <c:v>2011</c:v>
                </c:pt>
                <c:pt idx="2">
                  <c:v>2012</c:v>
                </c:pt>
                <c:pt idx="3">
                  <c:v>2013*</c:v>
                </c:pt>
              </c:strCache>
            </c:strRef>
          </c:cat>
          <c:val>
            <c:numRef>
              <c:f>Sheet1!$C$2:$C$5</c:f>
              <c:numCache>
                <c:formatCode>General</c:formatCode>
                <c:ptCount val="4"/>
                <c:pt idx="0">
                  <c:v>0.1</c:v>
                </c:pt>
                <c:pt idx="1">
                  <c:v>0.30000000000000032</c:v>
                </c:pt>
                <c:pt idx="2">
                  <c:v>1</c:v>
                </c:pt>
                <c:pt idx="3">
                  <c:v>3.3</c:v>
                </c:pt>
              </c:numCache>
            </c:numRef>
          </c:val>
        </c:ser>
        <c:overlap val="100"/>
        <c:axId val="175917312"/>
        <c:axId val="175923200"/>
      </c:barChart>
      <c:catAx>
        <c:axId val="175917312"/>
        <c:scaling>
          <c:orientation val="minMax"/>
        </c:scaling>
        <c:axPos val="b"/>
        <c:numFmt formatCode="General" sourceLinked="1"/>
        <c:tickLblPos val="nextTo"/>
        <c:crossAx val="175923200"/>
        <c:crosses val="autoZero"/>
        <c:auto val="1"/>
        <c:lblAlgn val="ctr"/>
        <c:lblOffset val="100"/>
      </c:catAx>
      <c:valAx>
        <c:axId val="175923200"/>
        <c:scaling>
          <c:orientation val="minMax"/>
        </c:scaling>
        <c:delete val="1"/>
        <c:axPos val="l"/>
        <c:majorGridlines/>
        <c:numFmt formatCode="General" sourceLinked="1"/>
        <c:tickLblPos val="none"/>
        <c:crossAx val="175917312"/>
        <c:crosses val="autoZero"/>
        <c:crossBetween val="between"/>
      </c:valAx>
    </c:plotArea>
    <c:legend>
      <c:legendPos val="r"/>
      <c:layout>
        <c:manualLayout>
          <c:xMode val="edge"/>
          <c:yMode val="edge"/>
          <c:x val="0.76692711487987486"/>
          <c:y val="0.42168661122506129"/>
          <c:w val="0.23307288512012941"/>
          <c:h val="0.15576397774352121"/>
        </c:manualLayout>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FECEB7BD-BB40-454E-9B58-29E11B3E365B}" type="datetimeFigureOut">
              <a:rPr lang="en-US" smtClean="0"/>
              <a:pPr/>
              <a:t>3/9/2016</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AF10D3D7-D340-FD42-8052-5356E612E768}" type="slidenum">
              <a:rPr lang="en-US" smtClean="0"/>
              <a:pPr/>
              <a:t>‹#›</a:t>
            </a:fld>
            <a:endParaRPr lang="en-US"/>
          </a:p>
        </p:txBody>
      </p:sp>
    </p:spTree>
    <p:extLst>
      <p:ext uri="{BB962C8B-B14F-4D97-AF65-F5344CB8AC3E}">
        <p14:creationId xmlns="" xmlns:p14="http://schemas.microsoft.com/office/powerpoint/2010/main" val="37852023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136D93A9-5750-414B-BAF9-992C79C17A07}" type="datetimeFigureOut">
              <a:rPr lang="en-US" smtClean="0"/>
              <a:pPr/>
              <a:t>3/9/2016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1EAB11CF-12AA-1449-AA7A-232FEC12F429}" type="slidenum">
              <a:rPr lang="en-US" smtClean="0"/>
              <a:pPr/>
              <a:t>‹#›</a:t>
            </a:fld>
            <a:endParaRPr lang="en-US"/>
          </a:p>
        </p:txBody>
      </p:sp>
    </p:spTree>
    <p:extLst>
      <p:ext uri="{BB962C8B-B14F-4D97-AF65-F5344CB8AC3E}">
        <p14:creationId xmlns="" xmlns:p14="http://schemas.microsoft.com/office/powerpoint/2010/main" val="34134217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apps.nccd.cdc.gov/uscs/"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dc.gov/tobacco/data_statistics/sgr/50th-anniversary/index.htm"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A48C9B-BD48-420E-8A95-6D942BEA0FB2}" type="slidenum">
              <a:rPr lang="en-US" smtClean="0"/>
              <a:pPr/>
              <a:t>54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A48C9B-BD48-420E-8A95-6D942BEA0FB2}" type="slidenum">
              <a:rPr lang="en-US" smtClean="0"/>
              <a:pPr/>
              <a:t>59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A48C9B-BD48-420E-8A95-6D942BEA0FB2}" type="slidenum">
              <a:rPr lang="en-US" smtClean="0"/>
              <a:pPr/>
              <a:t>61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U.S. Cancer Statistics Working Group. </a:t>
            </a:r>
            <a:r>
              <a:rPr lang="en-US" i="1" dirty="0" smtClean="0">
                <a:hlinkClick r:id="rId3"/>
              </a:rPr>
              <a:t>United States Cancer Statistics: 1999–2011 Incidence and Mortality Web-based Report.</a:t>
            </a:r>
            <a:r>
              <a:rPr lang="en-US" dirty="0" smtClean="0"/>
              <a:t> Atlanta (GA): Department of Health and Human Services, Centers for Disease Control and Prevention, and National Cancer Institute; 2014. Available at: </a:t>
            </a:r>
            <a:r>
              <a:rPr lang="en-US" dirty="0" smtClean="0">
                <a:hlinkClick r:id="rId3"/>
              </a:rPr>
              <a:t>www.cdc.gov/uscs</a:t>
            </a:r>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64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CDC</a:t>
            </a:r>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65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 Department of Health and Human Services. </a:t>
            </a:r>
            <a:r>
              <a:rPr lang="en-US" dirty="0" smtClean="0">
                <a:hlinkClick r:id="rId3"/>
              </a:rPr>
              <a:t>The Health Consequences of Smoking—50 Years of Progress: A Report of the Surgeon General</a:t>
            </a:r>
            <a:r>
              <a:rPr lang="en-US" dirty="0" smtClean="0"/>
              <a:t>. Atlanta: U.S. Department of Health and Human Services, Centers for Disease Control and Prevention, National Center for Chronic Disease Prevention and Health Promotion, Office on Smoking and Health, 2014 [accessed 2014 Mar 5].</a:t>
            </a:r>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66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pCi</a:t>
            </a:r>
            <a:r>
              <a:rPr lang="en-US" dirty="0" smtClean="0"/>
              <a:t>/L  picocuries per </a:t>
            </a:r>
            <a:r>
              <a:rPr lang="en-US" dirty="0" err="1" smtClean="0"/>
              <a:t>litre</a:t>
            </a:r>
            <a:endParaRPr lang="en-US" dirty="0" smtClean="0"/>
          </a:p>
          <a:p>
            <a:r>
              <a:rPr lang="en-US" dirty="0" smtClean="0"/>
              <a:t>Decay rates</a:t>
            </a:r>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67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USGS</a:t>
            </a:r>
            <a:r>
              <a:rPr lang="en-US" dirty="0" smtClean="0"/>
              <a:t> 1993 Report 93-292 complied by 42 states between 1986-92</a:t>
            </a:r>
          </a:p>
          <a:p>
            <a:r>
              <a:rPr lang="en-US" dirty="0" smtClean="0"/>
              <a:t>Note that this is state average—within a state, say PA, certain areas are quite high: Washington Co. PA—over one-half of its home readings exceed 4 </a:t>
            </a:r>
            <a:r>
              <a:rPr lang="en-US" dirty="0" err="1" smtClean="0"/>
              <a:t>pCi</a:t>
            </a:r>
            <a:r>
              <a:rPr lang="en-US" dirty="0" smtClean="0"/>
              <a:t>/L, with an average of 8.1 </a:t>
            </a:r>
            <a:r>
              <a:rPr lang="en-US" dirty="0" err="1" smtClean="0"/>
              <a:t>pCi</a:t>
            </a:r>
            <a:r>
              <a:rPr lang="en-US" dirty="0" smtClean="0"/>
              <a:t>/L.</a:t>
            </a:r>
          </a:p>
          <a:p>
            <a:r>
              <a:rPr lang="en-US" dirty="0" smtClean="0"/>
              <a:t>Philadelphia and Delaware Counties have average of &lt;</a:t>
            </a:r>
            <a:r>
              <a:rPr lang="en-US" dirty="0" err="1" smtClean="0"/>
              <a:t>4pCi</a:t>
            </a:r>
            <a:r>
              <a:rPr lang="en-US" dirty="0" smtClean="0"/>
              <a:t>/L. </a:t>
            </a:r>
          </a:p>
          <a:p>
            <a:r>
              <a:rPr lang="en-US" dirty="0" smtClean="0"/>
              <a:t>Illinois—home of Cook Co and Madison Co. asbestos litigation—32% of homes had levels over 4 </a:t>
            </a:r>
            <a:r>
              <a:rPr lang="en-US" dirty="0" err="1" smtClean="0"/>
              <a:t>pCi</a:t>
            </a:r>
            <a:r>
              <a:rPr lang="en-US" dirty="0" smtClean="0"/>
              <a:t>/L </a:t>
            </a:r>
            <a:endParaRPr lang="en-US" dirty="0"/>
          </a:p>
        </p:txBody>
      </p:sp>
      <p:sp>
        <p:nvSpPr>
          <p:cNvPr id="4" name="Slide Number Placeholder 3"/>
          <p:cNvSpPr>
            <a:spLocks noGrp="1"/>
          </p:cNvSpPr>
          <p:nvPr>
            <p:ph type="sldNum" sz="quarter" idx="10"/>
          </p:nvPr>
        </p:nvSpPr>
        <p:spPr/>
        <p:txBody>
          <a:bodyPr/>
          <a:lstStyle/>
          <a:p>
            <a:fld id="{1EAB11CF-12AA-1449-AA7A-232FEC12F429}" type="slidenum">
              <a:rPr lang="en-US" smtClean="0"/>
              <a:pPr/>
              <a:t>68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6934200" cy="1470025"/>
          </a:xfrm>
        </p:spPr>
        <p:txBody>
          <a:bodyPr>
            <a:normAutofit/>
          </a:bodyPr>
          <a:lstStyle>
            <a:lvl1pPr>
              <a:defRPr sz="2800">
                <a:solidFill>
                  <a:schemeClr val="tx1">
                    <a:lumMod val="75000"/>
                    <a:lumOff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33400" y="3127375"/>
            <a:ext cx="3276600" cy="1752600"/>
          </a:xfrm>
        </p:spPr>
        <p:txBody>
          <a:bodyPr/>
          <a:lstStyle>
            <a:lvl1pPr marL="0" indent="0" algn="l">
              <a:buNone/>
              <a:defRPr sz="1800">
                <a:solidFill>
                  <a:srgbClr val="4040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pic>
        <p:nvPicPr>
          <p:cNvPr id="10" name="Picture 9" descr="Dinsmore-2c-print.jpg"/>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4953000" y="5105400"/>
            <a:ext cx="3551370" cy="842586"/>
          </a:xfrm>
          <a:prstGeom prst="rect">
            <a:avLst/>
          </a:prstGeom>
          <a:effectLst>
            <a:reflection blurRad="6350" stA="20000" endA="300" endPos="30000" dist="25400" dir="5400000" sy="-100000" algn="bl"/>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sp>
        <p:nvSpPr>
          <p:cNvPr id="2" name="Date Placeholder 1"/>
          <p:cNvSpPr>
            <a:spLocks noGrp="1"/>
          </p:cNvSpPr>
          <p:nvPr>
            <p:ph type="dt" sz="half" idx="10"/>
          </p:nvPr>
        </p:nvSpPr>
        <p:spPr>
          <a:xfrm>
            <a:off x="457200" y="6324601"/>
            <a:ext cx="914400" cy="304800"/>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smtClean="0"/>
              <a:t>DINSMORE &amp; SHOHL LLP | Presentation Title</a:t>
            </a:r>
            <a:endParaRPr lang="en-US" dirty="0"/>
          </a:p>
        </p:txBody>
      </p:sp>
      <p:sp>
        <p:nvSpPr>
          <p:cNvPr id="4" name="Slide Number Placeholder 3"/>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6" name="Picture 5"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3008313" cy="1162050"/>
          </a:xfrm>
        </p:spPr>
        <p:txBody>
          <a:bodyPr anchor="b"/>
          <a:lstStyle>
            <a:lvl1pPr algn="l">
              <a:defRPr sz="2000" b="1" baseline="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33800" y="1447800"/>
            <a:ext cx="4953000" cy="4678363"/>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24601"/>
            <a:ext cx="914400" cy="30480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DINSMORE &amp; SHOHL LLP | Presentation Title</a:t>
            </a:r>
            <a:endParaRPr lang="en-US" dirty="0"/>
          </a:p>
        </p:txBody>
      </p:sp>
      <p:sp>
        <p:nvSpPr>
          <p:cNvPr id="7" name="Slide Number Placeholder 6"/>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81000" y="612775"/>
            <a:ext cx="8382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24601"/>
            <a:ext cx="914400" cy="30480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
        <p:nvSpPr>
          <p:cNvPr id="7" name="Slide Number Placeholder 6"/>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24601"/>
            <a:ext cx="914400" cy="30480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8" name="Picture 7"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24601"/>
            <a:ext cx="914400" cy="30480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7" name="Picture 6"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64CF2E0-CCC4-4E1E-9902-C3C36AB3FDA4}" type="datetimeFigureOut">
              <a:rPr lang="en-US" smtClean="0"/>
              <a:pPr/>
              <a:t>3/9/2016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DINSMORE &amp; SHOHL LLP | Presentation Title</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F42FDE4-A7DD-41A7-A0A6-9B649FB43336}" type="slidenum">
              <a:rPr kumimoji="0" lang="en-US" smtClean="0"/>
              <a:pPr/>
              <a:t>‹#›</a:t>
            </a:fld>
            <a:endParaRPr kumimoji="0" lang="en-US" sz="1400" dirty="0">
              <a:solidFill>
                <a:srgbClr val="FFFFFF"/>
              </a:solidFill>
            </a:endParaRPr>
          </a:p>
        </p:txBody>
      </p:sp>
      <p:pic>
        <p:nvPicPr>
          <p:cNvPr id="12" name="Picture 11" descr="Dinsmore-2c-print.jpg"/>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4953000" y="5105400"/>
            <a:ext cx="3551370" cy="842586"/>
          </a:xfrm>
          <a:prstGeom prst="rect">
            <a:avLst/>
          </a:prstGeom>
          <a:effectLst>
            <a:reflection blurRad="6350" stA="20000" endA="300" endPos="30000" dist="25400" dir="5400000" sy="-100000" algn="bl"/>
          </a:effectLst>
        </p:spPr>
      </p:pic>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3/9/2016</a:t>
            </a:fld>
            <a:endParaRPr lang="en-US"/>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6D1340B-B320-4949-80C8-72CFFBD72CAA}"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DINSMORE &amp; SHOHL LLP | Presentation Title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64CF2E0-CCC4-4E1E-9902-C3C36AB3FDA4}" type="datetimeFigureOut">
              <a:rPr lang="en-US" smtClean="0"/>
              <a:pPr/>
              <a:t>3/9/2016</a:t>
            </a:fld>
            <a:endParaRPr lang="en-US"/>
          </a:p>
        </p:txBody>
      </p:sp>
      <p:sp>
        <p:nvSpPr>
          <p:cNvPr id="10" name="Slide Number Placeholder 9"/>
          <p:cNvSpPr>
            <a:spLocks noGrp="1"/>
          </p:cNvSpPr>
          <p:nvPr>
            <p:ph type="sldNum" sz="quarter" idx="16"/>
          </p:nvPr>
        </p:nvSpPr>
        <p:spPr/>
        <p:txBody>
          <a:bodyPr rtlCol="0"/>
          <a:lstStyle/>
          <a:p>
            <a:fld id="{6F42FDE4-A7DD-41A7-A0A6-9B649FB43336}" type="slidenum">
              <a:rPr kumimoji="0" lang="en-US" smtClean="0"/>
              <a:pPr/>
              <a:t>‹#›</a:t>
            </a:fld>
            <a:endParaRPr kumimoji="0" lang="en-US"/>
          </a:p>
        </p:txBody>
      </p:sp>
      <p:sp>
        <p:nvSpPr>
          <p:cNvPr id="12" name="Footer Placeholder 11"/>
          <p:cNvSpPr>
            <a:spLocks noGrp="1"/>
          </p:cNvSpPr>
          <p:nvPr>
            <p:ph type="ftr" sz="quarter" idx="17"/>
          </p:nvPr>
        </p:nvSpPr>
        <p:spPr/>
        <p:txBody>
          <a:bodyPr rtlCol="0"/>
          <a:lstStyle/>
          <a:p>
            <a:r>
              <a:rPr lang="en-US" smtClean="0"/>
              <a:t>DINSMORE &amp; SHOHL LLP | Presentation Title</a:t>
            </a:r>
            <a:endParaRPr lang="en-US" dirty="0"/>
          </a:p>
        </p:txBody>
      </p:sp>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A6D1340B-B320-4949-80C8-72CFFBD72CAA}"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DINSMORE &amp; SHOHL LLP | Presentation Title</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7" name="Rectangle 16"/>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18" name="Picture 17"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22513" y="3252787"/>
            <a:ext cx="6059487" cy="1362075"/>
          </a:xfrm>
        </p:spPr>
        <p:txBody>
          <a:bodyPr anchor="t">
            <a:normAutofit/>
          </a:bodyPr>
          <a:lstStyle>
            <a:lvl1pPr algn="r">
              <a:defRPr sz="2800" b="1" cap="all"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322513" y="1752600"/>
            <a:ext cx="6059487" cy="1500187"/>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7543800" y="381000"/>
            <a:ext cx="914400" cy="304800"/>
          </a:xfrm>
          <a:prstGeom prst="rect">
            <a:avLst/>
          </a:prstGeom>
        </p:spPr>
        <p:txBody>
          <a:bodyPr/>
          <a:lstStyle>
            <a:lvl1pPr algn="r">
              <a:defRPr sz="1600"/>
            </a:lvl1pPr>
          </a:lstStyle>
          <a:p>
            <a:endParaRPr lang="en-US" dirty="0"/>
          </a:p>
        </p:txBody>
      </p:sp>
      <p:sp>
        <p:nvSpPr>
          <p:cNvPr id="5" name="Footer Placeholder 4"/>
          <p:cNvSpPr>
            <a:spLocks noGrp="1"/>
          </p:cNvSpPr>
          <p:nvPr>
            <p:ph type="ftr" sz="quarter" idx="11"/>
          </p:nvPr>
        </p:nvSpPr>
        <p:spPr>
          <a:xfrm>
            <a:off x="381000" y="6400800"/>
            <a:ext cx="4876800" cy="228600"/>
          </a:xfrm>
        </p:spPr>
        <p:txBody>
          <a:bodyPr/>
          <a:lstStyle/>
          <a:p>
            <a:r>
              <a:rPr lang="en-US" dirty="0" smtClean="0"/>
              <a:t>DINSMORE &amp; SHOHL LLP | Presentation Title</a:t>
            </a:r>
            <a:endParaRPr lang="en-US" dirty="0"/>
          </a:p>
        </p:txBody>
      </p:sp>
      <p:sp>
        <p:nvSpPr>
          <p:cNvPr id="6" name="Slide Number Placeholder 5"/>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7" name="Picture 6" descr="Dinsmore-2c-print.jpg"/>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4953000" y="5105400"/>
            <a:ext cx="3551370" cy="842586"/>
          </a:xfrm>
          <a:prstGeom prst="rect">
            <a:avLst/>
          </a:prstGeom>
          <a:effectLst>
            <a:reflection blurRad="6350" stA="20000" endA="300" endPos="30000" dist="25400" dir="5400000" sy="-100000" algn="bl"/>
          </a:effectLst>
        </p:spPr>
      </p:pic>
    </p:spTree>
    <p:extLst>
      <p:ext uri="{BB962C8B-B14F-4D97-AF65-F5344CB8AC3E}">
        <p14:creationId xmlns="" xmlns:p14="http://schemas.microsoft.com/office/powerpoint/2010/main" val="3866815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6D1340B-B320-4949-80C8-72CFFBD72CAA}" type="slidenum">
              <a:rPr lang="en-US" smtClean="0"/>
              <a:pPr/>
              <a:t>‹#›</a:t>
            </a:fld>
            <a:endParaRPr lang="en-US" dirty="0"/>
          </a:p>
        </p:txBody>
      </p:sp>
      <p:sp>
        <p:nvSpPr>
          <p:cNvPr id="6" name="Rectangle 5"/>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7" name="Picture 6"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DINSMORE &amp; SHOHL LLP | Presentation Title</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6D1340B-B320-4949-80C8-72CFFBD72CAA}" type="slidenum">
              <a:rPr lang="en-US" smtClean="0"/>
              <a:pPr/>
              <a:t>‹#›</a:t>
            </a:fld>
            <a:endParaRPr lang="en-US" dirty="0"/>
          </a:p>
        </p:txBody>
      </p:sp>
      <p:sp>
        <p:nvSpPr>
          <p:cNvPr id="5" name="Rectangle 4"/>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6" name="Picture 5"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6D1340B-B320-4949-80C8-72CFFBD72CA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6D1340B-B320-4949-80C8-72CFFBD72CA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DINSMORE &amp; SHOHL LLP | Presentation Title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A6D1340B-B320-4949-80C8-72CFFBD72CAA}" type="slidenum">
              <a:rPr lang="en-US" smtClean="0"/>
              <a:pPr/>
              <a:t>‹#›</a:t>
            </a:fld>
            <a:endParaRPr lang="en-US" dirty="0"/>
          </a:p>
        </p:txBody>
      </p:sp>
      <p:sp>
        <p:nvSpPr>
          <p:cNvPr id="7" name="Rectangle 6"/>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8" name="Picture 7"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DINSMORE &amp; SHOHL LLP | Presentation Title</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6D1340B-B320-4949-80C8-72CFFBD72CAA}" type="slidenum">
              <a:rPr lang="en-US" smtClean="0"/>
              <a:pPr/>
              <a:t>‹#›</a:t>
            </a:fld>
            <a:endParaRPr lang="en-US" dirty="0"/>
          </a:p>
        </p:txBody>
      </p:sp>
      <p:pic>
        <p:nvPicPr>
          <p:cNvPr id="10" name="Picture 9"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525963"/>
          </a:xfrm>
        </p:spPr>
        <p:txBody>
          <a:bodyPr/>
          <a:lstStyle>
            <a:lvl1pPr>
              <a:defRPr sz="2000"/>
            </a:lvl1pPr>
            <a:lvl2pPr marL="457200" indent="0">
              <a:buSzPct val="50000"/>
              <a:buFont typeface="Lucida Grande"/>
              <a:buNone/>
              <a:defRPr sz="1800">
                <a:solidFill>
                  <a:srgbClr val="404040"/>
                </a:solidFill>
              </a:defRPr>
            </a:lvl2pPr>
            <a:lvl3pPr marL="1143000" indent="-228600">
              <a:buSzPct val="50000"/>
              <a:buFont typeface="Lucida Grande"/>
              <a:buChar char="⨠"/>
              <a:defRPr sz="1800">
                <a:solidFill>
                  <a:srgbClr val="404040"/>
                </a:solidFill>
              </a:defRPr>
            </a:lvl3pPr>
            <a:lvl4pPr marL="1600200" indent="-228600">
              <a:buSzPct val="50000"/>
              <a:buFont typeface="Lucida Grande"/>
              <a:buChar char="⨠"/>
              <a:defRPr sz="1800">
                <a:solidFill>
                  <a:srgbClr val="404040"/>
                </a:solidFill>
              </a:defRPr>
            </a:lvl4pPr>
            <a:lvl5pPr marL="2057400" indent="-228600">
              <a:buSzPct val="50000"/>
              <a:buFont typeface="Lucida Grande"/>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295400"/>
            <a:ext cx="4038600" cy="4525963"/>
          </a:xfrm>
        </p:spPr>
        <p:txBody>
          <a:bodyPr/>
          <a:lstStyle>
            <a:lvl1pPr>
              <a:defRPr sz="2000"/>
            </a:lvl1pPr>
            <a:lvl2pPr marL="457200" indent="0">
              <a:buSzPct val="50000"/>
              <a:buFont typeface="Lucida Grande"/>
              <a:buNone/>
              <a:defRPr sz="1800"/>
            </a:lvl2pPr>
            <a:lvl3pPr marL="1143000" indent="-228600">
              <a:buSzPct val="50000"/>
              <a:buFont typeface="Lucida Grande"/>
              <a:buChar char="⨠"/>
              <a:defRPr sz="1800"/>
            </a:lvl3pPr>
            <a:lvl4pPr marL="1600200" indent="-228600">
              <a:buSzPct val="50000"/>
              <a:buFont typeface="Lucida Grande"/>
              <a:buChar char="⨠"/>
              <a:defRPr sz="1800"/>
            </a:lvl4pPr>
            <a:lvl5pPr marL="2057400" indent="-228600">
              <a:buSzPct val="50000"/>
              <a:buFont typeface="Lucida Grande"/>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3/9/2016</a:t>
            </a:fld>
            <a:endParaRPr lang="en-US"/>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sz="1400" dirty="0">
              <a:solidFill>
                <a:srgbClr val="FFFFFF"/>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1" name="Picture 10" descr="Dinsmore-2c-print.jpg"/>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4953000" y="5105400"/>
            <a:ext cx="3551370" cy="842586"/>
          </a:xfrm>
          <a:prstGeom prst="rect">
            <a:avLst/>
          </a:prstGeom>
          <a:effectLst>
            <a:reflection blurRad="6350" stA="20000" endA="300" endPos="30000" dist="25400" dir="5400000" sy="-100000" algn="bl"/>
          </a:effectLst>
        </p:spPr>
      </p:pic>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3/9/2016</a:t>
            </a:fld>
            <a:endParaRPr lang="en-US"/>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A6D1340B-B320-4949-80C8-72CFFBD72CA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2130425"/>
            <a:ext cx="3276600" cy="1470025"/>
          </a:xfrm>
        </p:spPr>
        <p:txBody>
          <a:bodyPr>
            <a:normAutofit/>
          </a:bodyPr>
          <a:lstStyle>
            <a:lvl1pPr>
              <a:defRPr sz="2000">
                <a:solidFill>
                  <a:schemeClr val="tx1">
                    <a:lumMod val="65000"/>
                    <a:lumOff val="3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715000" y="3657600"/>
            <a:ext cx="3276600" cy="1752600"/>
          </a:xfrm>
        </p:spPr>
        <p:txBody>
          <a:bodyPr/>
          <a:lstStyle>
            <a:lvl1pPr marL="0" indent="0" algn="l">
              <a:buNone/>
              <a:defRPr sz="14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685800" y="6324600"/>
            <a:ext cx="4038600" cy="304801"/>
          </a:xfrm>
        </p:spPr>
        <p:txBody>
          <a:bodyPr/>
          <a:lstStyle/>
          <a:p>
            <a:r>
              <a:rPr lang="en-US" smtClean="0"/>
              <a:t>DINSMORE &amp; SHOHL LLP | Presentation Title</a:t>
            </a:r>
            <a:endParaRPr lang="en-US" dirty="0"/>
          </a:p>
        </p:txBody>
      </p:sp>
      <p:cxnSp>
        <p:nvCxnSpPr>
          <p:cNvPr id="8" name="Straight Connector 7"/>
          <p:cNvCxnSpPr/>
          <p:nvPr userDrawn="1"/>
        </p:nvCxnSpPr>
        <p:spPr>
          <a:xfrm>
            <a:off x="5562600" y="2454141"/>
            <a:ext cx="0" cy="2607155"/>
          </a:xfrm>
          <a:prstGeom prst="line">
            <a:avLst/>
          </a:prstGeom>
          <a:ln w="127000" cmpd="sng">
            <a:solidFill>
              <a:schemeClr val="bg1">
                <a:lumMod val="85000"/>
              </a:schemeClr>
            </a:solidFill>
          </a:ln>
        </p:spPr>
        <p:style>
          <a:lnRef idx="1">
            <a:schemeClr val="accent5"/>
          </a:lnRef>
          <a:fillRef idx="0">
            <a:schemeClr val="accent5"/>
          </a:fillRef>
          <a:effectRef idx="0">
            <a:schemeClr val="accent5"/>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3/9/2016</a:t>
            </a:fld>
            <a:endParaRPr lang="en-US"/>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DINSMORE &amp; SHOHL LLP | Presentation Title</a:t>
            </a:r>
            <a:endParaRPr lang="en-US" dirty="0"/>
          </a:p>
        </p:txBody>
      </p:sp>
      <p:sp>
        <p:nvSpPr>
          <p:cNvPr id="9" name="Slide Number Placeholder 8"/>
          <p:cNvSpPr>
            <a:spLocks noGrp="1"/>
          </p:cNvSpPr>
          <p:nvPr>
            <p:ph type="sldNum" sz="quarter" idx="12"/>
          </p:nvPr>
        </p:nvSpPr>
        <p:spPr/>
        <p:txBody>
          <a:bodyPr/>
          <a:lstStyle/>
          <a:p>
            <a:fld id="{A6D1340B-B320-4949-80C8-72CFFBD72CAA}" type="slidenum">
              <a:rPr lang="en-US" smtClean="0"/>
              <a:pPr/>
              <a:t>‹#›</a:t>
            </a:fld>
            <a:endParaRPr lang="en-US" dirty="0"/>
          </a:p>
        </p:txBody>
      </p:sp>
      <p:sp>
        <p:nvSpPr>
          <p:cNvPr id="10" name="Rectangle 9"/>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11" name="Picture 10"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
        <p:nvSpPr>
          <p:cNvPr id="5" name="Slide Number Placeholder 4"/>
          <p:cNvSpPr>
            <a:spLocks noGrp="1"/>
          </p:cNvSpPr>
          <p:nvPr>
            <p:ph type="sldNum" sz="quarter" idx="12"/>
          </p:nvPr>
        </p:nvSpPr>
        <p:spPr/>
        <p:txBody>
          <a:bodyPr/>
          <a:lstStyle/>
          <a:p>
            <a:fld id="{A6D1340B-B320-4949-80C8-72CFFBD72CAA}" type="slidenum">
              <a:rPr lang="en-US" smtClean="0"/>
              <a:pPr/>
              <a:t>‹#›</a:t>
            </a:fld>
            <a:endParaRPr lang="en-US" dirty="0"/>
          </a:p>
        </p:txBody>
      </p:sp>
      <p:sp>
        <p:nvSpPr>
          <p:cNvPr id="6" name="Rectangle 5"/>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7" name="Picture 6"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DINSMORE &amp; SHOHL LLP | Presentation Title</a:t>
            </a:r>
            <a:endParaRPr lang="en-US" dirty="0"/>
          </a:p>
        </p:txBody>
      </p:sp>
      <p:sp>
        <p:nvSpPr>
          <p:cNvPr id="4" name="Slide Number Placeholder 3"/>
          <p:cNvSpPr>
            <a:spLocks noGrp="1"/>
          </p:cNvSpPr>
          <p:nvPr>
            <p:ph type="sldNum" sz="quarter" idx="12"/>
          </p:nvPr>
        </p:nvSpPr>
        <p:spPr/>
        <p:txBody>
          <a:bodyPr/>
          <a:lstStyle/>
          <a:p>
            <a:fld id="{A6D1340B-B320-4949-80C8-72CFFBD72CAA}" type="slidenum">
              <a:rPr lang="en-US" smtClean="0"/>
              <a:pPr/>
              <a:t>‹#›</a:t>
            </a:fld>
            <a:endParaRPr lang="en-US" dirty="0"/>
          </a:p>
        </p:txBody>
      </p:sp>
      <p:sp>
        <p:nvSpPr>
          <p:cNvPr id="5" name="Rectangle 4"/>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6" name="Picture 5"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
        <p:nvSpPr>
          <p:cNvPr id="7" name="Slide Number Placeholder 6"/>
          <p:cNvSpPr>
            <a:spLocks noGrp="1"/>
          </p:cNvSpPr>
          <p:nvPr>
            <p:ph type="sldNum" sz="quarter" idx="12"/>
          </p:nvPr>
        </p:nvSpPr>
        <p:spPr/>
        <p:txBody>
          <a:bodyPr/>
          <a:lstStyle/>
          <a:p>
            <a:fld id="{A6D1340B-B320-4949-80C8-72CFFBD72CAA}"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DINSMORE &amp; SHOHL LLP | Presentation Title</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A6D1340B-B320-4949-80C8-72CFFBD72C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A6D1340B-B320-4949-80C8-72CFFBD72CAA}" type="slidenum">
              <a:rPr lang="en-US" smtClean="0"/>
              <a:pPr/>
              <a:t>‹#›</a:t>
            </a:fld>
            <a:endParaRPr lang="en-US" dirty="0"/>
          </a:p>
        </p:txBody>
      </p:sp>
      <p:sp>
        <p:nvSpPr>
          <p:cNvPr id="7" name="Rectangle 6"/>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pic>
        <p:nvPicPr>
          <p:cNvPr id="8" name="Picture 7"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p:txBody>
          <a:bodyPr/>
          <a:lstStyle/>
          <a:p>
            <a:fld id="{A6D1340B-B320-4949-80C8-72CFFBD72CAA}" type="slidenum">
              <a:rPr lang="en-US" smtClean="0"/>
              <a:pPr/>
              <a:t>‹#›</a:t>
            </a:fld>
            <a:endParaRPr lang="en-US" dirty="0"/>
          </a:p>
        </p:txBody>
      </p:sp>
      <p:pic>
        <p:nvPicPr>
          <p:cNvPr id="10" name="Picture 9"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828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743200"/>
            <a:ext cx="8229600" cy="3382963"/>
          </a:xfrm>
        </p:spPr>
        <p:txBody>
          <a:bodyPr/>
          <a:lstStyle>
            <a:lvl2pPr marL="457200" indent="0">
              <a:buNone/>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239000" cy="1981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362200"/>
            <a:ext cx="8229600" cy="3763963"/>
          </a:xfrm>
        </p:spPr>
        <p:txBody>
          <a:bodyPr/>
          <a:lstStyle>
            <a:lvl2pPr marL="457200" indent="0">
              <a:buNone/>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7" name="Title 1"/>
          <p:cNvSpPr txBox="1">
            <a:spLocks/>
          </p:cNvSpPr>
          <p:nvPr userDrawn="1"/>
        </p:nvSpPr>
        <p:spPr>
          <a:xfrm>
            <a:off x="76200" y="228600"/>
            <a:ext cx="2133600" cy="1981200"/>
          </a:xfrm>
          <a:prstGeom prst="rect">
            <a:avLst/>
          </a:prstGeom>
        </p:spPr>
        <p:txBody>
          <a:bodyPr vert="horz" lIns="91440" tIns="45720" rIns="91440" bIns="45720" rtlCol="0" anchor="b">
            <a:noAutofit/>
          </a:bodyPr>
          <a:lstStyle>
            <a:lvl1pPr algn="l" defTabSz="914400" rtl="0" eaLnBrk="1" latinLnBrk="0" hangingPunct="1">
              <a:spcBef>
                <a:spcPct val="0"/>
              </a:spcBef>
              <a:buNone/>
              <a:defRPr sz="2600" b="1" kern="1200">
                <a:solidFill>
                  <a:srgbClr val="404040"/>
                </a:solidFill>
                <a:latin typeface="+mj-lt"/>
                <a:ea typeface="+mj-ea"/>
                <a:cs typeface="Arial" pitchFamily="34" charset="0"/>
              </a:defRPr>
            </a:lvl1pPr>
          </a:lstStyle>
          <a:p>
            <a:r>
              <a:rPr lang="en-US" sz="16600" dirty="0" smtClean="0">
                <a:solidFill>
                  <a:schemeClr val="bg2">
                    <a:lumMod val="90000"/>
                  </a:schemeClr>
                </a:solidFill>
              </a:rPr>
              <a:t>Click to edit Master title style</a:t>
            </a:r>
            <a:endParaRPr lang="en-US" sz="16600" dirty="0">
              <a:solidFill>
                <a:schemeClr val="bg2">
                  <a:lumMod val="90000"/>
                </a:schemeClr>
              </a:solidFill>
            </a:endParaRPr>
          </a:p>
        </p:txBody>
      </p:sp>
    </p:spTree>
    <p:extLst>
      <p:ext uri="{BB962C8B-B14F-4D97-AF65-F5344CB8AC3E}">
        <p14:creationId xmlns="" xmlns:p14="http://schemas.microsoft.com/office/powerpoint/2010/main" val="73066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059487" cy="1362075"/>
          </a:xfrm>
        </p:spPr>
        <p:txBody>
          <a:bodyPr anchor="t">
            <a:normAutofit/>
          </a:bodyPr>
          <a:lstStyle>
            <a:lvl1pPr algn="l">
              <a:defRPr sz="2800" b="1" cap="all"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60594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24601"/>
            <a:ext cx="914400" cy="30480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DINSMORE &amp; SHOHL LLP | Presentation Title</a:t>
            </a:r>
            <a:endParaRPr lang="en-US" dirty="0"/>
          </a:p>
        </p:txBody>
      </p:sp>
      <p:sp>
        <p:nvSpPr>
          <p:cNvPr id="6" name="Slide Number Placeholder 5"/>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525963"/>
          </a:xfrm>
        </p:spPr>
        <p:txBody>
          <a:bodyPr/>
          <a:lstStyle>
            <a:lvl1pPr>
              <a:defRPr sz="2000"/>
            </a:lvl1pPr>
            <a:lvl2pPr marL="457200" indent="0">
              <a:buSzPct val="50000"/>
              <a:buFont typeface="Lucida Grande"/>
              <a:buNone/>
              <a:defRPr sz="1800">
                <a:solidFill>
                  <a:srgbClr val="404040"/>
                </a:solidFill>
              </a:defRPr>
            </a:lvl2pPr>
            <a:lvl3pPr marL="1143000" indent="-228600">
              <a:buSzPct val="50000"/>
              <a:buFont typeface="Lucida Grande"/>
              <a:buChar char="⨠"/>
              <a:defRPr sz="1800">
                <a:solidFill>
                  <a:srgbClr val="404040"/>
                </a:solidFill>
              </a:defRPr>
            </a:lvl3pPr>
            <a:lvl4pPr marL="1600200" indent="-228600">
              <a:buSzPct val="50000"/>
              <a:buFont typeface="Lucida Grande"/>
              <a:buChar char="⨠"/>
              <a:defRPr sz="1800">
                <a:solidFill>
                  <a:srgbClr val="404040"/>
                </a:solidFill>
              </a:defRPr>
            </a:lvl4pPr>
            <a:lvl5pPr marL="2057400" indent="-228600">
              <a:buSzPct val="50000"/>
              <a:buFont typeface="Lucida Grande"/>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295400"/>
            <a:ext cx="4038600" cy="4525963"/>
          </a:xfrm>
        </p:spPr>
        <p:txBody>
          <a:bodyPr/>
          <a:lstStyle>
            <a:lvl1pPr>
              <a:defRPr sz="2000"/>
            </a:lvl1pPr>
            <a:lvl2pPr marL="457200" indent="0">
              <a:buSzPct val="50000"/>
              <a:buFont typeface="Lucida Grande"/>
              <a:buNone/>
              <a:defRPr sz="1800"/>
            </a:lvl2pPr>
            <a:lvl3pPr marL="1143000" indent="-228600">
              <a:buSzPct val="50000"/>
              <a:buFont typeface="Lucida Grande"/>
              <a:buChar char="⨠"/>
              <a:defRPr sz="1800"/>
            </a:lvl3pPr>
            <a:lvl4pPr marL="1600200" indent="-228600">
              <a:buSzPct val="50000"/>
              <a:buFont typeface="Lucida Grande"/>
              <a:buChar char="⨠"/>
              <a:defRPr sz="1800"/>
            </a:lvl4pPr>
            <a:lvl5pPr marL="2057400" indent="-228600">
              <a:buSzPct val="50000"/>
              <a:buFont typeface="Lucida Grande"/>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24601"/>
            <a:ext cx="914400" cy="304800"/>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smtClean="0"/>
              <a:t>DINSMORE &amp; SHOHL LLP | Presentation Title</a:t>
            </a:r>
            <a:endParaRPr lang="en-US" dirty="0"/>
          </a:p>
        </p:txBody>
      </p:sp>
      <p:sp>
        <p:nvSpPr>
          <p:cNvPr id="9" name="Slide Number Placeholder 8"/>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11" name="Picture 10"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125272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rgbClr val="004B93"/>
              </a:solidFill>
              <a:effectLs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24601"/>
            <a:ext cx="914400" cy="304800"/>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
        <p:nvSpPr>
          <p:cNvPr id="5" name="Slide Number Placeholder 4"/>
          <p:cNvSpPr>
            <a:spLocks noGrp="1"/>
          </p:cNvSpPr>
          <p:nvPr>
            <p:ph type="sldNum" sz="quarter" idx="12"/>
          </p:nvPr>
        </p:nvSpPr>
        <p:spPr>
          <a:xfrm>
            <a:off x="1371600" y="6324601"/>
            <a:ext cx="838200" cy="304800"/>
          </a:xfrm>
          <a:prstGeom prst="rect">
            <a:avLst/>
          </a:prstGeom>
        </p:spPr>
        <p:txBody>
          <a:bodyPr/>
          <a:lstStyle/>
          <a:p>
            <a:fld id="{A6D1340B-B320-4949-80C8-72CFFBD72CAA}" type="slidenum">
              <a:rPr lang="en-US" smtClean="0"/>
              <a:pPr/>
              <a:t>‹#›</a:t>
            </a:fld>
            <a:endParaRPr lang="en-US" dirty="0"/>
          </a:p>
        </p:txBody>
      </p:sp>
      <p:pic>
        <p:nvPicPr>
          <p:cNvPr id="7" name="Picture 6" descr="Dinsmore PPT banner-bottom.jpg"/>
          <p:cNvPicPr>
            <a:picLocks noChangeAspect="1"/>
          </p:cNvPicPr>
          <p:nvPr userDrawn="1"/>
        </p:nvPicPr>
        <p:blipFill rotWithShape="1">
          <a:blip r:embed="rId2" cstate="screen">
            <a:extLst>
              <a:ext uri="{28A0092B-C50C-407E-A947-70E740481C1C}">
                <a14:useLocalDpi xmlns="" xmlns:a14="http://schemas.microsoft.com/office/drawing/2010/main"/>
              </a:ext>
            </a:extLst>
          </a:blip>
          <a:srcRect/>
          <a:stretch/>
        </p:blipFill>
        <p:spPr>
          <a:xfrm>
            <a:off x="6587856" y="6129659"/>
            <a:ext cx="2121602" cy="51915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4478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514600"/>
            <a:ext cx="8229600" cy="36115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81000" y="6400800"/>
            <a:ext cx="4876800" cy="228600"/>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DINSMORE &amp; SHOHL LLP | Presentation Title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 id="2147483661" r:id="rId3"/>
    <p:sldLayoutId id="214748365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sldNum="0" hdr="0" dt="0"/>
  <p:txStyles>
    <p:titleStyle>
      <a:lvl1pPr algn="l" defTabSz="914400" rtl="0" eaLnBrk="1" latinLnBrk="0" hangingPunct="1">
        <a:spcBef>
          <a:spcPct val="0"/>
        </a:spcBef>
        <a:buNone/>
        <a:defRPr sz="2600" b="1" kern="1200">
          <a:solidFill>
            <a:srgbClr val="404040"/>
          </a:solidFill>
          <a:latin typeface="+mj-lt"/>
          <a:ea typeface="+mj-ea"/>
          <a:cs typeface="Arial" pitchFamily="34" charset="0"/>
        </a:defRPr>
      </a:lvl1pPr>
    </p:titleStyle>
    <p:bodyStyle>
      <a:lvl1pPr marL="0" indent="0" algn="l" defTabSz="914400" rtl="0" eaLnBrk="1" latinLnBrk="0" hangingPunct="1">
        <a:lnSpc>
          <a:spcPct val="120000"/>
        </a:lnSpc>
        <a:spcBef>
          <a:spcPct val="20000"/>
        </a:spcBef>
        <a:spcAft>
          <a:spcPts val="600"/>
        </a:spcAft>
        <a:buFont typeface="Wingdings 3" pitchFamily="18" charset="2"/>
        <a:buNone/>
        <a:defRPr sz="2000" b="1" kern="1200">
          <a:solidFill>
            <a:schemeClr val="tx1">
              <a:lumMod val="75000"/>
              <a:lumOff val="25000"/>
            </a:schemeClr>
          </a:solidFill>
          <a:latin typeface="+mn-lt"/>
          <a:ea typeface="+mn-ea"/>
          <a:cs typeface="+mn-cs"/>
        </a:defRPr>
      </a:lvl1pPr>
      <a:lvl2pPr marL="457200" indent="0" algn="l" defTabSz="914400" rtl="0" eaLnBrk="1" latinLnBrk="0" hangingPunct="1">
        <a:lnSpc>
          <a:spcPct val="120000"/>
        </a:lnSpc>
        <a:spcBef>
          <a:spcPct val="20000"/>
        </a:spcBef>
        <a:spcAft>
          <a:spcPts val="600"/>
        </a:spcAft>
        <a:buClr>
          <a:schemeClr val="bg1">
            <a:lumMod val="65000"/>
          </a:schemeClr>
        </a:buClr>
        <a:buFont typeface="Wingdings 3" pitchFamily="18" charset="2"/>
        <a:buNone/>
        <a:defRPr sz="20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20000"/>
        </a:lnSpc>
        <a:spcBef>
          <a:spcPct val="20000"/>
        </a:spcBef>
        <a:spcAft>
          <a:spcPts val="600"/>
        </a:spcAft>
        <a:buClr>
          <a:srgbClr val="00CCFF"/>
        </a:buClr>
        <a:buSzPct val="75000"/>
        <a:buFont typeface="Lucida Grande"/>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20000"/>
        </a:lnSpc>
        <a:spcBef>
          <a:spcPct val="20000"/>
        </a:spcBef>
        <a:spcAft>
          <a:spcPts val="600"/>
        </a:spcAft>
        <a:buClr>
          <a:schemeClr val="bg1">
            <a:lumMod val="50000"/>
          </a:schemeClr>
        </a:buClr>
        <a:buSzPct val="75000"/>
        <a:buFont typeface="Lucida Grande"/>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20000"/>
        </a:lnSpc>
        <a:spcBef>
          <a:spcPct val="20000"/>
        </a:spcBef>
        <a:spcAft>
          <a:spcPts val="600"/>
        </a:spcAft>
        <a:buClr>
          <a:schemeClr val="tx1">
            <a:lumMod val="75000"/>
            <a:lumOff val="25000"/>
          </a:schemeClr>
        </a:buClr>
        <a:buSzPct val="50000"/>
        <a:buFont typeface="Lucida Grande"/>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3/9/2016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DINSMORE &amp; SHOHL LLP | Presentation Title</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3/9/2016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DINSMORE &amp; SHOHL LLP | Presentation Title</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0.xml"/></Relationships>
</file>

<file path=ppt/slides/_rels/slide6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3.xml.rels><?xml version="1.0" encoding="UTF-8" standalone="yes"?>
<Relationships xmlns="http://schemas.openxmlformats.org/package/2006/relationships"><Relationship Id="rId2" Type="http://schemas.openxmlformats.org/officeDocument/2006/relationships/hyperlink" Target="http://apps.nccd.cdc.gov/uscs/" TargetMode="Externa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3" Type="http://schemas.openxmlformats.org/officeDocument/2006/relationships/hyperlink" Target="http://www.epa.gov/radon/"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600200"/>
            <a:ext cx="8153400" cy="1470025"/>
          </a:xfrm>
        </p:spPr>
        <p:txBody>
          <a:bodyPr/>
          <a:lstStyle/>
          <a:p>
            <a:pPr algn="ctr"/>
            <a:r>
              <a:rPr lang="en-US" dirty="0" smtClean="0"/>
              <a:t>Recent Developments Regarding Bad Faith Law, Construction Related Claims, and Environmental Claims</a:t>
            </a:r>
            <a:endParaRPr lang="en-US" dirty="0"/>
          </a:p>
        </p:txBody>
      </p:sp>
      <p:sp>
        <p:nvSpPr>
          <p:cNvPr id="6" name="Subtitle 5"/>
          <p:cNvSpPr>
            <a:spLocks noGrp="1"/>
          </p:cNvSpPr>
          <p:nvPr>
            <p:ph type="subTitle" idx="1"/>
          </p:nvPr>
        </p:nvSpPr>
        <p:spPr/>
        <p:txBody>
          <a:bodyPr/>
          <a:lstStyle/>
          <a:p>
            <a:endParaRPr lang="en-US" dirty="0"/>
          </a:p>
          <a:p>
            <a:r>
              <a:rPr lang="en-US" dirty="0" smtClean="0"/>
              <a:t>Thomas Drennan</a:t>
            </a:r>
            <a:endParaRPr lang="en-US" dirty="0"/>
          </a:p>
          <a:p>
            <a:r>
              <a:rPr lang="en-US" dirty="0" smtClean="0"/>
              <a:t>Ralph Kooy</a:t>
            </a:r>
          </a:p>
          <a:p>
            <a:r>
              <a:rPr lang="en-US" dirty="0" smtClean="0"/>
              <a:t>Anne Harman</a:t>
            </a:r>
            <a:endParaRPr lang="en-US" dirty="0"/>
          </a:p>
        </p:txBody>
      </p:sp>
      <p:sp>
        <p:nvSpPr>
          <p:cNvPr id="4" name="Footer Placeholder 3"/>
          <p:cNvSpPr>
            <a:spLocks noGrp="1"/>
          </p:cNvSpPr>
          <p:nvPr>
            <p:ph type="ftr" sz="quarter" idx="11"/>
          </p:nvPr>
        </p:nvSpPr>
        <p:spPr/>
        <p:txBody>
          <a:bodyPr/>
          <a:lstStyle/>
          <a:p>
            <a:r>
              <a:rPr lang="en-US" dirty="0" err="1" smtClean="0"/>
              <a:t>DINSMORE</a:t>
            </a:r>
            <a:r>
              <a:rPr lang="en-US" dirty="0" smtClean="0"/>
              <a:t> &amp; </a:t>
            </a:r>
            <a:r>
              <a:rPr lang="en-US" dirty="0" err="1" smtClean="0"/>
              <a:t>SHOHL</a:t>
            </a:r>
            <a:r>
              <a:rPr lang="en-US" dirty="0" smtClean="0"/>
              <a:t> LLP </a:t>
            </a:r>
            <a:endParaRPr lang="en-US" dirty="0"/>
          </a:p>
        </p:txBody>
      </p:sp>
      <p:sp>
        <p:nvSpPr>
          <p:cNvPr id="11" name="TextBox 10"/>
          <p:cNvSpPr txBox="1"/>
          <p:nvPr/>
        </p:nvSpPr>
        <p:spPr>
          <a:xfrm>
            <a:off x="-1143000" y="-380218"/>
            <a:ext cx="184666" cy="369332"/>
          </a:xfrm>
          <a:prstGeom prst="rect">
            <a:avLst/>
          </a:prstGeom>
          <a:noFill/>
        </p:spPr>
        <p:txBody>
          <a:bodyPr wrap="none" rtlCol="0">
            <a:spAutoFit/>
          </a:bodyPr>
          <a:lstStyle/>
          <a:p>
            <a:endParaRPr lang="en-US" dirty="0"/>
          </a:p>
        </p:txBody>
      </p:sp>
      <p:sp>
        <p:nvSpPr>
          <p:cNvPr id="12" name="TextBox 11"/>
          <p:cNvSpPr txBox="1"/>
          <p:nvPr/>
        </p:nvSpPr>
        <p:spPr>
          <a:xfrm>
            <a:off x="-780143" y="272143"/>
            <a:ext cx="184666" cy="369332"/>
          </a:xfrm>
          <a:prstGeom prst="rect">
            <a:avLst/>
          </a:prstGeom>
          <a:noFill/>
        </p:spPr>
        <p:txBody>
          <a:bodyPr wrap="none" rtlCol="0">
            <a:spAutoFit/>
          </a:bodyPr>
          <a:lstStyle/>
          <a:p>
            <a:endParaRPr lang="en-US" dirty="0"/>
          </a:p>
        </p:txBody>
      </p:sp>
      <p:sp>
        <p:nvSpPr>
          <p:cNvPr id="9" name="TextBox 8"/>
          <p:cNvSpPr txBox="1"/>
          <p:nvPr/>
        </p:nvSpPr>
        <p:spPr>
          <a:xfrm>
            <a:off x="-1342571" y="2884714"/>
            <a:ext cx="184666" cy="369332"/>
          </a:xfrm>
          <a:prstGeom prst="rect">
            <a:avLst/>
          </a:prstGeom>
          <a:noFill/>
        </p:spPr>
        <p:txBody>
          <a:bodyPr wrap="none" rtlCol="0">
            <a:spAutoFit/>
          </a:bodyPr>
          <a:lstStyle/>
          <a:p>
            <a:endParaRPr lang="en-US" dirty="0"/>
          </a:p>
        </p:txBody>
      </p:sp>
      <p:sp>
        <p:nvSpPr>
          <p:cNvPr id="13" name="TextBox 12"/>
          <p:cNvSpPr txBox="1"/>
          <p:nvPr/>
        </p:nvSpPr>
        <p:spPr>
          <a:xfrm>
            <a:off x="11303000" y="4753429"/>
            <a:ext cx="184666" cy="369332"/>
          </a:xfrm>
          <a:prstGeom prst="rect">
            <a:avLst/>
          </a:prstGeom>
          <a:noFill/>
        </p:spPr>
        <p:txBody>
          <a:bodyPr wrap="none" rtlCol="0">
            <a:spAutoFit/>
          </a:bodyPr>
          <a:lstStyle/>
          <a:p>
            <a:endParaRPr lang="en-US" dirty="0"/>
          </a:p>
        </p:txBody>
      </p:sp>
      <p:sp>
        <p:nvSpPr>
          <p:cNvPr id="14" name="TextBox 13"/>
          <p:cNvSpPr txBox="1"/>
          <p:nvPr/>
        </p:nvSpPr>
        <p:spPr>
          <a:xfrm>
            <a:off x="4572000" y="3200400"/>
            <a:ext cx="4191000" cy="1538883"/>
          </a:xfrm>
          <a:prstGeom prst="rect">
            <a:avLst/>
          </a:prstGeom>
          <a:noFill/>
        </p:spPr>
        <p:txBody>
          <a:bodyPr wrap="square" lIns="914400" tIns="457200" rIns="914400" bIns="457200" rtlCol="0">
            <a:spAutoFit/>
          </a:bodyPr>
          <a:lstStyle/>
          <a:p>
            <a:endParaRPr lang="en-US" sz="2000" b="1" dirty="0" smtClean="0"/>
          </a:p>
          <a:p>
            <a:r>
              <a:rPr lang="en-US" sz="2000" b="1" dirty="0" smtClean="0"/>
              <a:t>March 26, 2015</a:t>
            </a:r>
            <a:endParaRPr lang="en-US" sz="2000" b="1" dirty="0"/>
          </a:p>
        </p:txBody>
      </p:sp>
    </p:spTree>
    <p:extLst>
      <p:ext uri="{BB962C8B-B14F-4D97-AF65-F5344CB8AC3E}">
        <p14:creationId xmlns="" xmlns:p14="http://schemas.microsoft.com/office/powerpoint/2010/main" val="917011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Various decisions from Florida, including </a:t>
            </a:r>
            <a:r>
              <a:rPr lang="en-US" i="1" dirty="0" smtClean="0"/>
              <a:t>Lime Bay Condominium, Inc. v. State Farm Florida Ins. Co.</a:t>
            </a:r>
            <a:r>
              <a:rPr lang="en-US" dirty="0" smtClean="0"/>
              <a:t>, 94 </a:t>
            </a:r>
            <a:r>
              <a:rPr lang="en-US" dirty="0" err="1" smtClean="0"/>
              <a:t>So.3d</a:t>
            </a:r>
            <a:r>
              <a:rPr lang="en-US" dirty="0" smtClean="0"/>
              <a:t> 698 (Fla. 4</a:t>
            </a:r>
            <a:r>
              <a:rPr lang="en-US" baseline="30000" dirty="0" smtClean="0"/>
              <a:t>th</a:t>
            </a:r>
            <a:r>
              <a:rPr lang="en-US" dirty="0" smtClean="0"/>
              <a:t> </a:t>
            </a:r>
            <a:r>
              <a:rPr lang="en-US" dirty="0" err="1" smtClean="0"/>
              <a:t>DCA</a:t>
            </a:r>
            <a:r>
              <a:rPr lang="en-US" dirty="0" smtClean="0"/>
              <a:t> August 15, 2012); </a:t>
            </a:r>
            <a:r>
              <a:rPr lang="en-US" i="1" dirty="0" smtClean="0"/>
              <a:t>Trafalgar at Greenacres, Ltd. v. Zurich Am. Ins. Co.</a:t>
            </a:r>
            <a:r>
              <a:rPr lang="en-US" dirty="0" smtClean="0"/>
              <a:t>, 100 </a:t>
            </a:r>
            <a:r>
              <a:rPr lang="en-US" dirty="0" err="1" smtClean="0"/>
              <a:t>So.3d</a:t>
            </a:r>
            <a:r>
              <a:rPr lang="en-US" dirty="0" smtClean="0"/>
              <a:t> 1155 (Fla. 4</a:t>
            </a:r>
            <a:r>
              <a:rPr lang="en-US" baseline="30000" dirty="0" smtClean="0"/>
              <a:t>th</a:t>
            </a:r>
            <a:r>
              <a:rPr lang="en-US" dirty="0" smtClean="0"/>
              <a:t> </a:t>
            </a:r>
            <a:r>
              <a:rPr lang="en-US" dirty="0" err="1" smtClean="0"/>
              <a:t>DCA</a:t>
            </a:r>
            <a:r>
              <a:rPr lang="en-US" dirty="0" smtClean="0"/>
              <a:t> Sept. 5, 2012); </a:t>
            </a:r>
            <a:r>
              <a:rPr lang="en-US" i="1" dirty="0" err="1" smtClean="0"/>
              <a:t>Cammarata</a:t>
            </a:r>
            <a:r>
              <a:rPr lang="en-US" i="1" dirty="0" smtClean="0"/>
              <a:t> v. State Farm Fla. Ins. Co.</a:t>
            </a:r>
            <a:r>
              <a:rPr lang="en-US" dirty="0" smtClean="0"/>
              <a:t>, 2014 Fla. App. LEXIS 13672 (Fla. 4</a:t>
            </a:r>
            <a:r>
              <a:rPr lang="en-US" baseline="30000" dirty="0" smtClean="0"/>
              <a:t>th</a:t>
            </a:r>
            <a:r>
              <a:rPr lang="en-US" dirty="0" smtClean="0"/>
              <a:t> </a:t>
            </a:r>
            <a:r>
              <a:rPr lang="en-US" dirty="0" err="1" smtClean="0"/>
              <a:t>DCA</a:t>
            </a:r>
            <a:r>
              <a:rPr lang="en-US" dirty="0" smtClean="0"/>
              <a:t> Sept. 3, 2014)</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92500" lnSpcReduction="20000"/>
          </a:bodyPr>
          <a:lstStyle/>
          <a:p>
            <a:r>
              <a:rPr lang="en-US" sz="3200" dirty="0" smtClean="0"/>
              <a:t>All property damage cases resulting from </a:t>
            </a:r>
            <a:r>
              <a:rPr lang="en-US" sz="3200" b="1" dirty="0" smtClean="0"/>
              <a:t>Hurricane Wilma</a:t>
            </a:r>
          </a:p>
          <a:p>
            <a:r>
              <a:rPr lang="en-US" sz="3200" b="1" i="1" dirty="0" smtClean="0"/>
              <a:t>Lime Bay</a:t>
            </a:r>
            <a:r>
              <a:rPr lang="en-US" sz="3200" b="1" dirty="0" smtClean="0"/>
              <a:t>: </a:t>
            </a:r>
            <a:br>
              <a:rPr lang="en-US" sz="3200" b="1" dirty="0" smtClean="0"/>
            </a:br>
            <a:r>
              <a:rPr lang="en-US" sz="3200" dirty="0" smtClean="0"/>
              <a:t>Appraisal award was </a:t>
            </a:r>
            <a:r>
              <a:rPr lang="en-US" sz="3200" b="1" dirty="0" smtClean="0"/>
              <a:t>not </a:t>
            </a:r>
            <a:r>
              <a:rPr lang="en-US" sz="3200" dirty="0" smtClean="0"/>
              <a:t>final determination on breach of contract claim, and therefore bad faith claim could </a:t>
            </a:r>
            <a:r>
              <a:rPr lang="en-US" sz="3200" b="1" dirty="0" smtClean="0"/>
              <a:t>not</a:t>
            </a:r>
            <a:r>
              <a:rPr lang="en-US" sz="3200" dirty="0" smtClean="0"/>
              <a:t> proceed</a:t>
            </a:r>
          </a:p>
          <a:p>
            <a:r>
              <a:rPr lang="en-US" sz="3200" b="1" i="1" dirty="0" smtClean="0"/>
              <a:t>Trafalgar</a:t>
            </a:r>
            <a:r>
              <a:rPr lang="en-US" sz="3200" b="1" dirty="0" smtClean="0"/>
              <a:t>: </a:t>
            </a:r>
            <a:r>
              <a:rPr lang="en-US" sz="3200" dirty="0" smtClean="0"/>
              <a:t/>
            </a:r>
            <a:br>
              <a:rPr lang="en-US" sz="3200" dirty="0" smtClean="0"/>
            </a:br>
            <a:r>
              <a:rPr lang="en-US" sz="3200" dirty="0" smtClean="0"/>
              <a:t>Appraisal award </a:t>
            </a:r>
            <a:r>
              <a:rPr lang="en-US" sz="3200" b="1" dirty="0" smtClean="0"/>
              <a:t>was</a:t>
            </a:r>
            <a:r>
              <a:rPr lang="en-US" sz="3200" dirty="0" smtClean="0"/>
              <a:t> “favorable resolution” – and therefore bad faith claim could proceed</a:t>
            </a:r>
          </a:p>
          <a:p>
            <a:r>
              <a:rPr lang="en-US" sz="3200" b="1" i="1" dirty="0" err="1" smtClean="0"/>
              <a:t>Cammarata</a:t>
            </a:r>
            <a:r>
              <a:rPr lang="en-US" sz="3200" b="1" dirty="0" smtClean="0"/>
              <a:t>: </a:t>
            </a:r>
            <a:r>
              <a:rPr lang="en-US" sz="3200" dirty="0" smtClean="0"/>
              <a:t/>
            </a:r>
            <a:br>
              <a:rPr lang="en-US" sz="3200" dirty="0" smtClean="0"/>
            </a:br>
            <a:r>
              <a:rPr lang="en-US" sz="3200" dirty="0" smtClean="0"/>
              <a:t>As in </a:t>
            </a:r>
            <a:r>
              <a:rPr lang="en-US" sz="3200" i="1" dirty="0" smtClean="0"/>
              <a:t>Trafalgar</a:t>
            </a:r>
            <a:r>
              <a:rPr lang="en-US" sz="3200" dirty="0" smtClean="0"/>
              <a:t>, bad faith claim could proceed</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First-Party Bad Faith:</a:t>
            </a:r>
          </a:p>
          <a:p>
            <a:pPr>
              <a:buNone/>
            </a:pPr>
            <a:endParaRPr lang="en-US" dirty="0" smtClean="0"/>
          </a:p>
          <a:p>
            <a:pPr>
              <a:buNone/>
            </a:pPr>
            <a:r>
              <a:rPr lang="en-US" dirty="0" smtClean="0"/>
              <a:t>	- Scope of First-Party Bad Faith Statutes:</a:t>
            </a:r>
          </a:p>
          <a:p>
            <a:pPr>
              <a:buNone/>
            </a:pPr>
            <a:endParaRPr lang="en-US" dirty="0" smtClean="0"/>
          </a:p>
          <a:p>
            <a:pPr>
              <a:buNone/>
            </a:pPr>
            <a:r>
              <a:rPr lang="en-US" dirty="0" smtClean="0"/>
              <a:t>	Generally, first-party bad faith has become more statutory in nature</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70000" lnSpcReduction="20000"/>
          </a:bodyPr>
          <a:lstStyle/>
          <a:p>
            <a:pPr>
              <a:buNone/>
            </a:pPr>
            <a:r>
              <a:rPr lang="en-US" i="1" dirty="0" smtClean="0"/>
              <a:t>	</a:t>
            </a:r>
            <a:r>
              <a:rPr lang="en-US" i="1" dirty="0" err="1" smtClean="0"/>
              <a:t>DRH</a:t>
            </a:r>
            <a:r>
              <a:rPr lang="en-US" i="1" dirty="0" smtClean="0"/>
              <a:t> Horton, Inc. v. Mt. States </a:t>
            </a:r>
            <a:r>
              <a:rPr lang="en-US" i="1" dirty="0" err="1" smtClean="0"/>
              <a:t>Mut</a:t>
            </a:r>
            <a:r>
              <a:rPr lang="en-US" i="1" dirty="0" smtClean="0"/>
              <a:t>. </a:t>
            </a:r>
            <a:r>
              <a:rPr lang="en-US" i="1" dirty="0" err="1" smtClean="0"/>
              <a:t>Cas</a:t>
            </a:r>
            <a:r>
              <a:rPr lang="en-US" i="1" dirty="0" smtClean="0"/>
              <a:t>. Co</a:t>
            </a:r>
            <a:r>
              <a:rPr lang="en-US" dirty="0" smtClean="0"/>
              <a:t>. (Various decisions from D. Colorado)</a:t>
            </a:r>
          </a:p>
          <a:p>
            <a:endParaRPr lang="en-US" dirty="0" smtClean="0"/>
          </a:p>
          <a:p>
            <a:pPr>
              <a:spcAft>
                <a:spcPts val="1800"/>
              </a:spcAft>
            </a:pPr>
            <a:r>
              <a:rPr lang="en-US" sz="3200" dirty="0" smtClean="0"/>
              <a:t>Traditional </a:t>
            </a:r>
            <a:r>
              <a:rPr lang="en-US" sz="3200" b="1" dirty="0" smtClean="0"/>
              <a:t>“third-party” </a:t>
            </a:r>
            <a:r>
              <a:rPr lang="en-US" sz="3200" dirty="0" smtClean="0"/>
              <a:t>situation</a:t>
            </a:r>
          </a:p>
          <a:p>
            <a:pPr>
              <a:spcAft>
                <a:spcPts val="1800"/>
              </a:spcAft>
            </a:pPr>
            <a:r>
              <a:rPr lang="en-US" sz="3200" dirty="0" err="1" smtClean="0"/>
              <a:t>Insureds</a:t>
            </a:r>
            <a:r>
              <a:rPr lang="en-US" sz="3200" dirty="0" smtClean="0"/>
              <a:t> were </a:t>
            </a:r>
            <a:r>
              <a:rPr lang="en-US" sz="3200" b="1" dirty="0" smtClean="0"/>
              <a:t>subcontractors</a:t>
            </a:r>
            <a:r>
              <a:rPr lang="en-US" sz="3200" dirty="0" smtClean="0"/>
              <a:t> potentially liable for construction defects – tendered as additional </a:t>
            </a:r>
            <a:r>
              <a:rPr lang="en-US" sz="3200" dirty="0" err="1" smtClean="0"/>
              <a:t>insureds</a:t>
            </a:r>
            <a:r>
              <a:rPr lang="en-US" sz="3200" dirty="0" smtClean="0"/>
              <a:t> under various policies</a:t>
            </a:r>
          </a:p>
          <a:p>
            <a:pPr>
              <a:spcAft>
                <a:spcPts val="1800"/>
              </a:spcAft>
            </a:pPr>
            <a:r>
              <a:rPr lang="en-US" sz="3200" b="1" dirty="0" smtClean="0"/>
              <a:t>Filed suit against insurers </a:t>
            </a:r>
            <a:r>
              <a:rPr lang="en-US" sz="3200" dirty="0" smtClean="0"/>
              <a:t>for failure to defend, and bad faith</a:t>
            </a:r>
          </a:p>
          <a:p>
            <a:pPr>
              <a:spcAft>
                <a:spcPts val="1800"/>
              </a:spcAft>
            </a:pPr>
            <a:r>
              <a:rPr lang="en-US" sz="3200" dirty="0" smtClean="0"/>
              <a:t>Court held that the </a:t>
            </a:r>
            <a:r>
              <a:rPr lang="en-US" sz="3200" b="1" dirty="0" err="1" smtClean="0"/>
              <a:t>insureds</a:t>
            </a:r>
            <a:r>
              <a:rPr lang="en-US" sz="3200" b="1" dirty="0" smtClean="0"/>
              <a:t> were “first-party claimants”</a:t>
            </a:r>
            <a:r>
              <a:rPr lang="en-US" sz="3200" dirty="0" smtClean="0"/>
              <a:t> under Colorado bad faith statute, which was applicable</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Third-Party Bad Faith:</a:t>
            </a:r>
          </a:p>
          <a:p>
            <a:pPr>
              <a:buNone/>
            </a:pPr>
            <a:endParaRPr lang="en-US" dirty="0" smtClean="0"/>
          </a:p>
          <a:p>
            <a:pPr>
              <a:buNone/>
            </a:pPr>
            <a:r>
              <a:rPr lang="en-US" dirty="0" smtClean="0"/>
              <a:t>	- Procedural Bad Faith:</a:t>
            </a:r>
          </a:p>
          <a:p>
            <a:pPr>
              <a:buNone/>
            </a:pPr>
            <a:endParaRPr lang="en-US" dirty="0" smtClean="0"/>
          </a:p>
          <a:p>
            <a:pPr>
              <a:buNone/>
            </a:pPr>
            <a:r>
              <a:rPr lang="en-US" dirty="0" smtClean="0"/>
              <a:t>	Increasingly, courts are addressing the possibility for bad faith exposure even in the absence of coverage</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77500" lnSpcReduction="20000"/>
          </a:bodyPr>
          <a:lstStyle/>
          <a:p>
            <a:pPr>
              <a:buNone/>
            </a:pPr>
            <a:r>
              <a:rPr lang="en-US" i="1" dirty="0" smtClean="0"/>
              <a:t>	St. Paul v. </a:t>
            </a:r>
            <a:r>
              <a:rPr lang="en-US" i="1" dirty="0" err="1" smtClean="0"/>
              <a:t>Onvia</a:t>
            </a:r>
            <a:r>
              <a:rPr lang="en-US" dirty="0" smtClean="0"/>
              <a:t>, 165 </a:t>
            </a:r>
            <a:r>
              <a:rPr lang="en-US" dirty="0" err="1" smtClean="0"/>
              <a:t>Wn.2d</a:t>
            </a:r>
            <a:r>
              <a:rPr lang="en-US" dirty="0" smtClean="0"/>
              <a:t> 122 (Wash. November 26, 2008)</a:t>
            </a:r>
          </a:p>
          <a:p>
            <a:endParaRPr lang="en-US" dirty="0" smtClean="0"/>
          </a:p>
          <a:p>
            <a:pPr>
              <a:buNone/>
            </a:pPr>
            <a:r>
              <a:rPr lang="en-US" dirty="0" smtClean="0"/>
              <a:t>	-	Under Washington law, every insurer has a duty to act promptly in communication and investigation</a:t>
            </a:r>
          </a:p>
          <a:p>
            <a:pPr>
              <a:buNone/>
            </a:pPr>
            <a:r>
              <a:rPr lang="en-US" dirty="0" smtClean="0"/>
              <a:t/>
            </a:r>
            <a:br>
              <a:rPr lang="en-US" dirty="0" smtClean="0"/>
            </a:br>
            <a:r>
              <a:rPr lang="en-US" dirty="0" smtClean="0"/>
              <a:t>-	These are necessary obligations read into every policy</a:t>
            </a:r>
          </a:p>
          <a:p>
            <a:pPr>
              <a:buNone/>
            </a:pPr>
            <a:r>
              <a:rPr lang="en-US" dirty="0" smtClean="0"/>
              <a:t/>
            </a:r>
            <a:br>
              <a:rPr lang="en-US" dirty="0" smtClean="0"/>
            </a:br>
            <a:r>
              <a:rPr lang="en-US" dirty="0" smtClean="0"/>
              <a:t>-	The duty of good faith is “broad and all encompassing,” and is not limited to an insurer’s duty to pay, settle, or defend</a:t>
            </a:r>
          </a:p>
          <a:p>
            <a:pPr>
              <a:buNone/>
            </a:pPr>
            <a:r>
              <a:rPr lang="en-US" dirty="0" smtClean="0"/>
              <a:t/>
            </a:r>
            <a:br>
              <a:rPr lang="en-US" dirty="0" smtClean="0"/>
            </a:br>
            <a:r>
              <a:rPr lang="en-US" dirty="0" smtClean="0"/>
              <a:t>-	Therefore, a third party insured has a cause of action for bad faith claims handling that is not dependent on the duty to indemnify, settle, or defend</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92500" lnSpcReduction="20000"/>
          </a:bodyPr>
          <a:lstStyle/>
          <a:p>
            <a:pPr>
              <a:buNone/>
            </a:pPr>
            <a:r>
              <a:rPr lang="en-US" i="1" dirty="0" smtClean="0"/>
              <a:t>	Capstone Building Corp. v. American Motorists Ins. Co.</a:t>
            </a:r>
            <a:r>
              <a:rPr lang="en-US" dirty="0" smtClean="0"/>
              <a:t>, 2013 Conn. LEXIS 187 (June 11, 2013)</a:t>
            </a:r>
          </a:p>
          <a:p>
            <a:endParaRPr lang="en-US" dirty="0" smtClean="0"/>
          </a:p>
          <a:p>
            <a:r>
              <a:rPr lang="en-US" dirty="0" smtClean="0"/>
              <a:t>Connecticut Supreme Court declined to recognize a bad faith cause of action based solely on an insurer’s failure to investigate a claim</a:t>
            </a:r>
          </a:p>
          <a:p>
            <a:endParaRPr lang="en-US" dirty="0" smtClean="0"/>
          </a:p>
          <a:p>
            <a:r>
              <a:rPr lang="en-US" dirty="0" smtClean="0"/>
              <a:t>Bad faith claim requires a plaintiff to demonstrate that the allegedly wrongful conduct deprived the plaintiff of some benefit of the parties’ insurance agreement</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pPr>
              <a:buNone/>
            </a:pPr>
            <a:r>
              <a:rPr lang="en-US" dirty="0" smtClean="0"/>
              <a:t>	</a:t>
            </a:r>
            <a:r>
              <a:rPr lang="en-US" i="1" dirty="0" err="1" smtClean="0"/>
              <a:t>Klepper</a:t>
            </a:r>
            <a:r>
              <a:rPr lang="en-US" i="1" dirty="0" smtClean="0"/>
              <a:t> v. ACE American Ins. Co.</a:t>
            </a:r>
            <a:r>
              <a:rPr lang="en-US" dirty="0" smtClean="0"/>
              <a:t>, 999 </a:t>
            </a:r>
            <a:r>
              <a:rPr lang="en-US" dirty="0" err="1" smtClean="0"/>
              <a:t>N.E.2d</a:t>
            </a:r>
            <a:r>
              <a:rPr lang="en-US" dirty="0" smtClean="0"/>
              <a:t> 86 (Ind. Ct. App. 2013)</a:t>
            </a:r>
          </a:p>
          <a:p>
            <a:endParaRPr lang="en-US" dirty="0" smtClean="0"/>
          </a:p>
          <a:p>
            <a:r>
              <a:rPr lang="en-US" dirty="0" smtClean="0"/>
              <a:t>Indiana Court of Appeals permitted a bad faith claim to proceed despite having found that the policy did not indemnify the insured’s loss, and that the insurer’s denial of coverage was correct</a:t>
            </a:r>
          </a:p>
          <a:p>
            <a:endParaRPr lang="en-US" dirty="0" smtClean="0"/>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Third-Party Bad Faith:</a:t>
            </a:r>
          </a:p>
          <a:p>
            <a:pPr>
              <a:buNone/>
            </a:pPr>
            <a:endParaRPr lang="en-US" dirty="0" smtClean="0"/>
          </a:p>
          <a:p>
            <a:pPr>
              <a:buNone/>
            </a:pPr>
            <a:r>
              <a:rPr lang="en-US" dirty="0" smtClean="0"/>
              <a:t>	- Affirmative Duty to Settle Without Demand:</a:t>
            </a:r>
          </a:p>
          <a:p>
            <a:pPr>
              <a:buNone/>
            </a:pPr>
            <a:endParaRPr lang="en-US" dirty="0" smtClean="0"/>
          </a:p>
          <a:p>
            <a:pPr>
              <a:buNone/>
            </a:pPr>
            <a:r>
              <a:rPr lang="en-US" dirty="0" smtClean="0"/>
              <a:t>	Several courts have held that insurer’s may have an affirmative duty to settle even in the absence of a formal demand</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92500" lnSpcReduction="10000"/>
          </a:bodyPr>
          <a:lstStyle/>
          <a:p>
            <a:pPr>
              <a:buNone/>
            </a:pPr>
            <a:r>
              <a:rPr lang="en-US" i="1" dirty="0" smtClean="0"/>
              <a:t>	</a:t>
            </a:r>
            <a:r>
              <a:rPr lang="en-US" i="1" dirty="0" err="1" smtClean="0"/>
              <a:t>Jaimes</a:t>
            </a:r>
            <a:r>
              <a:rPr lang="en-US" i="1" dirty="0" smtClean="0"/>
              <a:t> v. GEICO General Ins. Co.</a:t>
            </a:r>
            <a:r>
              <a:rPr lang="en-US" dirty="0" smtClean="0"/>
              <a:t>, Nos. 12-14427 and 13-10847, 2013 U.S. App. LEXIS 16898 (11</a:t>
            </a:r>
            <a:r>
              <a:rPr lang="en-US" baseline="30000" dirty="0" smtClean="0"/>
              <a:t>th</a:t>
            </a:r>
            <a:r>
              <a:rPr lang="en-US" dirty="0" smtClean="0"/>
              <a:t> Cir. (Fla.) 213)</a:t>
            </a:r>
          </a:p>
          <a:p>
            <a:endParaRPr lang="en-US" dirty="0" smtClean="0"/>
          </a:p>
          <a:p>
            <a:pPr>
              <a:buNone/>
            </a:pPr>
            <a:r>
              <a:rPr lang="en-US" dirty="0" smtClean="0"/>
              <a:t>	-	Factual dispute as to whether insurer attempted to contact the claimant following an automobile accident</a:t>
            </a:r>
          </a:p>
          <a:p>
            <a:pPr>
              <a:buNone/>
            </a:pPr>
            <a:r>
              <a:rPr lang="en-US" dirty="0" smtClean="0"/>
              <a:t/>
            </a:r>
            <a:br>
              <a:rPr lang="en-US" dirty="0" smtClean="0"/>
            </a:br>
            <a:r>
              <a:rPr lang="en-US" dirty="0" smtClean="0"/>
              <a:t>-	The court held that the insurer acted in bad faith by failing to offer policy limits until 104 days after the accident – and after suit had been filed</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INTRODUCTION</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pPr>
              <a:buNone/>
            </a:pPr>
            <a:r>
              <a:rPr lang="en-US" dirty="0" smtClean="0"/>
              <a:t>	Focus: </a:t>
            </a:r>
          </a:p>
          <a:p>
            <a:endParaRPr lang="en-US" dirty="0" smtClean="0"/>
          </a:p>
          <a:p>
            <a:pPr>
              <a:buNone/>
            </a:pPr>
            <a:r>
              <a:rPr lang="en-US" dirty="0" smtClean="0"/>
              <a:t>	Recent developments, and “emerging issues,” relating to: 1) insurance bad faith; 2) construction claims; and 3) environmental claims</a:t>
            </a: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pPr>
              <a:buNone/>
            </a:pPr>
            <a:r>
              <a:rPr lang="en-US" i="1" dirty="0" smtClean="0"/>
              <a:t>	Travelers Indemnity of Connecticut v. Arch Specialty Ins. Co.</a:t>
            </a:r>
            <a:r>
              <a:rPr lang="en-US" dirty="0" smtClean="0"/>
              <a:t>, 2013 U.S. Dist. LEXIS 169453 (</a:t>
            </a:r>
            <a:r>
              <a:rPr lang="en-US" dirty="0" err="1" smtClean="0"/>
              <a:t>E.D.</a:t>
            </a:r>
            <a:r>
              <a:rPr lang="en-US" dirty="0" smtClean="0"/>
              <a:t> Cal. 2013)</a:t>
            </a:r>
          </a:p>
          <a:p>
            <a:endParaRPr lang="en-US" dirty="0" smtClean="0"/>
          </a:p>
          <a:p>
            <a:r>
              <a:rPr lang="en-US" dirty="0" smtClean="0"/>
              <a:t>Insurer may have affirmative duty to settle even in the absence of a formal demand, and may be exposed to bad faith for failure to settle</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pPr>
              <a:buNone/>
            </a:pPr>
            <a:r>
              <a:rPr lang="en-US" i="1" dirty="0" smtClean="0"/>
              <a:t>	But see Reid v. Mercury Insurance Company</a:t>
            </a:r>
            <a:r>
              <a:rPr lang="en-US" dirty="0" smtClean="0"/>
              <a:t>, 220 Cal. App. 4</a:t>
            </a:r>
            <a:r>
              <a:rPr lang="en-US" baseline="30000" dirty="0" smtClean="0"/>
              <a:t>th</a:t>
            </a:r>
            <a:r>
              <a:rPr lang="en-US" dirty="0" smtClean="0"/>
              <a:t> 262 (</a:t>
            </a:r>
            <a:r>
              <a:rPr lang="en-US" dirty="0" err="1" smtClean="0"/>
              <a:t>Cal.App</a:t>
            </a:r>
            <a:r>
              <a:rPr lang="en-US" dirty="0" smtClean="0"/>
              <a:t>. 2</a:t>
            </a:r>
            <a:r>
              <a:rPr lang="en-US" baseline="30000" dirty="0" smtClean="0"/>
              <a:t>nd</a:t>
            </a:r>
            <a:r>
              <a:rPr lang="en-US" dirty="0" smtClean="0"/>
              <a:t> Dist. Oct. 7, 2013)</a:t>
            </a:r>
          </a:p>
          <a:p>
            <a:endParaRPr lang="en-US" dirty="0" smtClean="0"/>
          </a:p>
          <a:p>
            <a:r>
              <a:rPr lang="en-US" dirty="0" smtClean="0"/>
              <a:t>Insurer </a:t>
            </a:r>
            <a:r>
              <a:rPr lang="en-US" b="1" dirty="0" smtClean="0"/>
              <a:t>not</a:t>
            </a:r>
            <a:r>
              <a:rPr lang="en-US" dirty="0" smtClean="0"/>
              <a:t> exposed for bad faith if no demand or opportunity to settle</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77500" lnSpcReduction="20000"/>
          </a:bodyPr>
          <a:lstStyle/>
          <a:p>
            <a:r>
              <a:rPr lang="en-US" i="1" dirty="0" smtClean="0"/>
              <a:t>Scottsdale Ins. Co. v. Addison Ins. Co.</a:t>
            </a:r>
            <a:r>
              <a:rPr lang="en-US" dirty="0" smtClean="0"/>
              <a:t>, 2013 Mo. App. LEXIS 1141 (Mo. App. October 1, 2013)</a:t>
            </a:r>
          </a:p>
          <a:p>
            <a:endParaRPr lang="en-US" dirty="0" smtClean="0"/>
          </a:p>
          <a:p>
            <a:r>
              <a:rPr lang="en-US" dirty="0" smtClean="0"/>
              <a:t>Appellate Court - Bad faith exposure even without formal demand</a:t>
            </a:r>
          </a:p>
          <a:p>
            <a:endParaRPr lang="en-US" dirty="0" smtClean="0"/>
          </a:p>
          <a:p>
            <a:r>
              <a:rPr lang="en-US" i="1" dirty="0" smtClean="0"/>
              <a:t>Scottsdale Ins. Co. v. Addison Ins. Co</a:t>
            </a:r>
            <a:r>
              <a:rPr lang="en-US" dirty="0" smtClean="0"/>
              <a:t>., No. </a:t>
            </a:r>
            <a:r>
              <a:rPr lang="en-US" dirty="0" err="1" smtClean="0"/>
              <a:t>SC93792</a:t>
            </a:r>
            <a:r>
              <a:rPr lang="en-US" dirty="0" smtClean="0"/>
              <a:t> (Mo. December 9, 2014)</a:t>
            </a:r>
          </a:p>
          <a:p>
            <a:endParaRPr lang="en-US" dirty="0" smtClean="0"/>
          </a:p>
          <a:p>
            <a:r>
              <a:rPr lang="en-US" dirty="0" smtClean="0"/>
              <a:t>Supreme Court – though not explicit, the court suggested that bad faith exposure is possible without formal demand, if the insurer intentionally disregards the insured’s financial interests</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endParaRPr lang="en-US" dirty="0" smtClean="0"/>
          </a:p>
          <a:p>
            <a:pPr>
              <a:buNone/>
            </a:pPr>
            <a:endParaRPr lang="en-US" dirty="0" smtClean="0"/>
          </a:p>
          <a:p>
            <a:pPr>
              <a:buNone/>
            </a:pPr>
            <a:endParaRPr lang="en-US" dirty="0"/>
          </a:p>
        </p:txBody>
      </p:sp>
      <p:pic>
        <p:nvPicPr>
          <p:cNvPr id="5" name="Picture 4" descr="184694712.jpg"/>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152400" y="2257425"/>
            <a:ext cx="5334000" cy="3000375"/>
          </a:xfrm>
          <a:prstGeom prst="rect">
            <a:avLst/>
          </a:prstGeom>
        </p:spPr>
      </p:pic>
    </p:spTree>
    <p:extLst>
      <p:ext uri="{BB962C8B-B14F-4D97-AF65-F5344CB8AC3E}">
        <p14:creationId xmlns="" xmlns:p14="http://schemas.microsoft.com/office/powerpoint/2010/main" val="34773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Introduction</a:t>
            </a:r>
            <a:endParaRPr lang="en-US" dirty="0"/>
          </a:p>
        </p:txBody>
      </p:sp>
      <p:sp>
        <p:nvSpPr>
          <p:cNvPr id="8" name="Content Placeholder 7"/>
          <p:cNvSpPr>
            <a:spLocks noGrp="1"/>
          </p:cNvSpPr>
          <p:nvPr>
            <p:ph idx="1"/>
          </p:nvPr>
        </p:nvSpPr>
        <p:spPr/>
        <p:txBody>
          <a:bodyPr/>
          <a:lstStyle/>
          <a:p>
            <a:pPr>
              <a:buFont typeface="Arial" pitchFamily="34" charset="0"/>
              <a:buChar char="•"/>
            </a:pPr>
            <a:r>
              <a:rPr lang="en-US" dirty="0" smtClean="0"/>
              <a:t>    Construction Law Update</a:t>
            </a:r>
          </a:p>
          <a:p>
            <a:pPr>
              <a:buFont typeface="Arial" pitchFamily="34" charset="0"/>
              <a:buChar char="•"/>
            </a:pPr>
            <a:r>
              <a:rPr lang="en-US" dirty="0" smtClean="0"/>
              <a:t>    Recent Surety Cases</a:t>
            </a:r>
          </a:p>
          <a:p>
            <a:pPr>
              <a:buFont typeface="Arial" pitchFamily="34" charset="0"/>
              <a:buChar char="•"/>
            </a:pPr>
            <a:r>
              <a:rPr lang="en-US" dirty="0" smtClean="0"/>
              <a:t>    Recent Coverage Decisions in Construction       </a:t>
            </a:r>
          </a:p>
          <a:p>
            <a:pPr>
              <a:buFont typeface="Arial" pitchFamily="34" charset="0"/>
              <a:buChar char="•"/>
            </a:pPr>
            <a:r>
              <a:rPr lang="en-US" dirty="0" smtClean="0"/>
              <a:t>    Intersection of Surety and Insurance Law</a:t>
            </a:r>
          </a:p>
          <a:p>
            <a:endParaRPr lang="en-US" dirty="0" smtClean="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Construction Law Update</a:t>
            </a:r>
            <a:br>
              <a:rPr lang="en-US" dirty="0" smtClean="0"/>
            </a:br>
            <a:endParaRPr lang="en-US" dirty="0"/>
          </a:p>
        </p:txBody>
      </p:sp>
      <p:sp>
        <p:nvSpPr>
          <p:cNvPr id="3" name="Content Placeholder 2"/>
          <p:cNvSpPr>
            <a:spLocks noGrp="1"/>
          </p:cNvSpPr>
          <p:nvPr>
            <p:ph idx="1"/>
          </p:nvPr>
        </p:nvSpPr>
        <p:spPr/>
        <p:txBody>
          <a:bodyPr/>
          <a:lstStyle/>
          <a:p>
            <a:r>
              <a:rPr lang="en-US" i="1" dirty="0" err="1" smtClean="0"/>
              <a:t>Spectro</a:t>
            </a:r>
            <a:r>
              <a:rPr lang="en-US" i="1" dirty="0" smtClean="0"/>
              <a:t> Alloys Corp. v. Fire Brick </a:t>
            </a:r>
            <a:r>
              <a:rPr lang="en-US" i="1" dirty="0" err="1" smtClean="0"/>
              <a:t>Eng’rs</a:t>
            </a:r>
            <a:r>
              <a:rPr lang="en-US" i="1" dirty="0" smtClean="0"/>
              <a:t> Co., Inc.</a:t>
            </a:r>
            <a:r>
              <a:rPr lang="en-US" dirty="0" smtClean="0"/>
              <a:t>, 2014 U.S. Dist LEXIS 140817 (D. Minn. Oct. 3, 2014) (Minnesota federal court rejected owners’ implied warranty claims against installation contractor, and held recovery of lost profits barred by limitation of damages clause)</a:t>
            </a:r>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normAutofit fontScale="90000"/>
          </a:bodyPr>
          <a:lstStyle/>
          <a:p>
            <a:r>
              <a:rPr lang="en-US" dirty="0" smtClean="0"/>
              <a:t/>
            </a:r>
            <a:br>
              <a:rPr lang="en-US" dirty="0" smtClean="0"/>
            </a:br>
            <a:r>
              <a:rPr lang="en-US" dirty="0" smtClean="0"/>
              <a:t>Construction Law Update</a:t>
            </a:r>
            <a:endParaRPr lang="en-US" dirty="0"/>
          </a:p>
        </p:txBody>
      </p:sp>
      <p:sp>
        <p:nvSpPr>
          <p:cNvPr id="3" name="Content Placeholder 2"/>
          <p:cNvSpPr>
            <a:spLocks noGrp="1"/>
          </p:cNvSpPr>
          <p:nvPr>
            <p:ph idx="1"/>
          </p:nvPr>
        </p:nvSpPr>
        <p:spPr/>
        <p:txBody>
          <a:bodyPr/>
          <a:lstStyle/>
          <a:p>
            <a:r>
              <a:rPr lang="en-US" i="1" dirty="0" smtClean="0"/>
              <a:t>C. </a:t>
            </a:r>
            <a:r>
              <a:rPr lang="en-US" i="1" dirty="0" err="1" smtClean="0"/>
              <a:t>Szabo</a:t>
            </a:r>
            <a:r>
              <a:rPr lang="en-US" i="1" dirty="0" smtClean="0"/>
              <a:t> Contracting, Inc. v. </a:t>
            </a:r>
            <a:r>
              <a:rPr lang="en-US" i="1" dirty="0" err="1" smtClean="0"/>
              <a:t>Lorig</a:t>
            </a:r>
            <a:r>
              <a:rPr lang="en-US" i="1" dirty="0" smtClean="0"/>
              <a:t> Construction Co.</a:t>
            </a:r>
            <a:r>
              <a:rPr lang="en-US" dirty="0" smtClean="0"/>
              <a:t>, 2014 Ill. App. LEXIS 699 (Ill. App. Sept. 29, 2014) (Illinois court held that sub-contractor could seek relief under unjust enrichment theory for work requested, but not paid for, by general contractor)</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normAutofit fontScale="90000"/>
          </a:bodyPr>
          <a:lstStyle/>
          <a:p>
            <a:r>
              <a:rPr lang="en-US" dirty="0" smtClean="0"/>
              <a:t/>
            </a:r>
            <a:br>
              <a:rPr lang="en-US" dirty="0" smtClean="0"/>
            </a:br>
            <a:r>
              <a:rPr lang="en-US" dirty="0" smtClean="0"/>
              <a:t>Construction Law Update</a:t>
            </a:r>
            <a:endParaRPr lang="en-US" dirty="0"/>
          </a:p>
        </p:txBody>
      </p:sp>
      <p:sp>
        <p:nvSpPr>
          <p:cNvPr id="3" name="Content Placeholder 2"/>
          <p:cNvSpPr>
            <a:spLocks noGrp="1"/>
          </p:cNvSpPr>
          <p:nvPr>
            <p:ph idx="1"/>
          </p:nvPr>
        </p:nvSpPr>
        <p:spPr/>
        <p:txBody>
          <a:bodyPr>
            <a:normAutofit lnSpcReduction="10000"/>
          </a:bodyPr>
          <a:lstStyle/>
          <a:p>
            <a:r>
              <a:rPr lang="en-US" i="1" dirty="0" smtClean="0"/>
              <a:t>Beacon Residential Community Association v. Skidmore, Owings and Merrill LLP</a:t>
            </a:r>
            <a:r>
              <a:rPr lang="en-US" dirty="0" smtClean="0"/>
              <a:t> (2012) 211 </a:t>
            </a:r>
            <a:r>
              <a:rPr lang="en-US" dirty="0" err="1" smtClean="0"/>
              <a:t>Cal.App.4</a:t>
            </a:r>
            <a:r>
              <a:rPr lang="en-US" baseline="30000" dirty="0" err="1" smtClean="0"/>
              <a:t>th</a:t>
            </a:r>
            <a:r>
              <a:rPr lang="en-US" dirty="0" smtClean="0"/>
              <a:t> 1301 (California Supreme Court recently agreed to review this decision, in which the appellate court reversed the trial court, and held that the Right to Repair Act imposed potential third party liability upon design professionals, and supported a claim by a homeowner’s association even though the association had not </a:t>
            </a:r>
            <a:r>
              <a:rPr lang="en-US" dirty="0" err="1" smtClean="0"/>
              <a:t>contracted</a:t>
            </a:r>
            <a:r>
              <a:rPr lang="en-US" dirty="0" smtClean="0"/>
              <a:t> directly with the architects)</a:t>
            </a:r>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fontScale="90000"/>
          </a:bodyPr>
          <a:lstStyle/>
          <a:p>
            <a:r>
              <a:rPr lang="en-US" dirty="0" smtClean="0"/>
              <a:t/>
            </a:r>
            <a:br>
              <a:rPr lang="en-US" dirty="0" smtClean="0"/>
            </a:br>
            <a:r>
              <a:rPr lang="en-US" dirty="0" smtClean="0"/>
              <a:t>Construction Law Update</a:t>
            </a:r>
            <a:endParaRPr lang="en-US" dirty="0"/>
          </a:p>
        </p:txBody>
      </p:sp>
      <p:sp>
        <p:nvSpPr>
          <p:cNvPr id="3" name="Content Placeholder 2"/>
          <p:cNvSpPr>
            <a:spLocks noGrp="1"/>
          </p:cNvSpPr>
          <p:nvPr>
            <p:ph idx="1"/>
          </p:nvPr>
        </p:nvSpPr>
        <p:spPr/>
        <p:txBody>
          <a:bodyPr/>
          <a:lstStyle/>
          <a:p>
            <a:r>
              <a:rPr lang="en-US" i="1" dirty="0" smtClean="0"/>
              <a:t>The School Board of Broward County, Florida v. Pierce Godwin Alexander &amp; Linville</a:t>
            </a:r>
            <a:r>
              <a:rPr lang="en-US" dirty="0" smtClean="0"/>
              <a:t>, 137 </a:t>
            </a:r>
            <a:r>
              <a:rPr lang="en-US" dirty="0" err="1" smtClean="0"/>
              <a:t>So.3d</a:t>
            </a:r>
            <a:r>
              <a:rPr lang="en-US" dirty="0" smtClean="0"/>
              <a:t> 1059 (Fla. 4</a:t>
            </a:r>
            <a:r>
              <a:rPr lang="en-US" baseline="30000" dirty="0" smtClean="0"/>
              <a:t>th</a:t>
            </a:r>
            <a:r>
              <a:rPr lang="en-US" dirty="0" smtClean="0"/>
              <a:t> </a:t>
            </a:r>
            <a:r>
              <a:rPr lang="en-US" dirty="0" err="1" smtClean="0"/>
              <a:t>DCA</a:t>
            </a:r>
            <a:r>
              <a:rPr lang="en-US" dirty="0" smtClean="0"/>
              <a:t> 2014) (court addressed an architect’s standard of care, and the “first cost” defense)</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381000"/>
          </a:xfrm>
        </p:spPr>
        <p:txBody>
          <a:bodyPr>
            <a:normAutofit fontScale="90000"/>
          </a:bodyPr>
          <a:lstStyle/>
          <a:p>
            <a:r>
              <a:rPr lang="en-US" dirty="0" smtClean="0"/>
              <a:t/>
            </a:r>
            <a:br>
              <a:rPr lang="en-US" dirty="0" smtClean="0"/>
            </a:br>
            <a:r>
              <a:rPr lang="en-US" dirty="0" smtClean="0"/>
              <a:t>Construction Law Update</a:t>
            </a:r>
            <a:endParaRPr lang="en-US" dirty="0"/>
          </a:p>
        </p:txBody>
      </p:sp>
      <p:sp>
        <p:nvSpPr>
          <p:cNvPr id="3" name="Content Placeholder 2"/>
          <p:cNvSpPr>
            <a:spLocks noGrp="1"/>
          </p:cNvSpPr>
          <p:nvPr>
            <p:ph idx="1"/>
          </p:nvPr>
        </p:nvSpPr>
        <p:spPr/>
        <p:txBody>
          <a:bodyPr/>
          <a:lstStyle/>
          <a:p>
            <a:r>
              <a:rPr lang="en-US" i="1" dirty="0" smtClean="0"/>
              <a:t>American Family </a:t>
            </a:r>
            <a:r>
              <a:rPr lang="en-US" i="1" dirty="0" err="1" smtClean="0"/>
              <a:t>Mut</a:t>
            </a:r>
            <a:r>
              <a:rPr lang="en-US" i="1" dirty="0" smtClean="0"/>
              <a:t>. Ins. Co. v. Plunkett</a:t>
            </a:r>
            <a:r>
              <a:rPr lang="en-US" dirty="0" smtClean="0"/>
              <a:t>, No. 12 L 11528 (Ill. App. 1</a:t>
            </a:r>
            <a:r>
              <a:rPr lang="en-US" baseline="30000" dirty="0" smtClean="0"/>
              <a:t>st</a:t>
            </a:r>
            <a:r>
              <a:rPr lang="en-US" dirty="0" smtClean="0"/>
              <a:t> Dist. June 27, 2014) (waiting for claim assignment doesn’t toll statute of limitations)</a:t>
            </a:r>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First-Party Bad Faith:</a:t>
            </a:r>
          </a:p>
          <a:p>
            <a:pPr>
              <a:buNone/>
            </a:pPr>
            <a:endParaRPr lang="en-US" dirty="0" smtClean="0"/>
          </a:p>
          <a:p>
            <a:pPr>
              <a:buNone/>
            </a:pPr>
            <a:r>
              <a:rPr lang="en-US" dirty="0" smtClean="0"/>
              <a:t>	- Scope of Discovery:</a:t>
            </a:r>
          </a:p>
          <a:p>
            <a:pPr>
              <a:buNone/>
            </a:pPr>
            <a:endParaRPr lang="en-US" dirty="0" smtClean="0"/>
          </a:p>
          <a:p>
            <a:pPr>
              <a:buNone/>
            </a:pPr>
            <a:r>
              <a:rPr lang="en-US" dirty="0" smtClean="0"/>
              <a:t>	Generally, courts have been expanding the scope of discovery in bad faith actions</a:t>
            </a: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304800"/>
          </a:xfrm>
        </p:spPr>
        <p:txBody>
          <a:bodyPr>
            <a:normAutofit fontScale="90000"/>
          </a:bodyPr>
          <a:lstStyle/>
          <a:p>
            <a:r>
              <a:rPr lang="en-US" dirty="0" smtClean="0"/>
              <a:t/>
            </a:r>
            <a:br>
              <a:rPr lang="en-US" dirty="0" smtClean="0"/>
            </a:br>
            <a:r>
              <a:rPr lang="en-US" dirty="0" smtClean="0"/>
              <a:t>Recent Surety Cases</a:t>
            </a:r>
            <a:endParaRPr lang="en-US" dirty="0"/>
          </a:p>
        </p:txBody>
      </p:sp>
      <p:sp>
        <p:nvSpPr>
          <p:cNvPr id="3" name="Content Placeholder 2"/>
          <p:cNvSpPr>
            <a:spLocks noGrp="1"/>
          </p:cNvSpPr>
          <p:nvPr>
            <p:ph idx="1"/>
          </p:nvPr>
        </p:nvSpPr>
        <p:spPr/>
        <p:txBody>
          <a:bodyPr/>
          <a:lstStyle/>
          <a:p>
            <a:r>
              <a:rPr lang="en-US" i="1" dirty="0" smtClean="0"/>
              <a:t>Advanced Automatic Sprinkler Co., Inc. v. Seaboard Surety Co., Inc.</a:t>
            </a:r>
            <a:r>
              <a:rPr lang="en-US" dirty="0" smtClean="0"/>
              <a:t>, No. 650321/2001, </a:t>
            </a:r>
            <a:r>
              <a:rPr lang="en-US" dirty="0" err="1" smtClean="0"/>
              <a:t>N.Y.L.J.</a:t>
            </a:r>
            <a:r>
              <a:rPr lang="en-US" dirty="0" smtClean="0"/>
              <a:t> 1202678994141, at *1 (Sup. Ct. New York County Dec. 3, 2014) (New York court reaffirmed limits to surety’s liability on a delay claim made under a payment bond)</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228600"/>
          </a:xfrm>
        </p:spPr>
        <p:txBody>
          <a:bodyPr>
            <a:normAutofit fontScale="90000"/>
          </a:bodyPr>
          <a:lstStyle/>
          <a:p>
            <a:r>
              <a:rPr lang="en-US" dirty="0" smtClean="0"/>
              <a:t/>
            </a:r>
            <a:br>
              <a:rPr lang="en-US" dirty="0" smtClean="0"/>
            </a:br>
            <a:r>
              <a:rPr lang="en-US" dirty="0" smtClean="0"/>
              <a:t>Recent Surety Cases</a:t>
            </a:r>
            <a:endParaRPr lang="en-US" dirty="0"/>
          </a:p>
        </p:txBody>
      </p:sp>
      <p:sp>
        <p:nvSpPr>
          <p:cNvPr id="3" name="Content Placeholder 2"/>
          <p:cNvSpPr>
            <a:spLocks noGrp="1"/>
          </p:cNvSpPr>
          <p:nvPr>
            <p:ph idx="1"/>
          </p:nvPr>
        </p:nvSpPr>
        <p:spPr/>
        <p:txBody>
          <a:bodyPr/>
          <a:lstStyle/>
          <a:p>
            <a:r>
              <a:rPr lang="en-US" i="1" dirty="0" smtClean="0"/>
              <a:t>Minn. Laborers Health &amp; Welfare Fund v. Granite Re, Inc.</a:t>
            </a:r>
            <a:r>
              <a:rPr lang="en-US" dirty="0" smtClean="0"/>
              <a:t>, 844 </a:t>
            </a:r>
            <a:r>
              <a:rPr lang="en-US" dirty="0" err="1" smtClean="0"/>
              <a:t>N.W.2d</a:t>
            </a:r>
            <a:r>
              <a:rPr lang="en-US" dirty="0" smtClean="0"/>
              <a:t> 509 (Minn. 2014) (the deadline to assert a bond claim against a surety can be suspended if the facts are fraudulently concealed, even if the surety had no knowledge of the fraudulent concealment)</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304800"/>
          </a:xfrm>
        </p:spPr>
        <p:txBody>
          <a:bodyPr>
            <a:normAutofit fontScale="90000"/>
          </a:bodyPr>
          <a:lstStyle/>
          <a:p>
            <a:r>
              <a:rPr lang="en-US" dirty="0" smtClean="0"/>
              <a:t/>
            </a:r>
            <a:br>
              <a:rPr lang="en-US" dirty="0" smtClean="0"/>
            </a:br>
            <a:r>
              <a:rPr lang="en-US" dirty="0" smtClean="0"/>
              <a:t>Recent Surety Cases</a:t>
            </a:r>
            <a:endParaRPr lang="en-US" dirty="0"/>
          </a:p>
        </p:txBody>
      </p:sp>
      <p:sp>
        <p:nvSpPr>
          <p:cNvPr id="3" name="Content Placeholder 2"/>
          <p:cNvSpPr>
            <a:spLocks noGrp="1"/>
          </p:cNvSpPr>
          <p:nvPr>
            <p:ph idx="1"/>
          </p:nvPr>
        </p:nvSpPr>
        <p:spPr/>
        <p:txBody>
          <a:bodyPr/>
          <a:lstStyle/>
          <a:p>
            <a:r>
              <a:rPr lang="en-US" i="1" dirty="0" smtClean="0"/>
              <a:t>Niles-Wiese Construction Co., Inc. v. Westfield Ins. Co.</a:t>
            </a:r>
            <a:r>
              <a:rPr lang="en-US" dirty="0" smtClean="0"/>
              <a:t>, No. </a:t>
            </a:r>
            <a:r>
              <a:rPr lang="en-US" dirty="0" err="1" smtClean="0"/>
              <a:t>A12</a:t>
            </a:r>
            <a:r>
              <a:rPr lang="en-US" dirty="0" smtClean="0"/>
              <a:t>-0370 (Minn. 2013)  (claimant under a payment bond must comply with statutory notice requirement in terms of service to a contractor)</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304800"/>
          </a:xfrm>
        </p:spPr>
        <p:txBody>
          <a:bodyPr>
            <a:normAutofit fontScale="90000"/>
          </a:bodyPr>
          <a:lstStyle/>
          <a:p>
            <a:r>
              <a:rPr lang="en-US" dirty="0" smtClean="0"/>
              <a:t/>
            </a:r>
            <a:br>
              <a:rPr lang="en-US" dirty="0" smtClean="0"/>
            </a:br>
            <a:r>
              <a:rPr lang="en-US" dirty="0" smtClean="0"/>
              <a:t>Recent Surety Cases</a:t>
            </a:r>
            <a:endParaRPr lang="en-US" dirty="0"/>
          </a:p>
        </p:txBody>
      </p:sp>
      <p:sp>
        <p:nvSpPr>
          <p:cNvPr id="3" name="Content Placeholder 2"/>
          <p:cNvSpPr>
            <a:spLocks noGrp="1"/>
          </p:cNvSpPr>
          <p:nvPr>
            <p:ph idx="1"/>
          </p:nvPr>
        </p:nvSpPr>
        <p:spPr/>
        <p:txBody>
          <a:bodyPr/>
          <a:lstStyle/>
          <a:p>
            <a:r>
              <a:rPr lang="en-US" i="1" dirty="0" smtClean="0"/>
              <a:t>Upper </a:t>
            </a:r>
            <a:r>
              <a:rPr lang="en-US" i="1" dirty="0" err="1" smtClean="0"/>
              <a:t>Pottsgrove</a:t>
            </a:r>
            <a:r>
              <a:rPr lang="en-US" i="1" dirty="0" smtClean="0"/>
              <a:t> Township v. International Fidelity Insurance</a:t>
            </a:r>
            <a:r>
              <a:rPr lang="en-US" dirty="0" smtClean="0"/>
              <a:t>, No. 13-1758 (</a:t>
            </a:r>
            <a:r>
              <a:rPr lang="en-US" dirty="0" err="1" smtClean="0"/>
              <a:t>E.D.</a:t>
            </a:r>
            <a:r>
              <a:rPr lang="en-US" dirty="0" smtClean="0"/>
              <a:t> Pa. Oct. 2, 2013) (surety agreement is not an “insurance policy” for the purposes of </a:t>
            </a:r>
            <a:r>
              <a:rPr lang="en-US" dirty="0" err="1" smtClean="0"/>
              <a:t>Pennsylvania’a</a:t>
            </a:r>
            <a:r>
              <a:rPr lang="en-US" dirty="0" smtClean="0"/>
              <a:t> bad faith statute)</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normAutofit fontScale="90000"/>
          </a:bodyPr>
          <a:lstStyle/>
          <a:p>
            <a:r>
              <a:rPr lang="en-US" dirty="0" smtClean="0"/>
              <a:t/>
            </a:r>
            <a:br>
              <a:rPr lang="en-US" dirty="0" smtClean="0"/>
            </a:br>
            <a:r>
              <a:rPr lang="en-US" dirty="0" smtClean="0"/>
              <a:t> </a:t>
            </a:r>
            <a:r>
              <a:rPr lang="en-US" sz="3300" dirty="0" smtClean="0"/>
              <a:t>Recent Coverage Decisions in Construction</a:t>
            </a:r>
            <a:endParaRPr lang="en-US" sz="3300" dirty="0"/>
          </a:p>
        </p:txBody>
      </p:sp>
      <p:sp>
        <p:nvSpPr>
          <p:cNvPr id="3" name="Content Placeholder 2"/>
          <p:cNvSpPr>
            <a:spLocks noGrp="1"/>
          </p:cNvSpPr>
          <p:nvPr>
            <p:ph idx="1"/>
          </p:nvPr>
        </p:nvSpPr>
        <p:spPr/>
        <p:txBody>
          <a:bodyPr/>
          <a:lstStyle/>
          <a:p>
            <a:r>
              <a:rPr lang="en-US" i="1" dirty="0" err="1" smtClean="0"/>
              <a:t>Chartis</a:t>
            </a:r>
            <a:r>
              <a:rPr lang="en-US" i="1" dirty="0" smtClean="0"/>
              <a:t> Specialty Ins. Co. v. Am. Contractors Ins. Co</a:t>
            </a:r>
            <a:r>
              <a:rPr lang="en-US" dirty="0" smtClean="0"/>
              <a:t>., 2014 WL 3943722 (D. Ore. Aug. 12, 2014) (allegations of “deficiently managed construction” constituted a single occurrence for coverage purposes)</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normAutofit fontScale="90000"/>
          </a:bodyPr>
          <a:lstStyle/>
          <a:p>
            <a:r>
              <a:rPr lang="en-US" dirty="0" smtClean="0"/>
              <a:t/>
            </a:r>
            <a:br>
              <a:rPr lang="en-US" dirty="0" smtClean="0"/>
            </a:br>
            <a:r>
              <a:rPr lang="en-US" sz="3300" dirty="0" smtClean="0"/>
              <a:t> Recent Coverage Decisions in Construction</a:t>
            </a:r>
            <a:endParaRPr lang="en-US" sz="3300" dirty="0"/>
          </a:p>
        </p:txBody>
      </p:sp>
      <p:sp>
        <p:nvSpPr>
          <p:cNvPr id="3" name="Content Placeholder 2"/>
          <p:cNvSpPr>
            <a:spLocks noGrp="1"/>
          </p:cNvSpPr>
          <p:nvPr>
            <p:ph idx="1"/>
          </p:nvPr>
        </p:nvSpPr>
        <p:spPr/>
        <p:txBody>
          <a:bodyPr/>
          <a:lstStyle/>
          <a:p>
            <a:r>
              <a:rPr lang="en-US" i="1" dirty="0" err="1" smtClean="0"/>
              <a:t>Crownover</a:t>
            </a:r>
            <a:r>
              <a:rPr lang="en-US" i="1" dirty="0" smtClean="0"/>
              <a:t> v. Mid-Continent </a:t>
            </a:r>
            <a:r>
              <a:rPr lang="en-US" i="1" dirty="0" err="1" smtClean="0"/>
              <a:t>Cas</a:t>
            </a:r>
            <a:r>
              <a:rPr lang="en-US" i="1" dirty="0" smtClean="0"/>
              <a:t>. Co.,</a:t>
            </a:r>
            <a:r>
              <a:rPr lang="en-US" dirty="0" smtClean="0"/>
              <a:t> No. 11-10166 (5</a:t>
            </a:r>
            <a:r>
              <a:rPr lang="en-US" baseline="30000" dirty="0" smtClean="0"/>
              <a:t>th</a:t>
            </a:r>
            <a:r>
              <a:rPr lang="en-US" dirty="0" smtClean="0"/>
              <a:t> Cir. Oct. 29, 2014) (applying Texas law) (contractual liability exclusion did not apply to preclude coverage for contractor’s obligation to repair defective work)</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normAutofit fontScale="90000"/>
          </a:bodyPr>
          <a:lstStyle/>
          <a:p>
            <a:r>
              <a:rPr lang="en-US" dirty="0" smtClean="0"/>
              <a:t/>
            </a:r>
            <a:br>
              <a:rPr lang="en-US" dirty="0" smtClean="0"/>
            </a:br>
            <a:r>
              <a:rPr lang="en-US" dirty="0" smtClean="0"/>
              <a:t> </a:t>
            </a:r>
            <a:r>
              <a:rPr lang="en-US" sz="3300" dirty="0" smtClean="0"/>
              <a:t>Recent Coverage Decisions in Construction</a:t>
            </a:r>
            <a:endParaRPr lang="en-US" sz="3300" dirty="0"/>
          </a:p>
        </p:txBody>
      </p:sp>
      <p:sp>
        <p:nvSpPr>
          <p:cNvPr id="3" name="Content Placeholder 2"/>
          <p:cNvSpPr>
            <a:spLocks noGrp="1"/>
          </p:cNvSpPr>
          <p:nvPr>
            <p:ph idx="1"/>
          </p:nvPr>
        </p:nvSpPr>
        <p:spPr/>
        <p:txBody>
          <a:bodyPr/>
          <a:lstStyle/>
          <a:p>
            <a:r>
              <a:rPr lang="en-US" i="1" dirty="0" smtClean="0"/>
              <a:t>State Farm Fire &amp; </a:t>
            </a:r>
            <a:r>
              <a:rPr lang="en-US" i="1" dirty="0" err="1" smtClean="0"/>
              <a:t>Cas</a:t>
            </a:r>
            <a:r>
              <a:rPr lang="en-US" i="1" dirty="0" smtClean="0"/>
              <a:t>. Co. v. McDermott</a:t>
            </a:r>
            <a:r>
              <a:rPr lang="en-US" dirty="0" smtClean="0"/>
              <a:t>, 2014 WL 5285335 (</a:t>
            </a:r>
            <a:r>
              <a:rPr lang="en-US" dirty="0" err="1" smtClean="0"/>
              <a:t>E.D.</a:t>
            </a:r>
            <a:r>
              <a:rPr lang="en-US" dirty="0" smtClean="0"/>
              <a:t> Pa. Oct. 15, 2014) (damage to home due to water intrusion was caused by faulty workmanship, and did not constitute an occurrence under a </a:t>
            </a:r>
            <a:r>
              <a:rPr lang="en-US" dirty="0" err="1" smtClean="0"/>
              <a:t>CGL</a:t>
            </a:r>
            <a:r>
              <a:rPr lang="en-US" dirty="0" smtClean="0"/>
              <a:t> policy)</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381000"/>
          </a:xfrm>
        </p:spPr>
        <p:txBody>
          <a:bodyPr>
            <a:normAutofit fontScale="90000"/>
          </a:bodyPr>
          <a:lstStyle/>
          <a:p>
            <a:r>
              <a:rPr lang="en-US" dirty="0" smtClean="0"/>
              <a:t/>
            </a:r>
            <a:br>
              <a:rPr lang="en-US" dirty="0" smtClean="0"/>
            </a:br>
            <a:r>
              <a:rPr lang="en-US" dirty="0" smtClean="0"/>
              <a:t> </a:t>
            </a:r>
            <a:r>
              <a:rPr lang="en-US" sz="3300" dirty="0" smtClean="0"/>
              <a:t>Recent Coverage Decisions in Construction</a:t>
            </a:r>
            <a:endParaRPr lang="en-US" sz="3300" dirty="0"/>
          </a:p>
        </p:txBody>
      </p:sp>
      <p:sp>
        <p:nvSpPr>
          <p:cNvPr id="3" name="Content Placeholder 2"/>
          <p:cNvSpPr>
            <a:spLocks noGrp="1"/>
          </p:cNvSpPr>
          <p:nvPr>
            <p:ph idx="1"/>
          </p:nvPr>
        </p:nvSpPr>
        <p:spPr/>
        <p:txBody>
          <a:bodyPr/>
          <a:lstStyle/>
          <a:p>
            <a:r>
              <a:rPr lang="en-US" dirty="0" smtClean="0"/>
              <a:t>The Intersection Between Insurance Coverage and Surety</a:t>
            </a:r>
          </a:p>
          <a:p>
            <a:pPr>
              <a:buFont typeface="Arial" pitchFamily="34" charset="0"/>
              <a:buChar char="•"/>
            </a:pPr>
            <a:r>
              <a:rPr lang="en-US" dirty="0" smtClean="0"/>
              <a:t>	Surety’s Claims By Assignment and 	Subrogation</a:t>
            </a:r>
          </a:p>
          <a:p>
            <a:pPr>
              <a:buFont typeface="Arial" pitchFamily="34" charset="0"/>
              <a:buChar char="•"/>
            </a:pPr>
            <a:r>
              <a:rPr lang="en-US" dirty="0" smtClean="0"/>
              <a:t>      Builder’s Risk Coverage</a:t>
            </a:r>
          </a:p>
          <a:p>
            <a:pPr>
              <a:buFont typeface="Arial" pitchFamily="34" charset="0"/>
              <a:buChar char="•"/>
            </a:pPr>
            <a:r>
              <a:rPr lang="en-US" dirty="0" smtClean="0"/>
              <a:t>      Commercial General Liability Coverage</a:t>
            </a:r>
          </a:p>
          <a:p>
            <a:endParaRPr lang="en-US" dirty="0" smtClean="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Construction-Related Claims: Emerging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endParaRPr lang="en-US" dirty="0" smtClean="0"/>
          </a:p>
          <a:p>
            <a:pPr>
              <a:buNone/>
            </a:pPr>
            <a:endParaRPr lang="en-US" dirty="0" smtClean="0"/>
          </a:p>
          <a:p>
            <a:pPr>
              <a:buNone/>
            </a:pPr>
            <a:endParaRPr lang="en-US" dirty="0"/>
          </a:p>
        </p:txBody>
      </p:sp>
      <p:pic>
        <p:nvPicPr>
          <p:cNvPr id="5" name="Picture 4" descr="184694712.jpg"/>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152400" y="2257425"/>
            <a:ext cx="5334000" cy="3000375"/>
          </a:xfrm>
          <a:prstGeom prst="rect">
            <a:avLst/>
          </a:prstGeom>
        </p:spPr>
      </p:pic>
    </p:spTree>
    <p:extLst>
      <p:ext uri="{BB962C8B-B14F-4D97-AF65-F5344CB8AC3E}">
        <p14:creationId xmlns="" xmlns:p14="http://schemas.microsoft.com/office/powerpoint/2010/main" val="347734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lnSpcReduction="10000"/>
          </a:bodyPr>
          <a:lstStyle/>
          <a:p>
            <a:pPr>
              <a:buNone/>
            </a:pPr>
            <a:r>
              <a:rPr lang="en-US" dirty="0" smtClean="0"/>
              <a:t>	Recent Developments Concerning Defense of Environmental Claims:</a:t>
            </a:r>
          </a:p>
          <a:p>
            <a:r>
              <a:rPr lang="en-US" dirty="0" smtClean="0"/>
              <a:t>	</a:t>
            </a:r>
            <a:r>
              <a:rPr lang="en-US" u="sng" dirty="0" smtClean="0"/>
              <a:t>Public Nuisance</a:t>
            </a:r>
            <a:r>
              <a:rPr lang="en-US" dirty="0" smtClean="0"/>
              <a:t>—green house gases, lead 	paint</a:t>
            </a:r>
          </a:p>
          <a:p>
            <a:r>
              <a:rPr lang="en-US" dirty="0" smtClean="0"/>
              <a:t>	</a:t>
            </a:r>
            <a:r>
              <a:rPr lang="en-US" u="sng" dirty="0" smtClean="0"/>
              <a:t>Isotope Analysis</a:t>
            </a:r>
            <a:r>
              <a:rPr lang="en-US" dirty="0" smtClean="0"/>
              <a:t>—what is it and is it 	admissible?</a:t>
            </a:r>
          </a:p>
          <a:p>
            <a:r>
              <a:rPr lang="en-US" dirty="0" smtClean="0"/>
              <a:t>	</a:t>
            </a:r>
            <a:r>
              <a:rPr lang="en-US" u="sng" dirty="0" smtClean="0"/>
              <a:t>Asbestos Update</a:t>
            </a:r>
            <a:r>
              <a:rPr lang="en-US" dirty="0" smtClean="0"/>
              <a:t>—mesothelioma, lung 	cancer, take-home claims, evolving 	defenses, recent verdicts, workers comp 	and legislative efforts</a:t>
            </a:r>
          </a:p>
          <a:p>
            <a:pPr>
              <a:buNone/>
            </a:pPr>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92500" lnSpcReduction="20000"/>
          </a:bodyPr>
          <a:lstStyle/>
          <a:p>
            <a:pPr>
              <a:buNone/>
            </a:pPr>
            <a:r>
              <a:rPr lang="en-US" dirty="0" smtClean="0"/>
              <a:t>	</a:t>
            </a:r>
            <a:r>
              <a:rPr lang="en-US" i="1" dirty="0" smtClean="0"/>
              <a:t>Morrison v. </a:t>
            </a:r>
            <a:r>
              <a:rPr lang="en-US" i="1" dirty="0" err="1" smtClean="0"/>
              <a:t>Chartis</a:t>
            </a:r>
            <a:r>
              <a:rPr lang="en-US" i="1" dirty="0" smtClean="0"/>
              <a:t> Prop. </a:t>
            </a:r>
            <a:r>
              <a:rPr lang="en-US" i="1" dirty="0" err="1" smtClean="0"/>
              <a:t>Cas</a:t>
            </a:r>
            <a:r>
              <a:rPr lang="en-US" i="1" dirty="0" smtClean="0"/>
              <a:t>. Co.</a:t>
            </a:r>
            <a:r>
              <a:rPr lang="en-US" dirty="0" smtClean="0"/>
              <a:t>, 2014 U.S. Dist. LEXIS 58251 (N.D. Okla. April 24, 2014)</a:t>
            </a:r>
          </a:p>
          <a:p>
            <a:pPr>
              <a:buNone/>
            </a:pPr>
            <a:endParaRPr lang="en-US" dirty="0" smtClean="0"/>
          </a:p>
          <a:p>
            <a:pPr>
              <a:spcAft>
                <a:spcPts val="2100"/>
              </a:spcAft>
            </a:pPr>
            <a:r>
              <a:rPr lang="en-US" sz="3200" dirty="0" err="1" smtClean="0"/>
              <a:t>UIM</a:t>
            </a:r>
            <a:r>
              <a:rPr lang="en-US" sz="3200" dirty="0" smtClean="0"/>
              <a:t> claim</a:t>
            </a:r>
          </a:p>
          <a:p>
            <a:pPr>
              <a:spcAft>
                <a:spcPts val="2100"/>
              </a:spcAft>
            </a:pPr>
            <a:r>
              <a:rPr lang="en-US" sz="3200" dirty="0" smtClean="0"/>
              <a:t>Insurer’s post-litigation conduct was discoverable, as final denial took place after litigation began</a:t>
            </a:r>
          </a:p>
          <a:p>
            <a:pPr>
              <a:spcAft>
                <a:spcPts val="2100"/>
              </a:spcAft>
            </a:pPr>
            <a:r>
              <a:rPr lang="en-US" sz="3200" dirty="0" smtClean="0"/>
              <a:t>Relevant inquiry is whether the document was created to aid in likely future litigation</a:t>
            </a:r>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dirty="0" smtClean="0"/>
              <a:t>Public Nuisance</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92500" lnSpcReduction="10000"/>
          </a:bodyPr>
          <a:lstStyle/>
          <a:p>
            <a:pPr>
              <a:buNone/>
            </a:pPr>
            <a:r>
              <a:rPr lang="en-US" dirty="0" smtClean="0"/>
              <a:t>	PUBLIC NUISANCE  Green House Gases (</a:t>
            </a:r>
            <a:r>
              <a:rPr lang="en-US" dirty="0" err="1" smtClean="0"/>
              <a:t>GHG</a:t>
            </a:r>
            <a:r>
              <a:rPr lang="en-US" dirty="0" smtClean="0"/>
              <a:t>)</a:t>
            </a:r>
          </a:p>
          <a:p>
            <a:pPr lvl="2"/>
            <a:r>
              <a:rPr lang="en-US" i="1" u="sng" dirty="0" smtClean="0"/>
              <a:t>American Electric Power Co. v. Connecticut ,</a:t>
            </a:r>
            <a:r>
              <a:rPr lang="en-US" dirty="0" smtClean="0"/>
              <a:t>131 S. Ct. 582 (U.S. 2011)--is there a federal common law nuisance claim for </a:t>
            </a:r>
            <a:r>
              <a:rPr lang="en-US" dirty="0" err="1" smtClean="0"/>
              <a:t>GHG</a:t>
            </a:r>
            <a:r>
              <a:rPr lang="en-US" dirty="0" smtClean="0"/>
              <a:t> emissions?</a:t>
            </a:r>
          </a:p>
          <a:p>
            <a:r>
              <a:rPr lang="en-US" dirty="0" smtClean="0"/>
              <a:t>	8 states, NYC and 3 land trusts sued five 	power companies to abate </a:t>
            </a:r>
            <a:r>
              <a:rPr lang="en-US" dirty="0" err="1" smtClean="0"/>
              <a:t>GHG</a:t>
            </a:r>
            <a:r>
              <a:rPr lang="en-US" dirty="0" smtClean="0"/>
              <a:t> emissions 	2004</a:t>
            </a:r>
          </a:p>
          <a:p>
            <a:r>
              <a:rPr lang="en-US" dirty="0" smtClean="0"/>
              <a:t>	US Supreme Court reversed </a:t>
            </a:r>
            <a:r>
              <a:rPr lang="en-US" dirty="0" err="1" smtClean="0"/>
              <a:t>2d</a:t>
            </a:r>
            <a:r>
              <a:rPr lang="en-US" dirty="0" smtClean="0"/>
              <a:t> Circuit (NY) 	stating EPA is regulating </a:t>
            </a:r>
            <a:r>
              <a:rPr lang="en-US" dirty="0" err="1" smtClean="0"/>
              <a:t>GHG</a:t>
            </a:r>
            <a:r>
              <a:rPr lang="en-US" dirty="0" smtClean="0"/>
              <a:t> emissions via 	Clean Air Act and its related actions, so 	“hands-off, federal courts”. </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us?</a:t>
            </a:r>
            <a:endParaRPr lang="en-US" dirty="0"/>
          </a:p>
        </p:txBody>
      </p:sp>
      <p:sp>
        <p:nvSpPr>
          <p:cNvPr id="3" name="Content Placeholder 2"/>
          <p:cNvSpPr>
            <a:spLocks noGrp="1"/>
          </p:cNvSpPr>
          <p:nvPr>
            <p:ph idx="1"/>
          </p:nvPr>
        </p:nvSpPr>
        <p:spPr/>
        <p:txBody>
          <a:bodyPr/>
          <a:lstStyle/>
          <a:p>
            <a:r>
              <a:rPr lang="en-US" sz="2400" b="0" dirty="0" smtClean="0"/>
              <a:t>There is a federal “common law” and related rights, but…… </a:t>
            </a:r>
          </a:p>
          <a:p>
            <a:r>
              <a:rPr lang="en-US" sz="2400" b="0" dirty="0" smtClean="0"/>
              <a:t>Justice Ginsburg reminds the federal courts that it’s not their job to make policy and have federal agencies interpret the policy, but rather, the opposite</a:t>
            </a:r>
            <a:r>
              <a:rPr lang="en-US" sz="2400" dirty="0" smtClean="0"/>
              <a:t>.</a:t>
            </a:r>
          </a:p>
          <a:p>
            <a:r>
              <a:rPr lang="en-US" sz="2400" b="0" dirty="0" smtClean="0"/>
              <a:t>The question is “whether the field has been occupied, not whether it has been occupied in a particular manner.” </a:t>
            </a:r>
            <a:r>
              <a:rPr lang="en-US" sz="2400" i="1" dirty="0" smtClean="0"/>
              <a:t>Milwaukee II, 451 U.S. 304</a:t>
            </a:r>
          </a:p>
          <a:p>
            <a:r>
              <a:rPr lang="en-US" sz="2400" b="0" dirty="0" smtClean="0"/>
              <a:t>“[P]</a:t>
            </a:r>
            <a:r>
              <a:rPr lang="en-US" sz="2400" b="0" dirty="0" err="1" smtClean="0"/>
              <a:t>ublic</a:t>
            </a:r>
            <a:r>
              <a:rPr lang="en-US" sz="2400" b="0" dirty="0" smtClean="0"/>
              <a:t> Nuisance law, like common law generally, adapts to changing scientific and factual circumstances.” </a:t>
            </a:r>
            <a:r>
              <a:rPr lang="en-US" sz="2400" i="1" dirty="0" smtClean="0"/>
              <a:t>Missouri, 200 U.S. 496</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Public Nuisance Lead Paint 	Litigation </a:t>
            </a:r>
            <a:endParaRPr lang="en-US" dirty="0"/>
          </a:p>
        </p:txBody>
      </p:sp>
      <p:sp>
        <p:nvSpPr>
          <p:cNvPr id="3" name="Content Placeholder 2"/>
          <p:cNvSpPr>
            <a:spLocks noGrp="1"/>
          </p:cNvSpPr>
          <p:nvPr>
            <p:ph idx="1"/>
          </p:nvPr>
        </p:nvSpPr>
        <p:spPr/>
        <p:txBody>
          <a:bodyPr>
            <a:normAutofit fontScale="92500" lnSpcReduction="10000"/>
          </a:bodyPr>
          <a:lstStyle/>
          <a:p>
            <a:r>
              <a:rPr lang="en-US" i="1" u="sng" dirty="0" smtClean="0"/>
              <a:t>State of California v. Atlantic Richfield Co</a:t>
            </a:r>
            <a:r>
              <a:rPr lang="en-US" dirty="0" smtClean="0"/>
              <a:t>.</a:t>
            </a:r>
          </a:p>
          <a:p>
            <a:r>
              <a:rPr lang="en-US" b="0" dirty="0" smtClean="0"/>
              <a:t>In 2000, Santa Clara County sues Atlantic Richfield, Sherwin Williams, ConAgra, NL Industries and DuPont for public nuisance seeking abatement of lead paint [Atl. Richfield and DuPont dismissed by court].</a:t>
            </a:r>
          </a:p>
          <a:p>
            <a:r>
              <a:rPr lang="en-US" b="0" dirty="0" smtClean="0"/>
              <a:t>January 7, 2014, Judge James Kleinberg of Santa Clara county issues decision, finding SW, ConAgra and NL </a:t>
            </a:r>
            <a:r>
              <a:rPr lang="en-US" b="0" i="1" dirty="0" smtClean="0"/>
              <a:t>created a public nuisance</a:t>
            </a:r>
            <a:r>
              <a:rPr lang="en-US" b="0" dirty="0" smtClean="0"/>
              <a:t> by promoting and selling (interior) lead paint despite knowing toxicity.</a:t>
            </a:r>
          </a:p>
          <a:p>
            <a:endParaRPr lang="en-US" b="0" dirty="0" smtClean="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Paint</a:t>
            </a:r>
            <a:endParaRPr lang="en-US" dirty="0"/>
          </a:p>
        </p:txBody>
      </p:sp>
      <p:sp>
        <p:nvSpPr>
          <p:cNvPr id="3" name="Content Placeholder 2"/>
          <p:cNvSpPr>
            <a:spLocks noGrp="1"/>
          </p:cNvSpPr>
          <p:nvPr>
            <p:ph idx="1"/>
          </p:nvPr>
        </p:nvSpPr>
        <p:spPr/>
        <p:txBody>
          <a:bodyPr>
            <a:normAutofit lnSpcReduction="10000"/>
          </a:bodyPr>
          <a:lstStyle/>
          <a:p>
            <a:r>
              <a:rPr lang="en-US" sz="2800" b="0" u="sng" dirty="0" smtClean="0"/>
              <a:t>Remedy</a:t>
            </a:r>
            <a:r>
              <a:rPr lang="en-US" sz="2800" b="0" dirty="0" smtClean="0"/>
              <a:t>: $1.1 billion payable to Childhood Lead Poisoning Prevention Branch to abate with priority given to properties housing children. Replace or maintain.</a:t>
            </a:r>
          </a:p>
          <a:p>
            <a:r>
              <a:rPr lang="en-US" sz="2800" b="0" dirty="0" smtClean="0"/>
              <a:t>Sept. 2014—Feb. 2015, briefs and appeals being filed. Amicus briefs due 2/20/15.</a:t>
            </a:r>
          </a:p>
          <a:p>
            <a:r>
              <a:rPr lang="en-US" sz="2800" b="0" u="sng" dirty="0" smtClean="0"/>
              <a:t>Appellate issues</a:t>
            </a:r>
            <a:r>
              <a:rPr lang="en-US" sz="2800" b="0" dirty="0" smtClean="0"/>
              <a:t>: failure to define “the” public nuisance(s); scope and duration of conduct; nexus between conduct (selling &amp; promoting lead paint use) and remedy (abatement).</a:t>
            </a:r>
          </a:p>
          <a:p>
            <a:endParaRPr lang="en-US" sz="1600" b="0" dirty="0" smtClean="0"/>
          </a:p>
          <a:p>
            <a:endParaRPr lang="en-US" sz="1600" b="0" dirty="0" smtClean="0"/>
          </a:p>
          <a:p>
            <a:endParaRPr lang="en-US" b="0" dirty="0" smtClean="0"/>
          </a:p>
          <a:p>
            <a:endParaRPr lang="en-US" b="0" dirty="0" smtClean="0"/>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ISOTOPE ANALYSIS</a:t>
            </a:r>
            <a:endParaRPr lang="en-US" dirty="0"/>
          </a:p>
        </p:txBody>
      </p:sp>
      <p:sp>
        <p:nvSpPr>
          <p:cNvPr id="3" name="Content Placeholder 2"/>
          <p:cNvSpPr>
            <a:spLocks noGrp="1"/>
          </p:cNvSpPr>
          <p:nvPr>
            <p:ph idx="1"/>
          </p:nvPr>
        </p:nvSpPr>
        <p:spPr/>
        <p:txBody>
          <a:bodyPr>
            <a:noAutofit/>
          </a:bodyPr>
          <a:lstStyle/>
          <a:p>
            <a:r>
              <a:rPr lang="en-US" sz="2800" b="0" dirty="0" smtClean="0"/>
              <a:t>What is Isotope Analysis? Identification of an isotopic ‘signature’</a:t>
            </a:r>
          </a:p>
          <a:p>
            <a:r>
              <a:rPr lang="en-US" sz="2800" b="0" dirty="0" smtClean="0"/>
              <a:t>useful in understanding links between source compound and final location of that compound</a:t>
            </a:r>
          </a:p>
          <a:p>
            <a:r>
              <a:rPr lang="en-US" sz="2800" b="0" dirty="0" smtClean="0"/>
              <a:t>common scientific process but its forensic application in litigation is new and still up for debate</a:t>
            </a:r>
          </a:p>
          <a:p>
            <a:r>
              <a:rPr lang="en-US" sz="2800" b="0" dirty="0" smtClean="0"/>
              <a:t>are two chemically indistinguishable and correspondent  compounds truly “the same?” </a:t>
            </a:r>
          </a:p>
          <a:p>
            <a:r>
              <a:rPr lang="en-US" sz="2800" dirty="0" smtClean="0"/>
              <a:t>	</a:t>
            </a:r>
          </a:p>
          <a:p>
            <a:r>
              <a:rPr lang="en-US" sz="2800" dirty="0" smtClean="0"/>
              <a:t>	</a:t>
            </a:r>
          </a:p>
          <a:p>
            <a:r>
              <a:rPr lang="en-US" sz="2800" dirty="0" smtClean="0"/>
              <a:t>	</a:t>
            </a:r>
          </a:p>
          <a:p>
            <a:endParaRPr lang="en-US" sz="2800" dirty="0" smtClean="0"/>
          </a:p>
          <a:p>
            <a:r>
              <a:rPr lang="en-US" sz="2800" dirty="0" smtClean="0"/>
              <a:t>Is it admissible?</a:t>
            </a:r>
          </a:p>
          <a:p>
            <a:r>
              <a:rPr lang="en-US" sz="2800" dirty="0" smtClean="0"/>
              <a:t>	</a:t>
            </a:r>
            <a:r>
              <a:rPr lang="en-US" sz="2800" i="1" u="sng" dirty="0" smtClean="0"/>
              <a:t>City of </a:t>
            </a:r>
            <a:r>
              <a:rPr lang="en-US" sz="2800" i="1" u="sng" dirty="0" err="1" smtClean="0"/>
              <a:t>Pomono</a:t>
            </a:r>
            <a:r>
              <a:rPr lang="en-US" sz="2800" i="1" u="sng" dirty="0" smtClean="0"/>
              <a:t> v. </a:t>
            </a:r>
            <a:r>
              <a:rPr lang="en-US" sz="2800" i="1" u="sng" dirty="0" err="1" smtClean="0"/>
              <a:t>SQMNA</a:t>
            </a:r>
            <a:r>
              <a:rPr lang="en-US" sz="2800" i="1" u="sng" dirty="0" smtClean="0"/>
              <a:t> Corp., </a:t>
            </a:r>
            <a:r>
              <a:rPr lang="en-US" sz="2800" dirty="0" smtClean="0"/>
              <a:t>750 </a:t>
            </a:r>
            <a:r>
              <a:rPr lang="en-US" sz="2800" dirty="0" err="1" smtClean="0"/>
              <a:t>F.3d</a:t>
            </a:r>
            <a:r>
              <a:rPr lang="en-US" sz="2800" dirty="0" smtClean="0"/>
              <a:t> 1036 (9</a:t>
            </a:r>
            <a:r>
              <a:rPr lang="en-US" sz="2800" baseline="30000" dirty="0" smtClean="0"/>
              <a:t>th</a:t>
            </a:r>
            <a:r>
              <a:rPr lang="en-US" sz="2800" dirty="0" smtClean="0"/>
              <a:t> Cir. 2014) cert den US 12/15/14.</a:t>
            </a:r>
          </a:p>
          <a:p>
            <a:endParaRPr lang="en-US" sz="2800" dirty="0" smtClean="0"/>
          </a:p>
          <a:p>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524000"/>
            <a:ext cx="4038600" cy="4297363"/>
          </a:xfrm>
        </p:spPr>
        <p:txBody>
          <a:bodyPr>
            <a:noAutofit/>
          </a:bodyPr>
          <a:lstStyle/>
          <a:p>
            <a:r>
              <a:rPr lang="en-US" dirty="0" smtClean="0"/>
              <a:t>Isotope--</a:t>
            </a:r>
            <a:r>
              <a:rPr lang="en-US" b="0" dirty="0" smtClean="0"/>
              <a:t>an atom that is missing a neutron </a:t>
            </a:r>
            <a:r>
              <a:rPr lang="en-US" b="0" i="1" dirty="0" smtClean="0"/>
              <a:t>or</a:t>
            </a:r>
            <a:r>
              <a:rPr lang="en-US" b="0" dirty="0" smtClean="0"/>
              <a:t> has an extra neutron.</a:t>
            </a:r>
          </a:p>
          <a:p>
            <a:r>
              <a:rPr lang="en-US" b="0" dirty="0" smtClean="0"/>
              <a:t>It’s still the same element, just a bit different from the other atoms of the same element.</a:t>
            </a:r>
          </a:p>
          <a:p>
            <a:r>
              <a:rPr lang="en-US" b="0" dirty="0" smtClean="0"/>
              <a:t>Radioactive decay—the loss of neutrons, happens over time. “Carbon dating” used by archaeologists to age an object.</a:t>
            </a:r>
          </a:p>
          <a:p>
            <a:r>
              <a:rPr lang="en-US" b="0" dirty="0" smtClean="0"/>
              <a:t>Not all isotopes decay—these are “</a:t>
            </a:r>
            <a:r>
              <a:rPr lang="en-US" dirty="0" smtClean="0"/>
              <a:t>stable isotopes</a:t>
            </a:r>
            <a:r>
              <a:rPr lang="en-US" b="0" dirty="0" smtClean="0"/>
              <a:t>”.</a:t>
            </a:r>
          </a:p>
        </p:txBody>
      </p:sp>
      <p:pic>
        <p:nvPicPr>
          <p:cNvPr id="5" name="Content Placeholder 4" descr="OxygenIsotope.gif"/>
          <p:cNvPicPr>
            <a:picLocks noGrp="1" noChangeAspect="1"/>
          </p:cNvPicPr>
          <p:nvPr>
            <p:ph sz="half" idx="2"/>
          </p:nvPr>
        </p:nvPicPr>
        <p:blipFill>
          <a:blip r:embed="rId2" cstate="print"/>
          <a:stretch>
            <a:fillRect/>
          </a:stretch>
        </p:blipFill>
        <p:spPr>
          <a:xfrm>
            <a:off x="4800600" y="2113139"/>
            <a:ext cx="4038600" cy="2890484"/>
          </a:xfrm>
        </p:spPr>
      </p:pic>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Stable Isotopes?  </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Stable</a:t>
            </a:r>
            <a:r>
              <a:rPr lang="en-US" dirty="0" smtClean="0"/>
              <a:t> </a:t>
            </a:r>
            <a:r>
              <a:rPr lang="en-US" b="0" dirty="0" smtClean="0"/>
              <a:t>isotopes—isotopes not subject to radioactive decay—majority of isotopes are stable and do NOT decay. </a:t>
            </a:r>
          </a:p>
          <a:p>
            <a:r>
              <a:rPr lang="en-US" b="0" dirty="0" smtClean="0"/>
              <a:t>Minute differences in atomic mass have measurable and quantifiable effects and thus identical compounds aren’t truly identical.</a:t>
            </a:r>
          </a:p>
          <a:p>
            <a:r>
              <a:rPr lang="en-US" b="0" dirty="0" smtClean="0"/>
              <a:t>Forensic/litigation use of stable isotopic analysis attempts to look for and identify these minute differences, then using that, assign the origin of the compound based upon those differences.  </a:t>
            </a:r>
          </a:p>
          <a:p>
            <a:r>
              <a:rPr lang="en-US" b="0" dirty="0" smtClean="0"/>
              <a:t>Issues: </a:t>
            </a:r>
          </a:p>
          <a:p>
            <a:endParaRPr lang="en-US" b="0" dirty="0" smtClean="0"/>
          </a:p>
          <a:p>
            <a:endParaRPr lang="en-US" b="0" dirty="0" smtClean="0"/>
          </a:p>
          <a:p>
            <a:endParaRPr lang="en-US" b="0" dirty="0" smtClean="0"/>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Daubert</a:t>
            </a:r>
            <a:r>
              <a:rPr lang="en-US" dirty="0" smtClean="0"/>
              <a:t>, </a:t>
            </a:r>
            <a:r>
              <a:rPr lang="en-US" dirty="0" err="1" smtClean="0"/>
              <a:t>FRE</a:t>
            </a:r>
            <a:r>
              <a:rPr lang="en-US" dirty="0" smtClean="0"/>
              <a:t> 702 and Isotope Analysis</a:t>
            </a:r>
            <a:endParaRPr lang="en-US"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r>
              <a:rPr lang="en-US" b="0" i="1" dirty="0" err="1" smtClean="0"/>
              <a:t>FRE</a:t>
            </a:r>
            <a:r>
              <a:rPr lang="en-US" b="0" i="1" dirty="0" smtClean="0"/>
              <a:t> 702 </a:t>
            </a:r>
            <a:r>
              <a:rPr lang="en-US" b="0" dirty="0" smtClean="0"/>
              <a:t>requires that scientific evidence be both </a:t>
            </a:r>
            <a:r>
              <a:rPr lang="en-US" b="0" i="1" dirty="0" smtClean="0"/>
              <a:t>relevant and reliable.</a:t>
            </a:r>
          </a:p>
          <a:p>
            <a:r>
              <a:rPr lang="en-US" i="1" u="sng" dirty="0" err="1" smtClean="0"/>
              <a:t>Daubert</a:t>
            </a:r>
            <a:r>
              <a:rPr lang="en-US" i="1" u="sng" dirty="0" smtClean="0"/>
              <a:t> (1993</a:t>
            </a:r>
            <a:r>
              <a:rPr lang="en-US" b="0" i="1" u="sng" dirty="0" smtClean="0"/>
              <a:t>)</a:t>
            </a:r>
            <a:r>
              <a:rPr lang="en-US" b="0" dirty="0" smtClean="0"/>
              <a:t>—Judge is gatekeeper for expert (scientific) evidence presented to jurors.</a:t>
            </a:r>
          </a:p>
          <a:p>
            <a:r>
              <a:rPr lang="en-US" i="1" u="sng" dirty="0" smtClean="0"/>
              <a:t>City of Pomona v. </a:t>
            </a:r>
            <a:r>
              <a:rPr lang="en-US" i="1" u="sng" dirty="0" err="1" smtClean="0"/>
              <a:t>SQMNA</a:t>
            </a:r>
            <a:r>
              <a:rPr lang="en-US" i="1" u="sng" dirty="0" smtClean="0"/>
              <a:t> Corp</a:t>
            </a:r>
            <a:r>
              <a:rPr lang="en-US" b="0" dirty="0" smtClean="0"/>
              <a:t>., 750 </a:t>
            </a:r>
            <a:r>
              <a:rPr lang="en-US" b="0" dirty="0" err="1" smtClean="0"/>
              <a:t>F.3d</a:t>
            </a:r>
            <a:r>
              <a:rPr lang="en-US" b="0" dirty="0" smtClean="0"/>
              <a:t> 1036 (9</a:t>
            </a:r>
            <a:r>
              <a:rPr lang="en-US" b="0" baseline="30000" dirty="0" smtClean="0"/>
              <a:t>th</a:t>
            </a:r>
            <a:r>
              <a:rPr lang="en-US" b="0" dirty="0" smtClean="0"/>
              <a:t> cir. 5/2/14) cert den U.S. 12/15/14;  City alleges use of stable isotope analysis measures the weight of atoms of same element within a substance—here, substance is </a:t>
            </a:r>
            <a:r>
              <a:rPr lang="en-US" dirty="0" err="1" smtClean="0"/>
              <a:t>perchlorate</a:t>
            </a:r>
            <a:r>
              <a:rPr lang="en-US" b="0" dirty="0" smtClean="0"/>
              <a:t> in the city’s water supply. Comparison of that weight to samples of </a:t>
            </a:r>
            <a:r>
              <a:rPr lang="en-US" b="0" dirty="0" err="1" smtClean="0"/>
              <a:t>SQMNA’s</a:t>
            </a:r>
            <a:r>
              <a:rPr lang="en-US" b="0" dirty="0" smtClean="0"/>
              <a:t> fertilizer will indicate identical atomic weight of substances, and thus link up the specific fertilizer to the specific water pollutant.</a:t>
            </a:r>
          </a:p>
          <a:p>
            <a:endParaRPr lang="en-US" b="0" dirty="0" smtClean="0"/>
          </a:p>
          <a:p>
            <a:endParaRPr lang="en-US" b="0"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City of Pomona v. </a:t>
            </a:r>
            <a:r>
              <a:rPr lang="en-US" u="sng" dirty="0" err="1" smtClean="0"/>
              <a:t>SQMNA</a:t>
            </a:r>
            <a:r>
              <a:rPr lang="en-US" u="sng" dirty="0" smtClean="0"/>
              <a:t> Corp</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b="0" dirty="0" err="1" smtClean="0"/>
              <a:t>USDC</a:t>
            </a:r>
            <a:r>
              <a:rPr lang="en-US" b="0" dirty="0" smtClean="0"/>
              <a:t> (Ctrl Dist of CA) excluded the testimony and opinion of the City’s “expert” Neil </a:t>
            </a:r>
            <a:r>
              <a:rPr lang="en-US" b="0" dirty="0" err="1" smtClean="0"/>
              <a:t>Sturchio</a:t>
            </a:r>
            <a:r>
              <a:rPr lang="en-US" b="0" dirty="0" smtClean="0"/>
              <a:t>, Ph.D. which purported to establish identity/signature of pollutant via isotopic analysis of </a:t>
            </a:r>
            <a:r>
              <a:rPr lang="en-US" b="0" dirty="0" err="1" smtClean="0"/>
              <a:t>percholorate</a:t>
            </a:r>
            <a:r>
              <a:rPr lang="en-US" b="0" dirty="0" smtClean="0"/>
              <a:t> in water and fertilizer/product: finding method not generally accepted, procedure untested, not capable of retesting due to flawed/limited sampling, database of substance is too limited and error rate unacceptable. </a:t>
            </a:r>
          </a:p>
          <a:p>
            <a:endParaRPr lang="en-US" b="0" dirty="0" smtClean="0"/>
          </a:p>
          <a:p>
            <a:endParaRPr lang="en-US" b="0" dirty="0"/>
          </a:p>
        </p:txBody>
      </p:sp>
      <p:sp>
        <p:nvSpPr>
          <p:cNvPr id="4" name="Footer Placeholder 3"/>
          <p:cNvSpPr>
            <a:spLocks noGrp="1"/>
          </p:cNvSpPr>
          <p:nvPr>
            <p:ph type="ftr" sz="quarter" idx="11"/>
          </p:nvPr>
        </p:nvSpPr>
        <p:spPr/>
        <p:txBody>
          <a:bodyPr/>
          <a:lstStyle/>
          <a:p>
            <a:r>
              <a:rPr lang="en-US" dirty="0" smtClean="0"/>
              <a:t>DINSMORE &amp; </a:t>
            </a:r>
            <a:r>
              <a:rPr lang="en-US" dirty="0" err="1" smtClean="0"/>
              <a:t>SHOHL</a:t>
            </a:r>
            <a:r>
              <a:rPr lang="en-US" dirty="0" smtClean="0"/>
              <a:t> LLP | Presentation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City of Pomona v. </a:t>
            </a:r>
            <a:r>
              <a:rPr lang="en-US" u="sng" dirty="0" err="1" smtClean="0"/>
              <a:t>SQMNA</a:t>
            </a:r>
            <a:r>
              <a:rPr lang="en-US" u="sng" dirty="0" smtClean="0"/>
              <a:t> Corp, cont’d…</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sz="2400" b="0" dirty="0" smtClean="0"/>
              <a:t>9</a:t>
            </a:r>
            <a:r>
              <a:rPr lang="en-US" sz="2400" b="0" baseline="30000" dirty="0" smtClean="0"/>
              <a:t>th</a:t>
            </a:r>
            <a:r>
              <a:rPr lang="en-US" sz="2400" b="0" dirty="0" smtClean="0"/>
              <a:t> Circuit reversed and remanded, saying “[f[acts casting doubt on the credibility of an expert witness and </a:t>
            </a:r>
            <a:r>
              <a:rPr lang="en-US" sz="2400" b="0" i="1" dirty="0" smtClean="0"/>
              <a:t>contested facts regarding the strength of a particular scientific method </a:t>
            </a:r>
            <a:r>
              <a:rPr lang="en-US" sz="2400" b="0" dirty="0" smtClean="0"/>
              <a:t>are questions reserved for the fact finder.”</a:t>
            </a:r>
          </a:p>
          <a:p>
            <a:r>
              <a:rPr lang="en-US" sz="2400" b="0" dirty="0" smtClean="0"/>
              <a:t>U.S. Supreme Court denied </a:t>
            </a:r>
            <a:r>
              <a:rPr lang="en-US" sz="2400" b="0" i="1" dirty="0" smtClean="0"/>
              <a:t>certiorari </a:t>
            </a:r>
            <a:r>
              <a:rPr lang="en-US" sz="2400" b="0" dirty="0" smtClean="0"/>
              <a:t>12/15/14</a:t>
            </a:r>
          </a:p>
          <a:p>
            <a:r>
              <a:rPr lang="en-US" sz="2400" b="0" dirty="0" smtClean="0"/>
              <a:t>Last Supreme Court review of </a:t>
            </a:r>
            <a:r>
              <a:rPr lang="en-US" sz="2400" b="0" i="1" u="sng" dirty="0" err="1" smtClean="0"/>
              <a:t>Daubert</a:t>
            </a:r>
            <a:r>
              <a:rPr lang="en-US" sz="2400" b="0" dirty="0" smtClean="0"/>
              <a:t> was </a:t>
            </a:r>
            <a:r>
              <a:rPr lang="en-US" sz="2400" b="0" dirty="0" err="1" smtClean="0"/>
              <a:t>in1997</a:t>
            </a:r>
            <a:r>
              <a:rPr lang="en-US" sz="2400" b="0" dirty="0" smtClean="0"/>
              <a:t> with </a:t>
            </a:r>
            <a:r>
              <a:rPr lang="en-US" sz="2400" b="0" i="1" u="sng" dirty="0" smtClean="0"/>
              <a:t>GE v. Joiner </a:t>
            </a:r>
            <a:r>
              <a:rPr lang="en-US" sz="2400" b="0" dirty="0" smtClean="0"/>
              <a:t>, then 1999 with </a:t>
            </a:r>
            <a:r>
              <a:rPr lang="en-US" sz="2400" b="0" u="sng" dirty="0" err="1" smtClean="0"/>
              <a:t>Kumho</a:t>
            </a:r>
            <a:r>
              <a:rPr lang="en-US" sz="2400" b="0" u="sng" dirty="0" smtClean="0"/>
              <a:t> Tire v. Carmichael </a:t>
            </a:r>
            <a:r>
              <a:rPr lang="en-US" sz="2400" b="0" dirty="0" smtClean="0"/>
              <a:t>(all expert testimony, not just scientific, subject to court’s </a:t>
            </a:r>
            <a:r>
              <a:rPr lang="en-US" sz="2400" b="0" dirty="0" err="1" smtClean="0"/>
              <a:t>gatekeeping</a:t>
            </a:r>
            <a:r>
              <a:rPr lang="en-US" sz="2400" b="0" dirty="0" smtClean="0"/>
              <a:t>) and lastly in 2000 with codified amendments to 702 and </a:t>
            </a:r>
            <a:r>
              <a:rPr lang="en-US" sz="2400" b="0" dirty="0" err="1" smtClean="0"/>
              <a:t>gatekeeping</a:t>
            </a:r>
            <a:r>
              <a:rPr lang="en-US" sz="2400" b="0" dirty="0" smtClean="0"/>
              <a:t> standard.</a:t>
            </a:r>
          </a:p>
          <a:p>
            <a:r>
              <a:rPr lang="en-US" sz="2400" b="0" dirty="0" smtClean="0"/>
              <a:t>Take away—9</a:t>
            </a:r>
            <a:r>
              <a:rPr lang="en-US" sz="2400" b="0" baseline="30000" dirty="0" smtClean="0"/>
              <a:t>th</a:t>
            </a:r>
            <a:r>
              <a:rPr lang="en-US" sz="2400" b="0" dirty="0" smtClean="0"/>
              <a:t> Circuit is activist (surprise); plan your </a:t>
            </a:r>
            <a:r>
              <a:rPr lang="en-US" sz="2400" b="0" i="1" u="sng" dirty="0" err="1" smtClean="0"/>
              <a:t>Daubert</a:t>
            </a:r>
            <a:r>
              <a:rPr lang="en-US" sz="2400" b="0" dirty="0" smtClean="0"/>
              <a:t> </a:t>
            </a:r>
            <a:r>
              <a:rPr lang="en-US" sz="2400" i="1" dirty="0" smtClean="0"/>
              <a:t>/</a:t>
            </a:r>
            <a:r>
              <a:rPr lang="en-US" sz="2400" b="0" i="1" u="sng" dirty="0" smtClean="0"/>
              <a:t>Frye</a:t>
            </a:r>
            <a:r>
              <a:rPr lang="en-US" sz="2400" i="1" dirty="0" smtClean="0"/>
              <a:t> </a:t>
            </a:r>
            <a:r>
              <a:rPr lang="en-US" sz="2400" b="0" dirty="0" smtClean="0"/>
              <a:t>challenges early and often; Federal Courts still the best place for these battles due to sophistication of judges. </a:t>
            </a:r>
          </a:p>
          <a:p>
            <a:endParaRPr lang="en-US" b="0" dirty="0" smtClean="0"/>
          </a:p>
          <a:p>
            <a:endParaRPr lang="en-US" b="0" dirty="0" smtClean="0"/>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85000" lnSpcReduction="20000"/>
          </a:bodyPr>
          <a:lstStyle/>
          <a:p>
            <a:pPr>
              <a:buNone/>
            </a:pPr>
            <a:r>
              <a:rPr lang="en-US" i="1" dirty="0" smtClean="0"/>
              <a:t>	</a:t>
            </a:r>
            <a:r>
              <a:rPr lang="en-US" i="1" dirty="0" err="1" smtClean="0"/>
              <a:t>DeMarco</a:t>
            </a:r>
            <a:r>
              <a:rPr lang="en-US" i="1" dirty="0" smtClean="0"/>
              <a:t> v. Allstate Ins. Co.</a:t>
            </a:r>
            <a:r>
              <a:rPr lang="en-US" dirty="0" smtClean="0"/>
              <a:t>, 2014 Ohio App. March 13, 2014)</a:t>
            </a:r>
          </a:p>
          <a:p>
            <a:endParaRPr lang="en-US" dirty="0" smtClean="0"/>
          </a:p>
          <a:p>
            <a:pPr>
              <a:spcAft>
                <a:spcPts val="2100"/>
              </a:spcAft>
            </a:pPr>
            <a:r>
              <a:rPr lang="en-US" sz="3200" dirty="0" smtClean="0"/>
              <a:t>UM claim</a:t>
            </a:r>
          </a:p>
          <a:p>
            <a:pPr>
              <a:spcAft>
                <a:spcPts val="2100"/>
              </a:spcAft>
            </a:pPr>
            <a:r>
              <a:rPr lang="en-US" sz="3200" dirty="0" smtClean="0"/>
              <a:t>Allstate argued that claim file was “by definition” prepared in anticipation of litigation</a:t>
            </a:r>
          </a:p>
          <a:p>
            <a:pPr>
              <a:spcAft>
                <a:spcPts val="2100"/>
              </a:spcAft>
            </a:pPr>
            <a:r>
              <a:rPr lang="en-US" sz="3200" dirty="0" smtClean="0"/>
              <a:t>Court disagreed – although an insurer’s claim file may be privileged, it is not necessarily privileged, since opening claim files is part of insurer’s ordinary business</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Lawyers, Judges &amp; Jurors are NOT Scientists</a:t>
            </a:r>
            <a:endParaRPr lang="en-US" dirty="0"/>
          </a:p>
        </p:txBody>
      </p:sp>
      <p:sp>
        <p:nvSpPr>
          <p:cNvPr id="3" name="Content Placeholder 2"/>
          <p:cNvSpPr>
            <a:spLocks noGrp="1"/>
          </p:cNvSpPr>
          <p:nvPr>
            <p:ph idx="1"/>
          </p:nvPr>
        </p:nvSpPr>
        <p:spPr/>
        <p:txBody>
          <a:bodyPr/>
          <a:lstStyle/>
          <a:p>
            <a:r>
              <a:rPr lang="en-US" b="0" dirty="0" smtClean="0"/>
              <a:t>“The courtroom is not the place for scientific guesswork, even of the inspired sort.  Law lags science; it does not lead it.” </a:t>
            </a:r>
            <a:r>
              <a:rPr lang="en-US" b="0" i="1" u="sng" dirty="0" smtClean="0"/>
              <a:t>Rosen v. Ciba-Geigy Corp.,</a:t>
            </a:r>
            <a:r>
              <a:rPr lang="en-US" b="0" dirty="0" smtClean="0"/>
              <a:t> 78 </a:t>
            </a:r>
            <a:r>
              <a:rPr lang="en-US" b="0" dirty="0" err="1" smtClean="0"/>
              <a:t>F.3d</a:t>
            </a:r>
            <a:r>
              <a:rPr lang="en-US" b="0" dirty="0" smtClean="0"/>
              <a:t> 316, 319 (7</a:t>
            </a:r>
            <a:r>
              <a:rPr lang="en-US" b="0" baseline="30000" dirty="0" smtClean="0"/>
              <a:t>th</a:t>
            </a:r>
            <a:r>
              <a:rPr lang="en-US" b="0" dirty="0" smtClean="0"/>
              <a:t> Cir. 1996, Posner, J.)</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ASBESTOS Litigation Update</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Filings—</a:t>
            </a:r>
            <a:r>
              <a:rPr lang="en-US" sz="2400" dirty="0" err="1" smtClean="0"/>
              <a:t>mesothelioma</a:t>
            </a:r>
            <a:r>
              <a:rPr lang="en-US" sz="2400" dirty="0" smtClean="0"/>
              <a:t>  claims staying steady at about 3,000 diagnosed annually, with a large number(&gt;75%) ending up in court system.  </a:t>
            </a:r>
          </a:p>
          <a:p>
            <a:r>
              <a:rPr lang="en-US" sz="2400" dirty="0" smtClean="0"/>
              <a:t>Plaintiffs continue to push for consolidations—based upon similar worksite, job classification, disease, employer.  Higher verdicts in consolidations.</a:t>
            </a:r>
          </a:p>
          <a:p>
            <a:r>
              <a:rPr lang="en-US" sz="2400" dirty="0" err="1" smtClean="0"/>
              <a:t>Mesothelioma</a:t>
            </a:r>
            <a:r>
              <a:rPr lang="en-US" sz="2400" dirty="0" smtClean="0"/>
              <a:t> secondary exposure/take-home cases—increased filings—women young and old. Children and spouses of industrial workers. High damage potential.</a:t>
            </a:r>
          </a:p>
          <a:p>
            <a:r>
              <a:rPr lang="en-US" sz="2400" dirty="0" smtClean="0"/>
              <a:t>Defenses: bare metal defense (is equip mfr liable for </a:t>
            </a:r>
            <a:r>
              <a:rPr lang="en-US" sz="2400" dirty="0" err="1" smtClean="0"/>
              <a:t>3d</a:t>
            </a:r>
            <a:r>
              <a:rPr lang="en-US" sz="2400" dirty="0" smtClean="0"/>
              <a:t> party parts?), “each &amp; every exposure” causation, fiber type, statute of repose, workers comp.</a:t>
            </a:r>
          </a:p>
          <a:p>
            <a:r>
              <a:rPr lang="en-US" sz="2400" dirty="0" smtClean="0"/>
              <a:t>Lung cancer—filings—increases everywhere. Look for alternative causation	</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ASBESTOS Litigation Update</a:t>
            </a:r>
            <a:endParaRPr lang="en-US" dirty="0"/>
          </a:p>
        </p:txBody>
      </p:sp>
      <p:sp>
        <p:nvSpPr>
          <p:cNvPr id="3" name="Content Placeholder 2"/>
          <p:cNvSpPr>
            <a:spLocks noGrp="1"/>
          </p:cNvSpPr>
          <p:nvPr>
            <p:ph idx="1"/>
          </p:nvPr>
        </p:nvSpPr>
        <p:spPr/>
        <p:txBody>
          <a:bodyPr>
            <a:normAutofit lnSpcReduction="10000"/>
          </a:bodyPr>
          <a:lstStyle/>
          <a:p>
            <a:r>
              <a:rPr lang="en-US" dirty="0" smtClean="0"/>
              <a:t>Legislative Updates:</a:t>
            </a:r>
          </a:p>
          <a:p>
            <a:r>
              <a:rPr lang="en-US" dirty="0" smtClean="0"/>
              <a:t>U.S.  FACT Act (H.R. 526 1/26/15)—hearings on 2/4/15—state legislative actions—WV</a:t>
            </a:r>
          </a:p>
          <a:p>
            <a:r>
              <a:rPr lang="en-US" dirty="0" err="1" smtClean="0"/>
              <a:t>Garlock</a:t>
            </a:r>
            <a:r>
              <a:rPr lang="en-US" dirty="0" smtClean="0"/>
              <a:t> Sealing Technologies, LLC [2010 </a:t>
            </a:r>
            <a:r>
              <a:rPr lang="en-US" dirty="0" err="1" smtClean="0"/>
              <a:t>Chp</a:t>
            </a:r>
            <a:r>
              <a:rPr lang="en-US" dirty="0" smtClean="0"/>
              <a:t> 11 filing in NC Fed Ct.] Estimation Trial Court:</a:t>
            </a:r>
          </a:p>
          <a:p>
            <a:r>
              <a:rPr lang="en-US" dirty="0" err="1" smtClean="0"/>
              <a:t>Garlock's</a:t>
            </a:r>
            <a:r>
              <a:rPr lang="en-US" dirty="0" smtClean="0"/>
              <a:t> settlement history cannot be used to estimate its liability for </a:t>
            </a:r>
            <a:r>
              <a:rPr lang="en-US" dirty="0" err="1" smtClean="0"/>
              <a:t>mesothelioma</a:t>
            </a:r>
            <a:r>
              <a:rPr lang="en-US" dirty="0" smtClean="0"/>
              <a:t> claims because the past settlement values "are infected with the impropriety of some law firms and inflated by the cost of defense.</a:t>
            </a:r>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 for Lung Cancer</a:t>
            </a:r>
            <a:endParaRPr lang="en-US" dirty="0"/>
          </a:p>
        </p:txBody>
      </p:sp>
      <p:sp>
        <p:nvSpPr>
          <p:cNvPr id="3" name="Content Placeholder 2"/>
          <p:cNvSpPr>
            <a:spLocks noGrp="1"/>
          </p:cNvSpPr>
          <p:nvPr>
            <p:ph idx="1"/>
          </p:nvPr>
        </p:nvSpPr>
        <p:spPr/>
        <p:txBody>
          <a:bodyPr/>
          <a:lstStyle/>
          <a:p>
            <a:r>
              <a:rPr lang="en-US" dirty="0" smtClean="0"/>
              <a:t>Madison County, Illinois</a:t>
            </a:r>
          </a:p>
          <a:p>
            <a:r>
              <a:rPr lang="en-US" dirty="0" smtClean="0"/>
              <a:t>Others – California, New York, Pennsylvania, Delaware, West Va.</a:t>
            </a:r>
          </a:p>
          <a:p>
            <a:r>
              <a:rPr lang="en-US" dirty="0" smtClean="0"/>
              <a:t>Forum Non </a:t>
            </a:r>
            <a:r>
              <a:rPr lang="en-US" dirty="0" err="1" smtClean="0"/>
              <a:t>conveniens</a:t>
            </a:r>
            <a:endParaRPr lang="en-US" dirty="0" smtClean="0"/>
          </a:p>
          <a:p>
            <a:r>
              <a:rPr lang="en-US" dirty="0" smtClean="0"/>
              <a:t>Personal Jurisdiction</a:t>
            </a:r>
          </a:p>
          <a:p>
            <a:endParaRPr lang="en-US" dirty="0"/>
          </a:p>
        </p:txBody>
      </p:sp>
    </p:spTree>
    <p:extLst>
      <p:ext uri="{BB962C8B-B14F-4D97-AF65-F5344CB8AC3E}">
        <p14:creationId xmlns:p14="http://schemas.microsoft.com/office/powerpoint/2010/main" xmlns="" val="14652576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solidFill>
                  <a:schemeClr val="bg1"/>
                </a:solidFill>
              </a:rPr>
              <a:t>The Growing Trend in Lung Cancer Filings </a:t>
            </a:r>
            <a:endParaRPr lang="en-US" sz="3800" dirty="0">
              <a:solidFill>
                <a:schemeClr val="bg1"/>
              </a:solidFill>
            </a:endParaRPr>
          </a:p>
        </p:txBody>
      </p:sp>
      <p:graphicFrame>
        <p:nvGraphicFramePr>
          <p:cNvPr id="4" name="Content Placeholder 3"/>
          <p:cNvGraphicFramePr>
            <a:graphicFrameLocks noGrp="1"/>
          </p:cNvGraphicFramePr>
          <p:nvPr>
            <p:ph sz="half" idx="1"/>
          </p:nvPr>
        </p:nvGraphicFramePr>
        <p:xfrm>
          <a:off x="457200" y="1524000"/>
          <a:ext cx="7924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a:xfrm>
            <a:off x="0" y="6172200"/>
            <a:ext cx="6400800" cy="457201"/>
          </a:xfrm>
          <a:prstGeom prst="rect">
            <a:avLst/>
          </a:prstGeom>
        </p:spPr>
        <p:txBody>
          <a:bodyPr/>
          <a:lstStyle/>
          <a:p>
            <a:r>
              <a:rPr lang="en-US" dirty="0" smtClean="0"/>
              <a:t>*</a:t>
            </a:r>
            <a:r>
              <a:rPr lang="en-US" i="1" dirty="0" smtClean="0"/>
              <a:t>2013 is annualized with data through </a:t>
            </a:r>
            <a:r>
              <a:rPr lang="en-US" i="1" dirty="0" err="1" smtClean="0"/>
              <a:t>Q3</a:t>
            </a:r>
            <a:r>
              <a:rPr lang="en-US" i="1" dirty="0" smtClean="0"/>
              <a:t> for Delaware and through </a:t>
            </a:r>
            <a:r>
              <a:rPr lang="en-US" i="1" dirty="0" err="1" smtClean="0"/>
              <a:t>Q2</a:t>
            </a:r>
            <a:r>
              <a:rPr lang="en-US" i="1" dirty="0" smtClean="0"/>
              <a:t> for Madison County </a:t>
            </a:r>
          </a:p>
          <a:p>
            <a:r>
              <a:rPr lang="en-US" i="1" dirty="0" err="1" smtClean="0"/>
              <a:t>MEALEY's</a:t>
            </a:r>
            <a:r>
              <a:rPr lang="en-US" i="1" dirty="0" smtClean="0"/>
              <a:t> Asbestos Bankruptcy Repo</a:t>
            </a:r>
            <a:r>
              <a:rPr lang="en-US" dirty="0" smtClean="0"/>
              <a:t>rt, Vol. 13, #4 (November 2013)</a:t>
            </a:r>
          </a:p>
          <a:p>
            <a:endParaRPr lang="en-US" dirty="0"/>
          </a:p>
        </p:txBody>
      </p:sp>
      <p:sp>
        <p:nvSpPr>
          <p:cNvPr id="5" name="TextBox 4"/>
          <p:cNvSpPr txBox="1"/>
          <p:nvPr/>
        </p:nvSpPr>
        <p:spPr>
          <a:xfrm>
            <a:off x="152400" y="1524000"/>
            <a:ext cx="533400" cy="4524315"/>
          </a:xfrm>
          <a:prstGeom prst="rect">
            <a:avLst/>
          </a:prstGeom>
          <a:noFill/>
        </p:spPr>
        <p:txBody>
          <a:bodyPr wrap="square" rtlCol="0">
            <a:spAutoFit/>
          </a:bodyPr>
          <a:lstStyle/>
          <a:p>
            <a:endParaRPr lang="en-US" sz="1000" dirty="0" smtClean="0"/>
          </a:p>
          <a:p>
            <a:r>
              <a:rPr lang="en-US" sz="1000" dirty="0" smtClean="0"/>
              <a:t>1,400</a:t>
            </a:r>
          </a:p>
          <a:p>
            <a:endParaRPr lang="en-US" sz="1000" dirty="0" smtClean="0"/>
          </a:p>
          <a:p>
            <a:endParaRPr lang="en-US" sz="1000" dirty="0" smtClean="0"/>
          </a:p>
          <a:p>
            <a:r>
              <a:rPr lang="en-US" sz="1000" dirty="0" smtClean="0"/>
              <a:t>1,200</a:t>
            </a:r>
          </a:p>
          <a:p>
            <a:endParaRPr lang="en-US" dirty="0" smtClean="0"/>
          </a:p>
          <a:p>
            <a:endParaRPr lang="en-US" sz="1000" dirty="0" smtClean="0"/>
          </a:p>
          <a:p>
            <a:r>
              <a:rPr lang="en-US" sz="1000" dirty="0" smtClean="0"/>
              <a:t>1,000</a:t>
            </a:r>
          </a:p>
          <a:p>
            <a:endParaRPr lang="en-US" dirty="0" smtClean="0"/>
          </a:p>
          <a:p>
            <a:endParaRPr lang="en-US" sz="1000" dirty="0" smtClean="0"/>
          </a:p>
          <a:p>
            <a:r>
              <a:rPr lang="en-US" sz="1000" dirty="0" smtClean="0"/>
              <a:t>   800</a:t>
            </a:r>
          </a:p>
          <a:p>
            <a:endParaRPr lang="en-US" dirty="0" smtClean="0"/>
          </a:p>
          <a:p>
            <a:endParaRPr lang="en-US" sz="1000" dirty="0" smtClean="0"/>
          </a:p>
          <a:p>
            <a:r>
              <a:rPr lang="en-US" sz="1000" dirty="0" smtClean="0"/>
              <a:t>   600</a:t>
            </a:r>
          </a:p>
          <a:p>
            <a:endParaRPr lang="en-US" dirty="0" smtClean="0"/>
          </a:p>
          <a:p>
            <a:endParaRPr lang="en-US" sz="1000" dirty="0" smtClean="0"/>
          </a:p>
          <a:p>
            <a:r>
              <a:rPr lang="en-US" sz="1000" dirty="0" smtClean="0"/>
              <a:t>   400</a:t>
            </a:r>
          </a:p>
          <a:p>
            <a:endParaRPr lang="en-US" dirty="0" smtClean="0"/>
          </a:p>
          <a:p>
            <a:endParaRPr lang="en-US" sz="1000" dirty="0" smtClean="0"/>
          </a:p>
          <a:p>
            <a:r>
              <a:rPr lang="en-US" sz="1000" dirty="0" smtClean="0"/>
              <a:t>   200</a:t>
            </a:r>
          </a:p>
          <a:p>
            <a:endParaRPr lang="en-US" dirty="0" smtClean="0"/>
          </a:p>
          <a:p>
            <a:endParaRPr lang="en-US" sz="1000" dirty="0" smtClean="0"/>
          </a:p>
          <a:p>
            <a:r>
              <a:rPr lang="en-US" sz="1000" dirty="0" smtClean="0"/>
              <a:t>       0</a:t>
            </a:r>
          </a:p>
          <a:p>
            <a:endParaRPr lang="en-US" sz="1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Lung Cancer: A Case of Asbestos?</a:t>
            </a:r>
            <a:endParaRPr lang="en-US" dirty="0">
              <a:solidFill>
                <a:schemeClr val="bg1"/>
              </a:solidFill>
            </a:endParaRPr>
          </a:p>
        </p:txBody>
      </p:sp>
      <p:sp>
        <p:nvSpPr>
          <p:cNvPr id="3" name="Content Placeholder 2"/>
          <p:cNvSpPr>
            <a:spLocks noGrp="1"/>
          </p:cNvSpPr>
          <p:nvPr>
            <p:ph sz="half" idx="1"/>
          </p:nvPr>
        </p:nvSpPr>
        <p:spPr>
          <a:xfrm>
            <a:off x="457200" y="1524000"/>
            <a:ext cx="4038600" cy="4800600"/>
          </a:xfrm>
        </p:spPr>
        <p:txBody>
          <a:bodyPr>
            <a:noAutofit/>
          </a:bodyPr>
          <a:lstStyle/>
          <a:p>
            <a:r>
              <a:rPr lang="en-US" sz="2100" dirty="0" smtClean="0"/>
              <a:t>Smoking is estimated to be a contributing factor in </a:t>
            </a:r>
            <a:r>
              <a:rPr lang="en-US" sz="2100" b="1" dirty="0" smtClean="0"/>
              <a:t>90%</a:t>
            </a:r>
            <a:r>
              <a:rPr lang="en-US" sz="2100" dirty="0" smtClean="0"/>
              <a:t> of lung cancer cases</a:t>
            </a:r>
          </a:p>
          <a:p>
            <a:r>
              <a:rPr lang="en-US" sz="2100" dirty="0" smtClean="0"/>
              <a:t>Occupational carcinogen exposures, including </a:t>
            </a:r>
            <a:r>
              <a:rPr lang="en-US" sz="2100" b="1" dirty="0" smtClean="0"/>
              <a:t>asbestos</a:t>
            </a:r>
            <a:r>
              <a:rPr lang="en-US" sz="2100" dirty="0" smtClean="0"/>
              <a:t>, uranium, and coke are estimated to contribute to </a:t>
            </a:r>
            <a:r>
              <a:rPr lang="en-US" sz="2100" b="1" dirty="0" smtClean="0"/>
              <a:t>9-15% </a:t>
            </a:r>
            <a:r>
              <a:rPr lang="en-US" sz="2100" dirty="0" smtClean="0"/>
              <a:t>of cases</a:t>
            </a:r>
          </a:p>
          <a:p>
            <a:r>
              <a:rPr lang="en-US" sz="2100" dirty="0" smtClean="0"/>
              <a:t>Radon exposure is estimated to contribute to </a:t>
            </a:r>
            <a:r>
              <a:rPr lang="en-US" sz="2100" b="1" dirty="0" smtClean="0"/>
              <a:t>10% </a:t>
            </a:r>
            <a:r>
              <a:rPr lang="en-US" sz="2100" dirty="0" smtClean="0"/>
              <a:t>of cases</a:t>
            </a:r>
          </a:p>
          <a:p>
            <a:r>
              <a:rPr lang="en-US" sz="2100" dirty="0" smtClean="0"/>
              <a:t>General outdoor pollution is estimated to contribute to   </a:t>
            </a:r>
            <a:r>
              <a:rPr lang="en-US" sz="2100" b="1" dirty="0" smtClean="0"/>
              <a:t>1-2% </a:t>
            </a:r>
            <a:r>
              <a:rPr lang="en-US" sz="2100" dirty="0" smtClean="0"/>
              <a:t>of cases </a:t>
            </a:r>
            <a:endParaRPr lang="en-US" sz="2100" dirty="0"/>
          </a:p>
        </p:txBody>
      </p:sp>
      <p:pic>
        <p:nvPicPr>
          <p:cNvPr id="6" name="Content Placeholder 5" descr="Danger Asbestos.jpg"/>
          <p:cNvPicPr>
            <a:picLocks noGrp="1" noChangeAspect="1"/>
          </p:cNvPicPr>
          <p:nvPr>
            <p:ph sz="half" idx="2"/>
          </p:nvPr>
        </p:nvPicPr>
        <p:blipFill>
          <a:blip r:embed="rId2" cstate="print"/>
          <a:stretch>
            <a:fillRect/>
          </a:stretch>
        </p:blipFill>
        <p:spPr>
          <a:xfrm>
            <a:off x="4648199" y="2209801"/>
            <a:ext cx="4213099" cy="3200399"/>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chemeClr val="bg1"/>
                </a:solidFill>
              </a:rPr>
              <a:t>Overview: Lung-Cancer Related Asbestos Trials 2012-2014</a:t>
            </a:r>
            <a:endParaRPr lang="en-US" dirty="0">
              <a:solidFill>
                <a:schemeClr val="bg1"/>
              </a:solidFill>
            </a:endParaRPr>
          </a:p>
        </p:txBody>
      </p:sp>
      <p:sp>
        <p:nvSpPr>
          <p:cNvPr id="5" name="Content Placeholder 4"/>
          <p:cNvSpPr>
            <a:spLocks noGrp="1"/>
          </p:cNvSpPr>
          <p:nvPr>
            <p:ph idx="1"/>
          </p:nvPr>
        </p:nvSpPr>
        <p:spPr>
          <a:xfrm>
            <a:off x="457200" y="1676400"/>
            <a:ext cx="8229600" cy="4525963"/>
          </a:xfrm>
        </p:spPr>
        <p:txBody>
          <a:bodyPr>
            <a:normAutofit lnSpcReduction="10000"/>
          </a:bodyPr>
          <a:lstStyle/>
          <a:p>
            <a:r>
              <a:rPr lang="en-US" b="1" dirty="0" smtClean="0"/>
              <a:t>9 trials from 2012-2014</a:t>
            </a:r>
          </a:p>
          <a:p>
            <a:pPr lvl="1"/>
            <a:r>
              <a:rPr lang="en-US" b="1" dirty="0" smtClean="0"/>
              <a:t>6 Defense Verdicts</a:t>
            </a:r>
          </a:p>
          <a:p>
            <a:pPr lvl="2"/>
            <a:r>
              <a:rPr lang="en-US" dirty="0" smtClean="0"/>
              <a:t>5 of the cases involved                                                                     Plaintiffs who were smokers</a:t>
            </a:r>
          </a:p>
          <a:p>
            <a:pPr lvl="2"/>
            <a:endParaRPr lang="en-US" dirty="0" smtClean="0"/>
          </a:p>
          <a:p>
            <a:pPr lvl="1"/>
            <a:r>
              <a:rPr lang="en-US" b="1" dirty="0" smtClean="0"/>
              <a:t>3 Plaintiff Verdicts</a:t>
            </a:r>
          </a:p>
          <a:p>
            <a:pPr lvl="2"/>
            <a:r>
              <a:rPr lang="en-US" dirty="0" smtClean="0"/>
              <a:t>2 of the cases were consolidated cases with more than one Plaintiff</a:t>
            </a:r>
          </a:p>
          <a:p>
            <a:pPr lvl="2"/>
            <a:r>
              <a:rPr lang="en-US" dirty="0" smtClean="0"/>
              <a:t>2 of the cases assessed 50% or more to Plaintiff’s negligence</a:t>
            </a:r>
          </a:p>
          <a:p>
            <a:pPr lvl="2"/>
            <a:r>
              <a:rPr lang="en-US" dirty="0" smtClean="0"/>
              <a:t>2 of the cases resulted in initial awards in excess of $</a:t>
            </a:r>
            <a:r>
              <a:rPr lang="en-US" dirty="0" err="1" smtClean="0"/>
              <a:t>2M</a:t>
            </a:r>
            <a:endParaRPr lang="en-US" dirty="0" smtClean="0"/>
          </a:p>
        </p:txBody>
      </p:sp>
      <p:pic>
        <p:nvPicPr>
          <p:cNvPr id="6" name="Picture 5" descr="Hammer.gif"/>
          <p:cNvPicPr>
            <a:picLocks noChangeAspect="1"/>
          </p:cNvPicPr>
          <p:nvPr/>
        </p:nvPicPr>
        <p:blipFill>
          <a:blip r:embed="rId2" cstate="print"/>
          <a:stretch>
            <a:fillRect/>
          </a:stretch>
        </p:blipFill>
        <p:spPr>
          <a:xfrm>
            <a:off x="5486400" y="1676400"/>
            <a:ext cx="2972182" cy="238125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Defense Verdicts (2012-2014)</a:t>
            </a:r>
            <a:endParaRPr lang="en-US" dirty="0">
              <a:solidFill>
                <a:schemeClr val="bg1"/>
              </a:solidFill>
            </a:endParaRPr>
          </a:p>
        </p:txBody>
      </p:sp>
      <p:sp>
        <p:nvSpPr>
          <p:cNvPr id="3" name="Content Placeholder 2"/>
          <p:cNvSpPr>
            <a:spLocks noGrp="1"/>
          </p:cNvSpPr>
          <p:nvPr>
            <p:ph sz="half" idx="1"/>
          </p:nvPr>
        </p:nvSpPr>
        <p:spPr/>
        <p:txBody>
          <a:bodyPr>
            <a:normAutofit fontScale="70000" lnSpcReduction="20000"/>
          </a:bodyPr>
          <a:lstStyle/>
          <a:p>
            <a:r>
              <a:rPr lang="en-US" sz="3100" dirty="0" smtClean="0"/>
              <a:t>Defense Theory: Insufficient product identification and Plaintiff’s extensive smoking history</a:t>
            </a:r>
          </a:p>
          <a:p>
            <a:pPr lvl="1"/>
            <a:r>
              <a:rPr lang="en-US" sz="2600" dirty="0" smtClean="0"/>
              <a:t>2013, California</a:t>
            </a:r>
          </a:p>
          <a:p>
            <a:pPr lvl="1"/>
            <a:r>
              <a:rPr lang="en-US" sz="2600" dirty="0" smtClean="0"/>
              <a:t>Plaintiff smoked two packs of cigarettes a day for over 50 years</a:t>
            </a:r>
          </a:p>
          <a:p>
            <a:endParaRPr lang="en-US" sz="2600" dirty="0" smtClean="0"/>
          </a:p>
          <a:p>
            <a:pPr lvl="1"/>
            <a:endParaRPr lang="en-US" dirty="0" smtClean="0"/>
          </a:p>
          <a:p>
            <a:pPr lvl="1"/>
            <a:endParaRPr lang="en-US" dirty="0" smtClean="0"/>
          </a:p>
        </p:txBody>
      </p:sp>
      <p:sp>
        <p:nvSpPr>
          <p:cNvPr id="6" name="Content Placeholder 5"/>
          <p:cNvSpPr>
            <a:spLocks noGrp="1"/>
          </p:cNvSpPr>
          <p:nvPr>
            <p:ph sz="half" idx="2"/>
          </p:nvPr>
        </p:nvSpPr>
        <p:spPr/>
        <p:txBody>
          <a:bodyPr>
            <a:normAutofit fontScale="70000" lnSpcReduction="20000"/>
          </a:bodyPr>
          <a:lstStyle/>
          <a:p>
            <a:r>
              <a:rPr lang="en-US" sz="3100" dirty="0" smtClean="0"/>
              <a:t>Defense Theory: insignificant exposure to Defendant’s products; expert opined Plaintiff had unique gene mutation</a:t>
            </a:r>
          </a:p>
          <a:p>
            <a:pPr lvl="1"/>
            <a:r>
              <a:rPr lang="en-US" sz="2600" dirty="0" smtClean="0"/>
              <a:t>2013, Florida</a:t>
            </a:r>
          </a:p>
          <a:p>
            <a:pPr lvl="1"/>
            <a:r>
              <a:rPr lang="en-US" sz="2600" dirty="0" smtClean="0"/>
              <a:t>Plaintiff was a non-smoker</a:t>
            </a:r>
            <a:endParaRPr lang="en-US" sz="3100" dirty="0" smtClean="0"/>
          </a:p>
          <a:p>
            <a:r>
              <a:rPr lang="en-US" sz="3100" dirty="0" smtClean="0"/>
              <a:t>Defense Theory: Product was not a substantial factor </a:t>
            </a:r>
          </a:p>
          <a:p>
            <a:pPr lvl="1"/>
            <a:r>
              <a:rPr lang="en-US" sz="2600" dirty="0" smtClean="0"/>
              <a:t>2013, New York</a:t>
            </a:r>
          </a:p>
          <a:p>
            <a:pPr lvl="1"/>
            <a:r>
              <a:rPr lang="en-US" sz="2600" dirty="0" smtClean="0"/>
              <a:t>Plaintiff was a cigarette smoker</a:t>
            </a:r>
          </a:p>
          <a:p>
            <a:pPr lvl="1"/>
            <a:r>
              <a:rPr lang="en-US" sz="2600" dirty="0" smtClean="0"/>
              <a:t>Jury determined that Plaintiff </a:t>
            </a:r>
            <a:r>
              <a:rPr lang="en-US" sz="2600" i="1" dirty="0" smtClean="0"/>
              <a:t>did </a:t>
            </a:r>
            <a:r>
              <a:rPr lang="en-US" sz="2600" dirty="0" smtClean="0"/>
              <a:t> suffer exposure to Defendant’s asbestos but not a substantial factor in Plaintiff’s disease</a:t>
            </a:r>
          </a:p>
          <a:p>
            <a:endParaRPr lang="en-US" dirty="0"/>
          </a:p>
        </p:txBody>
      </p:sp>
      <p:pic>
        <p:nvPicPr>
          <p:cNvPr id="7" name="Picture 6" descr="factory worker smoking.jpg"/>
          <p:cNvPicPr>
            <a:picLocks noChangeAspect="1"/>
          </p:cNvPicPr>
          <p:nvPr/>
        </p:nvPicPr>
        <p:blipFill>
          <a:blip r:embed="rId2" cstate="print"/>
          <a:stretch>
            <a:fillRect/>
          </a:stretch>
        </p:blipFill>
        <p:spPr>
          <a:xfrm>
            <a:off x="1219200" y="3810000"/>
            <a:ext cx="2514600" cy="2507544"/>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Defense Verdicts Cont’d (2012-2014) </a:t>
            </a:r>
            <a:endParaRPr lang="en-US" dirty="0">
              <a:solidFill>
                <a:schemeClr val="bg1"/>
              </a:solidFill>
            </a:endParaRPr>
          </a:p>
        </p:txBody>
      </p:sp>
      <p:sp>
        <p:nvSpPr>
          <p:cNvPr id="3" name="Content Placeholder 2"/>
          <p:cNvSpPr>
            <a:spLocks noGrp="1"/>
          </p:cNvSpPr>
          <p:nvPr>
            <p:ph sz="half" idx="1"/>
          </p:nvPr>
        </p:nvSpPr>
        <p:spPr>
          <a:xfrm>
            <a:off x="457200" y="1600200"/>
            <a:ext cx="4191000" cy="5029200"/>
          </a:xfrm>
        </p:spPr>
        <p:txBody>
          <a:bodyPr>
            <a:normAutofit fontScale="40000" lnSpcReduction="20000"/>
          </a:bodyPr>
          <a:lstStyle/>
          <a:p>
            <a:r>
              <a:rPr lang="en-US" sz="4400" dirty="0" smtClean="0"/>
              <a:t>Defense Theory: Plaintiff smoked cigarettes; none of the gaskets the Plaintiff was exposed originated with the Defendant; any exposure to asbestos from gaskets was de </a:t>
            </a:r>
            <a:r>
              <a:rPr lang="en-US" sz="4400" dirty="0" err="1" smtClean="0"/>
              <a:t>minimus</a:t>
            </a:r>
            <a:endParaRPr lang="en-US" sz="4400" dirty="0" smtClean="0"/>
          </a:p>
          <a:p>
            <a:pPr lvl="1"/>
            <a:r>
              <a:rPr lang="en-US" sz="3600" dirty="0" smtClean="0"/>
              <a:t>2013, Pennsylvania</a:t>
            </a:r>
          </a:p>
          <a:p>
            <a:pPr lvl="1"/>
            <a:r>
              <a:rPr lang="en-US" sz="3600" dirty="0" smtClean="0"/>
              <a:t>Plaintiff 85% liable for his lung cancer; Defendant 15% liable</a:t>
            </a:r>
          </a:p>
          <a:p>
            <a:pPr lvl="1"/>
            <a:r>
              <a:rPr lang="en-US" sz="3600" dirty="0" smtClean="0"/>
              <a:t>Plaintiff’s liability completely  negated the liability of Defendant </a:t>
            </a:r>
          </a:p>
          <a:p>
            <a:r>
              <a:rPr lang="en-US" sz="4400" dirty="0" smtClean="0"/>
              <a:t>Defense Theory: Plaintiff never exposed to Defendant’s product; Plaintiff never showed evidence of pneumoconiosis; Plaintiff smoked two to three packs of cigarettes per day for over 40 years</a:t>
            </a:r>
          </a:p>
          <a:p>
            <a:pPr lvl="1"/>
            <a:r>
              <a:rPr lang="en-US" sz="3600" dirty="0" smtClean="0"/>
              <a:t>2014, Illinois </a:t>
            </a:r>
          </a:p>
          <a:p>
            <a:pPr lvl="1"/>
            <a:endParaRPr lang="en-US" dirty="0" smtClean="0"/>
          </a:p>
          <a:p>
            <a:pPr lvl="1"/>
            <a:endParaRPr lang="en-US" dirty="0" smtClean="0"/>
          </a:p>
        </p:txBody>
      </p:sp>
      <p:sp>
        <p:nvSpPr>
          <p:cNvPr id="4" name="Content Placeholder 3"/>
          <p:cNvSpPr>
            <a:spLocks noGrp="1"/>
          </p:cNvSpPr>
          <p:nvPr>
            <p:ph sz="half" idx="2"/>
          </p:nvPr>
        </p:nvSpPr>
        <p:spPr/>
        <p:txBody>
          <a:bodyPr>
            <a:normAutofit fontScale="40000" lnSpcReduction="20000"/>
          </a:bodyPr>
          <a:lstStyle/>
          <a:p>
            <a:r>
              <a:rPr lang="en-US" sz="5100" dirty="0" smtClean="0"/>
              <a:t>Defense Theory: Plaintiff smoked cigarettes; Plaintiff exposed to secondhand smoke</a:t>
            </a:r>
          </a:p>
          <a:p>
            <a:pPr lvl="1"/>
            <a:r>
              <a:rPr lang="en-US" sz="4200" dirty="0" smtClean="0"/>
              <a:t>2014, Illinois</a:t>
            </a:r>
          </a:p>
          <a:p>
            <a:pPr lvl="1"/>
            <a:r>
              <a:rPr lang="en-US" sz="4200" dirty="0" smtClean="0"/>
              <a:t>70% of responsibility of disease was Plaintiff’s use of cigarettes; 10% due to secondhand smoke; 20% to co-workers working with asbestos at other job sites </a:t>
            </a:r>
          </a:p>
          <a:p>
            <a:endParaRPr lang="en-US" sz="3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Plaintiff Verdicts (2012-2014)</a:t>
            </a:r>
            <a:endParaRPr lang="en-US" dirty="0">
              <a:solidFill>
                <a:schemeClr val="bg1"/>
              </a:solidFill>
            </a:endParaRPr>
          </a:p>
        </p:txBody>
      </p:sp>
      <p:sp>
        <p:nvSpPr>
          <p:cNvPr id="4" name="Content Placeholder 3"/>
          <p:cNvSpPr>
            <a:spLocks noGrp="1"/>
          </p:cNvSpPr>
          <p:nvPr>
            <p:ph idx="1"/>
          </p:nvPr>
        </p:nvSpPr>
        <p:spPr>
          <a:xfrm>
            <a:off x="4114800" y="1524000"/>
            <a:ext cx="4800600" cy="4525963"/>
          </a:xfrm>
        </p:spPr>
        <p:txBody>
          <a:bodyPr>
            <a:normAutofit fontScale="85000" lnSpcReduction="10000"/>
          </a:bodyPr>
          <a:lstStyle/>
          <a:p>
            <a:r>
              <a:rPr lang="en-US" sz="2600" dirty="0" smtClean="0"/>
              <a:t>Verdict: </a:t>
            </a:r>
            <a:r>
              <a:rPr lang="en-US" sz="2600" dirty="0" err="1" smtClean="0"/>
              <a:t>2.1M</a:t>
            </a:r>
            <a:endParaRPr lang="en-US" sz="2600" dirty="0" smtClean="0"/>
          </a:p>
          <a:p>
            <a:pPr lvl="1"/>
            <a:r>
              <a:rPr lang="en-US" sz="1900" dirty="0" smtClean="0"/>
              <a:t>Illinois, 2014</a:t>
            </a:r>
          </a:p>
          <a:p>
            <a:pPr lvl="1"/>
            <a:r>
              <a:rPr lang="en-US" sz="1900" dirty="0" smtClean="0"/>
              <a:t>2 Consolidated cases (1 was lung cancer)</a:t>
            </a:r>
          </a:p>
          <a:p>
            <a:pPr lvl="1"/>
            <a:r>
              <a:rPr lang="en-US" sz="1900" dirty="0" smtClean="0"/>
              <a:t>Lung cancer plaintiff awarded $768,00 which was reduced to $384,000 after finding plaintiff was 50% negligent due to his own cigarette smoking </a:t>
            </a:r>
          </a:p>
          <a:p>
            <a:r>
              <a:rPr lang="en-US" sz="2600" dirty="0" smtClean="0"/>
              <a:t>Verdict: $250,000    </a:t>
            </a:r>
          </a:p>
          <a:p>
            <a:pPr lvl="1"/>
            <a:r>
              <a:rPr lang="en-US" sz="1900" dirty="0" smtClean="0"/>
              <a:t>Illinois, 2013</a:t>
            </a:r>
          </a:p>
          <a:p>
            <a:pPr lvl="1"/>
            <a:r>
              <a:rPr lang="en-US" sz="1900" dirty="0" smtClean="0"/>
              <a:t>Assessed 20% to defendant and 80% to plaintiff- defendant paid $50,000 to plaintiff</a:t>
            </a:r>
          </a:p>
          <a:p>
            <a:pPr lvl="1"/>
            <a:r>
              <a:rPr lang="en-US" sz="1900" dirty="0" smtClean="0"/>
              <a:t>Defense: Plaintiff had two competing cancers at time of death, had other risk factors for lung cancer including rheumatoid arthritis and the use of </a:t>
            </a:r>
            <a:r>
              <a:rPr lang="en-US" sz="1900" dirty="0" err="1" smtClean="0"/>
              <a:t>immuno</a:t>
            </a:r>
            <a:r>
              <a:rPr lang="en-US" sz="1900" dirty="0" smtClean="0"/>
              <a:t>-suppressant drugs to treat the condition, and smoked for many years </a:t>
            </a:r>
          </a:p>
          <a:p>
            <a:endParaRPr lang="en-US" sz="1800" dirty="0" smtClean="0"/>
          </a:p>
          <a:p>
            <a:endParaRPr lang="en-US" sz="2000" dirty="0" smtClean="0"/>
          </a:p>
          <a:p>
            <a:endParaRPr lang="en-US" dirty="0" smtClean="0"/>
          </a:p>
        </p:txBody>
      </p:sp>
      <p:pic>
        <p:nvPicPr>
          <p:cNvPr id="9" name="Content Placeholder 9" descr="ASB.jpg"/>
          <p:cNvPicPr>
            <a:picLocks noChangeAspect="1"/>
          </p:cNvPicPr>
          <p:nvPr/>
        </p:nvPicPr>
        <p:blipFill>
          <a:blip r:embed="rId3" cstate="print"/>
          <a:stretch>
            <a:fillRect/>
          </a:stretch>
        </p:blipFill>
        <p:spPr>
          <a:xfrm>
            <a:off x="381000" y="1524000"/>
            <a:ext cx="3577209" cy="4114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85000" lnSpcReduction="20000"/>
          </a:bodyPr>
          <a:lstStyle/>
          <a:p>
            <a:pPr>
              <a:buNone/>
            </a:pPr>
            <a:r>
              <a:rPr lang="en-US" dirty="0" smtClean="0"/>
              <a:t>	</a:t>
            </a:r>
            <a:r>
              <a:rPr lang="en-US" i="1" dirty="0" err="1" smtClean="0"/>
              <a:t>Henriquez-Disla</a:t>
            </a:r>
            <a:r>
              <a:rPr lang="en-US" i="1" dirty="0" smtClean="0"/>
              <a:t> v. Allstate Prop. &amp; </a:t>
            </a:r>
            <a:r>
              <a:rPr lang="en-US" i="1" dirty="0" err="1" smtClean="0"/>
              <a:t>Cas</a:t>
            </a:r>
            <a:r>
              <a:rPr lang="en-US" i="1" dirty="0" smtClean="0"/>
              <a:t>. Ins. Co. </a:t>
            </a:r>
            <a:r>
              <a:rPr lang="en-US" dirty="0" smtClean="0"/>
              <a:t>(Various decisions from </a:t>
            </a:r>
            <a:r>
              <a:rPr lang="en-US" dirty="0" err="1" smtClean="0"/>
              <a:t>E.D.</a:t>
            </a:r>
            <a:r>
              <a:rPr lang="en-US" dirty="0" smtClean="0"/>
              <a:t> Pa.)</a:t>
            </a:r>
          </a:p>
          <a:p>
            <a:endParaRPr lang="en-US" dirty="0" smtClean="0"/>
          </a:p>
          <a:p>
            <a:pPr>
              <a:spcAft>
                <a:spcPts val="2100"/>
              </a:spcAft>
            </a:pPr>
            <a:r>
              <a:rPr lang="en-US" sz="3200" b="1" dirty="0" smtClean="0"/>
              <a:t>Two claims: </a:t>
            </a:r>
            <a:r>
              <a:rPr lang="en-US" sz="3200" dirty="0" smtClean="0"/>
              <a:t>theft and subsequent fire loss one week later</a:t>
            </a:r>
          </a:p>
          <a:p>
            <a:pPr>
              <a:spcAft>
                <a:spcPts val="2100"/>
              </a:spcAft>
            </a:pPr>
            <a:r>
              <a:rPr lang="en-US" sz="3200" b="1" dirty="0" smtClean="0"/>
              <a:t>Issue: </a:t>
            </a:r>
            <a:r>
              <a:rPr lang="en-US" sz="3200" dirty="0" smtClean="0"/>
              <a:t>attorney-client privilege, and whether counsel were involved in claims functions</a:t>
            </a:r>
          </a:p>
          <a:p>
            <a:pPr>
              <a:spcAft>
                <a:spcPts val="2100"/>
              </a:spcAft>
            </a:pPr>
            <a:r>
              <a:rPr lang="en-US" sz="3200" dirty="0" smtClean="0"/>
              <a:t>Many otherwise protected documents were ordered produced following court’s in camera review</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Plaintiff Verdicts (2012-2014) Cont’d</a:t>
            </a:r>
            <a:endParaRPr lang="en-US" dirty="0">
              <a:solidFill>
                <a:schemeClr val="bg1"/>
              </a:solidFill>
            </a:endParaRPr>
          </a:p>
        </p:txBody>
      </p:sp>
      <p:sp>
        <p:nvSpPr>
          <p:cNvPr id="3" name="Content Placeholder 2"/>
          <p:cNvSpPr>
            <a:spLocks noGrp="1"/>
          </p:cNvSpPr>
          <p:nvPr>
            <p:ph sz="half" idx="1"/>
          </p:nvPr>
        </p:nvSpPr>
        <p:spPr/>
        <p:txBody>
          <a:bodyPr/>
          <a:lstStyle/>
          <a:p>
            <a:r>
              <a:rPr lang="en-US" sz="2400" dirty="0" smtClean="0"/>
              <a:t>Verdict: $</a:t>
            </a:r>
            <a:r>
              <a:rPr lang="en-US" sz="2400" dirty="0" err="1" smtClean="0"/>
              <a:t>190M</a:t>
            </a:r>
            <a:endParaRPr lang="en-US" sz="2400" dirty="0" smtClean="0"/>
          </a:p>
          <a:p>
            <a:pPr lvl="1"/>
            <a:r>
              <a:rPr lang="en-US" sz="1800" dirty="0" smtClean="0"/>
              <a:t>2013, New  York </a:t>
            </a:r>
          </a:p>
          <a:p>
            <a:pPr lvl="1"/>
            <a:r>
              <a:rPr lang="en-US" sz="1800" dirty="0" smtClean="0"/>
              <a:t>5 consolidated cases; 2 were lung cancer. The 2 lung cancer plaintiffs received $</a:t>
            </a:r>
            <a:r>
              <a:rPr lang="en-US" sz="1800" dirty="0" err="1" smtClean="0"/>
              <a:t>90M</a:t>
            </a:r>
            <a:r>
              <a:rPr lang="en-US" sz="1800" dirty="0" smtClean="0"/>
              <a:t> in total</a:t>
            </a:r>
          </a:p>
          <a:p>
            <a:pPr lvl="1"/>
            <a:r>
              <a:rPr lang="en-US" sz="1800" dirty="0" smtClean="0"/>
              <a:t>Plaintiff’s counsel claimed that the Defendants had distributed literature that acknowledged they manufactured asbestos but provided no warnings of its danger </a:t>
            </a:r>
          </a:p>
          <a:p>
            <a:endParaRPr lang="en-US" dirty="0" smtClean="0"/>
          </a:p>
          <a:p>
            <a:pPr>
              <a:buNone/>
            </a:pPr>
            <a:endParaRPr lang="en-US" dirty="0" smtClean="0"/>
          </a:p>
          <a:p>
            <a:endParaRPr lang="en-US" dirty="0"/>
          </a:p>
        </p:txBody>
      </p:sp>
      <p:pic>
        <p:nvPicPr>
          <p:cNvPr id="7" name="Content Placeholder 6" descr="Defendant Guilty.jpg"/>
          <p:cNvPicPr>
            <a:picLocks noGrp="1" noChangeAspect="1"/>
          </p:cNvPicPr>
          <p:nvPr>
            <p:ph sz="half" idx="2"/>
          </p:nvPr>
        </p:nvPicPr>
        <p:blipFill>
          <a:blip r:embed="rId2" cstate="print"/>
          <a:stretch>
            <a:fillRect/>
          </a:stretch>
        </p:blipFill>
        <p:spPr>
          <a:xfrm>
            <a:off x="4906665" y="1600201"/>
            <a:ext cx="3627735" cy="4126548"/>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Review</a:t>
            </a:r>
            <a:endParaRPr lang="en-US" dirty="0">
              <a:solidFill>
                <a:schemeClr val="bg1"/>
              </a:solidFill>
            </a:endParaRPr>
          </a:p>
        </p:txBody>
      </p:sp>
      <p:sp>
        <p:nvSpPr>
          <p:cNvPr id="3" name="Content Placeholder 2"/>
          <p:cNvSpPr>
            <a:spLocks noGrp="1"/>
          </p:cNvSpPr>
          <p:nvPr>
            <p:ph idx="1"/>
          </p:nvPr>
        </p:nvSpPr>
        <p:spPr>
          <a:xfrm>
            <a:off x="609600" y="1676400"/>
            <a:ext cx="8229600" cy="4525963"/>
          </a:xfrm>
        </p:spPr>
        <p:txBody>
          <a:bodyPr>
            <a:normAutofit fontScale="85000" lnSpcReduction="20000"/>
          </a:bodyPr>
          <a:lstStyle/>
          <a:p>
            <a:r>
              <a:rPr lang="en-US" dirty="0" smtClean="0"/>
              <a:t>Asbestos-related lung cancer claims on the rise</a:t>
            </a:r>
          </a:p>
          <a:p>
            <a:pPr lvl="1"/>
            <a:r>
              <a:rPr lang="en-US" dirty="0" smtClean="0"/>
              <a:t>Rise can be contributed by willingness of trusts to pay non-</a:t>
            </a:r>
            <a:r>
              <a:rPr lang="en-US" dirty="0" err="1" smtClean="0"/>
              <a:t>Mesothelioma</a:t>
            </a:r>
            <a:r>
              <a:rPr lang="en-US" dirty="0" smtClean="0"/>
              <a:t> claims which has created an economic incentive for mass non-malignant screenings and lung cancer recruitment </a:t>
            </a:r>
          </a:p>
          <a:p>
            <a:r>
              <a:rPr lang="en-US" dirty="0" smtClean="0"/>
              <a:t>Unlike Mesothelioma which has strong casual links to asbestos exposure, lung cancer comes from a variety of risk factors</a:t>
            </a:r>
          </a:p>
          <a:p>
            <a:pPr lvl="1"/>
            <a:r>
              <a:rPr lang="en-US" dirty="0" smtClean="0"/>
              <a:t>However Plaintiffs are frequently arguing the alleged “synergistic” effect that increases the risk of lung cancer when smoking combined with asbestos exposure</a:t>
            </a:r>
          </a:p>
          <a:p>
            <a:r>
              <a:rPr lang="en-US" dirty="0" smtClean="0"/>
              <a:t>Be wary of contributory negligence states that will not apportion indivisible damages to Plaintiff </a:t>
            </a:r>
          </a:p>
          <a:p>
            <a:pPr lvl="1"/>
            <a:endParaRPr lang="en-US" dirty="0" smtClean="0"/>
          </a:p>
          <a:p>
            <a:endParaRPr lang="en-US" dirty="0"/>
          </a:p>
        </p:txBody>
      </p:sp>
      <p:pic>
        <p:nvPicPr>
          <p:cNvPr id="4" name="Picture 3" descr="important.jpg"/>
          <p:cNvPicPr>
            <a:picLocks noChangeAspect="1"/>
          </p:cNvPicPr>
          <p:nvPr/>
        </p:nvPicPr>
        <p:blipFill>
          <a:blip r:embed="rId3" cstate="print"/>
          <a:stretch>
            <a:fillRect/>
          </a:stretch>
        </p:blipFill>
        <p:spPr>
          <a:xfrm>
            <a:off x="6629400" y="152400"/>
            <a:ext cx="2195221" cy="1600200"/>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DINSMORE &amp; SHOHL LLP | Presentation Title</a:t>
            </a:r>
            <a:endParaRPr lang="en-US" dirty="0"/>
          </a:p>
        </p:txBody>
      </p:sp>
      <p:sp>
        <p:nvSpPr>
          <p:cNvPr id="3" name="Rectangle 2"/>
          <p:cNvSpPr/>
          <p:nvPr/>
        </p:nvSpPr>
        <p:spPr>
          <a:xfrm>
            <a:off x="914400" y="1752600"/>
            <a:ext cx="7772400" cy="3539430"/>
          </a:xfrm>
          <a:prstGeom prst="rect">
            <a:avLst/>
          </a:prstGeom>
        </p:spPr>
        <p:txBody>
          <a:bodyPr wrap="square">
            <a:spAutoFit/>
          </a:bodyPr>
          <a:lstStyle/>
          <a:p>
            <a:r>
              <a:rPr lang="en-US" sz="2800" dirty="0" smtClean="0"/>
              <a:t>Recent </a:t>
            </a:r>
            <a:r>
              <a:rPr lang="en-US" sz="2800" dirty="0" err="1" smtClean="0"/>
              <a:t>NYCAL</a:t>
            </a:r>
            <a:r>
              <a:rPr lang="en-US" sz="2800" dirty="0" smtClean="0"/>
              <a:t> Verdicts • </a:t>
            </a:r>
            <a:r>
              <a:rPr lang="en-US" sz="2800" dirty="0" err="1" smtClean="0"/>
              <a:t>Koczur</a:t>
            </a:r>
            <a:r>
              <a:rPr lang="en-US" sz="2800" dirty="0" smtClean="0"/>
              <a:t> and McCarthy (2011) </a:t>
            </a:r>
          </a:p>
          <a:p>
            <a:r>
              <a:rPr lang="en-US" sz="2800" dirty="0" smtClean="0"/>
              <a:t>• Two deceased smoking lung cancer cases </a:t>
            </a:r>
          </a:p>
          <a:p>
            <a:r>
              <a:rPr lang="en-US" sz="2800" dirty="0" smtClean="0"/>
              <a:t>• Pain and Suffering</a:t>
            </a:r>
          </a:p>
          <a:p>
            <a:r>
              <a:rPr lang="en-US" sz="2800" dirty="0" err="1" smtClean="0"/>
              <a:t>Koczar</a:t>
            </a:r>
            <a:r>
              <a:rPr lang="en-US" sz="2800" dirty="0" smtClean="0"/>
              <a:t>- $13,650,000 (reduced to $6,500,000 on post-trial motion)</a:t>
            </a:r>
          </a:p>
          <a:p>
            <a:r>
              <a:rPr lang="en-US" sz="2800" dirty="0" smtClean="0"/>
              <a:t>McCarthy- $8,500,000 (sustained on post-trial motion)</a:t>
            </a:r>
            <a:endParaRPr lang="en-US"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U.S. Lung Cancer Rates </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In 2011 (the most recent year numbers are available)—</a:t>
            </a:r>
          </a:p>
          <a:p>
            <a:r>
              <a:rPr lang="en-US" sz="2800" dirty="0" smtClean="0"/>
              <a:t>207,339 people in the United States were diagnosed with lung cancer, including 110,322 men and 97,017 women.*†</a:t>
            </a:r>
          </a:p>
          <a:p>
            <a:r>
              <a:rPr lang="en-US" sz="2800" dirty="0" smtClean="0"/>
              <a:t>156,953 people in the United States died from lung cancer, including 86,736 men and 70,217 women.*†</a:t>
            </a:r>
          </a:p>
          <a:p>
            <a:endParaRPr lang="en-US" sz="2800" dirty="0" smtClean="0"/>
          </a:p>
          <a:p>
            <a:pPr>
              <a:buNone/>
            </a:pPr>
            <a:r>
              <a:rPr lang="en-US" sz="2800" dirty="0" smtClean="0"/>
              <a:t>*Incidence counts cover about 99% of the U.S. population; death counts cover about 100% of the U.S. population. Use caution when comparing incidence and death counts.</a:t>
            </a:r>
          </a:p>
          <a:p>
            <a:pPr>
              <a:buNone/>
            </a:pPr>
            <a:r>
              <a:rPr lang="en-US" sz="2800" dirty="0" smtClean="0"/>
              <a:t>†Source: U.S. Cancer Statistics Working Group. </a:t>
            </a:r>
            <a:r>
              <a:rPr lang="en-US" sz="2800" i="1" dirty="0" smtClean="0">
                <a:hlinkClick r:id="rId2"/>
              </a:rPr>
              <a:t>United States Cancer Statistics: 1999–2011 Incidence and Mortality Web-based Report.</a:t>
            </a:r>
            <a:r>
              <a:rPr lang="en-US" sz="2800" dirty="0" smtClean="0"/>
              <a:t> Atlanta (GA): Department of Health and Human Services, Centers for Disease Control and Prevention, and National Cancer Institute; 2014.</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U.S. Lung &amp;  Bronchus Cancer Incidence</a:t>
            </a:r>
            <a:endParaRPr lang="en-US" sz="3200" dirty="0"/>
          </a:p>
        </p:txBody>
      </p:sp>
      <p:pic>
        <p:nvPicPr>
          <p:cNvPr id="5" name="Content Placeholder 4" descr="2011_lung_map_incidence.jpg"/>
          <p:cNvPicPr>
            <a:picLocks noGrp="1" noChangeAspect="1"/>
          </p:cNvPicPr>
          <p:nvPr>
            <p:ph idx="1"/>
          </p:nvPr>
        </p:nvPicPr>
        <p:blipFill>
          <a:blip r:embed="rId3" cstate="print"/>
          <a:stretch>
            <a:fillRect/>
          </a:stretch>
        </p:blipFill>
        <p:spPr>
          <a:xfrm>
            <a:off x="1066800" y="1905000"/>
            <a:ext cx="6934200" cy="4221163"/>
          </a:xfrm>
        </p:spPr>
      </p:pic>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CIGARETTE SMOKING</a:t>
            </a:r>
            <a:endParaRPr lang="en-US" dirty="0"/>
          </a:p>
        </p:txBody>
      </p:sp>
      <p:sp>
        <p:nvSpPr>
          <p:cNvPr id="3" name="Content Placeholder 2"/>
          <p:cNvSpPr>
            <a:spLocks noGrp="1"/>
          </p:cNvSpPr>
          <p:nvPr>
            <p:ph idx="1"/>
          </p:nvPr>
        </p:nvSpPr>
        <p:spPr>
          <a:xfrm>
            <a:off x="457200" y="1676400"/>
            <a:ext cx="8229600" cy="4449763"/>
          </a:xfrm>
        </p:spPr>
        <p:txBody>
          <a:bodyPr>
            <a:normAutofit fontScale="92500" lnSpcReduction="20000"/>
          </a:bodyPr>
          <a:lstStyle/>
          <a:p>
            <a:r>
              <a:rPr lang="en-US" sz="2800" b="0" dirty="0" smtClean="0"/>
              <a:t>Cigarette smoking-#1 risk factor for lung cancer. In the US, smoking is linked to about 90% of lung cancers. Cigar or pipe usage also increases the risk for lung cancer. Tobacco smoke is a mix of more than 7,000 chemicals. At least 70 are known to cause cancer in people or animals.</a:t>
            </a:r>
          </a:p>
          <a:p>
            <a:r>
              <a:rPr lang="en-US" sz="2800" b="0" dirty="0" smtClean="0"/>
              <a:t>People who smoke cigarettes are 15 to 30 times more likely to get lung cancer or die from lung cancer than people who do not smoke.</a:t>
            </a:r>
          </a:p>
          <a:p>
            <a:r>
              <a:rPr lang="en-US" sz="2800" b="0" dirty="0" smtClean="0"/>
              <a:t>People who quit smoking have a lower risk of lung cancer than if they had continued to smoke, but their risk is higher than the risk for people who never smoked. </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SECONDHAND SMOKE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Nonsmokers exposed to secondhand smoke at home or at work increase their risk of developing lung cancer by 20–30%.</a:t>
            </a:r>
          </a:p>
          <a:p>
            <a:r>
              <a:rPr lang="en-US" sz="2800" dirty="0" smtClean="0"/>
              <a:t>Secondhand smoke causes &gt; 7,300 lung cancer deaths among U.S. nonsmokers annually.</a:t>
            </a:r>
          </a:p>
          <a:p>
            <a:r>
              <a:rPr lang="en-US" sz="2800" dirty="0" smtClean="0"/>
              <a:t>Nonsmokers are inhaling many of the same cancer-causing substances as smokers.</a:t>
            </a:r>
          </a:p>
          <a:p>
            <a:r>
              <a:rPr lang="en-US" sz="2800" dirty="0" smtClean="0"/>
              <a:t>As with active smoking, the duration and level of exposure to secondhand smoke impacts risk of developing lung cancer.</a:t>
            </a:r>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RADON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Radon</a:t>
            </a:r>
            <a:r>
              <a:rPr lang="en-US" sz="2800" b="0" dirty="0" smtClean="0"/>
              <a:t> is a naturally occurring gas that comes from rocks and dirt and can get trapped in houses and buildings. It cannot be seen, tasted, or smelled. </a:t>
            </a:r>
          </a:p>
          <a:p>
            <a:r>
              <a:rPr lang="en-US" sz="2800" b="0" dirty="0" smtClean="0">
                <a:hlinkClick r:id="rId3" tooltip="Link to External Web Site"/>
              </a:rPr>
              <a:t>U.S. Environmental Protection Agency (EPA),</a:t>
            </a:r>
            <a:r>
              <a:rPr lang="en-US" sz="2800" b="0" dirty="0" smtClean="0"/>
              <a:t> says radon causes about 20,000 cases of lung cancer each year, making it the </a:t>
            </a:r>
            <a:r>
              <a:rPr lang="en-US" sz="2800" b="0" i="1" dirty="0" smtClean="0"/>
              <a:t>second leading cause of lung cancer</a:t>
            </a:r>
            <a:r>
              <a:rPr lang="en-US" sz="2800" b="0" dirty="0" smtClean="0"/>
              <a:t>. Nearly one out of every 15 homes in the U.S. is thought to have high radon levels. </a:t>
            </a:r>
          </a:p>
          <a:p>
            <a:r>
              <a:rPr lang="en-US" sz="2800" b="0" dirty="0" smtClean="0"/>
              <a:t>US Geological Survey 1993—some western, mid-western, mid-</a:t>
            </a:r>
            <a:r>
              <a:rPr lang="en-US" sz="2800" b="0" dirty="0" err="1" smtClean="0"/>
              <a:t>atlantic</a:t>
            </a:r>
            <a:r>
              <a:rPr lang="en-US" sz="2800" b="0" dirty="0" smtClean="0"/>
              <a:t> and northeast homes have areas where greater than 15-20% of home have indoor levels over the 4 </a:t>
            </a:r>
            <a:r>
              <a:rPr lang="en-US" sz="2800" b="0" dirty="0" err="1" smtClean="0"/>
              <a:t>pCi</a:t>
            </a:r>
            <a:r>
              <a:rPr lang="en-US" sz="2800" b="0" dirty="0" smtClean="0"/>
              <a:t>/L </a:t>
            </a:r>
          </a:p>
          <a:p>
            <a:pPr>
              <a:buNone/>
            </a:pPr>
            <a:endParaRPr lang="en-US" sz="2800" b="0" dirty="0" smtClean="0"/>
          </a:p>
          <a:p>
            <a:endParaRPr lang="en-US"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DINSMORE &amp; SHOHL LLP | Presentation Title</a:t>
            </a:r>
            <a:endParaRPr lang="en-US" dirty="0"/>
          </a:p>
        </p:txBody>
      </p:sp>
      <p:graphicFrame>
        <p:nvGraphicFramePr>
          <p:cNvPr id="1026" name="Object 2"/>
          <p:cNvGraphicFramePr>
            <a:graphicFrameLocks noChangeAspect="1"/>
          </p:cNvGraphicFramePr>
          <p:nvPr/>
        </p:nvGraphicFramePr>
        <p:xfrm>
          <a:off x="0" y="0"/>
          <a:ext cx="9144000" cy="6858000"/>
        </p:xfrm>
        <a:graphic>
          <a:graphicData uri="http://schemas.openxmlformats.org/presentationml/2006/ole">
            <p:oleObj spid="_x0000_s4098" name="Acrobat Document" r:id="rId4" imgW="10063800" imgH="7763400" progId="Acrobat.Document.DC">
              <p:embed/>
            </p:oleObj>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SUBSTANCES</a:t>
            </a:r>
            <a:endParaRPr lang="en-US" dirty="0"/>
          </a:p>
        </p:txBody>
      </p:sp>
      <p:sp>
        <p:nvSpPr>
          <p:cNvPr id="3" name="Content Placeholder 2"/>
          <p:cNvSpPr>
            <a:spLocks noGrp="1"/>
          </p:cNvSpPr>
          <p:nvPr>
            <p:ph idx="1"/>
          </p:nvPr>
        </p:nvSpPr>
        <p:spPr/>
        <p:txBody>
          <a:bodyPr>
            <a:normAutofit/>
          </a:bodyPr>
          <a:lstStyle/>
          <a:p>
            <a:r>
              <a:rPr lang="en-US" sz="2400" b="0" dirty="0" smtClean="0"/>
              <a:t>Some workplace substances that can increase risk include:  asbestos, arsenic, chromium, formaldehyde, diesel exhaust, nickel, a</a:t>
            </a:r>
            <a:r>
              <a:rPr lang="en-US" sz="2400" b="0" dirty="0" smtClean="0">
                <a:solidFill>
                  <a:schemeClr val="tx1"/>
                </a:solidFill>
              </a:rPr>
              <a:t>nd some forms of silica. For some of these </a:t>
            </a:r>
            <a:r>
              <a:rPr lang="en-US" sz="2400" b="0" dirty="0" smtClean="0"/>
              <a:t>substances, the risk of getting lung cancer is even higher for those who smoke.</a:t>
            </a:r>
          </a:p>
          <a:p>
            <a:r>
              <a:rPr lang="en-US" sz="2400" b="0" dirty="0" smtClean="0"/>
              <a:t>Radiation therapy to chest--therapeutic</a:t>
            </a:r>
          </a:p>
          <a:p>
            <a:r>
              <a:rPr lang="en-US" sz="2400" b="0" dirty="0" smtClean="0"/>
              <a:t>Family History—certain cancers </a:t>
            </a:r>
          </a:p>
          <a:p>
            <a:r>
              <a:rPr lang="en-US" sz="2400" dirty="0" smtClean="0"/>
              <a:t>Problem with all other potential causes/substances (except asbestos and silica)—no  hallmark signature left in lungs or body such that it can be medically identified, quantified and causally related. </a:t>
            </a:r>
            <a:endParaRPr lang="en-US" sz="2400"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First-Party Bad Faith:</a:t>
            </a:r>
          </a:p>
          <a:p>
            <a:pPr>
              <a:buNone/>
            </a:pPr>
            <a:endParaRPr lang="en-US" dirty="0" smtClean="0"/>
          </a:p>
          <a:p>
            <a:pPr>
              <a:buNone/>
            </a:pPr>
            <a:r>
              <a:rPr lang="en-US" dirty="0" smtClean="0"/>
              <a:t>	- Impact of the Appraisal Process:</a:t>
            </a:r>
          </a:p>
          <a:p>
            <a:pPr>
              <a:buNone/>
            </a:pPr>
            <a:endParaRPr lang="en-US" dirty="0" smtClean="0"/>
          </a:p>
          <a:p>
            <a:pPr>
              <a:buNone/>
            </a:pPr>
            <a:r>
              <a:rPr lang="en-US" dirty="0" smtClean="0"/>
              <a:t>	Generally, the appraisal process is becoming more relevant to exposure for bad faith</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a:t>
            </a:r>
            <a:endParaRPr lang="en-US" dirty="0"/>
          </a:p>
        </p:txBody>
      </p:sp>
      <p:sp>
        <p:nvSpPr>
          <p:cNvPr id="3" name="Content Placeholder 2"/>
          <p:cNvSpPr>
            <a:spLocks noGrp="1"/>
          </p:cNvSpPr>
          <p:nvPr>
            <p:ph idx="1"/>
          </p:nvPr>
        </p:nvSpPr>
        <p:spPr>
          <a:xfrm>
            <a:off x="457200" y="1600200"/>
            <a:ext cx="8229600" cy="4525963"/>
          </a:xfrm>
        </p:spPr>
        <p:txBody>
          <a:bodyPr>
            <a:noAutofit/>
          </a:bodyPr>
          <a:lstStyle/>
          <a:p>
            <a:r>
              <a:rPr lang="en-US" sz="2000" dirty="0" smtClean="0"/>
              <a:t>Defending lung cancer cases is vastly different from defending </a:t>
            </a:r>
            <a:r>
              <a:rPr lang="en-US" sz="2000" dirty="0" err="1" smtClean="0"/>
              <a:t>mesothelioma</a:t>
            </a:r>
            <a:r>
              <a:rPr lang="en-US" sz="2000" dirty="0" smtClean="0"/>
              <a:t> cases.  Medical and factual defenses available. </a:t>
            </a:r>
          </a:p>
          <a:p>
            <a:r>
              <a:rPr lang="en-US" sz="2000" dirty="0" smtClean="0"/>
              <a:t>Discovery process—devote planning, preparation, time, money, experts and old-fashioned investigative skills; Ask where did plaintiff grow up, smoking in home, school setting (abatement documents), worksites/product manufactured, </a:t>
            </a:r>
            <a:r>
              <a:rPr lang="en-US" sz="2000" dirty="0" err="1" smtClean="0"/>
              <a:t>i.d</a:t>
            </a:r>
            <a:r>
              <a:rPr lang="en-US" sz="2000" dirty="0" smtClean="0"/>
              <a:t>. alternate exposures. </a:t>
            </a:r>
          </a:p>
          <a:p>
            <a:r>
              <a:rPr lang="en-US" sz="2000" dirty="0" smtClean="0"/>
              <a:t>Smoking is easy, but the more potential carcinogens you identify, the less “culpable” your asbestos-containing product .   Common sense: Joe Plaintiff’s parents both smoked a pack a day his entire 18-years with them, his teachers smoked at school, he smoked from high school onward until diagnosed, his co-workers smoked around him, his wife smoked until she quit in 1990.  But changing the gasket on a flanged valve on a 2” pipe is what gave him cancer? </a:t>
            </a:r>
            <a:endParaRPr lang="en-US" sz="2000" dirty="0"/>
          </a:p>
        </p:txBody>
      </p:sp>
      <p:sp>
        <p:nvSpPr>
          <p:cNvPr id="4" name="Footer Placeholder 3"/>
          <p:cNvSpPr>
            <a:spLocks noGrp="1"/>
          </p:cNvSpPr>
          <p:nvPr>
            <p:ph type="ftr" sz="quarter" idx="11"/>
          </p:nvPr>
        </p:nvSpPr>
        <p:spPr/>
        <p:txBody>
          <a:bodyPr/>
          <a:lstStyle/>
          <a:p>
            <a:r>
              <a:rPr lang="en-US" dirty="0" smtClean="0"/>
              <a:t>DINSMORE &amp; </a:t>
            </a:r>
            <a:r>
              <a:rPr lang="en-US" dirty="0" err="1" smtClean="0"/>
              <a:t>SHOHL</a:t>
            </a:r>
            <a:r>
              <a:rPr lang="en-US" dirty="0" smtClean="0"/>
              <a:t> LLP | Presentation Title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Pennsylvania Significant Decisions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 new era in Pennsylvania Product Liability Law:</a:t>
            </a:r>
          </a:p>
          <a:p>
            <a:endParaRPr lang="en-US" dirty="0" smtClean="0"/>
          </a:p>
          <a:p>
            <a:pPr>
              <a:buNone/>
            </a:pPr>
            <a:r>
              <a:rPr lang="en-US" dirty="0" smtClean="0"/>
              <a:t>	</a:t>
            </a:r>
            <a:r>
              <a:rPr lang="en-US" i="1" u="sng" dirty="0" err="1" smtClean="0"/>
              <a:t>Tincher</a:t>
            </a:r>
            <a:r>
              <a:rPr lang="en-US" i="1" u="sng" dirty="0" smtClean="0"/>
              <a:t> v. Omega Flex, Inc</a:t>
            </a:r>
            <a:r>
              <a:rPr lang="en-US" dirty="0" smtClean="0"/>
              <a:t>., 64 </a:t>
            </a:r>
            <a:r>
              <a:rPr lang="en-US" dirty="0" err="1" smtClean="0"/>
              <a:t>A.3d</a:t>
            </a:r>
            <a:r>
              <a:rPr lang="en-US" dirty="0" smtClean="0"/>
              <a:t> 626 (Pa. 2014)</a:t>
            </a:r>
          </a:p>
          <a:p>
            <a:pPr>
              <a:buNone/>
            </a:pPr>
            <a:r>
              <a:rPr lang="en-US" dirty="0" smtClean="0"/>
              <a:t>	-rejected Restatement Torts, </a:t>
            </a:r>
            <a:r>
              <a:rPr lang="en-US" dirty="0" err="1" smtClean="0"/>
              <a:t>3d</a:t>
            </a:r>
            <a:endParaRPr lang="en-US" dirty="0" smtClean="0"/>
          </a:p>
          <a:p>
            <a:pPr>
              <a:buNone/>
            </a:pPr>
            <a:r>
              <a:rPr lang="en-US" dirty="0" smtClean="0"/>
              <a:t>	-expressly overrules </a:t>
            </a:r>
            <a:r>
              <a:rPr lang="en-US" dirty="0" err="1" smtClean="0"/>
              <a:t>Azzarello</a:t>
            </a:r>
            <a:r>
              <a:rPr lang="en-US" dirty="0" smtClean="0"/>
              <a:t> after 36 years</a:t>
            </a:r>
          </a:p>
          <a:p>
            <a:pPr>
              <a:buNone/>
            </a:pPr>
            <a:r>
              <a:rPr lang="en-US" dirty="0" smtClean="0"/>
              <a:t>	-changes to product defect jury instructions</a:t>
            </a:r>
          </a:p>
          <a:p>
            <a:pPr>
              <a:buNone/>
            </a:pPr>
            <a:r>
              <a:rPr lang="en-US" dirty="0" smtClean="0"/>
              <a:t>	-”consumer expectation” theory OR </a:t>
            </a:r>
          </a:p>
          <a:p>
            <a:pPr>
              <a:buNone/>
            </a:pPr>
            <a:r>
              <a:rPr lang="en-US" dirty="0" smtClean="0"/>
              <a:t>	  “risk/utility” balancing are the tests</a:t>
            </a:r>
          </a:p>
          <a:p>
            <a:pPr>
              <a:buNone/>
            </a:pPr>
            <a:r>
              <a:rPr lang="en-US" dirty="0" smtClean="0"/>
              <a:t>	-manufacturer no longer “guarantor” of safety </a:t>
            </a:r>
          </a:p>
          <a:p>
            <a:pPr>
              <a:buNone/>
            </a:pPr>
            <a:endParaRPr lang="en-US" dirty="0" smtClean="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PA Workers Comp Law</a:t>
            </a: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	</a:t>
            </a:r>
            <a:r>
              <a:rPr lang="en-US" i="1" u="sng" dirty="0" err="1" smtClean="0"/>
              <a:t>Tooey</a:t>
            </a:r>
            <a:r>
              <a:rPr lang="en-US" i="1" u="sng" dirty="0" smtClean="0"/>
              <a:t> v. AK Steel Corp., et al</a:t>
            </a:r>
            <a:r>
              <a:rPr lang="en-US" dirty="0" smtClean="0"/>
              <a:t>., 81 </a:t>
            </a:r>
            <a:r>
              <a:rPr lang="en-US" dirty="0" err="1" smtClean="0"/>
              <a:t>A.3d</a:t>
            </a:r>
            <a:r>
              <a:rPr lang="en-US" dirty="0" smtClean="0"/>
              <a:t> 851 (PA 2013)</a:t>
            </a:r>
          </a:p>
          <a:p>
            <a:pPr>
              <a:buNone/>
            </a:pPr>
            <a:endParaRPr lang="en-US" dirty="0" smtClean="0"/>
          </a:p>
          <a:p>
            <a:pPr>
              <a:buNone/>
            </a:pPr>
            <a:r>
              <a:rPr lang="en-US" dirty="0" smtClean="0"/>
              <a:t>	</a:t>
            </a:r>
            <a:r>
              <a:rPr lang="en-US" b="0" dirty="0" smtClean="0"/>
              <a:t>-overturned prior exclusivity of comp system</a:t>
            </a:r>
          </a:p>
          <a:p>
            <a:pPr>
              <a:buNone/>
            </a:pPr>
            <a:r>
              <a:rPr lang="en-US" dirty="0" smtClean="0"/>
              <a:t>     </a:t>
            </a:r>
            <a:r>
              <a:rPr lang="en-US" b="0" dirty="0" smtClean="0"/>
              <a:t>for latent occupational diseases</a:t>
            </a:r>
          </a:p>
          <a:p>
            <a:pPr>
              <a:buNone/>
            </a:pPr>
            <a:r>
              <a:rPr lang="en-US" dirty="0" smtClean="0"/>
              <a:t>	</a:t>
            </a:r>
            <a:r>
              <a:rPr lang="en-US" b="0" dirty="0" smtClean="0"/>
              <a:t>-involved asbestos exposures during employment</a:t>
            </a:r>
          </a:p>
          <a:p>
            <a:pPr>
              <a:buNone/>
            </a:pPr>
            <a:r>
              <a:rPr lang="en-US" dirty="0" smtClean="0"/>
              <a:t>	</a:t>
            </a:r>
            <a:r>
              <a:rPr lang="en-US" b="0" dirty="0" smtClean="0"/>
              <a:t>-increases premise owner’s potential </a:t>
            </a:r>
            <a:r>
              <a:rPr lang="en-US" b="0" dirty="0" err="1" smtClean="0"/>
              <a:t>liab</a:t>
            </a:r>
            <a:r>
              <a:rPr lang="en-US" b="0" dirty="0" smtClean="0"/>
              <a:t> to </a:t>
            </a:r>
            <a:r>
              <a:rPr lang="en-US" b="0" dirty="0" err="1" smtClean="0"/>
              <a:t>e’ees</a:t>
            </a:r>
            <a:endParaRPr lang="en-US" b="0" dirty="0" smtClean="0"/>
          </a:p>
          <a:p>
            <a:pPr>
              <a:buNone/>
            </a:pPr>
            <a:r>
              <a:rPr lang="en-US" dirty="0" smtClean="0"/>
              <a:t>	</a:t>
            </a:r>
            <a:r>
              <a:rPr lang="en-US" b="0" dirty="0" smtClean="0"/>
              <a:t>-coverage issues under GL and Work Comp policies</a:t>
            </a:r>
            <a:endParaRPr lang="en-US" b="0"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Statute of Repose Applicable In Asbestos Cases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	</a:t>
            </a:r>
            <a:r>
              <a:rPr lang="en-US" i="1" u="sng" dirty="0" smtClean="0"/>
              <a:t>Graver v. Foster Wheeler Corp</a:t>
            </a:r>
            <a:r>
              <a:rPr lang="en-US" dirty="0" smtClean="0"/>
              <a:t>., 2014 Pa. Super. 132 (July 2014)</a:t>
            </a:r>
          </a:p>
          <a:p>
            <a:endParaRPr lang="en-US" dirty="0" smtClean="0"/>
          </a:p>
          <a:p>
            <a:r>
              <a:rPr lang="en-US" b="0" dirty="0" smtClean="0"/>
              <a:t>references </a:t>
            </a:r>
            <a:r>
              <a:rPr lang="en-US" i="1" u="sng" dirty="0" smtClean="0"/>
              <a:t>Abrams v. </a:t>
            </a:r>
            <a:r>
              <a:rPr lang="en-US" i="1" u="sng" dirty="0" err="1" smtClean="0"/>
              <a:t>Pneumo</a:t>
            </a:r>
            <a:r>
              <a:rPr lang="en-US" i="1" u="sng" dirty="0" smtClean="0"/>
              <a:t> </a:t>
            </a:r>
            <a:r>
              <a:rPr lang="en-US" i="1" u="sng" dirty="0" err="1" smtClean="0"/>
              <a:t>Abex</a:t>
            </a:r>
            <a:r>
              <a:rPr lang="en-US" i="1" u="sng" dirty="0" smtClean="0"/>
              <a:t> Corp</a:t>
            </a:r>
            <a:r>
              <a:rPr lang="en-US" b="0" dirty="0" smtClean="0"/>
              <a:t>., 981 </a:t>
            </a:r>
            <a:r>
              <a:rPr lang="en-US" b="0" dirty="0" err="1" smtClean="0"/>
              <a:t>A.2d</a:t>
            </a:r>
            <a:r>
              <a:rPr lang="en-US" b="0" dirty="0" smtClean="0"/>
              <a:t> 198 	(Pa. 2009)</a:t>
            </a:r>
          </a:p>
          <a:p>
            <a:r>
              <a:rPr lang="en-US" b="0" dirty="0" smtClean="0"/>
              <a:t>should eliminate design and construction asbestos claims</a:t>
            </a:r>
          </a:p>
          <a:p>
            <a:r>
              <a:rPr lang="en-US" b="0" dirty="0" smtClean="0"/>
              <a:t>equipment defendants have potential defense	</a:t>
            </a:r>
          </a:p>
          <a:p>
            <a:r>
              <a:rPr lang="en-US" b="0" dirty="0" smtClean="0"/>
              <a:t>2/15 PA Supreme Court denies Appeal—ruling stands</a:t>
            </a:r>
            <a:endParaRPr lang="en-US" b="0" dirty="0"/>
          </a:p>
        </p:txBody>
      </p:sp>
      <p:sp>
        <p:nvSpPr>
          <p:cNvPr id="4" name="Footer Placeholder 3"/>
          <p:cNvSpPr>
            <a:spLocks noGrp="1"/>
          </p:cNvSpPr>
          <p:nvPr>
            <p:ph type="ftr" sz="quarter" idx="11"/>
          </p:nvPr>
        </p:nvSpPr>
        <p:spPr/>
        <p:txBody>
          <a:bodyPr/>
          <a:lstStyle/>
          <a:p>
            <a:r>
              <a:rPr lang="en-US" smtClean="0"/>
              <a:t>DINSMORE &amp; SHOHL LLP | Presentation Title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Recent Developments Relating to Coverage for Environmental Claims:</a:t>
            </a:r>
          </a:p>
          <a:p>
            <a:endParaRPr lang="en-US" dirty="0" smtClean="0"/>
          </a:p>
          <a:p>
            <a:r>
              <a:rPr lang="en-US" dirty="0" smtClean="0"/>
              <a:t>1) Pollution Liability Policies</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i="1" dirty="0" smtClean="0"/>
              <a:t>Pennzoil-Quaker State Co. v. Am. Int’l Specialty Lines Co.</a:t>
            </a:r>
            <a:r>
              <a:rPr lang="en-US" dirty="0" smtClean="0"/>
              <a:t>, 653 </a:t>
            </a:r>
            <a:r>
              <a:rPr lang="en-US" dirty="0" err="1" smtClean="0"/>
              <a:t>F.Supp.2d</a:t>
            </a:r>
            <a:r>
              <a:rPr lang="en-US" dirty="0" smtClean="0"/>
              <a:t> 690 (2009)</a:t>
            </a:r>
          </a:p>
          <a:p>
            <a:endParaRPr lang="en-US" dirty="0" smtClean="0"/>
          </a:p>
          <a:p>
            <a:r>
              <a:rPr lang="en-US" dirty="0" smtClean="0"/>
              <a:t>Timely reporting of one class-action did not provide de facto notice of second class-action suit</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i="1" dirty="0" smtClean="0"/>
              <a:t>Federal Ins. Co. v. Cherokee </a:t>
            </a:r>
            <a:r>
              <a:rPr lang="en-US" i="1" dirty="0" err="1" smtClean="0"/>
              <a:t>Ardell</a:t>
            </a:r>
            <a:r>
              <a:rPr lang="en-US" i="1" dirty="0" smtClean="0"/>
              <a:t> LLC</a:t>
            </a:r>
            <a:r>
              <a:rPr lang="en-US" dirty="0" smtClean="0"/>
              <a:t>, 2011 WL 1254036 (D. N.J. 2011)</a:t>
            </a:r>
          </a:p>
          <a:p>
            <a:endParaRPr lang="en-US" dirty="0" smtClean="0"/>
          </a:p>
          <a:p>
            <a:r>
              <a:rPr lang="en-US" dirty="0" err="1" smtClean="0"/>
              <a:t>Estoppel</a:t>
            </a:r>
            <a:r>
              <a:rPr lang="en-US" dirty="0" smtClean="0"/>
              <a:t> did not apply to require coverage for cleanup costs incurred after policy term expired</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i="1" dirty="0" smtClean="0"/>
              <a:t>Indian Harbor Ins. Co. v. City of San Diego</a:t>
            </a:r>
            <a:r>
              <a:rPr lang="en-US" dirty="0" smtClean="0"/>
              <a:t>, No. 13-4244-CV (2</a:t>
            </a:r>
            <a:r>
              <a:rPr lang="en-US" baseline="30000" dirty="0" smtClean="0"/>
              <a:t>nd</a:t>
            </a:r>
            <a:r>
              <a:rPr lang="en-US" dirty="0" smtClean="0"/>
              <a:t> Cir. 2014)</a:t>
            </a:r>
          </a:p>
          <a:p>
            <a:endParaRPr lang="en-US" dirty="0" smtClean="0"/>
          </a:p>
          <a:p>
            <a:r>
              <a:rPr lang="en-US" dirty="0" smtClean="0"/>
              <a:t>Two month delay in providing notice of noxious gas emanating from sewer system was unreasonable, and constituted late notice</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i="1" dirty="0" smtClean="0"/>
              <a:t>URS Corp. v. Zurich American Ins. Co.</a:t>
            </a:r>
            <a:r>
              <a:rPr lang="en-US" dirty="0" smtClean="0"/>
              <a:t>, 979 </a:t>
            </a:r>
            <a:r>
              <a:rPr lang="en-US" dirty="0" err="1" smtClean="0"/>
              <a:t>N.Y.S.2d</a:t>
            </a:r>
            <a:r>
              <a:rPr lang="en-US" dirty="0" smtClean="0"/>
              <a:t> 506 (2014)</a:t>
            </a:r>
          </a:p>
          <a:p>
            <a:endParaRPr lang="en-US" dirty="0" smtClean="0"/>
          </a:p>
          <a:p>
            <a:r>
              <a:rPr lang="en-US" dirty="0" smtClean="0"/>
              <a:t>Smoke from fire did not constitute a “pollution condition”</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Recent Developments Relating to Coverage for Environmental Claims:</a:t>
            </a:r>
          </a:p>
          <a:p>
            <a:endParaRPr lang="en-US" dirty="0" smtClean="0"/>
          </a:p>
          <a:p>
            <a:r>
              <a:rPr lang="en-US" dirty="0" smtClean="0"/>
              <a:t>2) Pollution Exclusions</a:t>
            </a:r>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70000" lnSpcReduction="20000"/>
          </a:bodyPr>
          <a:lstStyle/>
          <a:p>
            <a:pPr>
              <a:buNone/>
            </a:pPr>
            <a:r>
              <a:rPr lang="en-US" i="1" dirty="0" smtClean="0"/>
              <a:t>	</a:t>
            </a:r>
            <a:r>
              <a:rPr lang="en-US" i="1" dirty="0" err="1" smtClean="0"/>
              <a:t>Scalise</a:t>
            </a:r>
            <a:r>
              <a:rPr lang="en-US" i="1" dirty="0" smtClean="0"/>
              <a:t> v. Allstate Tex. Lloyds</a:t>
            </a:r>
            <a:r>
              <a:rPr lang="en-US" dirty="0" smtClean="0"/>
              <a:t>, 2013 U.S. Dist. LEXIS 179692 (S.D. Tex. Dec. 20, 2013)</a:t>
            </a:r>
          </a:p>
          <a:p>
            <a:endParaRPr lang="en-US" dirty="0" smtClean="0"/>
          </a:p>
          <a:p>
            <a:pPr>
              <a:spcAft>
                <a:spcPts val="2100"/>
              </a:spcAft>
            </a:pPr>
            <a:r>
              <a:rPr lang="en-US" sz="3200" dirty="0" smtClean="0"/>
              <a:t>Hail storm loss</a:t>
            </a:r>
          </a:p>
          <a:p>
            <a:pPr>
              <a:spcAft>
                <a:spcPts val="2100"/>
              </a:spcAft>
            </a:pPr>
            <a:r>
              <a:rPr lang="en-US" sz="3200" dirty="0" smtClean="0"/>
              <a:t>Large difference between valuations ($56,881.88 and $423.76)</a:t>
            </a:r>
          </a:p>
          <a:p>
            <a:pPr>
              <a:spcAft>
                <a:spcPts val="2100"/>
              </a:spcAft>
            </a:pPr>
            <a:r>
              <a:rPr lang="en-US" sz="3200" dirty="0" smtClean="0"/>
              <a:t>Appraisal resulted in award of $9,795.30, which insurer promptly paid</a:t>
            </a:r>
          </a:p>
          <a:p>
            <a:pPr>
              <a:spcAft>
                <a:spcPts val="2100"/>
              </a:spcAft>
            </a:pPr>
            <a:r>
              <a:rPr lang="en-US" sz="3200" dirty="0" smtClean="0"/>
              <a:t>Court held that since parties has submitted to appraisal process, insurer’s payment of appraisal award “ended the dispute of any bad faith claim arising from it”</a:t>
            </a:r>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err="1" smtClean="0"/>
              <a:t>Apana</a:t>
            </a:r>
            <a:r>
              <a:rPr lang="en-US" dirty="0" smtClean="0"/>
              <a:t> v. </a:t>
            </a:r>
            <a:r>
              <a:rPr lang="en-US" dirty="0" err="1" smtClean="0"/>
              <a:t>TIG</a:t>
            </a:r>
            <a:r>
              <a:rPr lang="en-US" dirty="0" smtClean="0"/>
              <a:t> Ins. Co., 574 </a:t>
            </a:r>
            <a:r>
              <a:rPr lang="en-US" dirty="0" err="1" smtClean="0"/>
              <a:t>F.3d</a:t>
            </a:r>
            <a:r>
              <a:rPr lang="en-US" dirty="0" smtClean="0"/>
              <a:t> 679 (9</a:t>
            </a:r>
            <a:r>
              <a:rPr lang="en-US" baseline="30000" dirty="0" smtClean="0"/>
              <a:t>th</a:t>
            </a:r>
            <a:r>
              <a:rPr lang="en-US" dirty="0" smtClean="0"/>
              <a:t> Cir. 2009)</a:t>
            </a:r>
          </a:p>
          <a:p>
            <a:endParaRPr lang="en-US" dirty="0" smtClean="0"/>
          </a:p>
          <a:p>
            <a:r>
              <a:rPr lang="en-US" dirty="0" smtClean="0"/>
              <a:t>Collecting cases – good summary of developments in the application of pollution exclusions</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i="1" dirty="0" smtClean="0"/>
              <a:t>Am. States Ins. Co. v. </a:t>
            </a:r>
            <a:r>
              <a:rPr lang="en-US" i="1" dirty="0" err="1" smtClean="0"/>
              <a:t>Koloms</a:t>
            </a:r>
            <a:r>
              <a:rPr lang="en-US" dirty="0" smtClean="0"/>
              <a:t>, 177 </a:t>
            </a:r>
            <a:r>
              <a:rPr lang="en-US" dirty="0" err="1" smtClean="0"/>
              <a:t>Ill.2d</a:t>
            </a:r>
            <a:r>
              <a:rPr lang="en-US" dirty="0" smtClean="0"/>
              <a:t> 473 (1997)</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r>
              <a:rPr lang="en-US" dirty="0" smtClean="0"/>
              <a:t>Post </a:t>
            </a:r>
            <a:r>
              <a:rPr lang="en-US" i="1" dirty="0" err="1" smtClean="0"/>
              <a:t>Koloms</a:t>
            </a:r>
            <a:r>
              <a:rPr lang="en-US" dirty="0" smtClean="0"/>
              <a:t> decisions:</a:t>
            </a:r>
          </a:p>
          <a:p>
            <a:endParaRPr lang="en-US" dirty="0" smtClean="0"/>
          </a:p>
          <a:p>
            <a:r>
              <a:rPr lang="en-US" i="1" dirty="0" smtClean="0"/>
              <a:t>Country </a:t>
            </a:r>
            <a:r>
              <a:rPr lang="en-US" i="1" dirty="0" err="1" smtClean="0"/>
              <a:t>Mut</a:t>
            </a:r>
            <a:r>
              <a:rPr lang="en-US" i="1" dirty="0" smtClean="0"/>
              <a:t>. Ins. Co. v. Hilltop View LLC</a:t>
            </a:r>
            <a:r>
              <a:rPr lang="en-US" dirty="0" smtClean="0"/>
              <a:t>, 2013 IL App (4</a:t>
            </a:r>
            <a:r>
              <a:rPr lang="en-US" baseline="30000" dirty="0" smtClean="0"/>
              <a:t>th</a:t>
            </a:r>
            <a:r>
              <a:rPr lang="en-US" dirty="0" smtClean="0"/>
              <a:t> Dist.) 130124 (Ill. App. 2013)</a:t>
            </a:r>
          </a:p>
          <a:p>
            <a:endParaRPr lang="en-US" dirty="0" smtClean="0"/>
          </a:p>
          <a:p>
            <a:r>
              <a:rPr lang="en-US" i="1" dirty="0" smtClean="0"/>
              <a:t>Greenwich Ins. Co. v. John Sexton Sand and Gravel Corp.</a:t>
            </a:r>
            <a:r>
              <a:rPr lang="en-US" dirty="0" smtClean="0"/>
              <a:t>, 2013 IL App (1</a:t>
            </a:r>
            <a:r>
              <a:rPr lang="en-US" baseline="30000" dirty="0" smtClean="0"/>
              <a:t>st</a:t>
            </a:r>
            <a:r>
              <a:rPr lang="en-US" dirty="0" smtClean="0"/>
              <a:t> Dist.) 121263-U (Ill. App. 2013)</a:t>
            </a:r>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Environmental Claims: Defense and Coverage Issues</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lstStyle/>
          <a:p>
            <a:endParaRPr lang="en-US" dirty="0" smtClean="0"/>
          </a:p>
          <a:p>
            <a:pPr>
              <a:buNone/>
            </a:pPr>
            <a:endParaRPr lang="en-US" dirty="0" smtClean="0"/>
          </a:p>
          <a:p>
            <a:pPr>
              <a:buNone/>
            </a:pPr>
            <a:endParaRPr lang="en-US" dirty="0"/>
          </a:p>
        </p:txBody>
      </p:sp>
      <p:pic>
        <p:nvPicPr>
          <p:cNvPr id="5" name="Picture 4" descr="184694712.jpg"/>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152400" y="2257425"/>
            <a:ext cx="5334000" cy="3000375"/>
          </a:xfrm>
          <a:prstGeom prst="rect">
            <a:avLst/>
          </a:prstGeom>
        </p:spPr>
      </p:pic>
    </p:spTree>
    <p:extLst>
      <p:ext uri="{BB962C8B-B14F-4D97-AF65-F5344CB8AC3E}">
        <p14:creationId xmlns="" xmlns:p14="http://schemas.microsoft.com/office/powerpoint/2010/main" val="34773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Recent Developments: Insurance Bad Faith</a:t>
            </a:r>
            <a:endParaRPr lang="en-US" dirty="0"/>
          </a:p>
        </p:txBody>
      </p:sp>
      <p:sp>
        <p:nvSpPr>
          <p:cNvPr id="4" name="Footer Placeholder 3"/>
          <p:cNvSpPr>
            <a:spLocks noGrp="1"/>
          </p:cNvSpPr>
          <p:nvPr>
            <p:ph type="ftr" sz="quarter" idx="11"/>
          </p:nvPr>
        </p:nvSpPr>
        <p:spPr/>
        <p:txBody>
          <a:bodyPr/>
          <a:lstStyle/>
          <a:p>
            <a:pPr algn="ctr"/>
            <a:r>
              <a:rPr lang="en-US" dirty="0" err="1" smtClean="0"/>
              <a:t>DINSMORE</a:t>
            </a:r>
            <a:r>
              <a:rPr lang="en-US" dirty="0" smtClean="0"/>
              <a:t> &amp; </a:t>
            </a:r>
            <a:r>
              <a:rPr lang="en-US" dirty="0" err="1" smtClean="0"/>
              <a:t>SHOHL</a:t>
            </a:r>
            <a:r>
              <a:rPr lang="en-US" dirty="0" smtClean="0"/>
              <a:t> LLP </a:t>
            </a:r>
            <a:endParaRPr lang="en-US" dirty="0"/>
          </a:p>
        </p:txBody>
      </p:sp>
      <p:sp>
        <p:nvSpPr>
          <p:cNvPr id="8" name="Content Placeholder 7"/>
          <p:cNvSpPr>
            <a:spLocks noGrp="1"/>
          </p:cNvSpPr>
          <p:nvPr>
            <p:ph sz="quarter" idx="1"/>
          </p:nvPr>
        </p:nvSpPr>
        <p:spPr/>
        <p:txBody>
          <a:bodyPr>
            <a:normAutofit fontScale="55000" lnSpcReduction="20000"/>
          </a:bodyPr>
          <a:lstStyle/>
          <a:p>
            <a:pPr>
              <a:buNone/>
            </a:pPr>
            <a:r>
              <a:rPr lang="en-US" i="1" dirty="0" smtClean="0"/>
              <a:t>	</a:t>
            </a:r>
            <a:r>
              <a:rPr lang="en-US" sz="3500" i="1" dirty="0" smtClean="0"/>
              <a:t>N. Nat’l Bank v. N. Star </a:t>
            </a:r>
            <a:r>
              <a:rPr lang="en-US" sz="3500" i="1" dirty="0" err="1" smtClean="0"/>
              <a:t>Mut</a:t>
            </a:r>
            <a:r>
              <a:rPr lang="en-US" sz="3500" i="1" dirty="0" smtClean="0"/>
              <a:t>. Ins. Co.</a:t>
            </a:r>
            <a:r>
              <a:rPr lang="en-US" sz="3500" dirty="0" smtClean="0"/>
              <a:t>, 2012 Minn. App. </a:t>
            </a:r>
            <a:r>
              <a:rPr lang="en-US" sz="3500" dirty="0" err="1" smtClean="0"/>
              <a:t>Unpub</a:t>
            </a:r>
            <a:r>
              <a:rPr lang="en-US" sz="3500" dirty="0" smtClean="0"/>
              <a:t>. LEXIS 915 (Minn. App. Sept. 17, 2012)</a:t>
            </a:r>
          </a:p>
          <a:p>
            <a:endParaRPr lang="en-US" sz="3500" dirty="0" smtClean="0"/>
          </a:p>
          <a:p>
            <a:pPr>
              <a:spcAft>
                <a:spcPts val="2100"/>
              </a:spcAft>
            </a:pPr>
            <a:r>
              <a:rPr lang="en-US" sz="3500" dirty="0" smtClean="0"/>
              <a:t>Fire loss – insurer suspected fraud</a:t>
            </a:r>
          </a:p>
          <a:p>
            <a:pPr>
              <a:spcAft>
                <a:spcPts val="2100"/>
              </a:spcAft>
            </a:pPr>
            <a:r>
              <a:rPr lang="en-US" sz="3500" dirty="0" smtClean="0"/>
              <a:t>Mortgagee – not the insured – prosecuted the claim</a:t>
            </a:r>
          </a:p>
          <a:p>
            <a:pPr>
              <a:spcAft>
                <a:spcPts val="2100"/>
              </a:spcAft>
            </a:pPr>
            <a:r>
              <a:rPr lang="en-US" sz="3500" dirty="0" smtClean="0"/>
              <a:t>Insurer initially rejected mortgagee’s demand for appraisal, but court ultimately ordered appraisal, which resulted in an award that was promptly paid</a:t>
            </a:r>
          </a:p>
          <a:p>
            <a:pPr>
              <a:spcAft>
                <a:spcPts val="2100"/>
              </a:spcAft>
            </a:pPr>
            <a:r>
              <a:rPr lang="en-US" sz="3500" dirty="0" smtClean="0"/>
              <a:t>Insurer’s mistake in rejecting appraisal was not bad faith</a:t>
            </a:r>
          </a:p>
          <a:p>
            <a:pPr>
              <a:spcAft>
                <a:spcPts val="2100"/>
              </a:spcAft>
            </a:pPr>
            <a:r>
              <a:rPr lang="en-US" sz="3500" dirty="0" smtClean="0"/>
              <a:t>Minnesota Supreme Court denied petition for further review</a:t>
            </a:r>
          </a:p>
          <a:p>
            <a:endParaRPr lang="en-US" dirty="0" smtClean="0"/>
          </a:p>
          <a:p>
            <a:pPr>
              <a:buNone/>
            </a:pPr>
            <a:endParaRPr lang="en-US" dirty="0" smtClean="0"/>
          </a:p>
          <a:p>
            <a:pPr>
              <a:buNone/>
            </a:pPr>
            <a:endParaRPr lang="en-US" dirty="0"/>
          </a:p>
        </p:txBody>
      </p:sp>
    </p:spTree>
    <p:extLst>
      <p:ext uri="{BB962C8B-B14F-4D97-AF65-F5344CB8AC3E}">
        <p14:creationId xmlns="" xmlns:p14="http://schemas.microsoft.com/office/powerpoint/2010/main" val="347734513"/>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Custom 2">
      <a:dk1>
        <a:sysClr val="windowText" lastClr="000000"/>
      </a:dk1>
      <a:lt1>
        <a:sysClr val="window" lastClr="FFFFFF"/>
      </a:lt1>
      <a:dk2>
        <a:srgbClr val="775F55"/>
      </a:dk2>
      <a:lt2>
        <a:srgbClr val="EBDDC3"/>
      </a:lt2>
      <a:accent1>
        <a:srgbClr val="0070C0"/>
      </a:accent1>
      <a:accent2>
        <a:srgbClr val="775F55"/>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dule">
  <a:themeElements>
    <a:clrScheme name="Custom 2">
      <a:dk1>
        <a:sysClr val="windowText" lastClr="000000"/>
      </a:dk1>
      <a:lt1>
        <a:sysClr val="window" lastClr="FFFFFF"/>
      </a:lt1>
      <a:dk2>
        <a:srgbClr val="775F55"/>
      </a:dk2>
      <a:lt2>
        <a:srgbClr val="EBDDC3"/>
      </a:lt2>
      <a:accent1>
        <a:srgbClr val="0070C0"/>
      </a:accent1>
      <a:accent2>
        <a:srgbClr val="775F55"/>
      </a:accent2>
      <a:accent3>
        <a:srgbClr val="A5AB81"/>
      </a:accent3>
      <a:accent4>
        <a:srgbClr val="D8B25C"/>
      </a:accent4>
      <a:accent5>
        <a:srgbClr val="7BA79D"/>
      </a:accent5>
      <a:accent6>
        <a:srgbClr val="968C8C"/>
      </a:accent6>
      <a:hlink>
        <a:srgbClr val="F7B615"/>
      </a:hlink>
      <a:folHlink>
        <a:srgbClr val="70440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4315</Words>
  <Application>Microsoft Office PowerPoint</Application>
  <PresentationFormat>On-screen Show (4:3)</PresentationFormat>
  <Paragraphs>534</Paragraphs>
  <Slides>83</Slides>
  <Notes>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83</vt:i4>
      </vt:variant>
    </vt:vector>
  </HeadingPairs>
  <TitlesOfParts>
    <vt:vector size="87" baseType="lpstr">
      <vt:lpstr>Office Theme</vt:lpstr>
      <vt:lpstr>Median</vt:lpstr>
      <vt:lpstr>Module</vt:lpstr>
      <vt:lpstr>Acrobat Document</vt:lpstr>
      <vt:lpstr>Recent Developments Regarding Bad Faith Law, Construction Related Claims, and Environmental Claims</vt:lpstr>
      <vt:lpstr>INTRODUCTION</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Recent Developments: Insurance Bad Faith</vt:lpstr>
      <vt:lpstr>Introduction</vt:lpstr>
      <vt:lpstr> Construction Law Update </vt:lpstr>
      <vt:lpstr> Construction Law Update</vt:lpstr>
      <vt:lpstr> Construction Law Update</vt:lpstr>
      <vt:lpstr> Construction Law Update</vt:lpstr>
      <vt:lpstr> Construction Law Update</vt:lpstr>
      <vt:lpstr> Recent Surety Cases</vt:lpstr>
      <vt:lpstr> Recent Surety Cases</vt:lpstr>
      <vt:lpstr> Recent Surety Cases</vt:lpstr>
      <vt:lpstr> Recent Surety Cases</vt:lpstr>
      <vt:lpstr>  Recent Coverage Decisions in Construction</vt:lpstr>
      <vt:lpstr>  Recent Coverage Decisions in Construction</vt:lpstr>
      <vt:lpstr>  Recent Coverage Decisions in Construction</vt:lpstr>
      <vt:lpstr>  Recent Coverage Decisions in Construction</vt:lpstr>
      <vt:lpstr>Construction-Related Claims: Emerging Issues</vt:lpstr>
      <vt:lpstr>Environmental Claims: Defense and Coverage Issues</vt:lpstr>
      <vt:lpstr>Public Nuisance</vt:lpstr>
      <vt:lpstr>What does this mean for us?</vt:lpstr>
      <vt:lpstr> Public Nuisance Lead Paint  Litigation </vt:lpstr>
      <vt:lpstr>Lead Paint</vt:lpstr>
      <vt:lpstr>ISOTOPE ANALYSIS</vt:lpstr>
      <vt:lpstr>Slide 45</vt:lpstr>
      <vt:lpstr>What Are Stable Isotopes?  </vt:lpstr>
      <vt:lpstr>Daubert, FRE 702 and Isotope Analysis</vt:lpstr>
      <vt:lpstr>City of Pomona v. SQMNA Corp. </vt:lpstr>
      <vt:lpstr>City of Pomona v. SQMNA Corp, cont’d…</vt:lpstr>
      <vt:lpstr>Lawyers, Judges &amp; Jurors are NOT Scientists</vt:lpstr>
      <vt:lpstr>ASBESTOS Litigation Update</vt:lpstr>
      <vt:lpstr>ASBESTOS Litigation Update</vt:lpstr>
      <vt:lpstr>Venue for Lung Cancer</vt:lpstr>
      <vt:lpstr>The Growing Trend in Lung Cancer Filings </vt:lpstr>
      <vt:lpstr>Lung Cancer: A Case of Asbestos?</vt:lpstr>
      <vt:lpstr>Overview: Lung-Cancer Related Asbestos Trials 2012-2014</vt:lpstr>
      <vt:lpstr>Defense Verdicts (2012-2014)</vt:lpstr>
      <vt:lpstr>Defense Verdicts Cont’d (2012-2014) </vt:lpstr>
      <vt:lpstr>Plaintiff Verdicts (2012-2014)</vt:lpstr>
      <vt:lpstr>Plaintiff Verdicts (2012-2014) Cont’d</vt:lpstr>
      <vt:lpstr>Review</vt:lpstr>
      <vt:lpstr>Slide 62</vt:lpstr>
      <vt:lpstr>  U.S. Lung Cancer Rates </vt:lpstr>
      <vt:lpstr>U.S. Lung &amp;  Bronchus Cancer Incidence</vt:lpstr>
      <vt:lpstr> CIGARETTE SMOKING</vt:lpstr>
      <vt:lpstr> SECONDHAND SMOKE</vt:lpstr>
      <vt:lpstr>    RADON</vt:lpstr>
      <vt:lpstr>Slide 68</vt:lpstr>
      <vt:lpstr>OTHER SUBSTANCES</vt:lpstr>
      <vt:lpstr>WHAT DOES THIS MEAN?</vt:lpstr>
      <vt:lpstr>Recent Pennsylvania Significant Decisions </vt:lpstr>
      <vt:lpstr>Changes to PA Workers Comp Law</vt:lpstr>
      <vt:lpstr>Statute of Repose Applicable In Asbestos Cases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lpstr>Environmental Claims: Defense and Coverage Issues</vt:lpstr>
    </vt:vector>
  </TitlesOfParts>
  <Company>Dinsmore and Shohl,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dietz</dc:creator>
  <cp:lastModifiedBy>Hannah Means</cp:lastModifiedBy>
  <cp:revision>294</cp:revision>
  <dcterms:created xsi:type="dcterms:W3CDTF">2013-07-10T15:54:03Z</dcterms:created>
  <dcterms:modified xsi:type="dcterms:W3CDTF">2016-03-09T17:05:15Z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-126946038</vt:i4>
  </property>
  <property fmtid="{D5CDD505-2E9C-101B-9397-08002B2CF9AE}" pid="3" name="_NewReviewCycle">
    <vt:lpwstr/>
  </property>
  <property fmtid="{D5CDD505-2E9C-101B-9397-08002B2CF9AE}" pid="4" name="_EmailSubject">
    <vt:lpwstr>EECMA Conference, April 6 - 8, 2016, Orlando, FL -  Please join us</vt:lpwstr>
  </property>
  <property fmtid="{D5CDD505-2E9C-101B-9397-08002B2CF9AE}" pid="5" name="_AuthorEmail">
    <vt:lpwstr>anne.harman@dinsmore.com</vt:lpwstr>
  </property>
  <property fmtid="{D5CDD505-2E9C-101B-9397-08002B2CF9AE}" pid="6" name="_AuthorEmailDisplayName">
    <vt:lpwstr>Harman, Anne</vt:lpwstr>
  </property>
  <property fmtid="{D5CDD505-2E9C-101B-9397-08002B2CF9AE}" pid="7" name="_PreviousAdHocReviewCycleID">
    <vt:i4>-581605670</vt:i4>
  </property>
</Properties>
</file>