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Default Extension="bin" ContentType="application/vnd.openxmlformats-officedocument.presentationml.printerSettings"/>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402" r:id="rId2"/>
    <p:sldId id="376" r:id="rId3"/>
    <p:sldId id="394" r:id="rId4"/>
    <p:sldId id="399" r:id="rId5"/>
    <p:sldId id="413" r:id="rId6"/>
    <p:sldId id="395" r:id="rId7"/>
    <p:sldId id="368" r:id="rId8"/>
    <p:sldId id="404" r:id="rId9"/>
    <p:sldId id="405" r:id="rId10"/>
    <p:sldId id="406" r:id="rId11"/>
    <p:sldId id="407" r:id="rId12"/>
    <p:sldId id="408" r:id="rId13"/>
    <p:sldId id="409" r:id="rId14"/>
    <p:sldId id="410" r:id="rId15"/>
    <p:sldId id="369" r:id="rId16"/>
    <p:sldId id="411" r:id="rId17"/>
    <p:sldId id="412" r:id="rId18"/>
    <p:sldId id="380" r:id="rId19"/>
    <p:sldId id="389" r:id="rId20"/>
    <p:sldId id="390" r:id="rId21"/>
    <p:sldId id="391" r:id="rId22"/>
    <p:sldId id="392" r:id="rId23"/>
    <p:sldId id="383" r:id="rId24"/>
    <p:sldId id="385" r:id="rId25"/>
    <p:sldId id="386" r:id="rId26"/>
    <p:sldId id="387" r:id="rId27"/>
    <p:sldId id="388" r:id="rId28"/>
    <p:sldId id="384" r:id="rId29"/>
    <p:sldId id="397" r:id="rId30"/>
    <p:sldId id="398" r:id="rId31"/>
    <p:sldId id="396" r:id="rId32"/>
    <p:sldId id="393" r:id="rId33"/>
    <p:sldId id="414" r:id="rId34"/>
    <p:sldId id="32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96">
          <p15:clr>
            <a:srgbClr val="A4A3A4"/>
          </p15:clr>
        </p15:guide>
        <p15:guide id="2" pos="545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91860" autoAdjust="0"/>
  </p:normalViewPr>
  <p:slideViewPr>
    <p:cSldViewPr snapToGrid="0" snapToObjects="1">
      <p:cViewPr varScale="1">
        <p:scale>
          <a:sx n="120" d="100"/>
          <a:sy n="120" d="100"/>
        </p:scale>
        <p:origin x="-168" y="-112"/>
      </p:cViewPr>
      <p:guideLst>
        <p:guide orient="horz" pos="1696"/>
        <p:guide pos="54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snapToGrid="0" snapToObjects="1">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70BC43-0A65-304B-B5F3-7EC06A751041}" type="datetimeFigureOut">
              <a:rPr lang="en-US" smtClean="0"/>
              <a:t>6/5/17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CF6C00-6EAF-6D48-B71A-8C6A919A584F}" type="slidenum">
              <a:rPr lang="en-US" smtClean="0"/>
              <a:t>‹#›</a:t>
            </a:fld>
            <a:endParaRPr lang="en-US"/>
          </a:p>
        </p:txBody>
      </p:sp>
    </p:spTree>
    <p:extLst>
      <p:ext uri="{BB962C8B-B14F-4D97-AF65-F5344CB8AC3E}">
        <p14:creationId xmlns:p14="http://schemas.microsoft.com/office/powerpoint/2010/main" val="3401334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0CE34-D936-A946-A414-ED4E1C2C08A8}" type="datetimeFigureOut">
              <a:rPr lang="en-US" smtClean="0"/>
              <a:t>6/5/17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B03F4-C31F-B248-A8C1-D2E3C39D5E16}" type="slidenum">
              <a:rPr lang="en-US" smtClean="0"/>
              <a:t>‹#›</a:t>
            </a:fld>
            <a:endParaRPr lang="en-US"/>
          </a:p>
        </p:txBody>
      </p:sp>
    </p:spTree>
    <p:extLst>
      <p:ext uri="{BB962C8B-B14F-4D97-AF65-F5344CB8AC3E}">
        <p14:creationId xmlns:p14="http://schemas.microsoft.com/office/powerpoint/2010/main" val="3728472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10</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11</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12</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13</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14</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15</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16</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17</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18</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19</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20</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21</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22</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23</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9DAD8-B1CC-F94E-9DAB-80A5226CB1C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9DAD8-B1CC-F94E-9DAB-80A5226CB1C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9DAD8-B1CC-F94E-9DAB-80A5226CB1C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9DAD8-B1CC-F94E-9DAB-80A5226CB1C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28</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29</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3</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30</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31</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32</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33</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34</a:t>
            </a:fld>
            <a:endParaRPr lang="en-US"/>
          </a:p>
        </p:txBody>
      </p:sp>
    </p:spTree>
    <p:extLst>
      <p:ext uri="{BB962C8B-B14F-4D97-AF65-F5344CB8AC3E}">
        <p14:creationId xmlns:p14="http://schemas.microsoft.com/office/powerpoint/2010/main" val="231991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4</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5</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6</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7</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8</a:t>
            </a:fld>
            <a:endParaRPr lang="en-US"/>
          </a:p>
        </p:txBody>
      </p:sp>
    </p:spTree>
    <p:extLst>
      <p:ext uri="{BB962C8B-B14F-4D97-AF65-F5344CB8AC3E}">
        <p14:creationId xmlns:p14="http://schemas.microsoft.com/office/powerpoint/2010/main" val="153976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B03F4-C31F-B248-A8C1-D2E3C39D5E16}" type="slidenum">
              <a:rPr lang="en-US" smtClean="0"/>
              <a:t>9</a:t>
            </a:fld>
            <a:endParaRPr lang="en-US"/>
          </a:p>
        </p:txBody>
      </p:sp>
    </p:spTree>
    <p:extLst>
      <p:ext uri="{BB962C8B-B14F-4D97-AF65-F5344CB8AC3E}">
        <p14:creationId xmlns:p14="http://schemas.microsoft.com/office/powerpoint/2010/main" val="153976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44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9" name="Picture 18" descr="FTNG_PPT_Pres_1054_BG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9788"/>
            <a:ext cx="9144000" cy="482425"/>
          </a:xfrm>
          <a:prstGeom prst="rect">
            <a:avLst/>
          </a:prstGeom>
        </p:spPr>
      </p:pic>
      <p:sp>
        <p:nvSpPr>
          <p:cNvPr id="18" name="Rectangle 17"/>
          <p:cNvSpPr/>
          <p:nvPr userDrawn="1"/>
        </p:nvSpPr>
        <p:spPr>
          <a:xfrm>
            <a:off x="362770" y="6442501"/>
            <a:ext cx="8781229" cy="276999"/>
          </a:xfrm>
          <a:prstGeom prst="rect">
            <a:avLst/>
          </a:prstGeom>
        </p:spPr>
        <p:txBody>
          <a:bodyPr wrap="square">
            <a:spAutoFit/>
          </a:bodyPr>
          <a:lstStyle/>
          <a:p>
            <a:pPr algn="l"/>
            <a:r>
              <a:rPr lang="en-US" sz="1200" b="1" i="0" spc="300" dirty="0" smtClean="0">
                <a:solidFill>
                  <a:schemeClr val="tx2">
                    <a:lumMod val="50000"/>
                  </a:schemeClr>
                </a:solidFill>
                <a:latin typeface="Arial Narrow"/>
                <a:cs typeface="Arial Narrow"/>
              </a:rPr>
              <a:t> GMLA</a:t>
            </a:r>
            <a:r>
              <a:rPr lang="en-US" sz="1200" b="1" i="0" spc="300" baseline="0" dirty="0" smtClean="0">
                <a:solidFill>
                  <a:schemeClr val="tx2">
                    <a:lumMod val="50000"/>
                  </a:schemeClr>
                </a:solidFill>
                <a:latin typeface="Arial Narrow"/>
                <a:cs typeface="Arial Narrow"/>
              </a:rPr>
              <a:t>      IBA       ICUL       ILTA      ALTA      IMBA      IRELA      IR       NAR</a:t>
            </a:r>
            <a:endParaRPr lang="en-US" sz="1200" b="0" i="0" spc="300"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val="3669465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2"/>
          <p:cNvSpPr txBox="1">
            <a:spLocks/>
          </p:cNvSpPr>
          <p:nvPr userDrawn="1"/>
        </p:nvSpPr>
        <p:spPr>
          <a:xfrm>
            <a:off x="387353" y="3401584"/>
            <a:ext cx="5627367" cy="761104"/>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i="0">
                <a:solidFill>
                  <a:schemeClr val="bg1">
                    <a:lumMod val="50000"/>
                  </a:schemeClr>
                </a:solidFill>
                <a:latin typeface="Arial Narrow"/>
                <a:cs typeface="Arial Narrow"/>
              </a:rPr>
              <a:t>PRESENTED SEPTEMBER 17, 2013 </a:t>
            </a:r>
          </a:p>
          <a:p>
            <a:r>
              <a:rPr lang="en-US" b="1" i="0">
                <a:solidFill>
                  <a:schemeClr val="bg1">
                    <a:lumMod val="50000"/>
                  </a:schemeClr>
                </a:solidFill>
                <a:latin typeface="Arial Narrow"/>
                <a:cs typeface="Arial Narrow"/>
              </a:rPr>
              <a:t>BY JOE COMMON </a:t>
            </a:r>
          </a:p>
        </p:txBody>
      </p:sp>
      <p:cxnSp>
        <p:nvCxnSpPr>
          <p:cNvPr id="11" name="Straight Connector 10"/>
          <p:cNvCxnSpPr/>
          <p:nvPr userDrawn="1"/>
        </p:nvCxnSpPr>
        <p:spPr>
          <a:xfrm>
            <a:off x="508000" y="3320304"/>
            <a:ext cx="5344160"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RussellLord_IMG_3026_COM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7120" y="2196727"/>
            <a:ext cx="2502217" cy="3794831"/>
          </a:xfrm>
          <a:prstGeom prst="rect">
            <a:avLst/>
          </a:prstGeom>
        </p:spPr>
      </p:pic>
      <p:sp>
        <p:nvSpPr>
          <p:cNvPr id="13" name="Rectangle 12"/>
          <p:cNvSpPr/>
          <p:nvPr userDrawn="1"/>
        </p:nvSpPr>
        <p:spPr>
          <a:xfrm>
            <a:off x="6167120" y="6085840"/>
            <a:ext cx="2502217" cy="944880"/>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50000"/>
                </a:schemeClr>
              </a:solidFill>
              <a:effectLst/>
            </a:endParaRPr>
          </a:p>
        </p:txBody>
      </p:sp>
      <p:sp>
        <p:nvSpPr>
          <p:cNvPr id="2" name="Rectangle 1"/>
          <p:cNvSpPr/>
          <p:nvPr userDrawn="1"/>
        </p:nvSpPr>
        <p:spPr>
          <a:xfrm>
            <a:off x="395546" y="2554497"/>
            <a:ext cx="5610979" cy="931025"/>
          </a:xfrm>
          <a:prstGeom prst="rect">
            <a:avLst/>
          </a:prstGeom>
        </p:spPr>
        <p:txBody>
          <a:bodyPr wrap="square">
            <a:spAutoFit/>
          </a:bodyPr>
          <a:lstStyle/>
          <a:p>
            <a:pPr lvl="0"/>
            <a:r>
              <a:rPr lang="en-US" sz="4400" b="0" i="0">
                <a:solidFill>
                  <a:schemeClr val="tx2">
                    <a:lumMod val="50000"/>
                  </a:schemeClr>
                </a:solidFill>
                <a:latin typeface="Arial Narrow"/>
                <a:cs typeface="Arial Narrow"/>
              </a:rPr>
              <a:t>PRESENTATION TITLE</a:t>
            </a:r>
          </a:p>
        </p:txBody>
      </p:sp>
    </p:spTree>
    <p:extLst>
      <p:ext uri="{BB962C8B-B14F-4D97-AF65-F5344CB8AC3E}">
        <p14:creationId xmlns:p14="http://schemas.microsoft.com/office/powerpoint/2010/main" val="82244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377193" y="1539128"/>
            <a:ext cx="5627367" cy="574152"/>
          </a:xfrm>
          <a:prstGeom prst="rect">
            <a:avLst/>
          </a:prstGeom>
        </p:spPr>
        <p:txBody>
          <a:bodyPr vert="horz" lIns="91440" tIns="45720" rIns="91440" bIns="45720" rtlCol="0">
            <a:noAutofit/>
          </a:bodyPr>
          <a:lstStyle>
            <a:lvl1pPr algn="l">
              <a:defRPr sz="3600" b="0" baseline="0">
                <a:solidFill>
                  <a:schemeClr val="tx2">
                    <a:lumMod val="50000"/>
                  </a:schemeClr>
                </a:solidFill>
              </a:defRPr>
            </a:lvl1pPr>
          </a:lstStyle>
          <a:p>
            <a:pPr lvl="0"/>
            <a:r>
              <a:rPr lang="en-US"/>
              <a:t>PAGE HEADING ALL CAPS</a:t>
            </a:r>
          </a:p>
        </p:txBody>
      </p:sp>
      <p:sp>
        <p:nvSpPr>
          <p:cNvPr id="4" name="Text Placeholder 2"/>
          <p:cNvSpPr txBox="1">
            <a:spLocks/>
          </p:cNvSpPr>
          <p:nvPr userDrawn="1"/>
        </p:nvSpPr>
        <p:spPr>
          <a:xfrm>
            <a:off x="387353" y="2062480"/>
            <a:ext cx="5627367" cy="53848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i="0">
                <a:solidFill>
                  <a:schemeClr val="bg1">
                    <a:lumMod val="50000"/>
                  </a:schemeClr>
                </a:solidFill>
                <a:latin typeface="Arial Narrow"/>
                <a:cs typeface="Arial Narrow"/>
              </a:rPr>
              <a:t>YOU CAN ALSO USE A BYLINE LIKE THIS ONE</a:t>
            </a:r>
          </a:p>
        </p:txBody>
      </p:sp>
      <p:cxnSp>
        <p:nvCxnSpPr>
          <p:cNvPr id="5" name="Straight Connector 4"/>
          <p:cNvCxnSpPr/>
          <p:nvPr userDrawn="1"/>
        </p:nvCxnSpPr>
        <p:spPr>
          <a:xfrm>
            <a:off x="4734560" y="5789184"/>
            <a:ext cx="3934778"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IMAGE_19163.jpg"/>
          <p:cNvPicPr>
            <a:picLocks noChangeAspect="1"/>
          </p:cNvPicPr>
          <p:nvPr userDrawn="1"/>
        </p:nvPicPr>
        <p:blipFill rotWithShape="1">
          <a:blip r:embed="rId2">
            <a:extLst>
              <a:ext uri="{28A0092B-C50C-407E-A947-70E740481C1C}">
                <a14:useLocalDpi xmlns:a14="http://schemas.microsoft.com/office/drawing/2010/main" val="0"/>
              </a:ext>
            </a:extLst>
          </a:blip>
          <a:srcRect t="6897" b="394"/>
          <a:stretch/>
        </p:blipFill>
        <p:spPr>
          <a:xfrm>
            <a:off x="4734560" y="2695678"/>
            <a:ext cx="3934778" cy="2955578"/>
          </a:xfrm>
          <a:prstGeom prst="rect">
            <a:avLst/>
          </a:prstGeom>
        </p:spPr>
      </p:pic>
      <p:sp>
        <p:nvSpPr>
          <p:cNvPr id="7" name="Text Placeholder 2"/>
          <p:cNvSpPr txBox="1">
            <a:spLocks/>
          </p:cNvSpPr>
          <p:nvPr userDrawn="1"/>
        </p:nvSpPr>
        <p:spPr>
          <a:xfrm>
            <a:off x="376899" y="2620620"/>
            <a:ext cx="2712065" cy="324595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1300" b="1" i="0">
                <a:solidFill>
                  <a:schemeClr val="tx2">
                    <a:lumMod val="50000"/>
                  </a:schemeClr>
                </a:solidFill>
                <a:latin typeface="Arial Narrow"/>
                <a:cs typeface="Arial Narrow"/>
              </a:rPr>
              <a:t>Draw attention to text by using a bold lead-in to the first paragraph. </a:t>
            </a:r>
            <a:br>
              <a:rPr lang="en-US" sz="1300" b="1" i="0">
                <a:solidFill>
                  <a:schemeClr val="tx2">
                    <a:lumMod val="50000"/>
                  </a:schemeClr>
                </a:solidFill>
                <a:latin typeface="Arial Narrow"/>
                <a:cs typeface="Arial Narrow"/>
              </a:rPr>
            </a:br>
            <a:r>
              <a:rPr lang="en-US" sz="1300" b="0" i="0">
                <a:solidFill>
                  <a:schemeClr val="tx1"/>
                </a:solidFill>
                <a:latin typeface="Arial Narrow"/>
                <a:cs typeface="Arial Narrow"/>
              </a:rPr>
              <a:t>An image (right) will help you keep people’s attention once you have it. Be sure to leave some clear space on the page. Set large amounts of body copy in columns for readability. </a:t>
            </a:r>
          </a:p>
          <a:p>
            <a:pPr>
              <a:spcAft>
                <a:spcPts val="600"/>
              </a:spcAft>
            </a:pPr>
            <a:r>
              <a:rPr lang="en-US" sz="1300" b="0" i="0">
                <a:solidFill>
                  <a:schemeClr val="tx1"/>
                </a:solidFill>
                <a:latin typeface="Arial Narrow"/>
                <a:cs typeface="Arial Narrow"/>
              </a:rPr>
              <a:t>Tem faccull estiaectet que minulpa qui ditibus. Hit et et es doluptatur reribus dolupta tendae volorum ab imusam eaqui sit is cullupi cietur alissin exerum recti occae. Pudaest lici tenissequate volo doluptam et prerum nem fugia qui tem ut pro qui sae et ex eos asitam harcill uptate nis et reperia duci utet aut quunt.</a:t>
            </a:r>
          </a:p>
        </p:txBody>
      </p:sp>
      <p:sp>
        <p:nvSpPr>
          <p:cNvPr id="8" name="Rectangle 7"/>
          <p:cNvSpPr/>
          <p:nvPr userDrawn="1"/>
        </p:nvSpPr>
        <p:spPr>
          <a:xfrm>
            <a:off x="4644426" y="5841578"/>
            <a:ext cx="4024912" cy="230832"/>
          </a:xfrm>
          <a:prstGeom prst="rect">
            <a:avLst/>
          </a:prstGeom>
        </p:spPr>
        <p:txBody>
          <a:bodyPr wrap="square">
            <a:spAutoFit/>
          </a:bodyPr>
          <a:lstStyle/>
          <a:p>
            <a:pPr algn="l"/>
            <a:r>
              <a:rPr lang="en-US" sz="900" b="0" i="0">
                <a:solidFill>
                  <a:schemeClr val="tx2">
                    <a:lumMod val="50000"/>
                  </a:schemeClr>
                </a:solidFill>
                <a:latin typeface="Arial Narrow"/>
                <a:cs typeface="Arial Narrow"/>
              </a:rPr>
              <a:t>SAMPLE IMAGE CAPTION</a:t>
            </a:r>
            <a:endParaRPr lang="en-US" sz="900" b="1" i="0">
              <a:solidFill>
                <a:schemeClr val="tx2">
                  <a:lumMod val="50000"/>
                </a:schemeClr>
              </a:solidFill>
              <a:latin typeface="Arial Narrow"/>
              <a:cs typeface="Arial Narrow"/>
            </a:endParaRPr>
          </a:p>
        </p:txBody>
      </p:sp>
      <p:pic>
        <p:nvPicPr>
          <p:cNvPr id="10" name="Picture 9" descr="FTNG_PPT_Pres_1054_BG_FOO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39788"/>
            <a:ext cx="9144000" cy="482425"/>
          </a:xfrm>
          <a:prstGeom prst="rect">
            <a:avLst/>
          </a:prstGeom>
        </p:spPr>
      </p:pic>
      <p:sp>
        <p:nvSpPr>
          <p:cNvPr id="12" name="Rectangle 11"/>
          <p:cNvSpPr/>
          <p:nvPr userDrawn="1"/>
        </p:nvSpPr>
        <p:spPr>
          <a:xfrm>
            <a:off x="362771" y="6442501"/>
            <a:ext cx="8097088" cy="276999"/>
          </a:xfrm>
          <a:prstGeom prst="rect">
            <a:avLst/>
          </a:prstGeom>
        </p:spPr>
        <p:txBody>
          <a:bodyPr wrap="none">
            <a:spAutoFit/>
          </a:bodyPr>
          <a:lstStyle/>
          <a:p>
            <a:pPr algn="l"/>
            <a:r>
              <a:rPr lang="en-US" sz="1200" b="1" i="0" spc="300" dirty="0" smtClean="0">
                <a:solidFill>
                  <a:schemeClr val="tx2">
                    <a:lumMod val="50000"/>
                  </a:schemeClr>
                </a:solidFill>
                <a:latin typeface="Arial Narrow"/>
                <a:cs typeface="Arial Narrow"/>
              </a:rPr>
              <a:t> GMLA</a:t>
            </a:r>
            <a:r>
              <a:rPr lang="en-US" sz="1200" b="1" i="0" spc="300" baseline="0" dirty="0" smtClean="0">
                <a:solidFill>
                  <a:schemeClr val="tx2">
                    <a:lumMod val="50000"/>
                  </a:schemeClr>
                </a:solidFill>
                <a:latin typeface="Arial Narrow"/>
                <a:cs typeface="Arial Narrow"/>
              </a:rPr>
              <a:t>           IBA           ICUL           ILTA           IMBA           IRELA           IR</a:t>
            </a:r>
            <a:endParaRPr lang="en-US" sz="1200" b="0" i="0" spc="300"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val="3741717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377193" y="1539128"/>
            <a:ext cx="8292145" cy="574152"/>
          </a:xfrm>
          <a:prstGeom prst="rect">
            <a:avLst/>
          </a:prstGeom>
        </p:spPr>
        <p:txBody>
          <a:bodyPr vert="horz" lIns="91440" tIns="45720" rIns="91440" bIns="45720" rtlCol="0">
            <a:noAutofit/>
          </a:bodyPr>
          <a:lstStyle>
            <a:lvl1pPr algn="l">
              <a:defRPr sz="3600" b="0" baseline="0">
                <a:solidFill>
                  <a:schemeClr val="tx2">
                    <a:lumMod val="50000"/>
                  </a:schemeClr>
                </a:solidFill>
              </a:defRPr>
            </a:lvl1pPr>
          </a:lstStyle>
          <a:p>
            <a:pPr lvl="0"/>
            <a:r>
              <a:rPr lang="en-US"/>
              <a:t>PAGE HEADING ALL CAPS</a:t>
            </a:r>
          </a:p>
        </p:txBody>
      </p:sp>
      <p:sp>
        <p:nvSpPr>
          <p:cNvPr id="10" name="Text Placeholder 2"/>
          <p:cNvSpPr txBox="1">
            <a:spLocks/>
          </p:cNvSpPr>
          <p:nvPr userDrawn="1"/>
        </p:nvSpPr>
        <p:spPr>
          <a:xfrm>
            <a:off x="387353" y="2062480"/>
            <a:ext cx="5627367" cy="53848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i="0">
                <a:solidFill>
                  <a:schemeClr val="bg1">
                    <a:lumMod val="50000"/>
                  </a:schemeClr>
                </a:solidFill>
                <a:latin typeface="Arial Narrow"/>
                <a:cs typeface="Arial Narrow"/>
              </a:rPr>
              <a:t>YOU CAN ALSO USE A BYLINE LIKE THIS ONE</a:t>
            </a:r>
          </a:p>
        </p:txBody>
      </p:sp>
      <p:sp>
        <p:nvSpPr>
          <p:cNvPr id="12" name="Text Placeholder 2"/>
          <p:cNvSpPr txBox="1">
            <a:spLocks/>
          </p:cNvSpPr>
          <p:nvPr userDrawn="1"/>
        </p:nvSpPr>
        <p:spPr>
          <a:xfrm>
            <a:off x="376900" y="2620620"/>
            <a:ext cx="4965294" cy="324595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Aft>
                <a:spcPts val="600"/>
              </a:spcAft>
              <a:buFont typeface="Arial"/>
              <a:buChar char="•"/>
            </a:pPr>
            <a:r>
              <a:rPr lang="en-US" sz="1300" b="1" i="0">
                <a:solidFill>
                  <a:schemeClr val="tx2">
                    <a:lumMod val="50000"/>
                  </a:schemeClr>
                </a:solidFill>
                <a:latin typeface="Arial Narrow"/>
                <a:cs typeface="Arial Narrow"/>
              </a:rPr>
              <a:t>First level bullets is the same as the bold, lead in text on the last page</a:t>
            </a:r>
          </a:p>
          <a:p>
            <a:pPr marL="171450" indent="-171450">
              <a:spcAft>
                <a:spcPts val="600"/>
              </a:spcAft>
              <a:buFont typeface="Arial"/>
              <a:buChar char="•"/>
            </a:pPr>
            <a:r>
              <a:rPr lang="en-US" sz="1300" b="1" i="0">
                <a:solidFill>
                  <a:schemeClr val="tx2">
                    <a:lumMod val="50000"/>
                  </a:schemeClr>
                </a:solidFill>
                <a:latin typeface="Arial Narrow"/>
                <a:cs typeface="Arial Narrow"/>
              </a:rPr>
              <a:t>It’s a good idea to use sentence case at this size </a:t>
            </a:r>
          </a:p>
          <a:p>
            <a:pPr marL="171450" indent="-171450">
              <a:spcAft>
                <a:spcPts val="600"/>
              </a:spcAft>
              <a:buFont typeface="Arial"/>
              <a:buChar char="•"/>
            </a:pPr>
            <a:r>
              <a:rPr lang="en-US" sz="1300" b="1" i="0">
                <a:solidFill>
                  <a:schemeClr val="tx2">
                    <a:lumMod val="50000"/>
                  </a:schemeClr>
                </a:solidFill>
                <a:latin typeface="Arial Narrow"/>
                <a:cs typeface="Arial Narrow"/>
              </a:rPr>
              <a:t>Research has shown all caps looks cooler, but just isn’t as readable </a:t>
            </a:r>
          </a:p>
          <a:p>
            <a:pPr marL="401638" indent="-230188">
              <a:spcAft>
                <a:spcPts val="600"/>
              </a:spcAft>
              <a:buFont typeface="+mj-lt"/>
              <a:buAutoNum type="alphaUcPeriod"/>
            </a:pPr>
            <a:r>
              <a:rPr lang="en-US" sz="1300" b="0" i="0">
                <a:solidFill>
                  <a:srgbClr val="000000"/>
                </a:solidFill>
                <a:latin typeface="Arial Narrow"/>
                <a:cs typeface="Arial Narrow"/>
              </a:rPr>
              <a:t>Everything in bullets should be short and sweet</a:t>
            </a:r>
          </a:p>
          <a:p>
            <a:pPr marL="401638" indent="-230188">
              <a:spcAft>
                <a:spcPts val="600"/>
              </a:spcAft>
              <a:buFont typeface="+mj-lt"/>
              <a:buAutoNum type="alphaUcPeriod"/>
            </a:pPr>
            <a:r>
              <a:rPr lang="en-US" sz="1300" b="0" i="0">
                <a:solidFill>
                  <a:srgbClr val="000000"/>
                </a:solidFill>
                <a:latin typeface="Arial Narrow"/>
                <a:cs typeface="Arial Narrow"/>
              </a:rPr>
              <a:t>Forego sentence structure and punctuation </a:t>
            </a:r>
          </a:p>
          <a:p>
            <a:pPr marL="401638" indent="-230188">
              <a:spcAft>
                <a:spcPts val="600"/>
              </a:spcAft>
              <a:buFont typeface="+mj-lt"/>
              <a:buAutoNum type="alphaUcPeriod"/>
            </a:pPr>
            <a:r>
              <a:rPr lang="en-US" sz="1300" b="0" i="0">
                <a:solidFill>
                  <a:srgbClr val="000000"/>
                </a:solidFill>
                <a:latin typeface="Arial Narrow"/>
                <a:cs typeface="Arial Narrow"/>
              </a:rPr>
              <a:t>Make your point</a:t>
            </a:r>
          </a:p>
          <a:p>
            <a:pPr marL="171450" indent="-171450">
              <a:spcAft>
                <a:spcPts val="600"/>
              </a:spcAft>
              <a:buFont typeface="Arial"/>
              <a:buChar char="•"/>
            </a:pPr>
            <a:r>
              <a:rPr lang="en-US" sz="1300" b="1" i="0">
                <a:solidFill>
                  <a:schemeClr val="tx2">
                    <a:lumMod val="50000"/>
                  </a:schemeClr>
                </a:solidFill>
                <a:latin typeface="Arial Narrow"/>
                <a:cs typeface="Arial Narrow"/>
              </a:rPr>
              <a:t>That was a bit of a deep dive</a:t>
            </a:r>
          </a:p>
          <a:p>
            <a:pPr marL="171450" indent="-171450">
              <a:spcAft>
                <a:spcPts val="600"/>
              </a:spcAft>
              <a:buFont typeface="Arial"/>
              <a:buChar char="•"/>
            </a:pPr>
            <a:r>
              <a:rPr lang="en-US" sz="1300" b="1" i="0">
                <a:solidFill>
                  <a:schemeClr val="tx2">
                    <a:lumMod val="50000"/>
                  </a:schemeClr>
                </a:solidFill>
                <a:latin typeface="Arial Narrow"/>
                <a:cs typeface="Arial Narrow"/>
              </a:rPr>
              <a:t>Back to the topic at hand</a:t>
            </a:r>
          </a:p>
          <a:p>
            <a:endParaRPr lang="en-US" sz="1300" b="1" i="0">
              <a:solidFill>
                <a:schemeClr val="tx2">
                  <a:lumMod val="50000"/>
                </a:schemeClr>
              </a:solidFill>
              <a:latin typeface="Arial Narrow"/>
              <a:cs typeface="Arial Narrow"/>
            </a:endParaRPr>
          </a:p>
          <a:p>
            <a:r>
              <a:rPr lang="en-US" sz="1300" b="1" i="0">
                <a:solidFill>
                  <a:schemeClr val="tx2">
                    <a:lumMod val="50000"/>
                  </a:schemeClr>
                </a:solidFill>
                <a:latin typeface="Arial Narrow"/>
                <a:cs typeface="Arial Narrow"/>
              </a:rPr>
              <a:t>Leave an extra space after a long list of bullets. </a:t>
            </a:r>
            <a:r>
              <a:rPr lang="en-US" sz="1300" b="0" i="0">
                <a:solidFill>
                  <a:srgbClr val="000000"/>
                </a:solidFill>
                <a:latin typeface="Arial Narrow"/>
                <a:cs typeface="Arial Narrow"/>
              </a:rPr>
              <a:t>Keep things as light, clean, and direct as possible. Think about how much your audience is able to remember when you advance to the next page. </a:t>
            </a:r>
          </a:p>
        </p:txBody>
      </p:sp>
      <p:cxnSp>
        <p:nvCxnSpPr>
          <p:cNvPr id="13" name="Straight Connector 12"/>
          <p:cNvCxnSpPr/>
          <p:nvPr userDrawn="1"/>
        </p:nvCxnSpPr>
        <p:spPr>
          <a:xfrm>
            <a:off x="6231437" y="5789184"/>
            <a:ext cx="2437901"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6145162" y="5841578"/>
            <a:ext cx="2514651" cy="230832"/>
          </a:xfrm>
          <a:prstGeom prst="rect">
            <a:avLst/>
          </a:prstGeom>
        </p:spPr>
        <p:txBody>
          <a:bodyPr wrap="square">
            <a:spAutoFit/>
          </a:bodyPr>
          <a:lstStyle/>
          <a:p>
            <a:pPr algn="l"/>
            <a:r>
              <a:rPr lang="en-US" sz="900" b="0" i="0">
                <a:solidFill>
                  <a:schemeClr val="tx2">
                    <a:lumMod val="50000"/>
                  </a:schemeClr>
                </a:solidFill>
                <a:latin typeface="Arial Narrow"/>
                <a:cs typeface="Arial Narrow"/>
              </a:rPr>
              <a:t>SAMPLE IMAGE CAPTION</a:t>
            </a:r>
            <a:endParaRPr lang="en-US" sz="900" b="1" i="0">
              <a:solidFill>
                <a:schemeClr val="tx2">
                  <a:lumMod val="50000"/>
                </a:schemeClr>
              </a:solidFill>
              <a:latin typeface="Arial Narrow"/>
              <a:cs typeface="Arial Narrow"/>
            </a:endParaRPr>
          </a:p>
        </p:txBody>
      </p:sp>
      <p:pic>
        <p:nvPicPr>
          <p:cNvPr id="16" name="Picture 15" descr="HOA_1773058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1437" y="2695678"/>
            <a:ext cx="2437901" cy="2955578"/>
          </a:xfrm>
          <a:prstGeom prst="rect">
            <a:avLst/>
          </a:prstGeom>
        </p:spPr>
      </p:pic>
      <p:pic>
        <p:nvPicPr>
          <p:cNvPr id="14" name="Picture 13" descr="FTNG_PPT_Pres_1054_BG_FOO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39788"/>
            <a:ext cx="9144000" cy="482425"/>
          </a:xfrm>
          <a:prstGeom prst="rect">
            <a:avLst/>
          </a:prstGeom>
        </p:spPr>
      </p:pic>
      <p:sp>
        <p:nvSpPr>
          <p:cNvPr id="17" name="Rectangle 16"/>
          <p:cNvSpPr/>
          <p:nvPr userDrawn="1"/>
        </p:nvSpPr>
        <p:spPr>
          <a:xfrm>
            <a:off x="362771" y="6442501"/>
            <a:ext cx="8097088" cy="276999"/>
          </a:xfrm>
          <a:prstGeom prst="rect">
            <a:avLst/>
          </a:prstGeom>
        </p:spPr>
        <p:txBody>
          <a:bodyPr wrap="none">
            <a:spAutoFit/>
          </a:bodyPr>
          <a:lstStyle/>
          <a:p>
            <a:pPr algn="l"/>
            <a:r>
              <a:rPr lang="en-US" sz="1200" b="1" i="0" spc="300" dirty="0" smtClean="0">
                <a:solidFill>
                  <a:schemeClr val="tx2">
                    <a:lumMod val="50000"/>
                  </a:schemeClr>
                </a:solidFill>
                <a:latin typeface="Arial Narrow"/>
                <a:cs typeface="Arial Narrow"/>
              </a:rPr>
              <a:t> GMLA</a:t>
            </a:r>
            <a:r>
              <a:rPr lang="en-US" sz="1200" b="1" i="0" spc="300" baseline="0" dirty="0" smtClean="0">
                <a:solidFill>
                  <a:schemeClr val="tx2">
                    <a:lumMod val="50000"/>
                  </a:schemeClr>
                </a:solidFill>
                <a:latin typeface="Arial Narrow"/>
                <a:cs typeface="Arial Narrow"/>
              </a:rPr>
              <a:t>           IBA           ICUL           ILTA           IMBA           IRELA           IR</a:t>
            </a:r>
            <a:endParaRPr lang="en-US" sz="1200" b="0" i="0" spc="300"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val="93468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377193" y="1539128"/>
            <a:ext cx="5627367" cy="574152"/>
          </a:xfrm>
          <a:prstGeom prst="rect">
            <a:avLst/>
          </a:prstGeom>
        </p:spPr>
        <p:txBody>
          <a:bodyPr vert="horz" lIns="91440" tIns="45720" rIns="91440" bIns="45720" rtlCol="0">
            <a:noAutofit/>
          </a:bodyPr>
          <a:lstStyle>
            <a:lvl1pPr algn="l">
              <a:defRPr sz="3600" b="0" baseline="0">
                <a:solidFill>
                  <a:schemeClr val="tx2">
                    <a:lumMod val="50000"/>
                  </a:schemeClr>
                </a:solidFill>
              </a:defRPr>
            </a:lvl1pPr>
          </a:lstStyle>
          <a:p>
            <a:pPr lvl="0"/>
            <a:r>
              <a:rPr lang="en-US"/>
              <a:t>PAGE HEADING ALL CAPS</a:t>
            </a:r>
          </a:p>
        </p:txBody>
      </p:sp>
      <p:sp>
        <p:nvSpPr>
          <p:cNvPr id="10" name="Text Placeholder 2"/>
          <p:cNvSpPr txBox="1">
            <a:spLocks/>
          </p:cNvSpPr>
          <p:nvPr userDrawn="1"/>
        </p:nvSpPr>
        <p:spPr>
          <a:xfrm>
            <a:off x="387353" y="2062480"/>
            <a:ext cx="5627367" cy="53848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i="0">
                <a:solidFill>
                  <a:schemeClr val="bg1">
                    <a:lumMod val="50000"/>
                  </a:schemeClr>
                </a:solidFill>
                <a:latin typeface="Arial Narrow"/>
                <a:cs typeface="Arial Narrow"/>
              </a:rPr>
              <a:t>YOU CAN ALSO USE A BYLINE LIKE THIS ONE</a:t>
            </a:r>
          </a:p>
        </p:txBody>
      </p:sp>
      <p:sp>
        <p:nvSpPr>
          <p:cNvPr id="12" name="Text Placeholder 2"/>
          <p:cNvSpPr txBox="1">
            <a:spLocks/>
          </p:cNvSpPr>
          <p:nvPr userDrawn="1"/>
        </p:nvSpPr>
        <p:spPr>
          <a:xfrm>
            <a:off x="4801419" y="2620619"/>
            <a:ext cx="3852456" cy="345899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Aft>
                <a:spcPts val="600"/>
              </a:spcAft>
              <a:buFont typeface="Arial"/>
              <a:buChar char="•"/>
            </a:pPr>
            <a:r>
              <a:rPr lang="en-US" sz="1300" b="1" i="0">
                <a:solidFill>
                  <a:schemeClr val="tx2">
                    <a:lumMod val="50000"/>
                  </a:schemeClr>
                </a:solidFill>
                <a:latin typeface="Arial Narrow"/>
                <a:cs typeface="Arial Narrow"/>
              </a:rPr>
              <a:t>Always use two columns for all text pages</a:t>
            </a:r>
          </a:p>
          <a:p>
            <a:pPr marL="171450" indent="-171450">
              <a:spcAft>
                <a:spcPts val="600"/>
              </a:spcAft>
              <a:buFont typeface="Arial"/>
              <a:buChar char="•"/>
            </a:pPr>
            <a:r>
              <a:rPr lang="en-US" sz="1300" b="1" i="0">
                <a:solidFill>
                  <a:schemeClr val="tx2">
                    <a:lumMod val="50000"/>
                  </a:schemeClr>
                </a:solidFill>
                <a:latin typeface="Arial Narrow"/>
                <a:cs typeface="Arial Narrow"/>
              </a:rPr>
              <a:t>It’s a good idea to use sentence case at this size </a:t>
            </a:r>
          </a:p>
          <a:p>
            <a:pPr marL="171450" indent="-171450">
              <a:spcAft>
                <a:spcPts val="600"/>
              </a:spcAft>
              <a:buFont typeface="Arial"/>
              <a:buChar char="•"/>
            </a:pPr>
            <a:r>
              <a:rPr lang="en-US" sz="1300" b="1" i="0">
                <a:solidFill>
                  <a:schemeClr val="tx2">
                    <a:lumMod val="50000"/>
                  </a:schemeClr>
                </a:solidFill>
                <a:latin typeface="Arial Narrow"/>
                <a:cs typeface="Arial Narrow"/>
              </a:rPr>
              <a:t>Research has shown all caps looks cooler, but just isn’t as readable </a:t>
            </a:r>
          </a:p>
          <a:p>
            <a:pPr marL="401638" indent="-230188">
              <a:spcAft>
                <a:spcPts val="600"/>
              </a:spcAft>
              <a:buFont typeface="+mj-lt"/>
              <a:buAutoNum type="alphaUcPeriod"/>
            </a:pPr>
            <a:r>
              <a:rPr lang="en-US" sz="1300" b="0" i="0">
                <a:solidFill>
                  <a:srgbClr val="000000"/>
                </a:solidFill>
                <a:latin typeface="Arial Narrow"/>
                <a:cs typeface="Arial Narrow"/>
              </a:rPr>
              <a:t>Everything in bullets should be short and sweet</a:t>
            </a:r>
          </a:p>
          <a:p>
            <a:pPr marL="401638" indent="-230188">
              <a:spcAft>
                <a:spcPts val="600"/>
              </a:spcAft>
              <a:buFont typeface="+mj-lt"/>
              <a:buAutoNum type="alphaUcPeriod"/>
            </a:pPr>
            <a:r>
              <a:rPr lang="en-US" sz="1300" b="0" i="0">
                <a:solidFill>
                  <a:srgbClr val="000000"/>
                </a:solidFill>
                <a:latin typeface="Arial Narrow"/>
                <a:cs typeface="Arial Narrow"/>
              </a:rPr>
              <a:t>Forego sentence structure and punctuation </a:t>
            </a:r>
          </a:p>
          <a:p>
            <a:pPr marL="401638" indent="-230188">
              <a:spcAft>
                <a:spcPts val="600"/>
              </a:spcAft>
              <a:buFont typeface="+mj-lt"/>
              <a:buAutoNum type="alphaUcPeriod"/>
            </a:pPr>
            <a:r>
              <a:rPr lang="en-US" sz="1300" b="0" i="0">
                <a:solidFill>
                  <a:srgbClr val="000000"/>
                </a:solidFill>
                <a:latin typeface="Arial Narrow"/>
                <a:cs typeface="Arial Narrow"/>
              </a:rPr>
              <a:t>Make your point</a:t>
            </a:r>
          </a:p>
          <a:p>
            <a:pPr marL="171450" indent="-171450">
              <a:spcAft>
                <a:spcPts val="600"/>
              </a:spcAft>
              <a:buFont typeface="Arial"/>
              <a:buChar char="•"/>
            </a:pPr>
            <a:r>
              <a:rPr lang="en-US" sz="1300" b="1" i="0">
                <a:solidFill>
                  <a:schemeClr val="tx2">
                    <a:lumMod val="50000"/>
                  </a:schemeClr>
                </a:solidFill>
                <a:latin typeface="Arial Narrow"/>
                <a:cs typeface="Arial Narrow"/>
              </a:rPr>
              <a:t>That was a bit of a deep dive</a:t>
            </a:r>
          </a:p>
          <a:p>
            <a:pPr marL="171450" indent="-171450">
              <a:spcAft>
                <a:spcPts val="600"/>
              </a:spcAft>
              <a:buFont typeface="Arial"/>
              <a:buChar char="•"/>
            </a:pPr>
            <a:r>
              <a:rPr lang="en-US" sz="1300" b="1" i="0">
                <a:solidFill>
                  <a:schemeClr val="tx2">
                    <a:lumMod val="50000"/>
                  </a:schemeClr>
                </a:solidFill>
                <a:latin typeface="Arial Narrow"/>
                <a:cs typeface="Arial Narrow"/>
              </a:rPr>
              <a:t>Thanks for using the FNTG Power</a:t>
            </a:r>
            <a:r>
              <a:rPr lang="en-US" sz="1300" b="1" i="0" baseline="0">
                <a:solidFill>
                  <a:schemeClr val="tx2">
                    <a:lumMod val="50000"/>
                  </a:schemeClr>
                </a:solidFill>
                <a:latin typeface="Arial Narrow"/>
                <a:cs typeface="Arial Narrow"/>
              </a:rPr>
              <a:t>Point</a:t>
            </a:r>
            <a:r>
              <a:rPr lang="en-US" sz="1300" b="1" i="0">
                <a:solidFill>
                  <a:schemeClr val="tx2">
                    <a:lumMod val="50000"/>
                  </a:schemeClr>
                </a:solidFill>
                <a:latin typeface="Arial Narrow"/>
                <a:cs typeface="Arial Narrow"/>
              </a:rPr>
              <a:t> Template</a:t>
            </a:r>
          </a:p>
          <a:p>
            <a:endParaRPr lang="en-US" sz="1300" b="1" i="0">
              <a:solidFill>
                <a:schemeClr val="tx2">
                  <a:lumMod val="50000"/>
                </a:schemeClr>
              </a:solidFill>
              <a:latin typeface="Arial Narrow"/>
              <a:cs typeface="Arial Narrow"/>
            </a:endParaRPr>
          </a:p>
        </p:txBody>
      </p:sp>
      <p:sp>
        <p:nvSpPr>
          <p:cNvPr id="13" name="Text Placeholder 2"/>
          <p:cNvSpPr txBox="1">
            <a:spLocks/>
          </p:cNvSpPr>
          <p:nvPr userDrawn="1"/>
        </p:nvSpPr>
        <p:spPr>
          <a:xfrm>
            <a:off x="376899" y="2620620"/>
            <a:ext cx="3924713" cy="324595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600"/>
              </a:spcAft>
              <a:buClrTx/>
              <a:buSzTx/>
              <a:buFont typeface="Arial"/>
              <a:buNone/>
              <a:tabLst/>
              <a:defRPr/>
            </a:pPr>
            <a:r>
              <a:rPr lang="en-US" sz="1300" b="1" i="0">
                <a:solidFill>
                  <a:schemeClr val="tx2">
                    <a:lumMod val="50000"/>
                  </a:schemeClr>
                </a:solidFill>
                <a:latin typeface="Arial Narrow"/>
                <a:cs typeface="Arial Narrow"/>
              </a:rPr>
              <a:t>While it isn’t ideal for presentations,</a:t>
            </a:r>
            <a:r>
              <a:rPr lang="en-US" sz="1300" b="1" i="0" baseline="0">
                <a:solidFill>
                  <a:schemeClr val="tx2">
                    <a:lumMod val="50000"/>
                  </a:schemeClr>
                </a:solidFill>
                <a:latin typeface="Arial Narrow"/>
                <a:cs typeface="Arial Narrow"/>
              </a:rPr>
              <a:t> there are times you’ll just need the whole page for text.</a:t>
            </a:r>
            <a:r>
              <a:rPr lang="en-US" sz="1300" b="1" i="0">
                <a:solidFill>
                  <a:schemeClr val="tx2">
                    <a:lumMod val="50000"/>
                  </a:schemeClr>
                </a:solidFill>
                <a:latin typeface="Arial Narrow"/>
                <a:cs typeface="Arial Narrow"/>
              </a:rPr>
              <a:t/>
            </a:r>
            <a:br>
              <a:rPr lang="en-US" sz="1300" b="1" i="0">
                <a:solidFill>
                  <a:schemeClr val="tx2">
                    <a:lumMod val="50000"/>
                  </a:schemeClr>
                </a:solidFill>
                <a:latin typeface="Arial Narrow"/>
                <a:cs typeface="Arial Narrow"/>
              </a:rPr>
            </a:br>
            <a:r>
              <a:rPr lang="en-US" sz="1300" b="0" i="0">
                <a:solidFill>
                  <a:schemeClr val="tx1"/>
                </a:solidFill>
                <a:latin typeface="Arial Narrow"/>
                <a:cs typeface="Arial Narrow"/>
              </a:rPr>
              <a:t>Tem faccull estiaectet que minulpa qui ditibus. Hit et et es doluptatur reribus dolupta tendae volorum ab imusam eaqui sit is cullupi cietur alissin exerum recti occae. Pudaest lici tenissequate volo doluptam et prerum nem fugia qui tem ut pro qui sae et ex eos asitam harcill uptate nis et reperia duci utet aut quunt.</a:t>
            </a:r>
          </a:p>
          <a:p>
            <a:pPr>
              <a:spcAft>
                <a:spcPts val="600"/>
              </a:spcAft>
            </a:pPr>
            <a:r>
              <a:rPr lang="en-US" sz="1300" b="0" i="0">
                <a:solidFill>
                  <a:schemeClr val="tx1"/>
                </a:solidFill>
                <a:latin typeface="Arial Narrow"/>
                <a:cs typeface="Arial Narrow"/>
              </a:rPr>
              <a:t>Tem faccull estiaectet que minulpa qui ditibus. Hit et et es doluptatur reribus dolupta tendae volorum ab imusam eaqui sit is cullupi cietur alissin exerum recti occae. Pudaest lici tenissequate volo doluptam et prerum nem fugia qui tem ut pro qui sae et ex eos asitam harcill uptate nis et reperia duci utet aut quunt.</a:t>
            </a:r>
          </a:p>
        </p:txBody>
      </p:sp>
      <p:pic>
        <p:nvPicPr>
          <p:cNvPr id="14" name="Picture 13" descr="FTNG_PPT_Pres_1054_BG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9788"/>
            <a:ext cx="9144000" cy="482425"/>
          </a:xfrm>
          <a:prstGeom prst="rect">
            <a:avLst/>
          </a:prstGeom>
        </p:spPr>
      </p:pic>
      <p:sp>
        <p:nvSpPr>
          <p:cNvPr id="15" name="Rectangle 14"/>
          <p:cNvSpPr/>
          <p:nvPr userDrawn="1"/>
        </p:nvSpPr>
        <p:spPr>
          <a:xfrm>
            <a:off x="362771" y="6442501"/>
            <a:ext cx="8097088" cy="276999"/>
          </a:xfrm>
          <a:prstGeom prst="rect">
            <a:avLst/>
          </a:prstGeom>
        </p:spPr>
        <p:txBody>
          <a:bodyPr wrap="none">
            <a:spAutoFit/>
          </a:bodyPr>
          <a:lstStyle/>
          <a:p>
            <a:pPr algn="l"/>
            <a:r>
              <a:rPr lang="en-US" sz="1200" b="1" i="0" spc="300" dirty="0" smtClean="0">
                <a:solidFill>
                  <a:schemeClr val="tx2">
                    <a:lumMod val="50000"/>
                  </a:schemeClr>
                </a:solidFill>
                <a:latin typeface="Arial Narrow"/>
                <a:cs typeface="Arial Narrow"/>
              </a:rPr>
              <a:t> GMLA</a:t>
            </a:r>
            <a:r>
              <a:rPr lang="en-US" sz="1200" b="1" i="0" spc="300" baseline="0" dirty="0" smtClean="0">
                <a:solidFill>
                  <a:schemeClr val="tx2">
                    <a:lumMod val="50000"/>
                  </a:schemeClr>
                </a:solidFill>
                <a:latin typeface="Arial Narrow"/>
                <a:cs typeface="Arial Narrow"/>
              </a:rPr>
              <a:t>           IBA           ICUL           ILTA           IMBA           IRELA           IR</a:t>
            </a:r>
            <a:endParaRPr lang="en-US" sz="1200" b="0" i="0" spc="300"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val="4227950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308" y="68616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98308" y="2152826"/>
            <a:ext cx="8229600" cy="386739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70790" y="206785"/>
            <a:ext cx="2133600" cy="365125"/>
          </a:xfrm>
          <a:prstGeom prst="rect">
            <a:avLst/>
          </a:prstGeom>
        </p:spPr>
        <p:txBody>
          <a:bodyPr/>
          <a:lstStyle/>
          <a:p>
            <a:fld id="{275BCC21-85A4-364D-A001-EBA5C28274D9}" type="datetime1">
              <a:rPr lang="en-US" smtClean="0"/>
              <a:pPr/>
              <a:t>6/5/17</a:t>
            </a:fld>
            <a:endParaRPr lang="en-US"/>
          </a:p>
        </p:txBody>
      </p:sp>
      <p:sp>
        <p:nvSpPr>
          <p:cNvPr id="5" name="Footer Placeholder 4"/>
          <p:cNvSpPr>
            <a:spLocks noGrp="1"/>
          </p:cNvSpPr>
          <p:nvPr>
            <p:ph type="ftr" sz="quarter" idx="11"/>
          </p:nvPr>
        </p:nvSpPr>
        <p:spPr>
          <a:xfrm>
            <a:off x="621826" y="6356350"/>
            <a:ext cx="4481530" cy="365125"/>
          </a:xfrm>
          <a:prstGeom prst="rect">
            <a:avLst/>
          </a:prstGeom>
        </p:spPr>
        <p:txBody>
          <a:bodyPr/>
          <a:lstStyle/>
          <a:p>
            <a:r>
              <a:rPr lang="en-US" smtClean="0"/>
              <a:t>Dinsmore &amp; Shohl LLP  |  Managing risks for private and public companies  </a:t>
            </a:r>
            <a:endParaRPr lang="en-US" dirty="0" smtClean="0"/>
          </a:p>
        </p:txBody>
      </p:sp>
      <p:sp>
        <p:nvSpPr>
          <p:cNvPr id="6" name="Slide Number Placeholder 5"/>
          <p:cNvSpPr>
            <a:spLocks noGrp="1"/>
          </p:cNvSpPr>
          <p:nvPr>
            <p:ph type="sldNum" sz="quarter" idx="12"/>
          </p:nvPr>
        </p:nvSpPr>
        <p:spPr>
          <a:xfrm>
            <a:off x="6682549" y="6379866"/>
            <a:ext cx="2133600" cy="365125"/>
          </a:xfrm>
          <a:prstGeom prst="rect">
            <a:avLst/>
          </a:prstGeom>
        </p:spPr>
        <p:txBody>
          <a:bodyPr/>
          <a:lstStyle/>
          <a:p>
            <a:fld id="{927FF6A8-6A22-BF49-BF29-109A32D0DBED}" type="slidenum">
              <a:rPr lang="en-US" smtClean="0"/>
              <a:pPr/>
              <a:t>‹#›</a:t>
            </a:fld>
            <a:endParaRPr lang="en-US"/>
          </a:p>
        </p:txBody>
      </p:sp>
    </p:spTree>
    <p:extLst>
      <p:ext uri="{BB962C8B-B14F-4D97-AF65-F5344CB8AC3E}">
        <p14:creationId xmlns:p14="http://schemas.microsoft.com/office/powerpoint/2010/main" val="2833795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TNG_PPT_Pres_1054_BG+nse.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53144" cy="6868014"/>
          </a:xfrm>
          <a:prstGeom prst="rect">
            <a:avLst/>
          </a:prstGeom>
        </p:spPr>
      </p:pic>
      <p:sp>
        <p:nvSpPr>
          <p:cNvPr id="9" name="Title Placeholder 1"/>
          <p:cNvSpPr txBox="1">
            <a:spLocks/>
          </p:cNvSpPr>
          <p:nvPr userDrawn="1"/>
        </p:nvSpPr>
        <p:spPr>
          <a:xfrm>
            <a:off x="2540101" y="221375"/>
            <a:ext cx="6321057" cy="842521"/>
          </a:xfrm>
          <a:prstGeom prst="rect">
            <a:avLst/>
          </a:prstGeom>
        </p:spPr>
        <p:txBody>
          <a:bodyPr vert="horz" lIns="91440" tIns="45720" rIns="91440" bIns="45720" rtlCol="0" anchor="ctr">
            <a:normAutofit fontScale="85000" lnSpcReduction="10000"/>
          </a:bodyPr>
          <a:lstStyle>
            <a:lvl1pPr algn="r" defTabSz="457200" rtl="0" eaLnBrk="1" latinLnBrk="0" hangingPunct="1">
              <a:spcBef>
                <a:spcPct val="0"/>
              </a:spcBef>
              <a:buNone/>
              <a:defRPr sz="4400" b="1" i="0" kern="1200">
                <a:solidFill>
                  <a:schemeClr val="bg1">
                    <a:lumMod val="50000"/>
                  </a:schemeClr>
                </a:solidFill>
                <a:latin typeface="Arial Narrow"/>
                <a:ea typeface="+mj-ea"/>
                <a:cs typeface="Arial Narrow"/>
              </a:defRPr>
            </a:lvl1pPr>
          </a:lstStyle>
          <a:p>
            <a:r>
              <a:rPr lang="en-US" dirty="0" smtClean="0">
                <a:solidFill>
                  <a:schemeClr val="bg1"/>
                </a:solidFill>
              </a:rPr>
              <a:t>IDFPR</a:t>
            </a:r>
            <a:r>
              <a:rPr lang="en-US" dirty="0" smtClean="0">
                <a:solidFill>
                  <a:schemeClr val="bg1">
                    <a:lumMod val="50000"/>
                  </a:schemeClr>
                </a:solidFill>
              </a:rPr>
              <a:t>INTER-</a:t>
            </a:r>
            <a:r>
              <a:rPr lang="en-US" dirty="0" smtClean="0">
                <a:solidFill>
                  <a:schemeClr val="bg1"/>
                </a:solidFill>
              </a:rPr>
              <a:t>INDUSTRY</a:t>
            </a:r>
            <a:r>
              <a:rPr lang="en-US" dirty="0" smtClean="0">
                <a:solidFill>
                  <a:schemeClr val="bg1">
                    <a:lumMod val="50000"/>
                  </a:schemeClr>
                </a:solidFill>
              </a:rPr>
              <a:t>PANEL</a:t>
            </a:r>
            <a:endParaRPr lang="en-US" dirty="0">
              <a:solidFill>
                <a:schemeClr val="bg1"/>
              </a:solidFill>
            </a:endParaRPr>
          </a:p>
        </p:txBody>
      </p:sp>
      <p:sp>
        <p:nvSpPr>
          <p:cNvPr id="23" name="Rectangle 22"/>
          <p:cNvSpPr/>
          <p:nvPr userDrawn="1"/>
        </p:nvSpPr>
        <p:spPr>
          <a:xfrm>
            <a:off x="8042211" y="988814"/>
            <a:ext cx="710451" cy="292388"/>
          </a:xfrm>
          <a:prstGeom prst="rect">
            <a:avLst/>
          </a:prstGeom>
        </p:spPr>
        <p:txBody>
          <a:bodyPr wrap="none">
            <a:spAutoFit/>
          </a:bodyPr>
          <a:lstStyle/>
          <a:p>
            <a:pPr algn="r"/>
            <a:r>
              <a:rPr lang="en-US" sz="1300" b="0" i="0" dirty="0" err="1" smtClean="0">
                <a:solidFill>
                  <a:schemeClr val="bg1"/>
                </a:solidFill>
                <a:latin typeface="Arial Narrow"/>
                <a:cs typeface="Arial Narrow"/>
              </a:rPr>
              <a:t>Idfpr.gov</a:t>
            </a:r>
            <a:endParaRPr lang="en-US" sz="1300" b="1" i="0" dirty="0">
              <a:solidFill>
                <a:schemeClr val="bg1"/>
              </a:solidFill>
              <a:latin typeface="Arial Narrow"/>
              <a:cs typeface="Arial Narrow"/>
            </a:endParaRPr>
          </a:p>
        </p:txBody>
      </p:sp>
      <p:pic>
        <p:nvPicPr>
          <p:cNvPr id="6" name="Picture 5" descr="Screen Shot 2016-03-24 at 9.22.04 PM.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2771" y="253585"/>
            <a:ext cx="2142064" cy="1007349"/>
          </a:xfrm>
          <a:prstGeom prst="rect">
            <a:avLst/>
          </a:prstGeom>
        </p:spPr>
      </p:pic>
    </p:spTree>
    <p:extLst>
      <p:ext uri="{BB962C8B-B14F-4D97-AF65-F5344CB8AC3E}">
        <p14:creationId xmlns:p14="http://schemas.microsoft.com/office/powerpoint/2010/main" val="1789430883"/>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49" r:id="rId3"/>
    <p:sldLayoutId id="2147483653" r:id="rId4"/>
    <p:sldLayoutId id="2147483651" r:id="rId5"/>
    <p:sldLayoutId id="2147483652" r:id="rId6"/>
    <p:sldLayoutId id="2147483655" r:id="rId7"/>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r" defTabSz="457200" rtl="0" eaLnBrk="1" latinLnBrk="0" hangingPunct="1">
        <a:spcBef>
          <a:spcPct val="0"/>
        </a:spcBef>
        <a:buNone/>
        <a:defRPr sz="4400" b="1" i="0" kern="1200">
          <a:solidFill>
            <a:schemeClr val="bg1">
              <a:lumMod val="50000"/>
            </a:schemeClr>
          </a:solidFill>
          <a:latin typeface="Arial Narrow"/>
          <a:ea typeface="+mj-ea"/>
          <a:cs typeface="Arial Narrow"/>
        </a:defRPr>
      </a:lvl1pPr>
    </p:titleStyle>
    <p:body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jpeg"/><Relationship Id="rId10"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hyperlink" Target="https://www.fireeye.com/cyber-map/threat-map.html"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7353" y="3071219"/>
            <a:ext cx="5747724"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387353" y="1459396"/>
            <a:ext cx="5747724" cy="1569660"/>
          </a:xfrm>
          <a:prstGeom prst="rect">
            <a:avLst/>
          </a:prstGeom>
        </p:spPr>
        <p:txBody>
          <a:bodyPr wrap="square">
            <a:spAutoFit/>
          </a:bodyPr>
          <a:lstStyle/>
          <a:p>
            <a:pPr lvl="0" algn="ctr"/>
            <a:r>
              <a:rPr lang="en-US" sz="4800" b="1" i="0" spc="43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CYBER SECURITY </a:t>
            </a:r>
            <a:r>
              <a:rPr lang="en-US" sz="4800" b="1" i="0" spc="20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CONFERENCE</a:t>
            </a:r>
            <a:r>
              <a:rPr lang="en-US" sz="4000" b="1" i="0" spc="20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 </a:t>
            </a:r>
            <a:r>
              <a:rPr lang="en-US" sz="4800" b="1" i="0" spc="20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2017</a:t>
            </a:r>
            <a:endParaRPr lang="en-US" sz="4800" b="1" i="0" spc="200" dirty="0">
              <a:solidFill>
                <a:schemeClr val="tx2">
                  <a:lumMod val="50000"/>
                </a:schemeClr>
              </a:solidFill>
              <a:effectLst>
                <a:outerShdw blurRad="88900" dist="63500" dir="2700000" algn="tl" rotWithShape="0">
                  <a:srgbClr val="000000">
                    <a:alpha val="45000"/>
                  </a:srgbClr>
                </a:outerShdw>
              </a:effectLst>
              <a:latin typeface="Arial Narrow"/>
              <a:cs typeface="Arial Narrow"/>
            </a:endParaRPr>
          </a:p>
        </p:txBody>
      </p:sp>
      <p:pic>
        <p:nvPicPr>
          <p:cNvPr id="9" name="Picture 8"/>
          <p:cNvPicPr>
            <a:picLocks noChangeAspect="1"/>
          </p:cNvPicPr>
          <p:nvPr/>
        </p:nvPicPr>
        <p:blipFill>
          <a:blip r:embed="rId3"/>
          <a:stretch>
            <a:fillRect/>
          </a:stretch>
        </p:blipFill>
        <p:spPr>
          <a:xfrm>
            <a:off x="2711857" y="4887095"/>
            <a:ext cx="1490903" cy="1429634"/>
          </a:xfrm>
          <a:prstGeom prst="rect">
            <a:avLst/>
          </a:prstGeom>
        </p:spPr>
      </p:pic>
      <p:pic>
        <p:nvPicPr>
          <p:cNvPr id="10" name="Picture 9"/>
          <p:cNvPicPr>
            <a:picLocks noChangeAspect="1"/>
          </p:cNvPicPr>
          <p:nvPr/>
        </p:nvPicPr>
        <p:blipFill>
          <a:blip r:embed="rId4"/>
          <a:stretch>
            <a:fillRect/>
          </a:stretch>
        </p:blipFill>
        <p:spPr>
          <a:xfrm>
            <a:off x="417073" y="3354700"/>
            <a:ext cx="1756407" cy="1327517"/>
          </a:xfrm>
          <a:prstGeom prst="rect">
            <a:avLst/>
          </a:prstGeom>
        </p:spPr>
      </p:pic>
      <p:pic>
        <p:nvPicPr>
          <p:cNvPr id="11" name="Picture 10"/>
          <p:cNvPicPr>
            <a:picLocks noChangeAspect="1"/>
          </p:cNvPicPr>
          <p:nvPr/>
        </p:nvPicPr>
        <p:blipFill>
          <a:blip r:embed="rId5"/>
          <a:stretch>
            <a:fillRect/>
          </a:stretch>
        </p:blipFill>
        <p:spPr>
          <a:xfrm>
            <a:off x="348690" y="5202688"/>
            <a:ext cx="2185298" cy="878204"/>
          </a:xfrm>
          <a:prstGeom prst="rect">
            <a:avLst/>
          </a:prstGeom>
        </p:spPr>
      </p:pic>
      <p:pic>
        <p:nvPicPr>
          <p:cNvPr id="13" name="Picture 12"/>
          <p:cNvPicPr>
            <a:picLocks noChangeAspect="1"/>
          </p:cNvPicPr>
          <p:nvPr/>
        </p:nvPicPr>
        <p:blipFill>
          <a:blip r:embed="rId6"/>
          <a:stretch>
            <a:fillRect/>
          </a:stretch>
        </p:blipFill>
        <p:spPr>
          <a:xfrm>
            <a:off x="2711857" y="3313854"/>
            <a:ext cx="1368363" cy="1368363"/>
          </a:xfrm>
          <a:prstGeom prst="rect">
            <a:avLst/>
          </a:prstGeom>
        </p:spPr>
      </p:pic>
      <p:pic>
        <p:nvPicPr>
          <p:cNvPr id="14" name="Picture 13"/>
          <p:cNvPicPr>
            <a:picLocks noChangeAspect="1"/>
          </p:cNvPicPr>
          <p:nvPr/>
        </p:nvPicPr>
        <p:blipFill>
          <a:blip r:embed="rId7"/>
          <a:stretch>
            <a:fillRect/>
          </a:stretch>
        </p:blipFill>
        <p:spPr>
          <a:xfrm>
            <a:off x="6677665" y="2647705"/>
            <a:ext cx="2206477" cy="869218"/>
          </a:xfrm>
          <a:prstGeom prst="rect">
            <a:avLst/>
          </a:prstGeom>
        </p:spPr>
      </p:pic>
      <p:pic>
        <p:nvPicPr>
          <p:cNvPr id="15" name="Picture 14"/>
          <p:cNvPicPr>
            <a:picLocks noChangeAspect="1"/>
          </p:cNvPicPr>
          <p:nvPr/>
        </p:nvPicPr>
        <p:blipFill>
          <a:blip r:embed="rId8"/>
          <a:stretch>
            <a:fillRect/>
          </a:stretch>
        </p:blipFill>
        <p:spPr>
          <a:xfrm>
            <a:off x="6874656" y="1577508"/>
            <a:ext cx="1794680" cy="931203"/>
          </a:xfrm>
          <a:prstGeom prst="rect">
            <a:avLst/>
          </a:prstGeom>
        </p:spPr>
      </p:pic>
      <p:pic>
        <p:nvPicPr>
          <p:cNvPr id="12" name="Picture 11" descr="C:\Users\terrence.walsh\AppData\Local\Microsoft\Windows\Temporary Internet Files\Content.Outlook\YHVCB2SA\NEWCBAILOGO_1.jpg"/>
          <p:cNvPicPr/>
          <p:nvPr/>
        </p:nvPicPr>
        <p:blipFill>
          <a:blip r:embed="rId9" cstate="print"/>
          <a:srcRect/>
          <a:stretch>
            <a:fillRect/>
          </a:stretch>
        </p:blipFill>
        <p:spPr bwMode="auto">
          <a:xfrm>
            <a:off x="4531152" y="3439321"/>
            <a:ext cx="1603925" cy="1242896"/>
          </a:xfrm>
          <a:prstGeom prst="rect">
            <a:avLst/>
          </a:prstGeom>
          <a:noFill/>
          <a:ln w="9525">
            <a:noFill/>
            <a:miter lim="800000"/>
            <a:headEnd/>
            <a:tailEnd/>
          </a:ln>
        </p:spPr>
      </p:pic>
      <p:pic>
        <p:nvPicPr>
          <p:cNvPr id="16" name="Picture 15" descr="C:\Users\terrence.walsh\AppData\Local\Microsoft\Windows\Temporary Internet Files\Content.Outlook\YHVCB2SA\ILFI Logo Circle Blue Type (2) (2).jpg"/>
          <p:cNvPicPr/>
          <p:nvPr/>
        </p:nvPicPr>
        <p:blipFill>
          <a:blip r:embed="rId10" cstate="print"/>
          <a:srcRect/>
          <a:stretch>
            <a:fillRect/>
          </a:stretch>
        </p:blipFill>
        <p:spPr bwMode="auto">
          <a:xfrm>
            <a:off x="4202760" y="4682217"/>
            <a:ext cx="2264471" cy="1634512"/>
          </a:xfrm>
          <a:prstGeom prst="rect">
            <a:avLst/>
          </a:prstGeom>
          <a:noFill/>
          <a:ln w="9525">
            <a:noFill/>
            <a:miter lim="800000"/>
            <a:headEnd/>
            <a:tailEnd/>
          </a:ln>
        </p:spPr>
      </p:pic>
      <p:pic>
        <p:nvPicPr>
          <p:cNvPr id="2" name="Picture 1"/>
          <p:cNvPicPr>
            <a:picLocks noChangeAspect="1"/>
          </p:cNvPicPr>
          <p:nvPr/>
        </p:nvPicPr>
        <p:blipFill>
          <a:blip r:embed="rId11"/>
          <a:stretch>
            <a:fillRect/>
          </a:stretch>
        </p:blipFill>
        <p:spPr>
          <a:xfrm>
            <a:off x="7698156" y="4645209"/>
            <a:ext cx="1195411" cy="1577290"/>
          </a:xfrm>
          <a:prstGeom prst="rect">
            <a:avLst/>
          </a:prstGeom>
        </p:spPr>
      </p:pic>
      <p:pic>
        <p:nvPicPr>
          <p:cNvPr id="4" name="Picture 3" descr="Screen Shot 2017-05-23 at 7.51.24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75775" y="3682024"/>
            <a:ext cx="2425251" cy="880207"/>
          </a:xfrm>
          <a:prstGeom prst="rect">
            <a:avLst/>
          </a:prstGeom>
        </p:spPr>
      </p:pic>
      <p:pic>
        <p:nvPicPr>
          <p:cNvPr id="17" name="Picture 16" descr="Screen Shot 2016-03-21 at 8.06.22 PM.png"/>
          <p:cNvPicPr>
            <a:picLocks noChangeAspect="1"/>
          </p:cNvPicPr>
          <p:nvPr/>
        </p:nvPicPr>
        <p:blipFill rotWithShape="1">
          <a:blip r:embed="rId13">
            <a:extLst>
              <a:ext uri="{28A0092B-C50C-407E-A947-70E740481C1C}">
                <a14:useLocalDpi xmlns:a14="http://schemas.microsoft.com/office/drawing/2010/main" val="0"/>
              </a:ext>
            </a:extLst>
          </a:blip>
          <a:srcRect b="13936"/>
          <a:stretch/>
        </p:blipFill>
        <p:spPr>
          <a:xfrm>
            <a:off x="6047157" y="4562672"/>
            <a:ext cx="1569888" cy="1717049"/>
          </a:xfrm>
          <a:prstGeom prst="rect">
            <a:avLst/>
          </a:prstGeom>
        </p:spPr>
      </p:pic>
    </p:spTree>
    <p:extLst>
      <p:ext uri="{BB962C8B-B14F-4D97-AF65-F5344CB8AC3E}">
        <p14:creationId xmlns:p14="http://schemas.microsoft.com/office/powerpoint/2010/main" val="2800241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4.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6883"/>
            <a:ext cx="9144000" cy="4953461"/>
          </a:xfrm>
          <a:prstGeom prst="rect">
            <a:avLst/>
          </a:prstGeom>
        </p:spPr>
      </p:pic>
    </p:spTree>
    <p:extLst>
      <p:ext uri="{BB962C8B-B14F-4D97-AF65-F5344CB8AC3E}">
        <p14:creationId xmlns:p14="http://schemas.microsoft.com/office/powerpoint/2010/main" val="2040388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4.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532"/>
            <a:ext cx="9144000" cy="4264269"/>
          </a:xfrm>
          <a:prstGeom prst="rect">
            <a:avLst/>
          </a:prstGeom>
        </p:spPr>
      </p:pic>
    </p:spTree>
    <p:extLst>
      <p:ext uri="{BB962C8B-B14F-4D97-AF65-F5344CB8AC3E}">
        <p14:creationId xmlns:p14="http://schemas.microsoft.com/office/powerpoint/2010/main" val="2555447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4.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9333"/>
            <a:ext cx="9144000" cy="4422733"/>
          </a:xfrm>
          <a:prstGeom prst="rect">
            <a:avLst/>
          </a:prstGeom>
        </p:spPr>
      </p:pic>
    </p:spTree>
    <p:extLst>
      <p:ext uri="{BB962C8B-B14F-4D97-AF65-F5344CB8AC3E}">
        <p14:creationId xmlns:p14="http://schemas.microsoft.com/office/powerpoint/2010/main" val="996622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4.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207"/>
            <a:ext cx="9144000" cy="4713514"/>
          </a:xfrm>
          <a:prstGeom prst="rect">
            <a:avLst/>
          </a:prstGeom>
        </p:spPr>
      </p:pic>
    </p:spTree>
    <p:extLst>
      <p:ext uri="{BB962C8B-B14F-4D97-AF65-F5344CB8AC3E}">
        <p14:creationId xmlns:p14="http://schemas.microsoft.com/office/powerpoint/2010/main" val="133822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4.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0072"/>
            <a:ext cx="9144000" cy="5060272"/>
          </a:xfrm>
          <a:prstGeom prst="rect">
            <a:avLst/>
          </a:prstGeom>
        </p:spPr>
      </p:pic>
    </p:spTree>
    <p:extLst>
      <p:ext uri="{BB962C8B-B14F-4D97-AF65-F5344CB8AC3E}">
        <p14:creationId xmlns:p14="http://schemas.microsoft.com/office/powerpoint/2010/main" val="2914408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7353" y="2810944"/>
            <a:ext cx="633869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387353" y="1905537"/>
            <a:ext cx="6431284" cy="769441"/>
          </a:xfrm>
          <a:prstGeom prst="rect">
            <a:avLst/>
          </a:prstGeom>
        </p:spPr>
        <p:txBody>
          <a:bodyPr wrap="square">
            <a:spAutoFit/>
          </a:bodyPr>
          <a:lstStyle/>
          <a:p>
            <a:pPr lvl="0"/>
            <a:r>
              <a:rPr lang="en-US" sz="4400" b="1" dirty="0" smtClean="0">
                <a:solidFill>
                  <a:schemeClr val="tx2">
                    <a:lumMod val="50000"/>
                  </a:schemeClr>
                </a:solidFill>
                <a:latin typeface="Arial Narrow"/>
                <a:cs typeface="Arial Narrow"/>
              </a:rPr>
              <a:t>Erin Tracey-Jenner, </a:t>
            </a:r>
            <a:r>
              <a:rPr lang="en-US" sz="1900" b="1" dirty="0" smtClean="0">
                <a:solidFill>
                  <a:schemeClr val="tx2">
                    <a:lumMod val="50000"/>
                  </a:schemeClr>
                </a:solidFill>
                <a:latin typeface="Arial Narrow"/>
                <a:cs typeface="Arial Narrow"/>
              </a:rPr>
              <a:t>Greater Illinois Title</a:t>
            </a:r>
            <a:endParaRPr lang="en-US" sz="1900" b="1" i="0" spc="380" dirty="0">
              <a:solidFill>
                <a:schemeClr val="tx2">
                  <a:lumMod val="50000"/>
                </a:schemeClr>
              </a:solidFill>
              <a:latin typeface="Arial Narrow"/>
              <a:cs typeface="Arial Narrow"/>
            </a:endParaRPr>
          </a:p>
        </p:txBody>
      </p:sp>
      <p:pic>
        <p:nvPicPr>
          <p:cNvPr id="14" name="Picture 13"/>
          <p:cNvPicPr>
            <a:picLocks noChangeAspect="1"/>
          </p:cNvPicPr>
          <p:nvPr/>
        </p:nvPicPr>
        <p:blipFill>
          <a:blip r:embed="rId3"/>
          <a:stretch>
            <a:fillRect/>
          </a:stretch>
        </p:blipFill>
        <p:spPr>
          <a:xfrm>
            <a:off x="6739427" y="1863688"/>
            <a:ext cx="2404573" cy="947256"/>
          </a:xfrm>
          <a:prstGeom prst="rect">
            <a:avLst/>
          </a:prstGeom>
        </p:spPr>
      </p:pic>
      <p:sp>
        <p:nvSpPr>
          <p:cNvPr id="8" name="TextBox 7"/>
          <p:cNvSpPr txBox="1"/>
          <p:nvPr/>
        </p:nvSpPr>
        <p:spPr>
          <a:xfrm>
            <a:off x="0" y="3159341"/>
            <a:ext cx="9144000" cy="2739211"/>
          </a:xfrm>
          <a:prstGeom prst="rect">
            <a:avLst/>
          </a:prstGeom>
          <a:noFill/>
        </p:spPr>
        <p:txBody>
          <a:bodyPr wrap="square" rtlCol="0">
            <a:spAutoFit/>
          </a:bodyPr>
          <a:lstStyle/>
          <a:p>
            <a:pPr algn="ctr"/>
            <a:r>
              <a:rPr lang="en-US" sz="4000" b="1" dirty="0" smtClean="0">
                <a:solidFill>
                  <a:srgbClr val="7F7F7F"/>
                </a:solidFill>
              </a:rPr>
              <a:t>TALES FROM THE CLOSING TABLE</a:t>
            </a:r>
          </a:p>
          <a:p>
            <a:pPr algn="ctr"/>
            <a:endParaRPr lang="en-US" sz="3200" b="1" dirty="0">
              <a:solidFill>
                <a:srgbClr val="7F7F7F"/>
              </a:solidFill>
            </a:endParaRPr>
          </a:p>
          <a:p>
            <a:pPr algn="ctr"/>
            <a:r>
              <a:rPr lang="en-US" sz="3200" dirty="0" smtClean="0">
                <a:solidFill>
                  <a:schemeClr val="accent1">
                    <a:lumMod val="75000"/>
                  </a:schemeClr>
                </a:solidFill>
              </a:rPr>
              <a:t>Intercepted Wire Instructions</a:t>
            </a:r>
          </a:p>
          <a:p>
            <a:pPr algn="ctr"/>
            <a:r>
              <a:rPr lang="en-US" sz="3200" dirty="0" smtClean="0">
                <a:solidFill>
                  <a:schemeClr val="accent1">
                    <a:lumMod val="75000"/>
                  </a:schemeClr>
                </a:solidFill>
              </a:rPr>
              <a:t>Inadequate email domains</a:t>
            </a:r>
          </a:p>
          <a:p>
            <a:pPr algn="ctr"/>
            <a:r>
              <a:rPr lang="en-US" sz="3200" dirty="0" smtClean="0">
                <a:solidFill>
                  <a:schemeClr val="accent1">
                    <a:lumMod val="75000"/>
                  </a:schemeClr>
                </a:solidFill>
              </a:rPr>
              <a:t>Last minute changes</a:t>
            </a:r>
            <a:endParaRPr lang="en-US" sz="3200" dirty="0">
              <a:solidFill>
                <a:schemeClr val="accent1">
                  <a:lumMod val="75000"/>
                </a:schemeClr>
              </a:solidFill>
            </a:endParaRPr>
          </a:p>
        </p:txBody>
      </p:sp>
    </p:spTree>
    <p:extLst>
      <p:ext uri="{BB962C8B-B14F-4D97-AF65-F5344CB8AC3E}">
        <p14:creationId xmlns:p14="http://schemas.microsoft.com/office/powerpoint/2010/main" val="127500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9" name="TextBox 8"/>
          <p:cNvSpPr txBox="1"/>
          <p:nvPr/>
        </p:nvSpPr>
        <p:spPr>
          <a:xfrm>
            <a:off x="1046434" y="1611682"/>
            <a:ext cx="7262431" cy="584776"/>
          </a:xfrm>
          <a:prstGeom prst="rect">
            <a:avLst/>
          </a:prstGeom>
          <a:noFill/>
        </p:spPr>
        <p:txBody>
          <a:bodyPr wrap="square" rtlCol="0">
            <a:spAutoFit/>
          </a:bodyPr>
          <a:lstStyle/>
          <a:p>
            <a:pPr algn="ctr"/>
            <a:r>
              <a:rPr lang="en-US" sz="3200" b="1" dirty="0" smtClean="0">
                <a:solidFill>
                  <a:srgbClr val="7F7F7F"/>
                </a:solidFill>
              </a:rPr>
              <a:t>AVOID WIRE FRAUD – STEPS TO TAKE</a:t>
            </a:r>
            <a:endParaRPr lang="en-US" sz="3200" b="1" dirty="0">
              <a:solidFill>
                <a:srgbClr val="7F7F7F"/>
              </a:solidFill>
            </a:endParaRPr>
          </a:p>
        </p:txBody>
      </p:sp>
      <p:sp>
        <p:nvSpPr>
          <p:cNvPr id="11" name="Rectangle 10"/>
          <p:cNvSpPr/>
          <p:nvPr/>
        </p:nvSpPr>
        <p:spPr>
          <a:xfrm>
            <a:off x="480280" y="2249194"/>
            <a:ext cx="5443175" cy="4031873"/>
          </a:xfrm>
          <a:prstGeom prst="rect">
            <a:avLst/>
          </a:prstGeom>
        </p:spPr>
        <p:txBody>
          <a:bodyPr wrap="square">
            <a:spAutoFit/>
          </a:bodyPr>
          <a:lstStyle/>
          <a:p>
            <a:pPr>
              <a:defRPr/>
            </a:pPr>
            <a:r>
              <a:rPr lang="en-US" sz="1600" dirty="0">
                <a:latin typeface="Gill Sans"/>
              </a:rPr>
              <a:t>There are </a:t>
            </a:r>
            <a:r>
              <a:rPr lang="en-US" sz="1600" dirty="0" smtClean="0">
                <a:solidFill>
                  <a:srgbClr val="FFC000"/>
                </a:solidFill>
                <a:latin typeface="Gill Sans"/>
              </a:rPr>
              <a:t>three practices </a:t>
            </a:r>
            <a:r>
              <a:rPr lang="en-US" sz="1600" dirty="0">
                <a:latin typeface="Gill Sans"/>
              </a:rPr>
              <a:t>we would recommend all </a:t>
            </a:r>
            <a:r>
              <a:rPr lang="en-US" sz="1600" dirty="0" smtClean="0">
                <a:latin typeface="Gill Sans"/>
              </a:rPr>
              <a:t>FNF employees, agents and business partners follow </a:t>
            </a:r>
            <a:r>
              <a:rPr lang="en-US" sz="1600" dirty="0">
                <a:latin typeface="Gill Sans"/>
              </a:rPr>
              <a:t>to protect against </a:t>
            </a:r>
            <a:r>
              <a:rPr lang="en-US" sz="1600" dirty="0" smtClean="0">
                <a:latin typeface="Gill Sans"/>
              </a:rPr>
              <a:t>Wire Fraud:</a:t>
            </a:r>
            <a:endParaRPr lang="en-US" sz="1600" dirty="0">
              <a:latin typeface="Gill Sans"/>
            </a:endParaRPr>
          </a:p>
          <a:p>
            <a:pPr>
              <a:defRPr/>
            </a:pPr>
            <a:endParaRPr lang="en-US" sz="1600" dirty="0">
              <a:latin typeface="Gill Sans"/>
            </a:endParaRPr>
          </a:p>
          <a:p>
            <a:pPr marL="285750" indent="-285750">
              <a:buFont typeface="Wingdings" panose="05000000000000000000" pitchFamily="2" charset="2"/>
              <a:buChar char="ü"/>
              <a:defRPr/>
            </a:pPr>
            <a:r>
              <a:rPr lang="en-US" sz="1600" dirty="0" smtClean="0">
                <a:latin typeface="Gill Sans"/>
              </a:rPr>
              <a:t>Only </a:t>
            </a:r>
            <a:r>
              <a:rPr lang="en-US" sz="1600" dirty="0">
                <a:latin typeface="Gill Sans"/>
              </a:rPr>
              <a:t>use email that provides two factor authentication and </a:t>
            </a:r>
            <a:r>
              <a:rPr lang="en-US" sz="1600" dirty="0">
                <a:solidFill>
                  <a:srgbClr val="00B050"/>
                </a:solidFill>
                <a:latin typeface="Gill Sans"/>
              </a:rPr>
              <a:t>make sure </a:t>
            </a:r>
            <a:r>
              <a:rPr lang="en-US" sz="1600" dirty="0">
                <a:latin typeface="Gill Sans"/>
              </a:rPr>
              <a:t>it is </a:t>
            </a:r>
            <a:r>
              <a:rPr lang="en-US" sz="1600" dirty="0" smtClean="0">
                <a:latin typeface="Gill Sans"/>
              </a:rPr>
              <a:t>enabled. </a:t>
            </a:r>
            <a:endParaRPr lang="en-US" sz="1600" dirty="0">
              <a:latin typeface="Gill Sans"/>
            </a:endParaRPr>
          </a:p>
          <a:p>
            <a:pPr marL="285750" indent="-285750">
              <a:buFont typeface="Wingdings" panose="05000000000000000000" pitchFamily="2" charset="2"/>
              <a:buChar char="ü"/>
              <a:defRPr/>
            </a:pPr>
            <a:endParaRPr lang="en-US" sz="1600" dirty="0">
              <a:latin typeface="Gill Sans"/>
            </a:endParaRPr>
          </a:p>
          <a:p>
            <a:pPr marL="285750" indent="-285750">
              <a:buFont typeface="Wingdings" panose="05000000000000000000" pitchFamily="2" charset="2"/>
              <a:buChar char="ü"/>
              <a:defRPr/>
            </a:pPr>
            <a:r>
              <a:rPr lang="en-US" sz="1600" dirty="0" smtClean="0">
                <a:solidFill>
                  <a:srgbClr val="FF0000"/>
                </a:solidFill>
                <a:latin typeface="Gill Sans"/>
              </a:rPr>
              <a:t>Never</a:t>
            </a:r>
            <a:r>
              <a:rPr lang="en-US" sz="1600" dirty="0" smtClean="0">
                <a:latin typeface="Gill Sans"/>
              </a:rPr>
              <a:t> </a:t>
            </a:r>
            <a:r>
              <a:rPr lang="en-US" sz="1600" dirty="0">
                <a:latin typeface="Gill Sans"/>
              </a:rPr>
              <a:t>wire funds based upon the content of an </a:t>
            </a:r>
            <a:r>
              <a:rPr lang="en-US" sz="1600" dirty="0" smtClean="0">
                <a:latin typeface="Gill Sans"/>
              </a:rPr>
              <a:t>email only.  </a:t>
            </a:r>
            <a:r>
              <a:rPr lang="en-US" sz="1600" dirty="0">
                <a:latin typeface="Gill Sans"/>
              </a:rPr>
              <a:t>Always assume email has been </a:t>
            </a:r>
            <a:r>
              <a:rPr lang="en-US" sz="1600" dirty="0" smtClean="0">
                <a:latin typeface="Gill Sans"/>
              </a:rPr>
              <a:t>compromised somewhere along the way and </a:t>
            </a:r>
            <a:r>
              <a:rPr lang="en-US" sz="1600" dirty="0">
                <a:latin typeface="Gill Sans"/>
              </a:rPr>
              <a:t>validate all information over the </a:t>
            </a:r>
            <a:r>
              <a:rPr lang="en-US" sz="1600" dirty="0" smtClean="0">
                <a:latin typeface="Gill Sans"/>
              </a:rPr>
              <a:t>phone of a trusted phone number.</a:t>
            </a:r>
            <a:endParaRPr lang="en-US" sz="1600" dirty="0">
              <a:latin typeface="Gill Sans"/>
            </a:endParaRPr>
          </a:p>
          <a:p>
            <a:pPr marL="285750" indent="-285750">
              <a:buFont typeface="Wingdings" panose="05000000000000000000" pitchFamily="2" charset="2"/>
              <a:buChar char="ü"/>
              <a:defRPr/>
            </a:pPr>
            <a:endParaRPr lang="en-US" sz="1600" dirty="0">
              <a:latin typeface="Gill Sans"/>
            </a:endParaRPr>
          </a:p>
          <a:p>
            <a:pPr marL="285750" indent="-285750">
              <a:buFont typeface="Wingdings" panose="05000000000000000000" pitchFamily="2" charset="2"/>
              <a:buChar char="ü"/>
              <a:defRPr/>
            </a:pPr>
            <a:r>
              <a:rPr lang="en-US" sz="1600" dirty="0">
                <a:latin typeface="Gill Sans"/>
              </a:rPr>
              <a:t>If </a:t>
            </a:r>
            <a:r>
              <a:rPr lang="en-US" sz="1600" dirty="0" smtClean="0">
                <a:latin typeface="Gill Sans"/>
              </a:rPr>
              <a:t>our agents or employees suspect </a:t>
            </a:r>
            <a:r>
              <a:rPr lang="en-US" sz="1600" dirty="0">
                <a:latin typeface="Gill Sans"/>
              </a:rPr>
              <a:t>a wire or check was sent fraudulently, we recommend that they immediately notify their bank and contact the recipient bank to have the best chance at securing the funds</a:t>
            </a:r>
            <a:r>
              <a:rPr lang="en-US" sz="1600" dirty="0" smtClean="0">
                <a:latin typeface="Gill Sans"/>
              </a:rPr>
              <a:t>.</a:t>
            </a:r>
          </a:p>
        </p:txBody>
      </p:sp>
      <p:pic>
        <p:nvPicPr>
          <p:cNvPr id="12" name="Picture 4" descr="Image result for email post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466" y="2618058"/>
            <a:ext cx="3016502" cy="2011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all verif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39" y="4777257"/>
            <a:ext cx="1312373" cy="11342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call verif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141" y="4967869"/>
            <a:ext cx="943600" cy="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9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9" name="TextBox 8"/>
          <p:cNvSpPr txBox="1"/>
          <p:nvPr/>
        </p:nvSpPr>
        <p:spPr>
          <a:xfrm>
            <a:off x="1046434" y="1464749"/>
            <a:ext cx="7262431" cy="584776"/>
          </a:xfrm>
          <a:prstGeom prst="rect">
            <a:avLst/>
          </a:prstGeom>
          <a:noFill/>
        </p:spPr>
        <p:txBody>
          <a:bodyPr wrap="square" rtlCol="0">
            <a:spAutoFit/>
          </a:bodyPr>
          <a:lstStyle/>
          <a:p>
            <a:pPr algn="ctr"/>
            <a:r>
              <a:rPr lang="en-US" sz="3200" b="1" dirty="0" smtClean="0">
                <a:solidFill>
                  <a:srgbClr val="7F7F7F"/>
                </a:solidFill>
              </a:rPr>
              <a:t>AVOID WIRE FRAUD – STEPS TO TAKE</a:t>
            </a:r>
            <a:endParaRPr lang="en-US" sz="3200" b="1" dirty="0">
              <a:solidFill>
                <a:srgbClr val="7F7F7F"/>
              </a:solidFill>
            </a:endParaRPr>
          </a:p>
        </p:txBody>
      </p:sp>
      <p:sp>
        <p:nvSpPr>
          <p:cNvPr id="8" name="Text Placeholder 2"/>
          <p:cNvSpPr txBox="1">
            <a:spLocks/>
          </p:cNvSpPr>
          <p:nvPr/>
        </p:nvSpPr>
        <p:spPr>
          <a:xfrm>
            <a:off x="3874948" y="755730"/>
            <a:ext cx="25180659" cy="168352"/>
          </a:xfrm>
          <a:prstGeom prst="rect">
            <a:avLst/>
          </a:prstGeom>
        </p:spPr>
        <p:txBody>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1500" smtClean="0"/>
          </a:p>
          <a:p>
            <a:pPr>
              <a:defRPr/>
            </a:pPr>
            <a:endParaRPr lang="en-US" sz="1500" smtClean="0"/>
          </a:p>
          <a:p>
            <a:pPr>
              <a:defRPr/>
            </a:pPr>
            <a:endParaRPr lang="en-US" sz="1500" smtClean="0"/>
          </a:p>
          <a:p>
            <a:pPr>
              <a:defRPr/>
            </a:pPr>
            <a:endParaRPr lang="en-US" sz="1500" dirty="0"/>
          </a:p>
        </p:txBody>
      </p:sp>
      <p:sp>
        <p:nvSpPr>
          <p:cNvPr id="10" name="Rectangle 9"/>
          <p:cNvSpPr/>
          <p:nvPr/>
        </p:nvSpPr>
        <p:spPr>
          <a:xfrm>
            <a:off x="115123" y="2436575"/>
            <a:ext cx="4655660" cy="3970317"/>
          </a:xfrm>
          <a:prstGeom prst="rect">
            <a:avLst/>
          </a:prstGeom>
          <a:ln>
            <a:solidFill>
              <a:schemeClr val="tx1"/>
            </a:solidFill>
          </a:ln>
        </p:spPr>
        <p:txBody>
          <a:bodyPr wrap="square">
            <a:spAutoFit/>
          </a:bodyPr>
          <a:lstStyle/>
          <a:p>
            <a:pPr marL="171450" lvl="0" indent="-171450">
              <a:buFont typeface="Arial" panose="020B0604020202020204" pitchFamily="34" charset="0"/>
              <a:buChar char="•"/>
            </a:pPr>
            <a:r>
              <a:rPr lang="en-US" sz="1200" dirty="0" smtClean="0">
                <a:latin typeface="Calibri" panose="020F0502020204030204" pitchFamily="34" charset="0"/>
              </a:rPr>
              <a:t>Call </a:t>
            </a:r>
            <a:r>
              <a:rPr lang="en-US" sz="1200" dirty="0">
                <a:latin typeface="Calibri" panose="020F0502020204030204" pitchFamily="34" charset="0"/>
              </a:rPr>
              <a:t>the Buyer or Buyer’s Agent on a known-good telephone number, explain that </a:t>
            </a:r>
            <a:r>
              <a:rPr lang="en-US" sz="1200" dirty="0" smtClean="0">
                <a:latin typeface="Calibri" panose="020F0502020204030204" pitchFamily="34" charset="0"/>
              </a:rPr>
              <a:t>your title company </a:t>
            </a:r>
            <a:r>
              <a:rPr lang="en-US" sz="1200" dirty="0">
                <a:latin typeface="Calibri" panose="020F0502020204030204" pitchFamily="34" charset="0"/>
              </a:rPr>
              <a:t>has not received their funds, and ask them to confirm that they wired the funds to </a:t>
            </a:r>
            <a:r>
              <a:rPr lang="en-US" sz="1200" dirty="0" smtClean="0">
                <a:latin typeface="Calibri" panose="020F0502020204030204" pitchFamily="34" charset="0"/>
              </a:rPr>
              <a:t>the </a:t>
            </a:r>
            <a:r>
              <a:rPr lang="en-US" sz="1200" dirty="0">
                <a:latin typeface="Calibri" panose="020F0502020204030204" pitchFamily="34" charset="0"/>
              </a:rPr>
              <a:t>correct bank </a:t>
            </a:r>
            <a:r>
              <a:rPr lang="en-US" sz="1200" dirty="0" smtClean="0">
                <a:latin typeface="Calibri" panose="020F0502020204030204" pitchFamily="34" charset="0"/>
              </a:rPr>
              <a:t>account</a:t>
            </a:r>
            <a:r>
              <a:rPr lang="en-US" sz="1200" dirty="0">
                <a:latin typeface="Calibri" panose="020F0502020204030204" pitchFamily="34" charset="0"/>
              </a:rPr>
              <a:t> </a:t>
            </a:r>
            <a:r>
              <a:rPr lang="en-US" sz="1200" dirty="0" smtClean="0">
                <a:latin typeface="Calibri" panose="020F0502020204030204" pitchFamily="34" charset="0"/>
              </a:rPr>
              <a:t>of the settlement agent. </a:t>
            </a:r>
          </a:p>
          <a:p>
            <a:pPr marL="171450" lvl="0" indent="-171450">
              <a:buFont typeface="Arial" panose="020B0604020202020204" pitchFamily="34" charset="0"/>
              <a:buChar char="•"/>
            </a:pPr>
            <a:endParaRPr lang="en-US" sz="1200" dirty="0">
              <a:latin typeface="Calibri" panose="020F0502020204030204" pitchFamily="34" charset="0"/>
            </a:endParaRPr>
          </a:p>
          <a:p>
            <a:pPr marL="171450" lvl="0" indent="-171450">
              <a:buFont typeface="Arial" panose="020B0604020202020204" pitchFamily="34" charset="0"/>
              <a:buChar char="•"/>
            </a:pPr>
            <a:r>
              <a:rPr lang="en-US" sz="1200" dirty="0" smtClean="0">
                <a:latin typeface="Calibri" panose="020F0502020204030204" pitchFamily="34" charset="0"/>
              </a:rPr>
              <a:t>If </a:t>
            </a:r>
            <a:r>
              <a:rPr lang="en-US" sz="1200" dirty="0">
                <a:latin typeface="Calibri" panose="020F0502020204030204" pitchFamily="34" charset="0"/>
              </a:rPr>
              <a:t>they confirm that they wired funds to a different bank account, inform them that they should immediately contact their bank to issue a recall of the wire due to fraud</a:t>
            </a:r>
            <a:r>
              <a:rPr lang="en-US" sz="1200" dirty="0" smtClean="0">
                <a:latin typeface="Calibri" panose="020F0502020204030204" pitchFamily="34" charset="0"/>
              </a:rPr>
              <a:t>.</a:t>
            </a:r>
          </a:p>
          <a:p>
            <a:pPr marL="171450" lvl="0" indent="-171450">
              <a:buFont typeface="Arial" panose="020B0604020202020204" pitchFamily="34" charset="0"/>
              <a:buChar char="•"/>
            </a:pPr>
            <a:endParaRPr lang="en-US" sz="1200" dirty="0">
              <a:latin typeface="Calibri" panose="020F0502020204030204" pitchFamily="34" charset="0"/>
            </a:endParaRPr>
          </a:p>
          <a:p>
            <a:pPr marL="171450" lvl="0" indent="-171450">
              <a:buFont typeface="Arial" panose="020B0604020202020204" pitchFamily="34" charset="0"/>
              <a:buChar char="•"/>
            </a:pPr>
            <a:r>
              <a:rPr lang="en-US" sz="1200" dirty="0">
                <a:latin typeface="Calibri" panose="020F0502020204030204" pitchFamily="34" charset="0"/>
              </a:rPr>
              <a:t>Contact </a:t>
            </a:r>
            <a:r>
              <a:rPr lang="en-US" sz="1200" u="sng" dirty="0" smtClean="0">
                <a:solidFill>
                  <a:srgbClr val="FFC000"/>
                </a:solidFill>
                <a:latin typeface="Calibri" panose="020F0502020204030204" pitchFamily="34" charset="0"/>
              </a:rPr>
              <a:t>your manager, IT personnel and your bank </a:t>
            </a:r>
            <a:r>
              <a:rPr lang="en-US" sz="1200" dirty="0" smtClean="0">
                <a:latin typeface="Calibri" panose="020F0502020204030204" pitchFamily="34" charset="0"/>
              </a:rPr>
              <a:t>immediately</a:t>
            </a:r>
            <a:endParaRPr lang="en-US" sz="1200" dirty="0">
              <a:latin typeface="Calibri" panose="020F0502020204030204" pitchFamily="34" charset="0"/>
            </a:endParaRPr>
          </a:p>
          <a:p>
            <a:pPr marL="628650" lvl="1" indent="-171450">
              <a:buFont typeface="Arial" panose="020B0604020202020204" pitchFamily="34" charset="0"/>
              <a:buChar char="•"/>
            </a:pPr>
            <a:r>
              <a:rPr lang="en-US" sz="1200" dirty="0">
                <a:latin typeface="Calibri" panose="020F0502020204030204" pitchFamily="34" charset="0"/>
              </a:rPr>
              <a:t>Include summary of the facts (who, what, when, how) about the wire from the buyer:</a:t>
            </a:r>
          </a:p>
          <a:p>
            <a:pPr marL="1085850" lvl="2" indent="-171450">
              <a:buFont typeface="Arial" panose="020B0604020202020204" pitchFamily="34" charset="0"/>
              <a:buChar char="•"/>
            </a:pPr>
            <a:r>
              <a:rPr lang="en-US" sz="1200" dirty="0">
                <a:latin typeface="Calibri" panose="020F0502020204030204" pitchFamily="34" charset="0"/>
              </a:rPr>
              <a:t>Information about the bank account that received the funds incorrectly:</a:t>
            </a:r>
          </a:p>
          <a:p>
            <a:pPr marL="1543050" lvl="3" indent="-171450">
              <a:buFont typeface="Arial" panose="020B0604020202020204" pitchFamily="34" charset="0"/>
              <a:buChar char="•"/>
            </a:pPr>
            <a:r>
              <a:rPr lang="en-US" sz="1200" dirty="0">
                <a:latin typeface="Calibri" panose="020F0502020204030204" pitchFamily="34" charset="0"/>
              </a:rPr>
              <a:t>ABA routing number</a:t>
            </a:r>
          </a:p>
          <a:p>
            <a:pPr marL="1543050" lvl="3" indent="-171450">
              <a:buFont typeface="Arial" panose="020B0604020202020204" pitchFamily="34" charset="0"/>
              <a:buChar char="•"/>
            </a:pPr>
            <a:r>
              <a:rPr lang="en-US" sz="1200" dirty="0">
                <a:latin typeface="Calibri" panose="020F0502020204030204" pitchFamily="34" charset="0"/>
              </a:rPr>
              <a:t>Bank Account number</a:t>
            </a:r>
          </a:p>
          <a:p>
            <a:pPr marL="1543050" lvl="3" indent="-171450">
              <a:buFont typeface="Arial" panose="020B0604020202020204" pitchFamily="34" charset="0"/>
              <a:buChar char="•"/>
            </a:pPr>
            <a:r>
              <a:rPr lang="en-US" sz="1200" dirty="0">
                <a:latin typeface="Calibri" panose="020F0502020204030204" pitchFamily="34" charset="0"/>
              </a:rPr>
              <a:t>Account owner name on the wire </a:t>
            </a:r>
            <a:r>
              <a:rPr lang="en-US" sz="1200" dirty="0" smtClean="0">
                <a:latin typeface="Calibri" panose="020F0502020204030204" pitchFamily="34" charset="0"/>
              </a:rPr>
              <a:t>instructions</a:t>
            </a:r>
            <a:endParaRPr lang="en-US" sz="1200" dirty="0">
              <a:latin typeface="Calibri" panose="020F0502020204030204" pitchFamily="34" charset="0"/>
            </a:endParaRPr>
          </a:p>
          <a:p>
            <a:pPr marL="171450" indent="-171450">
              <a:buFont typeface="Arial" panose="020B0604020202020204" pitchFamily="34" charset="0"/>
              <a:buChar char="•"/>
            </a:pPr>
            <a:r>
              <a:rPr lang="en-US" sz="1200" dirty="0" smtClean="0">
                <a:latin typeface="Calibri" panose="020F0502020204030204" pitchFamily="34" charset="0"/>
              </a:rPr>
              <a:t>Attach the </a:t>
            </a:r>
            <a:r>
              <a:rPr lang="en-US" sz="1200" dirty="0">
                <a:latin typeface="Calibri" panose="020F0502020204030204" pitchFamily="34" charset="0"/>
              </a:rPr>
              <a:t>email that you sent to the Buyer of Buyer’s Agent that contained the correct wire instruction for sending funds </a:t>
            </a:r>
            <a:r>
              <a:rPr lang="en-US" sz="1200" dirty="0" smtClean="0">
                <a:latin typeface="Calibri" panose="020F0502020204030204" pitchFamily="34" charset="0"/>
              </a:rPr>
              <a:t>to close. </a:t>
            </a:r>
          </a:p>
          <a:p>
            <a:pPr marL="171450" indent="-171450">
              <a:buFont typeface="Arial" panose="020B0604020202020204" pitchFamily="34" charset="0"/>
              <a:buChar char="•"/>
            </a:pPr>
            <a:r>
              <a:rPr lang="en-US" sz="1200" dirty="0" smtClean="0">
                <a:latin typeface="Calibri" panose="020F0502020204030204" pitchFamily="34" charset="0"/>
              </a:rPr>
              <a:t>Call </a:t>
            </a:r>
            <a:r>
              <a:rPr lang="en-US" sz="1200" dirty="0">
                <a:latin typeface="Calibri" panose="020F0502020204030204" pitchFamily="34" charset="0"/>
              </a:rPr>
              <a:t>the Buyer or Buyer’s Agent on a known-good telephone number, and ask them to provide the email that the Buyer </a:t>
            </a:r>
            <a:r>
              <a:rPr lang="en-US" sz="1200" dirty="0" smtClean="0">
                <a:latin typeface="Calibri" panose="020F0502020204030204" pitchFamily="34" charset="0"/>
              </a:rPr>
              <a:t>received.</a:t>
            </a:r>
            <a:endParaRPr lang="en-US" sz="1200" dirty="0">
              <a:latin typeface="Calibri" panose="020F0502020204030204" pitchFamily="34" charset="0"/>
            </a:endParaRPr>
          </a:p>
        </p:txBody>
      </p:sp>
      <p:sp>
        <p:nvSpPr>
          <p:cNvPr id="14" name="Rectangle 13"/>
          <p:cNvSpPr/>
          <p:nvPr/>
        </p:nvSpPr>
        <p:spPr>
          <a:xfrm>
            <a:off x="4898856" y="2439966"/>
            <a:ext cx="4130410" cy="3975447"/>
          </a:xfrm>
          <a:prstGeom prst="rect">
            <a:avLst/>
          </a:prstGeom>
          <a:ln>
            <a:solidFill>
              <a:schemeClr val="tx1"/>
            </a:solidFill>
          </a:ln>
        </p:spPr>
        <p:txBody>
          <a:bodyPr wrap="square">
            <a:spAutoFit/>
          </a:bodyPr>
          <a:lstStyle/>
          <a:p>
            <a:pPr>
              <a:spcAft>
                <a:spcPts val="200"/>
              </a:spcAft>
            </a:pPr>
            <a:r>
              <a:rPr lang="en-US" sz="1400" b="1" u="sng" dirty="0" smtClean="0">
                <a:latin typeface="Calibri" panose="020F0502020204030204" pitchFamily="34" charset="0"/>
                <a:ea typeface="Calibri" panose="020F0502020204030204" pitchFamily="34" charset="0"/>
                <a:cs typeface="Times New Roman" panose="02020603050405020304" pitchFamily="18" charset="0"/>
              </a:rPr>
              <a:t>DO </a:t>
            </a:r>
            <a:r>
              <a:rPr lang="en-US" sz="1400" b="1" u="sng" dirty="0">
                <a:latin typeface="Calibri" panose="020F0502020204030204" pitchFamily="34" charset="0"/>
                <a:ea typeface="Calibri" panose="020F0502020204030204" pitchFamily="34" charset="0"/>
                <a:cs typeface="Times New Roman" panose="02020603050405020304" pitchFamily="18" charset="0"/>
              </a:rPr>
              <a:t>NOT </a:t>
            </a:r>
            <a:r>
              <a:rPr lang="en-US" sz="1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say or write</a:t>
            </a:r>
            <a:r>
              <a:rPr lang="en-US" sz="1400" dirty="0">
                <a:latin typeface="Calibri" panose="020F0502020204030204" pitchFamily="34" charset="0"/>
                <a:ea typeface="Calibri" panose="020F0502020204030204" pitchFamily="34" charset="0"/>
                <a:cs typeface="Times New Roman" panose="02020603050405020304" pitchFamily="18" charset="0"/>
              </a:rPr>
              <a:t>, either in internal email or with outside parties, something to the effect that “</a:t>
            </a:r>
            <a:r>
              <a:rPr lang="en-US" sz="1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your email was hacked</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The Title Company </a:t>
            </a:r>
            <a:r>
              <a:rPr lang="en-US" sz="1400" dirty="0">
                <a:latin typeface="Calibri" panose="020F0502020204030204" pitchFamily="34" charset="0"/>
                <a:ea typeface="Calibri" panose="020F0502020204030204" pitchFamily="34" charset="0"/>
                <a:cs typeface="Times New Roman" panose="02020603050405020304" pitchFamily="18" charset="0"/>
              </a:rPr>
              <a:t>has </a:t>
            </a:r>
            <a:r>
              <a:rPr lang="en-US" sz="1400" dirty="0" smtClean="0">
                <a:latin typeface="Calibri" panose="020F0502020204030204" pitchFamily="34" charset="0"/>
                <a:ea typeface="Calibri" panose="020F0502020204030204" pitchFamily="34" charset="0"/>
                <a:cs typeface="Times New Roman" panose="02020603050405020304" pitchFamily="18" charset="0"/>
              </a:rPr>
              <a:t>an </a:t>
            </a:r>
            <a:r>
              <a:rPr lang="en-US" sz="1400" dirty="0">
                <a:latin typeface="Calibri" panose="020F0502020204030204" pitchFamily="34" charset="0"/>
                <a:ea typeface="Calibri" panose="020F0502020204030204" pitchFamily="34" charset="0"/>
                <a:cs typeface="Times New Roman" panose="02020603050405020304" pitchFamily="18" charset="0"/>
              </a:rPr>
              <a:t>IT security framework in place such that it is unlikely that </a:t>
            </a:r>
            <a:r>
              <a:rPr lang="en-US" sz="1400" dirty="0" smtClean="0">
                <a:latin typeface="Calibri" panose="020F0502020204030204" pitchFamily="34" charset="0"/>
                <a:ea typeface="Calibri" panose="020F0502020204030204" pitchFamily="34" charset="0"/>
                <a:cs typeface="Times New Roman" panose="02020603050405020304" pitchFamily="18" charset="0"/>
              </a:rPr>
              <a:t>their  </a:t>
            </a:r>
            <a:r>
              <a:rPr lang="en-US" sz="1400" dirty="0">
                <a:latin typeface="Calibri" panose="020F0502020204030204" pitchFamily="34" charset="0"/>
                <a:ea typeface="Calibri" panose="020F0502020204030204" pitchFamily="34" charset="0"/>
                <a:cs typeface="Times New Roman" panose="02020603050405020304" pitchFamily="18" charset="0"/>
              </a:rPr>
              <a:t>email account was hacked – in these wire fraud situations, outside parties to the transaction are very likely the source of the compromise of the transaction details</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5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400" u="sng" dirty="0" smtClean="0">
                <a:latin typeface="Calibri" panose="020F0502020204030204" pitchFamily="34" charset="0"/>
                <a:ea typeface="Calibri" panose="020F0502020204030204" pitchFamily="34" charset="0"/>
                <a:cs typeface="Times New Roman" panose="02020603050405020304" pitchFamily="18" charset="0"/>
              </a:rPr>
              <a:t>Create your Company Policy and Procedures.</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DO NOT </a:t>
            </a:r>
            <a:r>
              <a:rPr lang="en-US" sz="1400" dirty="0" smtClean="0">
                <a:latin typeface="Calibri" panose="020F0502020204030204" pitchFamily="34" charset="0"/>
                <a:ea typeface="Calibri" panose="020F0502020204030204" pitchFamily="34" charset="0"/>
                <a:cs typeface="Times New Roman" panose="02020603050405020304" pitchFamily="18" charset="0"/>
              </a:rPr>
              <a:t>discuss the situation to </a:t>
            </a:r>
            <a:r>
              <a:rPr lang="en-US" sz="1400" dirty="0">
                <a:latin typeface="Calibri" panose="020F0502020204030204" pitchFamily="34" charset="0"/>
                <a:ea typeface="Calibri" panose="020F0502020204030204" pitchFamily="34" charset="0"/>
                <a:cs typeface="Times New Roman" panose="02020603050405020304" pitchFamily="18" charset="0"/>
              </a:rPr>
              <a:t>outside parties – an investigation needs to be conducted by </a:t>
            </a:r>
            <a:r>
              <a:rPr lang="en-US" sz="1400" dirty="0" smtClean="0">
                <a:latin typeface="Calibri" panose="020F0502020204030204" pitchFamily="34" charset="0"/>
                <a:ea typeface="Calibri" panose="020F0502020204030204" pitchFamily="34" charset="0"/>
                <a:cs typeface="Times New Roman" panose="02020603050405020304" pitchFamily="18" charset="0"/>
              </a:rPr>
              <a:t>the appropriate party in </a:t>
            </a:r>
            <a:r>
              <a:rPr lang="en-US" sz="1400" dirty="0">
                <a:latin typeface="Calibri" panose="020F0502020204030204" pitchFamily="34" charset="0"/>
                <a:ea typeface="Calibri" panose="020F0502020204030204" pitchFamily="34" charset="0"/>
                <a:cs typeface="Times New Roman" panose="02020603050405020304" pitchFamily="18" charset="0"/>
              </a:rPr>
              <a:t>order to determine if any such wire fraud may result </a:t>
            </a:r>
            <a:r>
              <a:rPr lang="en-US" sz="1400" dirty="0" smtClean="0">
                <a:latin typeface="Calibri" panose="020F0502020204030204" pitchFamily="34" charset="0"/>
                <a:ea typeface="Calibri" panose="020F0502020204030204" pitchFamily="34" charset="0"/>
                <a:cs typeface="Times New Roman" panose="02020603050405020304" pitchFamily="18" charset="0"/>
              </a:rPr>
              <a:t>in </a:t>
            </a:r>
            <a:r>
              <a:rPr lang="en-US" sz="1400" dirty="0">
                <a:latin typeface="Calibri" panose="020F0502020204030204" pitchFamily="34" charset="0"/>
                <a:ea typeface="Calibri" panose="020F0502020204030204" pitchFamily="34" charset="0"/>
                <a:cs typeface="Times New Roman" panose="02020603050405020304" pitchFamily="18" charset="0"/>
              </a:rPr>
              <a:t>liability</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R="0" lvl="0">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DO NOT continue to communicate with persons you believe may not be proper parties to the transaction.  Ignore further emails or other request for an </a:t>
            </a:r>
            <a:r>
              <a:rPr lang="en-US" sz="1400" dirty="0" smtClean="0">
                <a:latin typeface="Calibri" panose="020F0502020204030204" pitchFamily="34" charset="0"/>
                <a:ea typeface="Calibri" panose="020F0502020204030204" pitchFamily="34" charset="0"/>
                <a:cs typeface="Times New Roman" panose="02020603050405020304" pitchFamily="18" charset="0"/>
              </a:rPr>
              <a:t>update.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04450" y="2039633"/>
            <a:ext cx="2283508" cy="385490"/>
          </a:xfrm>
          <a:prstGeom prst="rect">
            <a:avLst/>
          </a:prstGeom>
        </p:spPr>
        <p:txBody>
          <a:bodyPr wrap="square">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DO</a:t>
            </a:r>
            <a:r>
              <a:rPr lang="en-US"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17" name="Rectangle 16"/>
          <p:cNvSpPr/>
          <p:nvPr/>
        </p:nvSpPr>
        <p:spPr>
          <a:xfrm>
            <a:off x="4930875" y="2051085"/>
            <a:ext cx="4077045" cy="385490"/>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DON’T DO:</a:t>
            </a:r>
          </a:p>
        </p:txBody>
      </p:sp>
    </p:spTree>
    <p:extLst>
      <p:ext uri="{BB962C8B-B14F-4D97-AF65-F5344CB8AC3E}">
        <p14:creationId xmlns:p14="http://schemas.microsoft.com/office/powerpoint/2010/main" val="1386440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7353" y="2633062"/>
            <a:ext cx="511095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387353" y="1820864"/>
            <a:ext cx="5610979" cy="769441"/>
          </a:xfrm>
          <a:prstGeom prst="rect">
            <a:avLst/>
          </a:prstGeom>
        </p:spPr>
        <p:txBody>
          <a:bodyPr wrap="square">
            <a:spAutoFit/>
          </a:bodyPr>
          <a:lstStyle/>
          <a:p>
            <a:pPr lvl="0"/>
            <a:r>
              <a:rPr lang="en-US" sz="4400" b="1" dirty="0" smtClean="0">
                <a:solidFill>
                  <a:schemeClr val="tx2">
                    <a:lumMod val="50000"/>
                  </a:schemeClr>
                </a:solidFill>
                <a:latin typeface="Arial Narrow"/>
                <a:cs typeface="Arial Narrow"/>
              </a:rPr>
              <a:t>Robert Perry</a:t>
            </a:r>
            <a:endParaRPr lang="en-US" sz="3600" b="1" i="0" spc="380" dirty="0">
              <a:solidFill>
                <a:schemeClr val="tx2">
                  <a:lumMod val="50000"/>
                </a:schemeClr>
              </a:solidFill>
              <a:latin typeface="Arial Narrow"/>
              <a:cs typeface="Arial Narrow"/>
            </a:endParaRPr>
          </a:p>
        </p:txBody>
      </p:sp>
      <p:pic>
        <p:nvPicPr>
          <p:cNvPr id="8" name="Picture 7"/>
          <p:cNvPicPr>
            <a:picLocks noChangeAspect="1"/>
          </p:cNvPicPr>
          <p:nvPr/>
        </p:nvPicPr>
        <p:blipFill>
          <a:blip r:embed="rId3"/>
          <a:stretch>
            <a:fillRect/>
          </a:stretch>
        </p:blipFill>
        <p:spPr>
          <a:xfrm>
            <a:off x="6384155" y="1509779"/>
            <a:ext cx="2164872" cy="1123283"/>
          </a:xfrm>
          <a:prstGeom prst="rect">
            <a:avLst/>
          </a:prstGeom>
        </p:spPr>
      </p:pic>
      <p:sp>
        <p:nvSpPr>
          <p:cNvPr id="4" name="Rectangle 3"/>
          <p:cNvSpPr/>
          <p:nvPr/>
        </p:nvSpPr>
        <p:spPr>
          <a:xfrm>
            <a:off x="449960" y="2816130"/>
            <a:ext cx="8288211" cy="3662541"/>
          </a:xfrm>
          <a:prstGeom prst="rect">
            <a:avLst/>
          </a:prstGeom>
        </p:spPr>
        <p:txBody>
          <a:bodyPr wrap="square">
            <a:spAutoFit/>
          </a:bodyPr>
          <a:lstStyle/>
          <a:p>
            <a:pPr algn="ctr"/>
            <a:r>
              <a:rPr lang="en-US" sz="2800" b="1" dirty="0" smtClean="0">
                <a:solidFill>
                  <a:schemeClr val="bg1">
                    <a:lumMod val="50000"/>
                  </a:schemeClr>
                </a:solidFill>
              </a:rPr>
              <a:t>REGULATORY REQUIREMENTS</a:t>
            </a:r>
            <a:endParaRPr lang="en-US" sz="2800" b="1" dirty="0">
              <a:solidFill>
                <a:schemeClr val="bg1">
                  <a:lumMod val="50000"/>
                </a:schemeClr>
              </a:solidFill>
            </a:endParaRPr>
          </a:p>
          <a:p>
            <a:endParaRPr lang="en-US" dirty="0"/>
          </a:p>
          <a:p>
            <a:r>
              <a:rPr lang="en-US" sz="1600" dirty="0"/>
              <a:t>The safeguards rule of the Gramm-Leach-Bliley Act requires lenders to utilize the best security approach that is both readily available and cost-effective. </a:t>
            </a:r>
            <a:endParaRPr lang="en-US" sz="1600" dirty="0" smtClean="0"/>
          </a:p>
          <a:p>
            <a:endParaRPr lang="en-US" sz="1400" dirty="0"/>
          </a:p>
          <a:p>
            <a:r>
              <a:rPr lang="en-US" sz="1600" dirty="0"/>
              <a:t>• </a:t>
            </a:r>
            <a:r>
              <a:rPr lang="en-US" sz="1600" dirty="0" smtClean="0"/>
              <a:t>On </a:t>
            </a:r>
            <a:r>
              <a:rPr lang="en-US" sz="1600" dirty="0"/>
              <a:t>May 6, 2016, Illinois strengthened data breach notification requirements and expanded the definition of protected personal information. This law became effective January 1, 2017. HB1260 amended the Illinois Personal Information Protection Act (PIPA) to broaden the definition of protected personal information. The law deems entities to be in compliance with PIPA if those entities are “subject to and in compliance with” the Gramm-Leach-Bliley Act Safeguards Rule. </a:t>
            </a:r>
            <a:endParaRPr lang="en-US" sz="1600" dirty="0" smtClean="0"/>
          </a:p>
          <a:p>
            <a:endParaRPr lang="en-US" sz="1400" dirty="0"/>
          </a:p>
          <a:p>
            <a:r>
              <a:rPr lang="en-US" sz="1600" dirty="0"/>
              <a:t>• </a:t>
            </a:r>
            <a:r>
              <a:rPr lang="en-US" sz="1600" dirty="0" smtClean="0"/>
              <a:t>HB1260 </a:t>
            </a:r>
            <a:r>
              <a:rPr lang="en-US" sz="1600" dirty="0"/>
              <a:t>requires companies that deal with records that contain personal information of Illinois residents to “implement and maintain reasonable security measures to protect those records from unauthorized access, acquisition, destruction, use, modification, or disclosure. </a:t>
            </a:r>
          </a:p>
        </p:txBody>
      </p:sp>
    </p:spTree>
    <p:extLst>
      <p:ext uri="{BB962C8B-B14F-4D97-AF65-F5344CB8AC3E}">
        <p14:creationId xmlns:p14="http://schemas.microsoft.com/office/powerpoint/2010/main" val="798731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1046434" y="1611682"/>
            <a:ext cx="7262431" cy="584776"/>
          </a:xfrm>
          <a:prstGeom prst="rect">
            <a:avLst/>
          </a:prstGeom>
          <a:noFill/>
        </p:spPr>
        <p:txBody>
          <a:bodyPr wrap="square" rtlCol="0">
            <a:spAutoFit/>
          </a:bodyPr>
          <a:lstStyle/>
          <a:p>
            <a:pPr algn="ctr"/>
            <a:r>
              <a:rPr lang="en-US" sz="3200" b="1" dirty="0" smtClean="0">
                <a:solidFill>
                  <a:srgbClr val="7F7F7F"/>
                </a:solidFill>
              </a:rPr>
              <a:t>LOS = LOAN ORIGINATION SYSTEM</a:t>
            </a:r>
            <a:endParaRPr lang="en-US" sz="3200" b="1" dirty="0">
              <a:solidFill>
                <a:srgbClr val="7F7F7F"/>
              </a:solidFill>
            </a:endParaRPr>
          </a:p>
        </p:txBody>
      </p:sp>
      <p:sp>
        <p:nvSpPr>
          <p:cNvPr id="6" name="Rectangle 5"/>
          <p:cNvSpPr/>
          <p:nvPr/>
        </p:nvSpPr>
        <p:spPr>
          <a:xfrm>
            <a:off x="402475" y="2479672"/>
            <a:ext cx="8407247" cy="3801041"/>
          </a:xfrm>
          <a:prstGeom prst="rect">
            <a:avLst/>
          </a:prstGeom>
        </p:spPr>
        <p:txBody>
          <a:bodyPr wrap="square">
            <a:spAutoFit/>
          </a:bodyPr>
          <a:lstStyle/>
          <a:p>
            <a:r>
              <a:rPr lang="en-US" dirty="0" smtClean="0"/>
              <a:t>• Most </a:t>
            </a:r>
            <a:r>
              <a:rPr lang="en-US" dirty="0"/>
              <a:t>LOS are provided as “software as a service,” meaning the LOS provider hosts the system and provides overall system security. The lender’s system administrator maintains access to controls but oftentimes permits excessive system privileges due to poorly defined LOS roles and responsibilities. Excessive user privileges are often at the heart of PII loss. </a:t>
            </a:r>
            <a:endParaRPr lang="en-US" dirty="0" smtClean="0"/>
          </a:p>
          <a:p>
            <a:endParaRPr lang="en-US" sz="1100" dirty="0"/>
          </a:p>
          <a:p>
            <a:r>
              <a:rPr lang="en-US" dirty="0"/>
              <a:t>• </a:t>
            </a:r>
            <a:r>
              <a:rPr lang="en-US" dirty="0" smtClean="0"/>
              <a:t>The </a:t>
            </a:r>
            <a:r>
              <a:rPr lang="en-US" dirty="0"/>
              <a:t>LOS is a treasure trove of PII: credit reports, Social Security numbers, employment histories and lists of assets. Everything a criminal – or an ethically impaired loan officer or branch manager – might want. </a:t>
            </a:r>
            <a:endParaRPr lang="en-US" dirty="0" smtClean="0"/>
          </a:p>
          <a:p>
            <a:endParaRPr lang="en-US" sz="1100" dirty="0"/>
          </a:p>
          <a:p>
            <a:r>
              <a:rPr lang="en-US" dirty="0"/>
              <a:t>• </a:t>
            </a:r>
            <a:r>
              <a:rPr lang="en-US" dirty="0" smtClean="0"/>
              <a:t>Inadequate </a:t>
            </a:r>
            <a:r>
              <a:rPr lang="en-US" dirty="0"/>
              <a:t>controls over a lender’s loan pipeline of leads and loans in process can result in duplication of this information by a branch manager or loan officers. Many companies have found out about data breaches after the resignation of the employee from the lender. </a:t>
            </a:r>
          </a:p>
        </p:txBody>
      </p:sp>
    </p:spTree>
    <p:extLst>
      <p:ext uri="{BB962C8B-B14F-4D97-AF65-F5344CB8AC3E}">
        <p14:creationId xmlns:p14="http://schemas.microsoft.com/office/powerpoint/2010/main" val="423077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451313" y="2594520"/>
            <a:ext cx="6190351" cy="10826"/>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14" name="Picture 13"/>
          <p:cNvPicPr>
            <a:picLocks noChangeAspect="1"/>
          </p:cNvPicPr>
          <p:nvPr/>
        </p:nvPicPr>
        <p:blipFill>
          <a:blip r:embed="rId3"/>
          <a:stretch>
            <a:fillRect/>
          </a:stretch>
        </p:blipFill>
        <p:spPr>
          <a:xfrm>
            <a:off x="6724606" y="1733264"/>
            <a:ext cx="2404573" cy="947256"/>
          </a:xfrm>
          <a:prstGeom prst="rect">
            <a:avLst/>
          </a:prstGeom>
        </p:spPr>
      </p:pic>
      <p:sp>
        <p:nvSpPr>
          <p:cNvPr id="8" name="Rectangle 7"/>
          <p:cNvSpPr/>
          <p:nvPr/>
        </p:nvSpPr>
        <p:spPr>
          <a:xfrm>
            <a:off x="387353" y="1948189"/>
            <a:ext cx="6462514" cy="646331"/>
          </a:xfrm>
          <a:prstGeom prst="rect">
            <a:avLst/>
          </a:prstGeom>
        </p:spPr>
        <p:txBody>
          <a:bodyPr wrap="square">
            <a:spAutoFit/>
          </a:bodyPr>
          <a:lstStyle/>
          <a:p>
            <a:pPr lvl="0"/>
            <a:r>
              <a:rPr lang="en-US" sz="3600" b="1" spc="60" dirty="0" smtClean="0">
                <a:solidFill>
                  <a:schemeClr val="tx2">
                    <a:lumMod val="50000"/>
                  </a:schemeClr>
                </a:solidFill>
                <a:latin typeface="Arial Narrow"/>
                <a:cs typeface="Arial Narrow"/>
              </a:rPr>
              <a:t>Linda Grahovec, </a:t>
            </a:r>
            <a:r>
              <a:rPr lang="en-US" sz="2000" b="1" spc="60" dirty="0" smtClean="0">
                <a:solidFill>
                  <a:schemeClr val="tx2">
                    <a:lumMod val="50000"/>
                  </a:schemeClr>
                </a:solidFill>
                <a:latin typeface="Arial Narrow"/>
                <a:cs typeface="Arial Narrow"/>
              </a:rPr>
              <a:t>Fidelity National Title Group</a:t>
            </a:r>
            <a:endParaRPr lang="en-US" sz="2000" b="1" i="0" dirty="0">
              <a:solidFill>
                <a:schemeClr val="tx2">
                  <a:lumMod val="50000"/>
                </a:schemeClr>
              </a:solidFill>
              <a:latin typeface="Arial Narrow"/>
              <a:cs typeface="Arial Narrow"/>
            </a:endParaRPr>
          </a:p>
        </p:txBody>
      </p:sp>
      <p:sp>
        <p:nvSpPr>
          <p:cNvPr id="10" name="TextBox 9"/>
          <p:cNvSpPr txBox="1"/>
          <p:nvPr/>
        </p:nvSpPr>
        <p:spPr>
          <a:xfrm>
            <a:off x="218612" y="2779964"/>
            <a:ext cx="8671137" cy="2708434"/>
          </a:xfrm>
          <a:prstGeom prst="rect">
            <a:avLst/>
          </a:prstGeom>
          <a:noFill/>
        </p:spPr>
        <p:txBody>
          <a:bodyPr wrap="square" rtlCol="0">
            <a:spAutoFit/>
          </a:bodyPr>
          <a:lstStyle/>
          <a:p>
            <a:pPr algn="ctr"/>
            <a:r>
              <a:rPr lang="en-US" sz="3200" b="1" dirty="0" smtClean="0">
                <a:solidFill>
                  <a:srgbClr val="7F7F7F"/>
                </a:solidFill>
              </a:rPr>
              <a:t>DEFINING CYBERSECURITY </a:t>
            </a:r>
            <a:r>
              <a:rPr lang="en-US" sz="2400" b="1" dirty="0" smtClean="0">
                <a:solidFill>
                  <a:srgbClr val="7F7F7F"/>
                </a:solidFill>
              </a:rPr>
              <a:t>(by HOMELAND SECURITY)</a:t>
            </a:r>
            <a:endParaRPr lang="en-US" sz="2000" b="1" dirty="0" smtClean="0">
              <a:solidFill>
                <a:srgbClr val="7F7F7F"/>
              </a:solidFill>
            </a:endParaRPr>
          </a:p>
          <a:p>
            <a:endParaRPr lang="en-US" dirty="0" smtClean="0">
              <a:solidFill>
                <a:schemeClr val="tx2">
                  <a:lumMod val="75000"/>
                </a:schemeClr>
              </a:solidFill>
            </a:endParaRPr>
          </a:p>
          <a:p>
            <a:pPr algn="ctr"/>
            <a:r>
              <a:rPr lang="en-US" b="1" dirty="0" smtClean="0">
                <a:solidFill>
                  <a:schemeClr val="tx2">
                    <a:lumMod val="75000"/>
                  </a:schemeClr>
                </a:solidFill>
              </a:rPr>
              <a:t>Our </a:t>
            </a:r>
            <a:r>
              <a:rPr lang="en-US" b="1" dirty="0">
                <a:solidFill>
                  <a:schemeClr val="tx2">
                    <a:lumMod val="75000"/>
                  </a:schemeClr>
                </a:solidFill>
              </a:rPr>
              <a:t>daily life, economic vitality, and national security depend </a:t>
            </a:r>
            <a:endParaRPr lang="en-US" b="1" dirty="0" smtClean="0">
              <a:solidFill>
                <a:schemeClr val="tx2">
                  <a:lumMod val="75000"/>
                </a:schemeClr>
              </a:solidFill>
            </a:endParaRPr>
          </a:p>
          <a:p>
            <a:pPr algn="ctr"/>
            <a:r>
              <a:rPr lang="en-US" b="1" dirty="0" smtClean="0">
                <a:solidFill>
                  <a:schemeClr val="tx2">
                    <a:lumMod val="75000"/>
                  </a:schemeClr>
                </a:solidFill>
              </a:rPr>
              <a:t>on </a:t>
            </a:r>
            <a:r>
              <a:rPr lang="en-US" b="1" dirty="0">
                <a:solidFill>
                  <a:schemeClr val="tx2">
                    <a:lumMod val="75000"/>
                  </a:schemeClr>
                </a:solidFill>
              </a:rPr>
              <a:t>a </a:t>
            </a:r>
            <a:r>
              <a:rPr lang="en-US" b="1" dirty="0" smtClean="0">
                <a:solidFill>
                  <a:schemeClr val="tx2">
                    <a:lumMod val="75000"/>
                  </a:schemeClr>
                </a:solidFill>
              </a:rPr>
              <a:t>stable</a:t>
            </a:r>
            <a:r>
              <a:rPr lang="en-US" b="1" dirty="0">
                <a:solidFill>
                  <a:schemeClr val="tx2">
                    <a:lumMod val="75000"/>
                  </a:schemeClr>
                </a:solidFill>
              </a:rPr>
              <a:t>, safe, </a:t>
            </a:r>
            <a:r>
              <a:rPr lang="en-US" b="1" dirty="0" smtClean="0">
                <a:solidFill>
                  <a:schemeClr val="tx2">
                    <a:lumMod val="75000"/>
                  </a:schemeClr>
                </a:solidFill>
              </a:rPr>
              <a:t>and </a:t>
            </a:r>
            <a:r>
              <a:rPr lang="en-US" b="1" dirty="0">
                <a:solidFill>
                  <a:schemeClr val="tx2">
                    <a:lumMod val="75000"/>
                  </a:schemeClr>
                </a:solidFill>
              </a:rPr>
              <a:t>resilient cyberspace</a:t>
            </a:r>
            <a:r>
              <a:rPr lang="en-US" b="1" dirty="0" smtClean="0">
                <a:solidFill>
                  <a:schemeClr val="tx2">
                    <a:lumMod val="75000"/>
                  </a:schemeClr>
                </a:solidFill>
              </a:rPr>
              <a:t>.</a:t>
            </a:r>
          </a:p>
          <a:p>
            <a:endParaRPr lang="en-US" sz="1200" dirty="0">
              <a:solidFill>
                <a:schemeClr val="tx2">
                  <a:lumMod val="75000"/>
                </a:schemeClr>
              </a:solidFill>
            </a:endParaRPr>
          </a:p>
          <a:p>
            <a:pPr algn="ctr"/>
            <a:r>
              <a:rPr lang="en-US" dirty="0">
                <a:solidFill>
                  <a:schemeClr val="tx2">
                    <a:lumMod val="75000"/>
                  </a:schemeClr>
                </a:solidFill>
              </a:rPr>
              <a:t>Cyberspace and its underlying infrastructure are vulnerable to a wide range of risk stemming from both physical and cyber threats and hazards. Sophisticated cyber actors and nation-states exploit vulnerabilities to steal information and money and are developing capabilities to disrupt, destroy, or threaten the delivery of essential services</a:t>
            </a:r>
            <a:r>
              <a:rPr lang="en-US" dirty="0" smtClean="0">
                <a:solidFill>
                  <a:schemeClr val="tx2">
                    <a:lumMod val="75000"/>
                  </a:schemeClr>
                </a:solidFill>
              </a:rPr>
              <a:t>.</a:t>
            </a:r>
            <a:endParaRPr lang="en-US" b="1" dirty="0" smtClean="0">
              <a:solidFill>
                <a:schemeClr val="tx2">
                  <a:lumMod val="75000"/>
                </a:schemeClr>
              </a:solidFill>
            </a:endParaRPr>
          </a:p>
        </p:txBody>
      </p:sp>
      <p:sp>
        <p:nvSpPr>
          <p:cNvPr id="7" name="Title 3"/>
          <p:cNvSpPr txBox="1">
            <a:spLocks/>
          </p:cNvSpPr>
          <p:nvPr/>
        </p:nvSpPr>
        <p:spPr>
          <a:xfrm>
            <a:off x="0" y="5633302"/>
            <a:ext cx="9144000" cy="8170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1" latinLnBrk="0" hangingPunct="1">
              <a:lnSpc>
                <a:spcPct val="80000"/>
              </a:lnSpc>
              <a:spcBef>
                <a:spcPct val="0"/>
              </a:spcBef>
              <a:buNone/>
              <a:defRPr sz="6000" kern="1200" cap="all" spc="150" baseline="0">
                <a:solidFill>
                  <a:srgbClr val="FFFFFF"/>
                </a:solidFill>
                <a:latin typeface="+mj-lt"/>
                <a:ea typeface="+mj-ea"/>
                <a:cs typeface="+mj-cs"/>
              </a:defRPr>
            </a:lvl1pPr>
          </a:lstStyle>
          <a:p>
            <a:r>
              <a:rPr lang="en-US" altLang="en-US" sz="2800" dirty="0" smtClean="0">
                <a:solidFill>
                  <a:schemeClr val="tx2">
                    <a:lumMod val="75000"/>
                  </a:schemeClr>
                </a:solidFill>
                <a:latin typeface="Gill Sans"/>
                <a:hlinkClick r:id="rId4"/>
              </a:rPr>
              <a:t>REAL TIME CYBERSECURITY THREAT MAP</a:t>
            </a:r>
            <a:endParaRPr lang="en-US" altLang="en-US" sz="2800" dirty="0">
              <a:solidFill>
                <a:schemeClr val="tx2">
                  <a:lumMod val="75000"/>
                </a:schemeClr>
              </a:solidFill>
              <a:latin typeface="Gill Sans"/>
              <a:hlinkClick r:id="rId4"/>
            </a:endParaRPr>
          </a:p>
        </p:txBody>
      </p:sp>
    </p:spTree>
    <p:extLst>
      <p:ext uri="{BB962C8B-B14F-4D97-AF65-F5344CB8AC3E}">
        <p14:creationId xmlns:p14="http://schemas.microsoft.com/office/powerpoint/2010/main" val="3930587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1046434" y="1611682"/>
            <a:ext cx="7262431" cy="584776"/>
          </a:xfrm>
          <a:prstGeom prst="rect">
            <a:avLst/>
          </a:prstGeom>
          <a:noFill/>
        </p:spPr>
        <p:txBody>
          <a:bodyPr wrap="square" rtlCol="0">
            <a:spAutoFit/>
          </a:bodyPr>
          <a:lstStyle/>
          <a:p>
            <a:pPr algn="ctr"/>
            <a:r>
              <a:rPr lang="en-US" sz="3200" b="1" dirty="0" smtClean="0">
                <a:solidFill>
                  <a:srgbClr val="7F7F7F"/>
                </a:solidFill>
              </a:rPr>
              <a:t>SECURITY RISK MANAGEMENT</a:t>
            </a:r>
            <a:endParaRPr lang="en-US" sz="3200" b="1" dirty="0">
              <a:solidFill>
                <a:srgbClr val="7F7F7F"/>
              </a:solidFill>
            </a:endParaRPr>
          </a:p>
        </p:txBody>
      </p:sp>
      <p:sp>
        <p:nvSpPr>
          <p:cNvPr id="6" name="Rectangle 5"/>
          <p:cNvSpPr/>
          <p:nvPr/>
        </p:nvSpPr>
        <p:spPr>
          <a:xfrm>
            <a:off x="402475" y="2479672"/>
            <a:ext cx="8407247" cy="3416320"/>
          </a:xfrm>
          <a:prstGeom prst="rect">
            <a:avLst/>
          </a:prstGeom>
        </p:spPr>
        <p:txBody>
          <a:bodyPr wrap="square">
            <a:spAutoFit/>
          </a:bodyPr>
          <a:lstStyle/>
          <a:p>
            <a:r>
              <a:rPr lang="en-US" dirty="0" smtClean="0"/>
              <a:t>• Chief </a:t>
            </a:r>
            <a:r>
              <a:rPr lang="en-US" dirty="0"/>
              <a:t>information officers and chief information security officers often speak in terms of a “security stack”: the various layers of perimeter and network security designed to prevent data breaches and hacker exploits, etc. This is an admirable approach as far as it goes, but it ignores the fact that 90% of the breaches and hacker exploits start with phishing or social engineering. Humans remain the most vulnerable link to a lender’s information security. </a:t>
            </a:r>
            <a:endParaRPr lang="en-US" dirty="0" smtClean="0"/>
          </a:p>
          <a:p>
            <a:endParaRPr lang="en-US" sz="1100" dirty="0"/>
          </a:p>
          <a:p>
            <a:r>
              <a:rPr lang="en-US" dirty="0"/>
              <a:t>• </a:t>
            </a:r>
            <a:r>
              <a:rPr lang="en-US" dirty="0" smtClean="0"/>
              <a:t>The </a:t>
            </a:r>
            <a:r>
              <a:rPr lang="en-US" dirty="0"/>
              <a:t>security stack is a good start. Lenders’ information security effectiveness can be greatly increased with two additions to the typical security stack: hardening employees against social engineering and active endpoint monitoring of every endpoint within the lender. Combined with the traditional security stack, these two additions can meaningfully increase information security. </a:t>
            </a:r>
          </a:p>
        </p:txBody>
      </p:sp>
    </p:spTree>
    <p:extLst>
      <p:ext uri="{BB962C8B-B14F-4D97-AF65-F5344CB8AC3E}">
        <p14:creationId xmlns:p14="http://schemas.microsoft.com/office/powerpoint/2010/main" val="1686232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1046434" y="1611682"/>
            <a:ext cx="7262431" cy="584776"/>
          </a:xfrm>
          <a:prstGeom prst="rect">
            <a:avLst/>
          </a:prstGeom>
          <a:noFill/>
        </p:spPr>
        <p:txBody>
          <a:bodyPr wrap="square" rtlCol="0">
            <a:spAutoFit/>
          </a:bodyPr>
          <a:lstStyle/>
          <a:p>
            <a:pPr algn="ctr"/>
            <a:r>
              <a:rPr lang="en-US" sz="3200" b="1" dirty="0" smtClean="0">
                <a:solidFill>
                  <a:srgbClr val="7F7F7F"/>
                </a:solidFill>
              </a:rPr>
              <a:t>WHERE TO START?</a:t>
            </a:r>
            <a:endParaRPr lang="en-US" sz="3200" b="1" dirty="0">
              <a:solidFill>
                <a:srgbClr val="7F7F7F"/>
              </a:solidFill>
            </a:endParaRPr>
          </a:p>
        </p:txBody>
      </p:sp>
      <p:sp>
        <p:nvSpPr>
          <p:cNvPr id="6" name="Rectangle 5"/>
          <p:cNvSpPr/>
          <p:nvPr/>
        </p:nvSpPr>
        <p:spPr>
          <a:xfrm>
            <a:off x="402475" y="2479672"/>
            <a:ext cx="8407247" cy="3754875"/>
          </a:xfrm>
          <a:prstGeom prst="rect">
            <a:avLst/>
          </a:prstGeom>
        </p:spPr>
        <p:txBody>
          <a:bodyPr wrap="square">
            <a:spAutoFit/>
          </a:bodyPr>
          <a:lstStyle/>
          <a:p>
            <a:r>
              <a:rPr lang="en-US" dirty="0" smtClean="0"/>
              <a:t>• Hardening </a:t>
            </a:r>
            <a:r>
              <a:rPr lang="en-US" dirty="0"/>
              <a:t>employees to social engineering is a combination of training, testing and adjustments. In a typical social engineering test, 50% of a lender’s employees click on a phishing email. Ten percent to 20% click on an attachment or grant permission to enable macros or other highly dangerous behavior. Five percent of the employees are “serial” clickers, meaning they click on just about everything. </a:t>
            </a:r>
            <a:endParaRPr lang="en-US" dirty="0" smtClean="0"/>
          </a:p>
          <a:p>
            <a:endParaRPr lang="en-US" sz="1100" dirty="0"/>
          </a:p>
          <a:p>
            <a:r>
              <a:rPr lang="en-US" dirty="0"/>
              <a:t>• </a:t>
            </a:r>
            <a:r>
              <a:rPr lang="en-US" dirty="0" smtClean="0"/>
              <a:t>Testing</a:t>
            </a:r>
            <a:r>
              <a:rPr lang="en-US" dirty="0"/>
              <a:t>, training and monitoring is good governance. Strong corporate security policies and practices can demonstrate to state regulators that the company is very aggressive on information security matters. </a:t>
            </a:r>
            <a:endParaRPr lang="en-US" dirty="0" smtClean="0"/>
          </a:p>
          <a:p>
            <a:endParaRPr lang="en-US" sz="1100" dirty="0"/>
          </a:p>
          <a:p>
            <a:r>
              <a:rPr lang="en-US" dirty="0"/>
              <a:t>• </a:t>
            </a:r>
            <a:r>
              <a:rPr lang="en-US" dirty="0" smtClean="0"/>
              <a:t>Endpoint </a:t>
            </a:r>
            <a:r>
              <a:rPr lang="en-US" dirty="0"/>
              <a:t>monitoring: The active monitoring of all endpoints (laptops, desktops, servers, and certain infrastructure hardware, such as routers, etc.) can rapidly identify a security </a:t>
            </a:r>
            <a:r>
              <a:rPr lang="en-US" dirty="0" smtClean="0"/>
              <a:t>and </a:t>
            </a:r>
            <a:r>
              <a:rPr lang="en-US" dirty="0"/>
              <a:t>allow for immediate response and remediation. </a:t>
            </a:r>
          </a:p>
          <a:p>
            <a:endParaRPr lang="en-US" dirty="0"/>
          </a:p>
        </p:txBody>
      </p:sp>
    </p:spTree>
    <p:extLst>
      <p:ext uri="{BB962C8B-B14F-4D97-AF65-F5344CB8AC3E}">
        <p14:creationId xmlns:p14="http://schemas.microsoft.com/office/powerpoint/2010/main" val="443986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1046434" y="1611682"/>
            <a:ext cx="7262431" cy="584776"/>
          </a:xfrm>
          <a:prstGeom prst="rect">
            <a:avLst/>
          </a:prstGeom>
          <a:noFill/>
        </p:spPr>
        <p:txBody>
          <a:bodyPr wrap="square" rtlCol="0">
            <a:spAutoFit/>
          </a:bodyPr>
          <a:lstStyle/>
          <a:p>
            <a:pPr algn="ctr"/>
            <a:r>
              <a:rPr lang="en-US" sz="3200" b="1" dirty="0" smtClean="0">
                <a:solidFill>
                  <a:srgbClr val="7F7F7F"/>
                </a:solidFill>
              </a:rPr>
              <a:t>AND FINALLY</a:t>
            </a:r>
            <a:r>
              <a:rPr lang="is-IS" sz="3200" b="1" dirty="0" smtClean="0">
                <a:solidFill>
                  <a:srgbClr val="7F7F7F"/>
                </a:solidFill>
              </a:rPr>
              <a:t>….</a:t>
            </a:r>
            <a:endParaRPr lang="en-US" sz="3200" b="1" dirty="0">
              <a:solidFill>
                <a:srgbClr val="7F7F7F"/>
              </a:solidFill>
            </a:endParaRPr>
          </a:p>
        </p:txBody>
      </p:sp>
      <p:sp>
        <p:nvSpPr>
          <p:cNvPr id="6" name="Rectangle 5"/>
          <p:cNvSpPr/>
          <p:nvPr/>
        </p:nvSpPr>
        <p:spPr>
          <a:xfrm>
            <a:off x="402475" y="2479672"/>
            <a:ext cx="8407247" cy="3416320"/>
          </a:xfrm>
          <a:prstGeom prst="rect">
            <a:avLst/>
          </a:prstGeom>
        </p:spPr>
        <p:txBody>
          <a:bodyPr wrap="square">
            <a:spAutoFit/>
          </a:bodyPr>
          <a:lstStyle/>
          <a:p>
            <a:endParaRPr lang="en-US" dirty="0"/>
          </a:p>
          <a:p>
            <a:pPr algn="ctr"/>
            <a:r>
              <a:rPr lang="en-US" b="1" dirty="0"/>
              <a:t>Realize that as a lender, you may have been breached or will be breached</a:t>
            </a:r>
            <a:r>
              <a:rPr lang="en-US" dirty="0"/>
              <a:t>. </a:t>
            </a:r>
            <a:endParaRPr lang="en-US" dirty="0" smtClean="0"/>
          </a:p>
          <a:p>
            <a:endParaRPr lang="en-US" dirty="0" smtClean="0"/>
          </a:p>
          <a:p>
            <a:r>
              <a:rPr lang="en-US" dirty="0" smtClean="0"/>
              <a:t>Make </a:t>
            </a:r>
            <a:r>
              <a:rPr lang="en-US" dirty="0"/>
              <a:t>a resolution to improve your security and meet the state and federal information security requirements imposed on lenders. </a:t>
            </a:r>
            <a:endParaRPr lang="en-US" dirty="0" smtClean="0"/>
          </a:p>
          <a:p>
            <a:endParaRPr lang="en-US" dirty="0" smtClean="0"/>
          </a:p>
          <a:p>
            <a:r>
              <a:rPr lang="en-US" dirty="0" smtClean="0"/>
              <a:t>FYI</a:t>
            </a:r>
            <a:r>
              <a:rPr lang="en-US" dirty="0"/>
              <a:t>: The typical third-party-administered social engineering training/testing program and third-party endpoint agent monitoring runs about $10 to $15 per month per employee</a:t>
            </a:r>
            <a:r>
              <a:rPr lang="en-US" dirty="0" smtClean="0"/>
              <a:t>.</a:t>
            </a:r>
          </a:p>
          <a:p>
            <a:endParaRPr lang="en-US" dirty="0" smtClean="0"/>
          </a:p>
          <a:p>
            <a:r>
              <a:rPr lang="en-US" dirty="0" smtClean="0"/>
              <a:t>This </a:t>
            </a:r>
            <a:r>
              <a:rPr lang="en-US" dirty="0"/>
              <a:t>is a reasonable investment to multiply the power and protection of a lender’s security stack by a factor of 10. This approach also substantially contributes to meeting state and federal information security requirements imposed on lenders. </a:t>
            </a:r>
          </a:p>
        </p:txBody>
      </p:sp>
    </p:spTree>
    <p:extLst>
      <p:ext uri="{BB962C8B-B14F-4D97-AF65-F5344CB8AC3E}">
        <p14:creationId xmlns:p14="http://schemas.microsoft.com/office/powerpoint/2010/main" val="646870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7353" y="2761468"/>
            <a:ext cx="7841017"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387353" y="1945997"/>
            <a:ext cx="8216660" cy="707886"/>
          </a:xfrm>
          <a:prstGeom prst="rect">
            <a:avLst/>
          </a:prstGeom>
        </p:spPr>
        <p:txBody>
          <a:bodyPr wrap="square">
            <a:spAutoFit/>
          </a:bodyPr>
          <a:lstStyle/>
          <a:p>
            <a:pPr lvl="0"/>
            <a:r>
              <a:rPr lang="en-US" sz="4000" b="1" dirty="0" smtClean="0">
                <a:solidFill>
                  <a:schemeClr val="tx2">
                    <a:lumMod val="50000"/>
                  </a:schemeClr>
                </a:solidFill>
                <a:latin typeface="Arial Narrow"/>
                <a:cs typeface="Arial Narrow"/>
              </a:rPr>
              <a:t>John Costello, </a:t>
            </a:r>
            <a:r>
              <a:rPr lang="en-US" sz="4000" b="1" dirty="0" err="1" smtClean="0">
                <a:solidFill>
                  <a:schemeClr val="tx2">
                    <a:lumMod val="50000"/>
                  </a:schemeClr>
                </a:solidFill>
                <a:latin typeface="Arial Narrow"/>
                <a:cs typeface="Arial Narrow"/>
              </a:rPr>
              <a:t>Dinsmore</a:t>
            </a:r>
            <a:r>
              <a:rPr lang="en-US" sz="4000" b="1" dirty="0" smtClean="0">
                <a:solidFill>
                  <a:schemeClr val="tx2">
                    <a:lumMod val="50000"/>
                  </a:schemeClr>
                </a:solidFill>
                <a:latin typeface="Arial Narrow"/>
                <a:cs typeface="Arial Narrow"/>
              </a:rPr>
              <a:t> &amp; </a:t>
            </a:r>
            <a:r>
              <a:rPr lang="en-US" sz="4000" b="1" dirty="0" err="1" smtClean="0">
                <a:solidFill>
                  <a:schemeClr val="tx2">
                    <a:lumMod val="50000"/>
                  </a:schemeClr>
                </a:solidFill>
                <a:latin typeface="Arial Narrow"/>
                <a:cs typeface="Arial Narrow"/>
              </a:rPr>
              <a:t>Shohl</a:t>
            </a:r>
            <a:r>
              <a:rPr lang="en-US" sz="4000" b="1" dirty="0" smtClean="0">
                <a:solidFill>
                  <a:schemeClr val="tx2">
                    <a:lumMod val="50000"/>
                  </a:schemeClr>
                </a:solidFill>
                <a:latin typeface="Arial Narrow"/>
                <a:cs typeface="Arial Narrow"/>
              </a:rPr>
              <a:t> LLP</a:t>
            </a:r>
            <a:endParaRPr lang="en-US" sz="3200" b="1" i="0" spc="380" dirty="0">
              <a:solidFill>
                <a:schemeClr val="tx2">
                  <a:lumMod val="50000"/>
                </a:schemeClr>
              </a:solidFill>
              <a:latin typeface="Arial Narrow"/>
              <a:cs typeface="Arial Narrow"/>
            </a:endParaRPr>
          </a:p>
        </p:txBody>
      </p:sp>
      <p:pic>
        <p:nvPicPr>
          <p:cNvPr id="9" name="Picture 2" descr="S:\Marketing\Graphics\Desks, Books + Office Supplies\shutterstock_301185842.jpg"/>
          <p:cNvPicPr>
            <a:picLocks noChangeAspect="1" noChangeArrowheads="1"/>
          </p:cNvPicPr>
          <p:nvPr/>
        </p:nvPicPr>
        <p:blipFill>
          <a:blip r:embed="rId3" cstate="print"/>
          <a:srcRect/>
          <a:stretch>
            <a:fillRect/>
          </a:stretch>
        </p:blipFill>
        <p:spPr bwMode="auto">
          <a:xfrm flipH="1">
            <a:off x="3953791" y="3228872"/>
            <a:ext cx="4185969" cy="2790927"/>
          </a:xfrm>
          <a:prstGeom prst="rect">
            <a:avLst/>
          </a:prstGeom>
          <a:noFill/>
        </p:spPr>
      </p:pic>
      <p:sp>
        <p:nvSpPr>
          <p:cNvPr id="10" name="Title 1"/>
          <p:cNvSpPr txBox="1">
            <a:spLocks/>
          </p:cNvSpPr>
          <p:nvPr/>
        </p:nvSpPr>
        <p:spPr>
          <a:xfrm>
            <a:off x="387353" y="3228871"/>
            <a:ext cx="3395909" cy="2790927"/>
          </a:xfrm>
          <a:prstGeom prst="rect">
            <a:avLst/>
          </a:prstGeom>
        </p:spPr>
        <p:txBody>
          <a:bodyPr/>
          <a:lstStyle>
            <a:lvl1pPr algn="r" defTabSz="457200" rtl="0" eaLnBrk="1" latinLnBrk="0" hangingPunct="1">
              <a:spcBef>
                <a:spcPct val="0"/>
              </a:spcBef>
              <a:buNone/>
              <a:defRPr sz="4400" b="1" i="0" kern="1200">
                <a:solidFill>
                  <a:schemeClr val="bg1">
                    <a:lumMod val="50000"/>
                  </a:schemeClr>
                </a:solidFill>
                <a:latin typeface="Arial Narrow"/>
                <a:ea typeface="+mj-ea"/>
                <a:cs typeface="Arial Narrow"/>
              </a:defRPr>
            </a:lvl1pPr>
          </a:lstStyle>
          <a:p>
            <a:pPr algn="ctr"/>
            <a:r>
              <a:rPr lang="en-US" sz="2800" dirty="0" smtClean="0"/>
              <a:t>Overview of the Liability Issues </a:t>
            </a:r>
          </a:p>
          <a:p>
            <a:pPr algn="ctr"/>
            <a:r>
              <a:rPr lang="en-US" sz="2800" dirty="0" smtClean="0"/>
              <a:t>after a </a:t>
            </a:r>
          </a:p>
          <a:p>
            <a:pPr algn="ctr"/>
            <a:r>
              <a:rPr lang="en-US" sz="2800" dirty="0" smtClean="0"/>
              <a:t>CyberSecurity</a:t>
            </a:r>
          </a:p>
          <a:p>
            <a:pPr algn="ctr"/>
            <a:r>
              <a:rPr lang="en-US" sz="2800" dirty="0" smtClean="0"/>
              <a:t> Incident</a:t>
            </a:r>
          </a:p>
        </p:txBody>
      </p:sp>
    </p:spTree>
    <p:extLst>
      <p:ext uri="{BB962C8B-B14F-4D97-AF65-F5344CB8AC3E}">
        <p14:creationId xmlns:p14="http://schemas.microsoft.com/office/powerpoint/2010/main" val="4251040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08" y="1491150"/>
            <a:ext cx="8229600" cy="1143000"/>
          </a:xfrm>
        </p:spPr>
        <p:txBody>
          <a:bodyPr/>
          <a:lstStyle/>
          <a:p>
            <a:pPr algn="ctr"/>
            <a:r>
              <a:rPr lang="en-US" dirty="0" smtClean="0"/>
              <a:t>Anecdotal Example</a:t>
            </a:r>
            <a:endParaRPr lang="en-US" dirty="0"/>
          </a:p>
        </p:txBody>
      </p:sp>
      <p:sp>
        <p:nvSpPr>
          <p:cNvPr id="3" name="Content Placeholder 2"/>
          <p:cNvSpPr>
            <a:spLocks noGrp="1"/>
          </p:cNvSpPr>
          <p:nvPr>
            <p:ph idx="1"/>
          </p:nvPr>
        </p:nvSpPr>
        <p:spPr>
          <a:xfrm>
            <a:off x="598308" y="2734202"/>
            <a:ext cx="8229600" cy="3867393"/>
          </a:xfrm>
        </p:spPr>
        <p:txBody>
          <a:bodyPr/>
          <a:lstStyle/>
          <a:p>
            <a:pPr>
              <a:buFont typeface="Arial" pitchFamily="34" charset="0"/>
              <a:buChar char="•"/>
            </a:pPr>
            <a:r>
              <a:rPr lang="en-US" sz="2000" dirty="0" smtClean="0"/>
              <a:t> Litigation can devolve into “</a:t>
            </a:r>
            <a:r>
              <a:rPr lang="en-US" sz="2000" b="1" i="1" dirty="0" smtClean="0"/>
              <a:t>Sue Everybody and Settle with their Insurance Policies</a:t>
            </a:r>
            <a:r>
              <a:rPr lang="en-US" sz="2000" dirty="0" smtClean="0"/>
              <a:t>” </a:t>
            </a:r>
          </a:p>
          <a:p>
            <a:pPr lvl="1">
              <a:buFont typeface="Arial" pitchFamily="34" charset="0"/>
              <a:buChar char="•"/>
            </a:pPr>
            <a:r>
              <a:rPr lang="en-US" sz="1600" dirty="0" smtClean="0"/>
              <a:t>Insurance coverage legal opinions are unclear / trending negative for policyholders</a:t>
            </a:r>
          </a:p>
          <a:p>
            <a:pPr>
              <a:buFont typeface="Arial" pitchFamily="34" charset="0"/>
              <a:buChar char="•"/>
            </a:pPr>
            <a:r>
              <a:rPr lang="en-US" sz="2000" b="1" i="1" dirty="0" smtClean="0"/>
              <a:t>What’s Past is Prologue</a:t>
            </a:r>
            <a:r>
              <a:rPr lang="en-US" sz="2000" dirty="0" smtClean="0"/>
              <a:t>. Even if cybercrime is new, the tools to seek redress in the courts are old.  </a:t>
            </a:r>
            <a:endParaRPr lang="en-US" sz="1600" dirty="0" smtClean="0"/>
          </a:p>
          <a:p>
            <a:pPr>
              <a:buFont typeface="Arial" pitchFamily="34" charset="0"/>
              <a:buChar char="•"/>
            </a:pPr>
            <a:r>
              <a:rPr lang="en-US" sz="2000" dirty="0" smtClean="0"/>
              <a:t> Common claims in litigation</a:t>
            </a:r>
          </a:p>
          <a:p>
            <a:pPr lvl="1">
              <a:buFont typeface="Arial" pitchFamily="34" charset="0"/>
              <a:buChar char="•"/>
            </a:pPr>
            <a:r>
              <a:rPr lang="en-US" sz="1600" dirty="0" smtClean="0"/>
              <a:t>Negligence / gross negligence</a:t>
            </a:r>
          </a:p>
          <a:p>
            <a:pPr lvl="1">
              <a:buFont typeface="Arial" pitchFamily="34" charset="0"/>
              <a:buChar char="•"/>
            </a:pPr>
            <a:r>
              <a:rPr lang="en-US" sz="1600" dirty="0" smtClean="0"/>
              <a:t>Breach of fiduciary duty / Malpractice</a:t>
            </a:r>
          </a:p>
          <a:p>
            <a:pPr lvl="1">
              <a:buFont typeface="Arial" pitchFamily="34" charset="0"/>
              <a:buChar char="•"/>
            </a:pPr>
            <a:r>
              <a:rPr lang="en-US" sz="1600" dirty="0" smtClean="0"/>
              <a:t>Breach of contract / Breach of Implied Duty of Good Faith &amp; Fair Dealing (commercial reasonableness)</a:t>
            </a:r>
          </a:p>
        </p:txBody>
      </p:sp>
    </p:spTree>
    <p:extLst>
      <p:ext uri="{BB962C8B-B14F-4D97-AF65-F5344CB8AC3E}">
        <p14:creationId xmlns:p14="http://schemas.microsoft.com/office/powerpoint/2010/main" val="650531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08" y="1546379"/>
            <a:ext cx="8229600" cy="1143000"/>
          </a:xfrm>
        </p:spPr>
        <p:txBody>
          <a:bodyPr/>
          <a:lstStyle/>
          <a:p>
            <a:pPr algn="ctr"/>
            <a:r>
              <a:rPr lang="en-US" dirty="0" smtClean="0"/>
              <a:t>Anecdotal Example</a:t>
            </a:r>
            <a:endParaRPr lang="en-US" dirty="0"/>
          </a:p>
        </p:txBody>
      </p:sp>
      <p:sp>
        <p:nvSpPr>
          <p:cNvPr id="3" name="Content Placeholder 2"/>
          <p:cNvSpPr>
            <a:spLocks noGrp="1"/>
          </p:cNvSpPr>
          <p:nvPr>
            <p:ph idx="1"/>
          </p:nvPr>
        </p:nvSpPr>
        <p:spPr>
          <a:xfrm>
            <a:off x="598308" y="3013037"/>
            <a:ext cx="8229600" cy="3867393"/>
          </a:xfrm>
        </p:spPr>
        <p:txBody>
          <a:bodyPr/>
          <a:lstStyle/>
          <a:p>
            <a:pPr>
              <a:buFont typeface="Arial" pitchFamily="34" charset="0"/>
              <a:buChar char="•"/>
            </a:pPr>
            <a:r>
              <a:rPr lang="en-US" sz="2000" b="1" i="1" dirty="0" smtClean="0"/>
              <a:t> NY Couple Says Real Estate Attorney Negligent For Using AOL Email</a:t>
            </a:r>
          </a:p>
          <a:p>
            <a:pPr lvl="1">
              <a:buFont typeface="Arial" pitchFamily="34" charset="0"/>
              <a:buChar char="•"/>
            </a:pPr>
            <a:r>
              <a:rPr lang="en-US" sz="1800" dirty="0" smtClean="0"/>
              <a:t>In a “spoofing” attack, a former Lehman Brothers executive unwittingly wired a nearly $2 million deposit for a $20 million Manhattan apartment to cyber criminals — the buyers subsequently filed a lawsuit against the attorney.</a:t>
            </a:r>
          </a:p>
          <a:p>
            <a:pPr>
              <a:buFont typeface="Arial" pitchFamily="34" charset="0"/>
              <a:buChar char="•"/>
            </a:pPr>
            <a:r>
              <a:rPr lang="en-US" sz="2000" dirty="0" smtClean="0"/>
              <a:t> The lawsuit alleges the use of an AOL account for law firm email and failure to install basic </a:t>
            </a:r>
            <a:r>
              <a:rPr lang="en-US" sz="2000" dirty="0" err="1" smtClean="0"/>
              <a:t>cybersecurity</a:t>
            </a:r>
            <a:r>
              <a:rPr lang="en-US" sz="2000" dirty="0" smtClean="0"/>
              <a:t> protections amount to </a:t>
            </a:r>
            <a:r>
              <a:rPr lang="en-US" sz="2000" b="1" i="1" dirty="0" smtClean="0"/>
              <a:t>professional negligence and breach of fiduciary duty</a:t>
            </a:r>
          </a:p>
          <a:p>
            <a:pPr lvl="1">
              <a:buFont typeface="Arial" pitchFamily="34" charset="0"/>
              <a:buChar char="•"/>
            </a:pPr>
            <a:r>
              <a:rPr lang="en-US" sz="1800" i="1" dirty="0" smtClean="0"/>
              <a:t>Robert Millard and Bethany Millard v. Patricia L. Doran</a:t>
            </a:r>
            <a:r>
              <a:rPr lang="en-US" sz="1800" dirty="0" smtClean="0"/>
              <a:t>, Index No. 153262/2016, Supreme Court of the State of New York, County of New York.</a:t>
            </a:r>
          </a:p>
        </p:txBody>
      </p:sp>
    </p:spTree>
    <p:extLst>
      <p:ext uri="{BB962C8B-B14F-4D97-AF65-F5344CB8AC3E}">
        <p14:creationId xmlns:p14="http://schemas.microsoft.com/office/powerpoint/2010/main" val="173384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08" y="1584020"/>
            <a:ext cx="8229600" cy="1143000"/>
          </a:xfrm>
        </p:spPr>
        <p:txBody>
          <a:bodyPr/>
          <a:lstStyle/>
          <a:p>
            <a:pPr algn="ctr"/>
            <a:r>
              <a:rPr lang="en-US" dirty="0" smtClean="0"/>
              <a:t>Understand Insurance Coverage</a:t>
            </a:r>
            <a:endParaRPr lang="en-US" dirty="0"/>
          </a:p>
        </p:txBody>
      </p:sp>
      <p:sp>
        <p:nvSpPr>
          <p:cNvPr id="3" name="Content Placeholder 2"/>
          <p:cNvSpPr>
            <a:spLocks noGrp="1"/>
          </p:cNvSpPr>
          <p:nvPr>
            <p:ph idx="1"/>
          </p:nvPr>
        </p:nvSpPr>
        <p:spPr>
          <a:xfrm>
            <a:off x="598308" y="3050678"/>
            <a:ext cx="8229600" cy="3867393"/>
          </a:xfrm>
        </p:spPr>
        <p:txBody>
          <a:bodyPr/>
          <a:lstStyle/>
          <a:p>
            <a:pPr>
              <a:buFont typeface="Arial" pitchFamily="34" charset="0"/>
              <a:buChar char="•"/>
            </a:pPr>
            <a:r>
              <a:rPr lang="en-US" sz="2000" dirty="0" smtClean="0"/>
              <a:t>  </a:t>
            </a:r>
            <a:r>
              <a:rPr lang="en-US" sz="2000" i="1" dirty="0" smtClean="0"/>
              <a:t>Taylor &amp; Lieberman v. Federal Insurance Co</a:t>
            </a:r>
            <a:r>
              <a:rPr lang="en-US" sz="2000" dirty="0" smtClean="0"/>
              <a:t>., (9</a:t>
            </a:r>
            <a:r>
              <a:rPr lang="en-US" sz="2000" baseline="30000" dirty="0" smtClean="0"/>
              <a:t>th</a:t>
            </a:r>
            <a:r>
              <a:rPr lang="en-US" sz="2000" dirty="0" smtClean="0"/>
              <a:t> Cir. Mar. 9, 2017)</a:t>
            </a:r>
          </a:p>
          <a:p>
            <a:pPr lvl="1">
              <a:buFont typeface="Arial" pitchFamily="34" charset="0"/>
              <a:buChar char="•"/>
            </a:pPr>
            <a:r>
              <a:rPr lang="en-US" sz="1600" dirty="0" smtClean="0"/>
              <a:t>Accounting firm claim submitted under Forgery Coverage / Computer Fraud Coverage / Funds Transfer Fraud Coverage for </a:t>
            </a:r>
            <a:r>
              <a:rPr lang="en-US" sz="1600" dirty="0" err="1" smtClean="0"/>
              <a:t>BEC</a:t>
            </a:r>
            <a:r>
              <a:rPr lang="en-US" sz="1600" dirty="0" smtClean="0"/>
              <a:t> </a:t>
            </a:r>
            <a:r>
              <a:rPr lang="en-US" sz="1600" b="1" i="1" dirty="0" smtClean="0"/>
              <a:t>not covered by insurance </a:t>
            </a:r>
          </a:p>
          <a:p>
            <a:pPr lvl="2">
              <a:buFont typeface="+mj-lt"/>
              <a:buAutoNum type="arabicPeriod"/>
            </a:pPr>
            <a:r>
              <a:rPr lang="en-US" sz="1400" dirty="0" smtClean="0"/>
              <a:t>NO “Forgery” because no alteration of a financial instrument</a:t>
            </a:r>
          </a:p>
          <a:p>
            <a:pPr lvl="2">
              <a:buFont typeface="+mj-lt"/>
              <a:buAutoNum type="arabicPeriod"/>
            </a:pPr>
            <a:r>
              <a:rPr lang="en-US" sz="1400" dirty="0" smtClean="0"/>
              <a:t>NO “Computer Fraud” because </a:t>
            </a:r>
            <a:r>
              <a:rPr lang="en-US" sz="1400" i="1" dirty="0" smtClean="0"/>
              <a:t>sender knew about the wire transfers – no hostile “entry” into computer system</a:t>
            </a:r>
          </a:p>
          <a:p>
            <a:pPr lvl="2">
              <a:buFont typeface="+mj-lt"/>
              <a:buAutoNum type="arabicPeriod"/>
            </a:pPr>
            <a:r>
              <a:rPr lang="en-US" sz="1400" dirty="0" smtClean="0"/>
              <a:t>NO “Funds Transfer Fraud” because emails not “unauthorized” – sender just got fooled!</a:t>
            </a:r>
          </a:p>
          <a:p>
            <a:pPr lvl="2"/>
            <a:r>
              <a:rPr lang="en-US" sz="1400" dirty="0" smtClean="0"/>
              <a:t>“</a:t>
            </a:r>
            <a:r>
              <a:rPr lang="en-US" sz="1400" b="1" i="1" dirty="0" smtClean="0"/>
              <a:t>Although </a:t>
            </a:r>
            <a:r>
              <a:rPr lang="en-US" sz="1400" b="1" dirty="0" smtClean="0"/>
              <a:t>[accounting firm] </a:t>
            </a:r>
            <a:r>
              <a:rPr lang="en-US" sz="1400" b="1" i="1" dirty="0" smtClean="0"/>
              <a:t>did not know that the emailed instructions were fraudulent, it did know about the wire transfers</a:t>
            </a:r>
            <a:r>
              <a:rPr lang="en-US" sz="1400" dirty="0" smtClean="0"/>
              <a:t>.”</a:t>
            </a:r>
          </a:p>
          <a:p>
            <a:pPr>
              <a:buFont typeface="Arial" pitchFamily="34" charset="0"/>
              <a:buChar char="•"/>
            </a:pPr>
            <a:r>
              <a:rPr lang="en-US" sz="2000" dirty="0" smtClean="0"/>
              <a:t> </a:t>
            </a:r>
            <a:r>
              <a:rPr lang="en-US" sz="2000" b="1" i="1" dirty="0" smtClean="0"/>
              <a:t>Takeaway</a:t>
            </a:r>
            <a:r>
              <a:rPr lang="en-US" sz="2000" dirty="0" smtClean="0"/>
              <a:t>: </a:t>
            </a:r>
            <a:r>
              <a:rPr lang="en-US" sz="1800" i="1" dirty="0" smtClean="0"/>
              <a:t>Taylor &amp; Lieberman</a:t>
            </a:r>
            <a:r>
              <a:rPr lang="en-US" sz="1800" dirty="0" smtClean="0"/>
              <a:t> provides another harsh example of courts trend to refuse to find coverage for social engineering fraud losses under the “traditional” crime policy </a:t>
            </a:r>
            <a:r>
              <a:rPr lang="en-US" sz="1800" dirty="0" err="1" smtClean="0"/>
              <a:t>coverages</a:t>
            </a:r>
            <a:r>
              <a:rPr lang="en-US" sz="1800" dirty="0" smtClean="0"/>
              <a:t> as well as “cyber” </a:t>
            </a:r>
            <a:r>
              <a:rPr lang="en-US" sz="1800" dirty="0" err="1" smtClean="0"/>
              <a:t>coverages</a:t>
            </a:r>
            <a:endParaRPr lang="en-US" sz="1800" dirty="0" smtClean="0"/>
          </a:p>
        </p:txBody>
      </p:sp>
    </p:spTree>
    <p:extLst>
      <p:ext uri="{BB962C8B-B14F-4D97-AF65-F5344CB8AC3E}">
        <p14:creationId xmlns:p14="http://schemas.microsoft.com/office/powerpoint/2010/main" val="4184690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08" y="1652147"/>
            <a:ext cx="8229600" cy="1143000"/>
          </a:xfrm>
        </p:spPr>
        <p:txBody>
          <a:bodyPr/>
          <a:lstStyle/>
          <a:p>
            <a:pPr algn="ctr"/>
            <a:r>
              <a:rPr lang="en-US" dirty="0" smtClean="0"/>
              <a:t>Understand Insurance Coverage</a:t>
            </a:r>
            <a:endParaRPr lang="en-US" dirty="0"/>
          </a:p>
        </p:txBody>
      </p:sp>
      <p:sp>
        <p:nvSpPr>
          <p:cNvPr id="3" name="Content Placeholder 2"/>
          <p:cNvSpPr>
            <a:spLocks noGrp="1"/>
          </p:cNvSpPr>
          <p:nvPr>
            <p:ph idx="1"/>
          </p:nvPr>
        </p:nvSpPr>
        <p:spPr>
          <a:xfrm>
            <a:off x="598308" y="3118805"/>
            <a:ext cx="8229600" cy="3867393"/>
          </a:xfrm>
        </p:spPr>
        <p:txBody>
          <a:bodyPr/>
          <a:lstStyle/>
          <a:p>
            <a:pPr>
              <a:buFont typeface="Arial" pitchFamily="34" charset="0"/>
              <a:buChar char="•"/>
            </a:pPr>
            <a:r>
              <a:rPr lang="en-US" sz="2000" dirty="0" smtClean="0"/>
              <a:t>  </a:t>
            </a:r>
            <a:r>
              <a:rPr lang="en-US" sz="2000" b="1" i="1" dirty="0" smtClean="0"/>
              <a:t>Rely on Details Over Hunches</a:t>
            </a:r>
            <a:r>
              <a:rPr lang="en-US" sz="2000" dirty="0" smtClean="0"/>
              <a:t>: Most policyholders expect that computer fraud coverage will cover loss from crimes, such as wire transfer fraud, perpetrated using computerized means, like a spoofed email; however, </a:t>
            </a:r>
            <a:r>
              <a:rPr lang="en-US" sz="2000" i="1" dirty="0" smtClean="0"/>
              <a:t>judicial trend is not favorable to policyholders.</a:t>
            </a:r>
          </a:p>
          <a:p>
            <a:pPr>
              <a:buFont typeface="Arial" pitchFamily="34" charset="0"/>
              <a:buChar char="•"/>
            </a:pPr>
            <a:r>
              <a:rPr lang="en-US" sz="2000" dirty="0" smtClean="0"/>
              <a:t> </a:t>
            </a:r>
            <a:r>
              <a:rPr lang="en-US" sz="2000" b="1" i="1" dirty="0" smtClean="0"/>
              <a:t>Takeaway</a:t>
            </a:r>
            <a:r>
              <a:rPr lang="en-US" sz="2000" dirty="0" smtClean="0"/>
              <a:t>: </a:t>
            </a:r>
          </a:p>
          <a:p>
            <a:pPr lvl="1">
              <a:buFont typeface="Arial" pitchFamily="34" charset="0"/>
              <a:buChar char="•"/>
            </a:pPr>
            <a:r>
              <a:rPr lang="en-US" sz="1600" b="1" i="1" dirty="0" smtClean="0"/>
              <a:t>Work with knowledgeable insurance brokers</a:t>
            </a:r>
            <a:r>
              <a:rPr lang="en-US" sz="1600" dirty="0" smtClean="0"/>
              <a:t>, who will educate you on policy specifics.  </a:t>
            </a:r>
          </a:p>
          <a:p>
            <a:pPr lvl="1">
              <a:buFont typeface="Arial" pitchFamily="34" charset="0"/>
              <a:buChar char="•"/>
            </a:pPr>
            <a:r>
              <a:rPr lang="en-US" sz="1600" b="1" i="1" dirty="0" smtClean="0"/>
              <a:t>Confirm understanding of coverage with other professionals</a:t>
            </a:r>
            <a:r>
              <a:rPr lang="en-US" sz="1600" b="1" dirty="0" smtClean="0"/>
              <a:t> </a:t>
            </a:r>
            <a:r>
              <a:rPr lang="en-US" sz="1600" dirty="0" smtClean="0"/>
              <a:t>(risk mangers / lawyers) proactively.</a:t>
            </a:r>
          </a:p>
          <a:p>
            <a:pPr lvl="1">
              <a:buFont typeface="Arial" pitchFamily="34" charset="0"/>
              <a:buChar char="•"/>
            </a:pPr>
            <a:r>
              <a:rPr lang="en-US" sz="1600" dirty="0" smtClean="0"/>
              <a:t>Look at potential for </a:t>
            </a:r>
            <a:r>
              <a:rPr lang="en-US" sz="1600" b="1" i="1" dirty="0" smtClean="0"/>
              <a:t>specialized endorsements </a:t>
            </a:r>
            <a:r>
              <a:rPr lang="en-US" sz="1600" dirty="0" smtClean="0"/>
              <a:t>for coverage.</a:t>
            </a:r>
          </a:p>
        </p:txBody>
      </p:sp>
    </p:spTree>
    <p:extLst>
      <p:ext uri="{BB962C8B-B14F-4D97-AF65-F5344CB8AC3E}">
        <p14:creationId xmlns:p14="http://schemas.microsoft.com/office/powerpoint/2010/main" val="4115158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3747" y="2090785"/>
            <a:ext cx="872238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0" y="1459396"/>
            <a:ext cx="9144000" cy="523220"/>
          </a:xfrm>
          <a:prstGeom prst="rect">
            <a:avLst/>
          </a:prstGeom>
        </p:spPr>
        <p:txBody>
          <a:bodyPr wrap="square">
            <a:spAutoFit/>
          </a:bodyPr>
          <a:lstStyle/>
          <a:p>
            <a:pPr lvl="0" algn="ctr"/>
            <a:r>
              <a:rPr lang="en-US" sz="2800" b="1" i="0" spc="43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RECAP – CYBERSECURITY BEST PRACTICES</a:t>
            </a:r>
            <a:endParaRPr lang="en-US" sz="2800" b="1" i="0" spc="200" dirty="0">
              <a:solidFill>
                <a:schemeClr val="tx2">
                  <a:lumMod val="50000"/>
                </a:schemeClr>
              </a:solidFill>
              <a:effectLst>
                <a:outerShdw blurRad="88900" dist="63500" dir="2700000" algn="tl" rotWithShape="0">
                  <a:srgbClr val="000000">
                    <a:alpha val="45000"/>
                  </a:srgbClr>
                </a:outerShdw>
              </a:effectLst>
              <a:latin typeface="Arial Narrow"/>
              <a:cs typeface="Arial Narrow"/>
            </a:endParaRPr>
          </a:p>
        </p:txBody>
      </p:sp>
      <p:sp>
        <p:nvSpPr>
          <p:cNvPr id="20" name="TextBox 19"/>
          <p:cNvSpPr txBox="1"/>
          <p:nvPr/>
        </p:nvSpPr>
        <p:spPr>
          <a:xfrm>
            <a:off x="6359454" y="4047419"/>
            <a:ext cx="184666" cy="369332"/>
          </a:xfrm>
          <a:prstGeom prst="rect">
            <a:avLst/>
          </a:prstGeom>
          <a:noFill/>
        </p:spPr>
        <p:txBody>
          <a:bodyPr wrap="none" rtlCol="0">
            <a:spAutoFit/>
          </a:bodyPr>
          <a:lstStyle/>
          <a:p>
            <a:endParaRPr lang="en-US" dirty="0"/>
          </a:p>
        </p:txBody>
      </p:sp>
      <p:sp>
        <p:nvSpPr>
          <p:cNvPr id="22" name="Content Placeholder 2"/>
          <p:cNvSpPr txBox="1">
            <a:spLocks/>
          </p:cNvSpPr>
          <p:nvPr/>
        </p:nvSpPr>
        <p:spPr>
          <a:xfrm>
            <a:off x="421617" y="2269422"/>
            <a:ext cx="8514513" cy="394332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800" b="1" i="1" dirty="0" smtClean="0">
                <a:latin typeface="Times"/>
                <a:cs typeface="Times"/>
              </a:rPr>
              <a:t>I.  Before</a:t>
            </a:r>
            <a:r>
              <a:rPr lang="en-US" sz="2800" b="1" dirty="0" smtClean="0">
                <a:latin typeface="Times"/>
                <a:cs typeface="Times"/>
              </a:rPr>
              <a:t> a cyber intrusion or attack</a:t>
            </a:r>
          </a:p>
          <a:p>
            <a:pPr marL="971550" lvl="1" indent="-514350">
              <a:buFont typeface="+mj-lt"/>
              <a:buAutoNum type="alphaUcPeriod"/>
            </a:pPr>
            <a:r>
              <a:rPr lang="en-US" dirty="0" smtClean="0">
                <a:latin typeface="Times"/>
                <a:cs typeface="Times"/>
              </a:rPr>
              <a:t>Identify your “crown jewels”</a:t>
            </a:r>
          </a:p>
          <a:p>
            <a:pPr marL="971550" lvl="1" indent="-514350">
              <a:buFont typeface="+mj-lt"/>
              <a:buAutoNum type="alphaUcPeriod"/>
            </a:pPr>
            <a:r>
              <a:rPr lang="en-US" dirty="0" smtClean="0">
                <a:latin typeface="Times"/>
                <a:cs typeface="Times"/>
              </a:rPr>
              <a:t>Have an actionable plan in place before an intrusion occurs</a:t>
            </a:r>
          </a:p>
          <a:p>
            <a:pPr marL="971550" lvl="1" indent="-514350">
              <a:buFont typeface="+mj-lt"/>
              <a:buAutoNum type="alphaUcPeriod"/>
            </a:pPr>
            <a:r>
              <a:rPr lang="en-US" dirty="0" smtClean="0">
                <a:latin typeface="Times"/>
                <a:cs typeface="Times"/>
              </a:rPr>
              <a:t>Have appropriate technology and services in place before an intrusion occurs</a:t>
            </a:r>
          </a:p>
          <a:p>
            <a:pPr marL="971550" lvl="1" indent="-514350">
              <a:buFont typeface="+mj-lt"/>
              <a:buAutoNum type="alphaUcPeriod"/>
            </a:pPr>
            <a:r>
              <a:rPr lang="en-US" dirty="0" smtClean="0">
                <a:latin typeface="Times"/>
                <a:cs typeface="Times"/>
              </a:rPr>
              <a:t>Have appropriate authorization in place to permit network monitoring</a:t>
            </a:r>
          </a:p>
          <a:p>
            <a:pPr marL="971550" lvl="1" indent="-514350">
              <a:buFont typeface="+mj-lt"/>
              <a:buAutoNum type="alphaUcPeriod"/>
            </a:pPr>
            <a:r>
              <a:rPr lang="en-US" dirty="0" smtClean="0">
                <a:latin typeface="Times"/>
                <a:cs typeface="Times"/>
              </a:rPr>
              <a:t>Ensure your legal counsel is familiar with technology and cyber incident management to reduce response time during an incident</a:t>
            </a:r>
          </a:p>
          <a:p>
            <a:pPr marL="971550" lvl="1" indent="-514350">
              <a:buFont typeface="+mj-lt"/>
              <a:buAutoNum type="alphaUcPeriod"/>
            </a:pPr>
            <a:r>
              <a:rPr lang="en-US" dirty="0" smtClean="0">
                <a:latin typeface="Times"/>
                <a:cs typeface="Times"/>
              </a:rPr>
              <a:t>Ensure organization policies align with IR plan</a:t>
            </a:r>
          </a:p>
          <a:p>
            <a:pPr marL="971550" lvl="1" indent="-514350">
              <a:buFont typeface="+mj-lt"/>
              <a:buAutoNum type="alphaUcPeriod"/>
            </a:pPr>
            <a:r>
              <a:rPr lang="en-US" dirty="0" smtClean="0">
                <a:latin typeface="Times"/>
                <a:cs typeface="Times"/>
              </a:rPr>
              <a:t>Engage with law enforcement before an incident</a:t>
            </a:r>
          </a:p>
          <a:p>
            <a:pPr marL="971550" lvl="1" indent="-514350">
              <a:buFont typeface="+mj-lt"/>
              <a:buAutoNum type="alphaUcPeriod"/>
            </a:pPr>
            <a:r>
              <a:rPr lang="en-US" dirty="0" smtClean="0">
                <a:latin typeface="Times"/>
                <a:cs typeface="Times"/>
              </a:rPr>
              <a:t>Establish relationships with cyber information-sharing organizations</a:t>
            </a:r>
            <a:endParaRPr lang="en-US" dirty="0">
              <a:latin typeface="Times"/>
              <a:cs typeface="Times"/>
            </a:endParaRPr>
          </a:p>
        </p:txBody>
      </p:sp>
    </p:spTree>
    <p:extLst>
      <p:ext uri="{BB962C8B-B14F-4D97-AF65-F5344CB8AC3E}">
        <p14:creationId xmlns:p14="http://schemas.microsoft.com/office/powerpoint/2010/main" val="3489765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3747" y="2090785"/>
            <a:ext cx="872238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0" y="1459396"/>
            <a:ext cx="9144000" cy="523220"/>
          </a:xfrm>
          <a:prstGeom prst="rect">
            <a:avLst/>
          </a:prstGeom>
        </p:spPr>
        <p:txBody>
          <a:bodyPr wrap="square">
            <a:spAutoFit/>
          </a:bodyPr>
          <a:lstStyle/>
          <a:p>
            <a:pPr lvl="0" algn="ctr"/>
            <a:r>
              <a:rPr lang="en-US" sz="2800" b="1" i="0" spc="43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RECAP – CYBERSECURITY BEST PRACTICES</a:t>
            </a:r>
            <a:endParaRPr lang="en-US" sz="2800" b="1" i="0" spc="200" dirty="0">
              <a:solidFill>
                <a:schemeClr val="tx2">
                  <a:lumMod val="50000"/>
                </a:schemeClr>
              </a:solidFill>
              <a:effectLst>
                <a:outerShdw blurRad="88900" dist="63500" dir="2700000" algn="tl" rotWithShape="0">
                  <a:srgbClr val="000000">
                    <a:alpha val="45000"/>
                  </a:srgbClr>
                </a:outerShdw>
              </a:effectLst>
              <a:latin typeface="Arial Narrow"/>
              <a:cs typeface="Arial Narrow"/>
            </a:endParaRPr>
          </a:p>
        </p:txBody>
      </p:sp>
      <p:sp>
        <p:nvSpPr>
          <p:cNvPr id="20" name="TextBox 19"/>
          <p:cNvSpPr txBox="1"/>
          <p:nvPr/>
        </p:nvSpPr>
        <p:spPr>
          <a:xfrm>
            <a:off x="6359454" y="4047419"/>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381000" y="2169079"/>
            <a:ext cx="8763000" cy="433608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b="1" i="1" dirty="0" smtClean="0">
                <a:latin typeface="Times"/>
                <a:cs typeface="Times"/>
              </a:rPr>
              <a:t>II.  After</a:t>
            </a:r>
            <a:r>
              <a:rPr lang="en-US" sz="2400" b="1" dirty="0" smtClean="0">
                <a:latin typeface="Times"/>
                <a:cs typeface="Times"/>
              </a:rPr>
              <a:t> a cyber intrusion or attack</a:t>
            </a:r>
          </a:p>
          <a:p>
            <a:pPr marL="457200" lvl="1" indent="0">
              <a:buFont typeface="Wingdings" pitchFamily="2" charset="2"/>
              <a:buNone/>
            </a:pPr>
            <a:r>
              <a:rPr lang="en-US" sz="1800" dirty="0" smtClean="0">
                <a:latin typeface="Times"/>
                <a:cs typeface="Times"/>
              </a:rPr>
              <a:t>Step 1:  Make an initial assessment</a:t>
            </a:r>
          </a:p>
          <a:p>
            <a:pPr marL="457200" lvl="1" indent="0">
              <a:buFont typeface="Wingdings" pitchFamily="2" charset="2"/>
              <a:buNone/>
            </a:pPr>
            <a:r>
              <a:rPr lang="en-US" sz="1800" dirty="0" smtClean="0">
                <a:latin typeface="Times"/>
                <a:cs typeface="Times"/>
              </a:rPr>
              <a:t>Step 2:  Implement measures to minimize continuing damage</a:t>
            </a:r>
          </a:p>
          <a:p>
            <a:pPr marL="457200" lvl="1" indent="0">
              <a:buFont typeface="Wingdings" pitchFamily="2" charset="2"/>
              <a:buNone/>
            </a:pPr>
            <a:r>
              <a:rPr lang="en-US" sz="1800" dirty="0" smtClean="0">
                <a:latin typeface="Times"/>
                <a:cs typeface="Times"/>
              </a:rPr>
              <a:t>Step 3:  Record and collect information</a:t>
            </a:r>
          </a:p>
          <a:p>
            <a:pPr lvl="2"/>
            <a:r>
              <a:rPr lang="en-US" dirty="0" smtClean="0">
                <a:latin typeface="Times"/>
                <a:cs typeface="Times"/>
              </a:rPr>
              <a:t>Image affected computer(s)</a:t>
            </a:r>
          </a:p>
          <a:p>
            <a:pPr lvl="2"/>
            <a:r>
              <a:rPr lang="en-US" dirty="0" smtClean="0">
                <a:latin typeface="Times"/>
                <a:cs typeface="Times"/>
              </a:rPr>
              <a:t>Keep logs, notes, records, data</a:t>
            </a:r>
          </a:p>
          <a:p>
            <a:pPr lvl="2"/>
            <a:r>
              <a:rPr lang="en-US" dirty="0" smtClean="0">
                <a:latin typeface="Times"/>
                <a:cs typeface="Times"/>
              </a:rPr>
              <a:t>Record any continuing activity/attacks</a:t>
            </a:r>
          </a:p>
          <a:p>
            <a:pPr marL="457200" lvl="1" indent="0">
              <a:buFont typeface="Wingdings" pitchFamily="2" charset="2"/>
              <a:buNone/>
            </a:pPr>
            <a:r>
              <a:rPr lang="en-US" sz="1800" dirty="0" smtClean="0">
                <a:latin typeface="Times"/>
                <a:cs typeface="Times"/>
              </a:rPr>
              <a:t>Step 4:  Make appropriate notifications to</a:t>
            </a:r>
          </a:p>
          <a:p>
            <a:pPr lvl="2"/>
            <a:r>
              <a:rPr lang="en-US" dirty="0" smtClean="0">
                <a:latin typeface="Times"/>
                <a:cs typeface="Times"/>
              </a:rPr>
              <a:t>Personnel within a company or the organization</a:t>
            </a:r>
          </a:p>
          <a:p>
            <a:pPr lvl="2"/>
            <a:r>
              <a:rPr lang="en-US" dirty="0" smtClean="0">
                <a:latin typeface="Times"/>
                <a:cs typeface="Times"/>
              </a:rPr>
              <a:t>Federal and state law enforcement</a:t>
            </a:r>
          </a:p>
          <a:p>
            <a:pPr lvl="2"/>
            <a:r>
              <a:rPr lang="en-US" dirty="0" smtClean="0">
                <a:latin typeface="Times"/>
                <a:cs typeface="Times"/>
              </a:rPr>
              <a:t>Regulators – Local and Homeland Security</a:t>
            </a:r>
          </a:p>
          <a:p>
            <a:pPr lvl="2"/>
            <a:r>
              <a:rPr lang="en-US" dirty="0" smtClean="0">
                <a:latin typeface="Times"/>
                <a:cs typeface="Times"/>
              </a:rPr>
              <a:t>Other Potential victims</a:t>
            </a:r>
          </a:p>
          <a:p>
            <a:pPr marL="457200" lvl="1" indent="0">
              <a:buFont typeface="Wingdings" pitchFamily="2" charset="2"/>
              <a:buNone/>
            </a:pPr>
            <a:r>
              <a:rPr lang="en-US" sz="1800" dirty="0" smtClean="0">
                <a:latin typeface="Times"/>
                <a:cs typeface="Times"/>
              </a:rPr>
              <a:t>Review response and remain vigilant</a:t>
            </a:r>
            <a:endParaRPr lang="en-US" sz="1800" dirty="0">
              <a:latin typeface="Times"/>
              <a:cs typeface="Times"/>
            </a:endParaRPr>
          </a:p>
        </p:txBody>
      </p:sp>
    </p:spTree>
    <p:extLst>
      <p:ext uri="{BB962C8B-B14F-4D97-AF65-F5344CB8AC3E}">
        <p14:creationId xmlns:p14="http://schemas.microsoft.com/office/powerpoint/2010/main" val="3732132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0" y="1425274"/>
            <a:ext cx="9144000" cy="584776"/>
          </a:xfrm>
          <a:prstGeom prst="rect">
            <a:avLst/>
          </a:prstGeom>
          <a:noFill/>
        </p:spPr>
        <p:txBody>
          <a:bodyPr wrap="square" rtlCol="0">
            <a:spAutoFit/>
          </a:bodyPr>
          <a:lstStyle/>
          <a:p>
            <a:pPr algn="ctr"/>
            <a:r>
              <a:rPr lang="en-US" sz="3200" b="1" dirty="0">
                <a:solidFill>
                  <a:srgbClr val="7F7F7F"/>
                </a:solidFill>
                <a:cs typeface="Arial" panose="020B0604020202020204" pitchFamily="34" charset="0"/>
              </a:rPr>
              <a:t>Terminology </a:t>
            </a:r>
            <a:r>
              <a:rPr lang="en-US" sz="3200" b="1" dirty="0" smtClean="0">
                <a:solidFill>
                  <a:srgbClr val="7F7F7F"/>
                </a:solidFill>
                <a:cs typeface="Arial" panose="020B0604020202020204" pitchFamily="34" charset="0"/>
              </a:rPr>
              <a:t>- NPPI &amp; PII Defined</a:t>
            </a:r>
            <a:r>
              <a:rPr lang="en-US" sz="3200" b="1" dirty="0" smtClean="0">
                <a:solidFill>
                  <a:srgbClr val="7F7F7F"/>
                </a:solidFill>
              </a:rPr>
              <a:t> </a:t>
            </a:r>
            <a:endParaRPr lang="en-US" sz="3200" b="1" dirty="0">
              <a:solidFill>
                <a:srgbClr val="7F7F7F"/>
              </a:solidFill>
            </a:endParaRPr>
          </a:p>
        </p:txBody>
      </p:sp>
      <p:sp>
        <p:nvSpPr>
          <p:cNvPr id="9" name="TextBox 8"/>
          <p:cNvSpPr txBox="1"/>
          <p:nvPr/>
        </p:nvSpPr>
        <p:spPr>
          <a:xfrm>
            <a:off x="4175676" y="4467693"/>
            <a:ext cx="184666" cy="369332"/>
          </a:xfrm>
          <a:prstGeom prst="rect">
            <a:avLst/>
          </a:prstGeom>
          <a:noFill/>
        </p:spPr>
        <p:txBody>
          <a:bodyPr wrap="none" rtlCol="0">
            <a:spAutoFit/>
          </a:bodyPr>
          <a:lstStyle/>
          <a:p>
            <a:endParaRPr lang="en-US" dirty="0"/>
          </a:p>
        </p:txBody>
      </p:sp>
      <p:sp>
        <p:nvSpPr>
          <p:cNvPr id="12" name="Content Placeholder 2"/>
          <p:cNvSpPr txBox="1">
            <a:spLocks/>
          </p:cNvSpPr>
          <p:nvPr/>
        </p:nvSpPr>
        <p:spPr>
          <a:xfrm>
            <a:off x="350447" y="2037505"/>
            <a:ext cx="8713603" cy="3343827"/>
          </a:xfrm>
          <a:prstGeom prst="rect">
            <a:avLst/>
          </a:prstGeom>
        </p:spPr>
        <p:txBody>
          <a:bodyPr/>
          <a:lstStyle>
            <a:lvl1pPr marL="0" indent="0" algn="l" defTabSz="457200" rtl="0" eaLnBrk="1" latinLnBrk="0" hangingPunct="1">
              <a:spcBef>
                <a:spcPct val="20000"/>
              </a:spcBef>
              <a:buFont typeface="Arial"/>
              <a:buNone/>
              <a:defRPr sz="4800" b="0" i="0" kern="1200">
                <a:solidFill>
                  <a:schemeClr val="accent1">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smtClean="0">
                <a:solidFill>
                  <a:schemeClr val="accent1">
                    <a:lumMod val="75000"/>
                  </a:schemeClr>
                </a:solidFill>
                <a:latin typeface="+mn-lt"/>
                <a:cs typeface="Arial" panose="020B0604020202020204" pitchFamily="34" charset="0"/>
              </a:rPr>
              <a:t>Non-public Personal Information (“NPPI”):</a:t>
            </a:r>
          </a:p>
          <a:p>
            <a:pPr lvl="1" algn="just">
              <a:spcBef>
                <a:spcPts val="0"/>
              </a:spcBef>
            </a:pPr>
            <a:r>
              <a:rPr lang="en-US" sz="1600" dirty="0" smtClean="0">
                <a:solidFill>
                  <a:schemeClr val="accent1">
                    <a:lumMod val="75000"/>
                  </a:schemeClr>
                </a:solidFill>
                <a:latin typeface="+mn-lt"/>
                <a:cs typeface="Arial" panose="020B0604020202020204" pitchFamily="34" charset="0"/>
              </a:rPr>
              <a:t>Personally identifiable data such as information provided by a customer on a form or application, information about a customer’s transactions, or any other information about a customer which is otherwise unavailable to the general public. </a:t>
            </a:r>
          </a:p>
          <a:p>
            <a:pPr lvl="1" algn="just">
              <a:spcBef>
                <a:spcPts val="0"/>
              </a:spcBef>
            </a:pPr>
            <a:r>
              <a:rPr lang="en-US" sz="1600" dirty="0" smtClean="0">
                <a:solidFill>
                  <a:schemeClr val="accent1">
                    <a:lumMod val="75000"/>
                  </a:schemeClr>
                </a:solidFill>
                <a:latin typeface="+mn-lt"/>
                <a:cs typeface="Arial" panose="020B0604020202020204" pitchFamily="34" charset="0"/>
              </a:rPr>
              <a:t>NPPI includes first name or first initial and last name coupled with any of the following: </a:t>
            </a:r>
          </a:p>
          <a:p>
            <a:pPr lvl="2">
              <a:spcBef>
                <a:spcPts val="0"/>
              </a:spcBef>
            </a:pPr>
            <a:r>
              <a:rPr lang="en-US" sz="1600" dirty="0" smtClean="0">
                <a:solidFill>
                  <a:schemeClr val="accent1">
                    <a:lumMod val="75000"/>
                  </a:schemeClr>
                </a:solidFill>
                <a:latin typeface="+mn-lt"/>
                <a:cs typeface="Arial" panose="020B0604020202020204" pitchFamily="34" charset="0"/>
              </a:rPr>
              <a:t>Social Security Number</a:t>
            </a:r>
          </a:p>
          <a:p>
            <a:pPr lvl="2">
              <a:spcBef>
                <a:spcPts val="0"/>
              </a:spcBef>
            </a:pPr>
            <a:r>
              <a:rPr lang="en-US" sz="1600" dirty="0" smtClean="0">
                <a:solidFill>
                  <a:schemeClr val="accent1">
                    <a:lumMod val="75000"/>
                  </a:schemeClr>
                </a:solidFill>
                <a:latin typeface="+mn-lt"/>
                <a:cs typeface="Arial" panose="020B0604020202020204" pitchFamily="34" charset="0"/>
              </a:rPr>
              <a:t>Driver’s license number</a:t>
            </a:r>
          </a:p>
          <a:p>
            <a:pPr lvl="2">
              <a:spcBef>
                <a:spcPts val="0"/>
              </a:spcBef>
            </a:pPr>
            <a:r>
              <a:rPr lang="en-US" sz="1600" dirty="0" smtClean="0">
                <a:solidFill>
                  <a:schemeClr val="accent1">
                    <a:lumMod val="75000"/>
                  </a:schemeClr>
                </a:solidFill>
                <a:latin typeface="+mn-lt"/>
                <a:cs typeface="Arial" panose="020B0604020202020204" pitchFamily="34" charset="0"/>
              </a:rPr>
              <a:t>State-issued ID number</a:t>
            </a:r>
          </a:p>
          <a:p>
            <a:pPr lvl="2">
              <a:spcBef>
                <a:spcPts val="0"/>
              </a:spcBef>
            </a:pPr>
            <a:r>
              <a:rPr lang="en-US" sz="1600" dirty="0" smtClean="0">
                <a:solidFill>
                  <a:schemeClr val="accent1">
                    <a:lumMod val="75000"/>
                  </a:schemeClr>
                </a:solidFill>
                <a:latin typeface="+mn-lt"/>
                <a:cs typeface="Arial" panose="020B0604020202020204" pitchFamily="34" charset="0"/>
              </a:rPr>
              <a:t>Credit or debit card number</a:t>
            </a:r>
          </a:p>
          <a:p>
            <a:pPr lvl="2">
              <a:spcBef>
                <a:spcPts val="0"/>
              </a:spcBef>
            </a:pPr>
            <a:r>
              <a:rPr lang="en-US" sz="1600" dirty="0" smtClean="0">
                <a:solidFill>
                  <a:schemeClr val="accent1">
                    <a:lumMod val="75000"/>
                  </a:schemeClr>
                </a:solidFill>
                <a:latin typeface="+mn-lt"/>
                <a:cs typeface="Arial" panose="020B0604020202020204" pitchFamily="34" charset="0"/>
              </a:rPr>
              <a:t>Other financial account numbers</a:t>
            </a:r>
          </a:p>
          <a:p>
            <a:pPr lvl="2">
              <a:spcBef>
                <a:spcPts val="0"/>
              </a:spcBef>
            </a:pPr>
            <a:r>
              <a:rPr lang="en-US" sz="1600" dirty="0" smtClean="0">
                <a:solidFill>
                  <a:schemeClr val="accent1">
                    <a:lumMod val="75000"/>
                  </a:schemeClr>
                </a:solidFill>
                <a:latin typeface="+mn-lt"/>
                <a:cs typeface="Arial" panose="020B0604020202020204" pitchFamily="34" charset="0"/>
              </a:rPr>
              <a:t>NYS DFS CyberSecurity Amended Regulations: Have narrowed their broad definition of Nonpublic Information to “Business Related” information (§500.01 (g)) (earlier version covered “any information, not Nonpublic or business-related information).</a:t>
            </a:r>
            <a:endParaRPr lang="en-US" sz="1600" dirty="0">
              <a:solidFill>
                <a:schemeClr val="accent1">
                  <a:lumMod val="75000"/>
                </a:schemeClr>
              </a:solidFill>
              <a:latin typeface="+mn-lt"/>
              <a:cs typeface="Arial" panose="020B0604020202020204" pitchFamily="34" charset="0"/>
            </a:endParaRPr>
          </a:p>
        </p:txBody>
      </p:sp>
      <p:sp>
        <p:nvSpPr>
          <p:cNvPr id="13" name="Rectangle 12"/>
          <p:cNvSpPr/>
          <p:nvPr/>
        </p:nvSpPr>
        <p:spPr>
          <a:xfrm>
            <a:off x="387352" y="5363990"/>
            <a:ext cx="8594463" cy="1077218"/>
          </a:xfrm>
          <a:prstGeom prst="rect">
            <a:avLst/>
          </a:prstGeom>
        </p:spPr>
        <p:txBody>
          <a:bodyPr wrap="square">
            <a:spAutoFit/>
          </a:bodyPr>
          <a:lstStyle/>
          <a:p>
            <a:r>
              <a:rPr lang="en-US" sz="1600" b="1" dirty="0" smtClean="0">
                <a:solidFill>
                  <a:schemeClr val="accent1">
                    <a:lumMod val="75000"/>
                  </a:schemeClr>
                </a:solidFill>
              </a:rPr>
              <a:t>Personally </a:t>
            </a:r>
            <a:r>
              <a:rPr lang="en-US" sz="1600" b="1" dirty="0">
                <a:solidFill>
                  <a:schemeClr val="accent1">
                    <a:lumMod val="75000"/>
                  </a:schemeClr>
                </a:solidFill>
              </a:rPr>
              <a:t>identifiable information </a:t>
            </a:r>
            <a:r>
              <a:rPr lang="en-US" sz="1600" dirty="0">
                <a:solidFill>
                  <a:schemeClr val="accent1">
                    <a:lumMod val="75000"/>
                  </a:schemeClr>
                </a:solidFill>
              </a:rPr>
              <a:t>(</a:t>
            </a:r>
            <a:r>
              <a:rPr lang="en-US" sz="1600" b="1" dirty="0">
                <a:solidFill>
                  <a:schemeClr val="accent1">
                    <a:lumMod val="75000"/>
                  </a:schemeClr>
                </a:solidFill>
              </a:rPr>
              <a:t>PII</a:t>
            </a:r>
            <a:r>
              <a:rPr lang="en-US" sz="1600" dirty="0" smtClean="0">
                <a:solidFill>
                  <a:schemeClr val="accent1">
                    <a:lumMod val="75000"/>
                  </a:schemeClr>
                </a:solidFill>
              </a:rPr>
              <a:t>): </a:t>
            </a:r>
            <a:endParaRPr lang="en-US" sz="1600" dirty="0">
              <a:solidFill>
                <a:schemeClr val="accent1">
                  <a:lumMod val="75000"/>
                </a:schemeClr>
              </a:solidFill>
            </a:endParaRPr>
          </a:p>
          <a:p>
            <a:r>
              <a:rPr lang="en-US" sz="1600" dirty="0" smtClean="0">
                <a:solidFill>
                  <a:schemeClr val="accent1">
                    <a:lumMod val="75000"/>
                  </a:schemeClr>
                </a:solidFill>
              </a:rPr>
              <a:t>	Any </a:t>
            </a:r>
            <a:r>
              <a:rPr lang="en-US" sz="1600" dirty="0">
                <a:solidFill>
                  <a:schemeClr val="accent1">
                    <a:lumMod val="75000"/>
                  </a:schemeClr>
                </a:solidFill>
              </a:rPr>
              <a:t>data that could potentially identify a specific individual. </a:t>
            </a:r>
            <a:endParaRPr lang="en-US" sz="1600" dirty="0" smtClean="0">
              <a:solidFill>
                <a:schemeClr val="accent1">
                  <a:lumMod val="75000"/>
                </a:schemeClr>
              </a:solidFill>
            </a:endParaRPr>
          </a:p>
          <a:p>
            <a:r>
              <a:rPr lang="en-US" sz="1600" dirty="0" smtClean="0">
                <a:solidFill>
                  <a:schemeClr val="accent1">
                    <a:lumMod val="75000"/>
                  </a:schemeClr>
                </a:solidFill>
              </a:rPr>
              <a:t>	Any </a:t>
            </a:r>
            <a:r>
              <a:rPr lang="en-US" sz="1600" dirty="0">
                <a:solidFill>
                  <a:schemeClr val="accent1">
                    <a:lumMod val="75000"/>
                  </a:schemeClr>
                </a:solidFill>
              </a:rPr>
              <a:t>information that can be used to distinguish one person from another and can be used for </a:t>
            </a:r>
            <a:r>
              <a:rPr lang="en-US" sz="1600" dirty="0" smtClean="0">
                <a:solidFill>
                  <a:schemeClr val="accent1">
                    <a:lumMod val="75000"/>
                  </a:schemeClr>
                </a:solidFill>
              </a:rPr>
              <a:t>	de</a:t>
            </a:r>
            <a:r>
              <a:rPr lang="en-US" sz="1600" dirty="0">
                <a:solidFill>
                  <a:schemeClr val="accent1">
                    <a:lumMod val="75000"/>
                  </a:schemeClr>
                </a:solidFill>
              </a:rPr>
              <a:t>-</a:t>
            </a:r>
            <a:r>
              <a:rPr lang="en-US" sz="1600" dirty="0" err="1">
                <a:solidFill>
                  <a:schemeClr val="accent1">
                    <a:lumMod val="75000"/>
                  </a:schemeClr>
                </a:solidFill>
              </a:rPr>
              <a:t>anonymizing</a:t>
            </a:r>
            <a:r>
              <a:rPr lang="en-US" sz="1600" dirty="0">
                <a:solidFill>
                  <a:schemeClr val="accent1">
                    <a:lumMod val="75000"/>
                  </a:schemeClr>
                </a:solidFill>
              </a:rPr>
              <a:t> anonymous data can be considered </a:t>
            </a:r>
            <a:r>
              <a:rPr lang="en-US" sz="1600" b="1" dirty="0">
                <a:solidFill>
                  <a:schemeClr val="accent1">
                    <a:lumMod val="75000"/>
                  </a:schemeClr>
                </a:solidFill>
              </a:rPr>
              <a:t>PII </a:t>
            </a:r>
            <a:endParaRPr lang="en-US" sz="1600" dirty="0">
              <a:solidFill>
                <a:schemeClr val="accent1">
                  <a:lumMod val="75000"/>
                </a:schemeClr>
              </a:solidFill>
            </a:endParaRPr>
          </a:p>
        </p:txBody>
      </p:sp>
    </p:spTree>
    <p:extLst>
      <p:ext uri="{BB962C8B-B14F-4D97-AF65-F5344CB8AC3E}">
        <p14:creationId xmlns:p14="http://schemas.microsoft.com/office/powerpoint/2010/main" val="2870216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3747" y="2090785"/>
            <a:ext cx="872238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0" y="1459396"/>
            <a:ext cx="9144000" cy="523220"/>
          </a:xfrm>
          <a:prstGeom prst="rect">
            <a:avLst/>
          </a:prstGeom>
        </p:spPr>
        <p:txBody>
          <a:bodyPr wrap="square">
            <a:spAutoFit/>
          </a:bodyPr>
          <a:lstStyle/>
          <a:p>
            <a:pPr lvl="0" algn="ctr"/>
            <a:r>
              <a:rPr lang="en-US" sz="2800" b="1" i="0" spc="43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RECAP – CYBERSECURITY BEST PRACTICES</a:t>
            </a:r>
            <a:endParaRPr lang="en-US" sz="2800" b="1" i="0" spc="200" dirty="0">
              <a:solidFill>
                <a:schemeClr val="tx2">
                  <a:lumMod val="50000"/>
                </a:schemeClr>
              </a:solidFill>
              <a:effectLst>
                <a:outerShdw blurRad="88900" dist="63500" dir="2700000" algn="tl" rotWithShape="0">
                  <a:srgbClr val="000000">
                    <a:alpha val="45000"/>
                  </a:srgbClr>
                </a:outerShdw>
              </a:effectLst>
              <a:latin typeface="Arial Narrow"/>
              <a:cs typeface="Arial Narrow"/>
            </a:endParaRPr>
          </a:p>
        </p:txBody>
      </p:sp>
      <p:sp>
        <p:nvSpPr>
          <p:cNvPr id="20" name="TextBox 19"/>
          <p:cNvSpPr txBox="1"/>
          <p:nvPr/>
        </p:nvSpPr>
        <p:spPr>
          <a:xfrm>
            <a:off x="6359454" y="4047419"/>
            <a:ext cx="184666" cy="369332"/>
          </a:xfrm>
          <a:prstGeom prst="rect">
            <a:avLst/>
          </a:prstGeom>
          <a:noFill/>
        </p:spPr>
        <p:txBody>
          <a:bodyPr wrap="none" rtlCol="0">
            <a:spAutoFit/>
          </a:bodyPr>
          <a:lstStyle/>
          <a:p>
            <a:endParaRPr lang="en-US" dirty="0"/>
          </a:p>
        </p:txBody>
      </p:sp>
      <p:sp>
        <p:nvSpPr>
          <p:cNvPr id="9" name="Content Placeholder 2"/>
          <p:cNvSpPr txBox="1">
            <a:spLocks/>
          </p:cNvSpPr>
          <p:nvPr/>
        </p:nvSpPr>
        <p:spPr>
          <a:xfrm>
            <a:off x="381000" y="2347001"/>
            <a:ext cx="8763000" cy="39022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800" b="1" i="1" dirty="0" smtClean="0">
                <a:latin typeface="Times"/>
                <a:cs typeface="Times"/>
              </a:rPr>
              <a:t>III.  What not to do following a Cyber Incident</a:t>
            </a:r>
            <a:endParaRPr lang="en-US" sz="2800" b="1" dirty="0" smtClean="0">
              <a:latin typeface="Times"/>
              <a:cs typeface="Times"/>
            </a:endParaRPr>
          </a:p>
          <a:p>
            <a:pPr lvl="1"/>
            <a:r>
              <a:rPr lang="en-US" sz="2400" dirty="0" smtClean="0">
                <a:latin typeface="Times"/>
                <a:cs typeface="Times"/>
              </a:rPr>
              <a:t>Do not use the compromised system to communicate</a:t>
            </a:r>
          </a:p>
          <a:p>
            <a:pPr lvl="1"/>
            <a:r>
              <a:rPr lang="en-US" sz="2400" dirty="0" smtClean="0">
                <a:latin typeface="Times"/>
                <a:cs typeface="Times"/>
              </a:rPr>
              <a:t>Do not try to ‘fix’ this yourself</a:t>
            </a:r>
          </a:p>
          <a:p>
            <a:pPr lvl="1"/>
            <a:r>
              <a:rPr lang="en-US" sz="2400" dirty="0" smtClean="0">
                <a:latin typeface="Times"/>
                <a:cs typeface="Times"/>
              </a:rPr>
              <a:t>Do not hack into or damage another network</a:t>
            </a:r>
          </a:p>
          <a:p>
            <a:pPr lvl="1"/>
            <a:r>
              <a:rPr lang="en-US" sz="2400" dirty="0" smtClean="0">
                <a:latin typeface="Times"/>
                <a:cs typeface="Times"/>
              </a:rPr>
              <a:t>Think that the problem is solved after you correct</a:t>
            </a:r>
          </a:p>
          <a:p>
            <a:pPr lvl="1"/>
            <a:r>
              <a:rPr lang="en-US" sz="2400" dirty="0" smtClean="0">
                <a:latin typeface="Times"/>
                <a:cs typeface="Times"/>
              </a:rPr>
              <a:t>Start using the repaired system or computer</a:t>
            </a:r>
          </a:p>
          <a:p>
            <a:pPr lvl="1"/>
            <a:r>
              <a:rPr lang="en-US" sz="2400" dirty="0" smtClean="0">
                <a:latin typeface="Times"/>
                <a:cs typeface="Times"/>
              </a:rPr>
              <a:t>Think that this will never happen again</a:t>
            </a:r>
          </a:p>
          <a:p>
            <a:pPr lvl="1"/>
            <a:r>
              <a:rPr lang="en-US" sz="2400" dirty="0" smtClean="0">
                <a:latin typeface="Times"/>
                <a:cs typeface="Times"/>
              </a:rPr>
              <a:t>Believe that your other systems and computers are ‘safe’</a:t>
            </a:r>
          </a:p>
        </p:txBody>
      </p:sp>
    </p:spTree>
    <p:extLst>
      <p:ext uri="{BB962C8B-B14F-4D97-AF65-F5344CB8AC3E}">
        <p14:creationId xmlns:p14="http://schemas.microsoft.com/office/powerpoint/2010/main" val="3576396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3747" y="2319195"/>
            <a:ext cx="872238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0" y="1459396"/>
            <a:ext cx="9144000" cy="830997"/>
          </a:xfrm>
          <a:prstGeom prst="rect">
            <a:avLst/>
          </a:prstGeom>
        </p:spPr>
        <p:txBody>
          <a:bodyPr wrap="square">
            <a:spAutoFit/>
          </a:bodyPr>
          <a:lstStyle/>
          <a:p>
            <a:pPr lvl="0" algn="ctr"/>
            <a:r>
              <a:rPr lang="en-US" sz="4800" b="1" i="0" spc="43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CYBER SECURITY </a:t>
            </a:r>
            <a:r>
              <a:rPr lang="en-US" sz="4800" b="1" i="0" spc="20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RESOURCES</a:t>
            </a:r>
            <a:endParaRPr lang="en-US" sz="4800" b="1" i="0" spc="200" dirty="0">
              <a:solidFill>
                <a:schemeClr val="tx2">
                  <a:lumMod val="50000"/>
                </a:schemeClr>
              </a:solidFill>
              <a:effectLst>
                <a:outerShdw blurRad="88900" dist="63500" dir="2700000" algn="tl" rotWithShape="0">
                  <a:srgbClr val="000000">
                    <a:alpha val="45000"/>
                  </a:srgbClr>
                </a:outerShdw>
              </a:effectLst>
              <a:latin typeface="Arial Narrow"/>
              <a:cs typeface="Arial Narrow"/>
            </a:endParaRPr>
          </a:p>
        </p:txBody>
      </p:sp>
      <p:pic>
        <p:nvPicPr>
          <p:cNvPr id="6" name="Picture 5"/>
          <p:cNvPicPr>
            <a:picLocks noChangeAspect="1"/>
          </p:cNvPicPr>
          <p:nvPr/>
        </p:nvPicPr>
        <p:blipFill>
          <a:blip r:embed="rId3"/>
          <a:stretch>
            <a:fillRect/>
          </a:stretch>
        </p:blipFill>
        <p:spPr>
          <a:xfrm>
            <a:off x="442176" y="2661977"/>
            <a:ext cx="3842055" cy="3020891"/>
          </a:xfrm>
          <a:prstGeom prst="rect">
            <a:avLst/>
          </a:prstGeom>
        </p:spPr>
      </p:pic>
      <p:sp>
        <p:nvSpPr>
          <p:cNvPr id="20" name="TextBox 19"/>
          <p:cNvSpPr txBox="1"/>
          <p:nvPr/>
        </p:nvSpPr>
        <p:spPr>
          <a:xfrm>
            <a:off x="6359454" y="4047419"/>
            <a:ext cx="184666" cy="369332"/>
          </a:xfrm>
          <a:prstGeom prst="rect">
            <a:avLst/>
          </a:prstGeom>
          <a:noFill/>
        </p:spPr>
        <p:txBody>
          <a:bodyPr wrap="none" rtlCol="0">
            <a:spAutoFit/>
          </a:bodyPr>
          <a:lstStyle/>
          <a:p>
            <a:endParaRPr lang="en-US" dirty="0"/>
          </a:p>
        </p:txBody>
      </p:sp>
      <p:pic>
        <p:nvPicPr>
          <p:cNvPr id="21" name="Picture 20" descr="Screen Shot 2016-03-22 at 2.40.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940" y="2637218"/>
            <a:ext cx="3245641" cy="3559066"/>
          </a:xfrm>
          <a:prstGeom prst="rect">
            <a:avLst/>
          </a:prstGeom>
        </p:spPr>
      </p:pic>
    </p:spTree>
    <p:extLst>
      <p:ext uri="{BB962C8B-B14F-4D97-AF65-F5344CB8AC3E}">
        <p14:creationId xmlns:p14="http://schemas.microsoft.com/office/powerpoint/2010/main" val="734933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3747" y="2319195"/>
            <a:ext cx="872238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0" y="1459396"/>
            <a:ext cx="9144000" cy="830997"/>
          </a:xfrm>
          <a:prstGeom prst="rect">
            <a:avLst/>
          </a:prstGeom>
        </p:spPr>
        <p:txBody>
          <a:bodyPr wrap="square">
            <a:spAutoFit/>
          </a:bodyPr>
          <a:lstStyle/>
          <a:p>
            <a:pPr lvl="0" algn="ctr"/>
            <a:r>
              <a:rPr lang="en-US" sz="4800" b="1" i="0" spc="43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CYBER SECURITY </a:t>
            </a:r>
            <a:r>
              <a:rPr lang="en-US" sz="4800" b="1" i="0" spc="200" dirty="0" smtClean="0">
                <a:solidFill>
                  <a:schemeClr val="tx2">
                    <a:lumMod val="50000"/>
                  </a:schemeClr>
                </a:solidFill>
                <a:effectLst>
                  <a:outerShdw blurRad="88900" dist="63500" dir="2700000" algn="tl" rotWithShape="0">
                    <a:srgbClr val="000000">
                      <a:alpha val="45000"/>
                    </a:srgbClr>
                  </a:outerShdw>
                </a:effectLst>
                <a:latin typeface="Arial Narrow"/>
                <a:cs typeface="Arial Narrow"/>
              </a:rPr>
              <a:t>RESOURCES</a:t>
            </a:r>
            <a:endParaRPr lang="en-US" sz="4800" b="1" i="0" spc="200" dirty="0">
              <a:solidFill>
                <a:schemeClr val="tx2">
                  <a:lumMod val="50000"/>
                </a:schemeClr>
              </a:solidFill>
              <a:effectLst>
                <a:outerShdw blurRad="88900" dist="63500" dir="2700000" algn="tl" rotWithShape="0">
                  <a:srgbClr val="000000">
                    <a:alpha val="45000"/>
                  </a:srgbClr>
                </a:outerShdw>
              </a:effectLst>
              <a:latin typeface="Arial Narrow"/>
              <a:cs typeface="Arial Narrow"/>
            </a:endParaRPr>
          </a:p>
        </p:txBody>
      </p:sp>
      <p:sp>
        <p:nvSpPr>
          <p:cNvPr id="20" name="TextBox 19"/>
          <p:cNvSpPr txBox="1"/>
          <p:nvPr/>
        </p:nvSpPr>
        <p:spPr>
          <a:xfrm>
            <a:off x="6359454" y="4047419"/>
            <a:ext cx="184666" cy="369332"/>
          </a:xfrm>
          <a:prstGeom prst="rect">
            <a:avLst/>
          </a:prstGeom>
          <a:noFill/>
        </p:spPr>
        <p:txBody>
          <a:bodyPr wrap="none" rtlCol="0">
            <a:spAutoFit/>
          </a:bodyPr>
          <a:lstStyle/>
          <a:p>
            <a:endParaRPr lang="en-US" dirty="0"/>
          </a:p>
        </p:txBody>
      </p:sp>
      <p:pic>
        <p:nvPicPr>
          <p:cNvPr id="8" name="Picture 7" descr="Screen Shot 2016-06-07 at 6.24.14 PM.png"/>
          <p:cNvPicPr>
            <a:picLocks noChangeAspect="1"/>
          </p:cNvPicPr>
          <p:nvPr/>
        </p:nvPicPr>
        <p:blipFill rotWithShape="1">
          <a:blip r:embed="rId3">
            <a:extLst>
              <a:ext uri="{28A0092B-C50C-407E-A947-70E740481C1C}">
                <a14:useLocalDpi xmlns:a14="http://schemas.microsoft.com/office/drawing/2010/main" val="0"/>
              </a:ext>
            </a:extLst>
          </a:blip>
          <a:srcRect t="1992"/>
          <a:stretch/>
        </p:blipFill>
        <p:spPr>
          <a:xfrm>
            <a:off x="347211" y="2772164"/>
            <a:ext cx="4559438" cy="3289173"/>
          </a:xfrm>
          <a:prstGeom prst="rect">
            <a:avLst/>
          </a:prstGeom>
        </p:spPr>
      </p:pic>
      <p:pic>
        <p:nvPicPr>
          <p:cNvPr id="9" name="Picture 8" descr="Screen Shot 2016-11-09 at 9.55.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448" y="2485096"/>
            <a:ext cx="3444017" cy="1794561"/>
          </a:xfrm>
          <a:prstGeom prst="rect">
            <a:avLst/>
          </a:prstGeom>
        </p:spPr>
      </p:pic>
      <p:pic>
        <p:nvPicPr>
          <p:cNvPr id="10" name="Picture 9" descr="Screen Shot 2016-11-09 at 10.02.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0670" y="4416751"/>
            <a:ext cx="1364795" cy="1916026"/>
          </a:xfrm>
          <a:prstGeom prst="rect">
            <a:avLst/>
          </a:prstGeom>
          <a:ln>
            <a:solidFill>
              <a:srgbClr val="000051"/>
            </a:solidFill>
          </a:ln>
        </p:spPr>
      </p:pic>
      <p:pic>
        <p:nvPicPr>
          <p:cNvPr id="11" name="Picture 10" descr="Screen Shot 2016-11-09 at 10.03.1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543" y="4416751"/>
            <a:ext cx="1384917" cy="1916026"/>
          </a:xfrm>
          <a:prstGeom prst="rect">
            <a:avLst/>
          </a:prstGeom>
          <a:ln>
            <a:solidFill>
              <a:srgbClr val="000051"/>
            </a:solidFill>
          </a:ln>
        </p:spPr>
      </p:pic>
    </p:spTree>
    <p:extLst>
      <p:ext uri="{BB962C8B-B14F-4D97-AF65-F5344CB8AC3E}">
        <p14:creationId xmlns:p14="http://schemas.microsoft.com/office/powerpoint/2010/main" val="1155487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4" name="Picture 3" descr="Screen Shot 2017-06-05 at 8.52.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5" y="1736266"/>
            <a:ext cx="8363240" cy="4230687"/>
          </a:xfrm>
          <a:prstGeom prst="rect">
            <a:avLst/>
          </a:prstGeom>
        </p:spPr>
      </p:pic>
    </p:spTree>
    <p:extLst>
      <p:ext uri="{BB962C8B-B14F-4D97-AF65-F5344CB8AC3E}">
        <p14:creationId xmlns:p14="http://schemas.microsoft.com/office/powerpoint/2010/main" val="2495547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0" y="1845448"/>
            <a:ext cx="9144000" cy="57415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600" b="0" i="0" kern="1200" baseline="0">
                <a:solidFill>
                  <a:schemeClr val="tx2">
                    <a:lumMod val="50000"/>
                  </a:schemeClr>
                </a:solidFill>
                <a:latin typeface="Arial Narrow"/>
                <a:ea typeface="+mn-ea"/>
                <a:cs typeface="Arial Narrow"/>
              </a:defRPr>
            </a:lvl1pPr>
            <a:lvl2pPr marL="457200" indent="0" algn="l" defTabSz="457200" rtl="0" eaLnBrk="1" latinLnBrk="0" hangingPunct="1">
              <a:spcBef>
                <a:spcPct val="20000"/>
              </a:spcBef>
              <a:buFont typeface="Arial"/>
              <a:buNone/>
              <a:defRPr sz="2800" b="0" i="0" kern="1200">
                <a:solidFill>
                  <a:schemeClr val="bg1">
                    <a:lumMod val="65000"/>
                  </a:schemeClr>
                </a:solidFill>
                <a:latin typeface="Arial Narrow"/>
                <a:ea typeface="+mn-ea"/>
                <a:cs typeface="Arial Narrow"/>
              </a:defRPr>
            </a:lvl2pPr>
            <a:lvl3pPr marL="914400" indent="0" algn="l" defTabSz="457200" rtl="0" eaLnBrk="1" latinLnBrk="0" hangingPunct="1">
              <a:spcBef>
                <a:spcPct val="20000"/>
              </a:spcBef>
              <a:buFont typeface="Arial"/>
              <a:buNone/>
              <a:defRPr sz="2400" b="0" i="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800" b="1" spc="770" dirty="0" smtClean="0">
                <a:latin typeface="+mn-lt"/>
              </a:rPr>
              <a:t>Next Up </a:t>
            </a:r>
            <a:r>
              <a:rPr lang="is-IS" sz="4800" b="1" spc="770" dirty="0" smtClean="0">
                <a:latin typeface="+mn-lt"/>
              </a:rPr>
              <a:t>.....</a:t>
            </a:r>
          </a:p>
          <a:p>
            <a:pPr algn="ctr"/>
            <a:endParaRPr lang="is-IS" spc="770" dirty="0" smtClean="0">
              <a:latin typeface="+mn-lt"/>
            </a:endParaRPr>
          </a:p>
          <a:p>
            <a:pPr algn="ctr"/>
            <a:r>
              <a:rPr lang="is-IS" sz="4800" b="1" u="sng" dirty="0" smtClean="0">
                <a:latin typeface="+mn-lt"/>
              </a:rPr>
              <a:t>A Hacking</a:t>
            </a:r>
            <a:endParaRPr lang="is-IS" sz="4800" b="1" u="sng" dirty="0" smtClean="0">
              <a:latin typeface="+mn-lt"/>
            </a:endParaRPr>
          </a:p>
          <a:p>
            <a:pPr algn="ctr"/>
            <a:r>
              <a:rPr lang="is-IS" sz="4800" b="1" u="sng" dirty="0" smtClean="0">
                <a:latin typeface="+mn-lt"/>
              </a:rPr>
              <a:t>Demonstration</a:t>
            </a:r>
          </a:p>
          <a:p>
            <a:pPr algn="ctr"/>
            <a:endParaRPr lang="en-US" sz="4800" b="1" u="sng" dirty="0">
              <a:latin typeface="+mn-lt"/>
            </a:endParaRPr>
          </a:p>
        </p:txBody>
      </p:sp>
    </p:spTree>
    <p:extLst>
      <p:ext uri="{BB962C8B-B14F-4D97-AF65-F5344CB8AC3E}">
        <p14:creationId xmlns:p14="http://schemas.microsoft.com/office/powerpoint/2010/main" val="3998663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6" name="Title 1"/>
          <p:cNvSpPr txBox="1">
            <a:spLocks/>
          </p:cNvSpPr>
          <p:nvPr/>
        </p:nvSpPr>
        <p:spPr>
          <a:xfrm>
            <a:off x="457200" y="1534432"/>
            <a:ext cx="8229600" cy="658302"/>
          </a:xfrm>
          <a:prstGeom prst="rect">
            <a:avLst/>
          </a:prstGeom>
        </p:spPr>
        <p:txBody>
          <a:bodyPr>
            <a:normAutofit/>
          </a:bodyPr>
          <a:lstStyle>
            <a:lvl1pPr algn="r" defTabSz="457200" rtl="0" eaLnBrk="1" latinLnBrk="0" hangingPunct="1">
              <a:spcBef>
                <a:spcPct val="0"/>
              </a:spcBef>
              <a:buNone/>
              <a:defRPr sz="4400" b="1" i="0" kern="1200">
                <a:solidFill>
                  <a:schemeClr val="bg1">
                    <a:lumMod val="50000"/>
                  </a:schemeClr>
                </a:solidFill>
                <a:latin typeface="Arial Narrow"/>
                <a:ea typeface="+mj-ea"/>
                <a:cs typeface="Arial Narrow"/>
              </a:defRPr>
            </a:lvl1pPr>
          </a:lstStyle>
          <a:p>
            <a:pPr algn="ctr"/>
            <a:r>
              <a:rPr lang="en-US" sz="3200" smtClean="0">
                <a:latin typeface="+mj-lt"/>
              </a:rPr>
              <a:t>THE ASSETS TO BE PROTECTED</a:t>
            </a:r>
            <a:endParaRPr lang="en-US" sz="3200" dirty="0">
              <a:latin typeface="+mj-lt"/>
            </a:endParaRPr>
          </a:p>
        </p:txBody>
      </p:sp>
      <p:graphicFrame>
        <p:nvGraphicFramePr>
          <p:cNvPr id="7" name="Content Placeholder 4"/>
          <p:cNvGraphicFramePr>
            <a:graphicFrameLocks/>
          </p:cNvGraphicFramePr>
          <p:nvPr>
            <p:extLst>
              <p:ext uri="{D42A27DB-BD31-4B8C-83A1-F6EECF244321}">
                <p14:modId xmlns:p14="http://schemas.microsoft.com/office/powerpoint/2010/main" val="249202292"/>
              </p:ext>
            </p:extLst>
          </p:nvPr>
        </p:nvGraphicFramePr>
        <p:xfrm>
          <a:off x="457200" y="2251450"/>
          <a:ext cx="8341872" cy="4023812"/>
        </p:xfrm>
        <a:graphic>
          <a:graphicData uri="http://schemas.openxmlformats.org/drawingml/2006/table">
            <a:tbl>
              <a:tblPr firstRow="1" firstCol="1" bandRow="1">
                <a:tableStyleId>{5C22544A-7EE6-4342-B048-85BDC9FD1C3A}</a:tableStyleId>
              </a:tblPr>
              <a:tblGrid>
                <a:gridCol w="4170936">
                  <a:extLst>
                    <a:ext uri="{9D8B030D-6E8A-4147-A177-3AD203B41FA5}">
                      <a16:colId xmlns="" xmlns:a16="http://schemas.microsoft.com/office/drawing/2014/main" val="20000"/>
                    </a:ext>
                  </a:extLst>
                </a:gridCol>
                <a:gridCol w="4170936">
                  <a:extLst>
                    <a:ext uri="{9D8B030D-6E8A-4147-A177-3AD203B41FA5}">
                      <a16:colId xmlns="" xmlns:a16="http://schemas.microsoft.com/office/drawing/2014/main" val="20001"/>
                    </a:ext>
                  </a:extLst>
                </a:gridCol>
              </a:tblGrid>
              <a:tr h="621111">
                <a:tc>
                  <a:txBody>
                    <a:bodyPr/>
                    <a:lstStyle/>
                    <a:p>
                      <a:pPr marL="0" marR="0" algn="ctr">
                        <a:lnSpc>
                          <a:spcPct val="107000"/>
                        </a:lnSpc>
                        <a:spcBef>
                          <a:spcPts val="0"/>
                        </a:spcBef>
                        <a:spcAft>
                          <a:spcPts val="0"/>
                        </a:spcAft>
                      </a:pPr>
                      <a:r>
                        <a:rPr lang="en-US" sz="1400" dirty="0">
                          <a:effectLst/>
                        </a:rPr>
                        <a:t>Common “Transactional-Settlement” </a:t>
                      </a:r>
                      <a:endParaRPr lang="en-US" sz="1000" dirty="0">
                        <a:effectLst/>
                      </a:endParaRPr>
                    </a:p>
                    <a:p>
                      <a:pPr marL="0" marR="0" algn="ctr">
                        <a:lnSpc>
                          <a:spcPct val="107000"/>
                        </a:lnSpc>
                        <a:spcBef>
                          <a:spcPts val="0"/>
                        </a:spcBef>
                        <a:spcAft>
                          <a:spcPts val="0"/>
                        </a:spcAft>
                      </a:pPr>
                      <a:r>
                        <a:rPr lang="en-US" sz="1400" dirty="0">
                          <a:effectLst/>
                        </a:rPr>
                        <a:t>Documents Containing NPPI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gn="ctr">
                        <a:lnSpc>
                          <a:spcPct val="107000"/>
                        </a:lnSpc>
                        <a:spcBef>
                          <a:spcPts val="0"/>
                        </a:spcBef>
                        <a:spcAft>
                          <a:spcPts val="0"/>
                        </a:spcAft>
                      </a:pPr>
                      <a:r>
                        <a:rPr lang="en-US" sz="1400" dirty="0">
                          <a:effectLst/>
                        </a:rPr>
                        <a:t>Common “Loan</a:t>
                      </a:r>
                      <a:r>
                        <a:rPr lang="en-US" sz="1400" baseline="0" dirty="0">
                          <a:effectLst/>
                        </a:rPr>
                        <a:t> Process</a:t>
                      </a:r>
                      <a:r>
                        <a:rPr lang="en-US" sz="1400" dirty="0">
                          <a:effectLst/>
                        </a:rPr>
                        <a:t>” </a:t>
                      </a:r>
                    </a:p>
                    <a:p>
                      <a:pPr marL="0" marR="0" algn="ctr">
                        <a:lnSpc>
                          <a:spcPct val="107000"/>
                        </a:lnSpc>
                        <a:spcBef>
                          <a:spcPts val="0"/>
                        </a:spcBef>
                        <a:spcAft>
                          <a:spcPts val="0"/>
                        </a:spcAft>
                      </a:pPr>
                      <a:r>
                        <a:rPr lang="en-US" sz="1400" dirty="0">
                          <a:effectLst/>
                        </a:rPr>
                        <a:t>&amp;  Related</a:t>
                      </a:r>
                      <a:r>
                        <a:rPr lang="en-US" sz="1400" baseline="0" dirty="0">
                          <a:effectLst/>
                        </a:rPr>
                        <a:t> Purchase </a:t>
                      </a:r>
                      <a:r>
                        <a:rPr lang="en-US" sz="1400" dirty="0">
                          <a:effectLst/>
                        </a:rPr>
                        <a:t>Documents </a:t>
                      </a:r>
                      <a:endParaRPr lang="en-US" sz="1000" dirty="0">
                        <a:effectLst/>
                      </a:endParaRPr>
                    </a:p>
                    <a:p>
                      <a:pPr marL="0" marR="0" algn="ctr">
                        <a:lnSpc>
                          <a:spcPct val="107000"/>
                        </a:lnSpc>
                        <a:spcBef>
                          <a:spcPts val="0"/>
                        </a:spcBef>
                        <a:spcAft>
                          <a:spcPts val="0"/>
                        </a:spcAft>
                      </a:pPr>
                      <a:r>
                        <a:rPr lang="en-US" sz="1400" dirty="0">
                          <a:effectLst/>
                        </a:rPr>
                        <a:t>Containing NPPI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0"/>
                  </a:ext>
                </a:extLst>
              </a:tr>
              <a:tr h="548556">
                <a:tc>
                  <a:txBody>
                    <a:bodyPr/>
                    <a:lstStyle/>
                    <a:p>
                      <a:pPr marL="0" marR="0">
                        <a:lnSpc>
                          <a:spcPct val="107000"/>
                        </a:lnSpc>
                        <a:spcBef>
                          <a:spcPts val="0"/>
                        </a:spcBef>
                        <a:spcAft>
                          <a:spcPts val="0"/>
                        </a:spcAft>
                      </a:pPr>
                      <a:r>
                        <a:rPr lang="en-US" sz="1000" dirty="0">
                          <a:effectLst/>
                        </a:rPr>
                        <a:t>Uniform Residential Loan Application (Form 1003)</a:t>
                      </a:r>
                    </a:p>
                    <a:p>
                      <a:pPr marL="0" marR="0">
                        <a:lnSpc>
                          <a:spcPct val="107000"/>
                        </a:lnSpc>
                        <a:spcBef>
                          <a:spcPts val="0"/>
                        </a:spcBef>
                        <a:spcAft>
                          <a:spcPts val="0"/>
                        </a:spcAft>
                      </a:pPr>
                      <a:r>
                        <a:rPr lang="en-US" sz="1000" dirty="0">
                          <a:effectLst/>
                        </a:rPr>
                        <a:t>(NPPI includes: SSN, bank account numbers, loan numbers, work addresses,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r>
                        <a:rPr lang="en-US" sz="1400" dirty="0">
                          <a:effectLst/>
                        </a:rPr>
                        <a:t>Contracts of Sale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1"/>
                  </a:ext>
                </a:extLst>
              </a:tr>
              <a:tr h="409878">
                <a:tc>
                  <a:txBody>
                    <a:bodyPr/>
                    <a:lstStyle/>
                    <a:p>
                      <a:pPr marL="0" marR="0">
                        <a:lnSpc>
                          <a:spcPct val="107000"/>
                        </a:lnSpc>
                        <a:spcBef>
                          <a:spcPts val="0"/>
                        </a:spcBef>
                        <a:spcAft>
                          <a:spcPts val="0"/>
                        </a:spcAft>
                      </a:pPr>
                      <a:r>
                        <a:rPr lang="en-US" sz="1000" dirty="0">
                          <a:effectLst/>
                        </a:rPr>
                        <a:t>Borrower Tax Returns</a:t>
                      </a:r>
                    </a:p>
                    <a:p>
                      <a:pPr marL="0" marR="0">
                        <a:lnSpc>
                          <a:spcPct val="107000"/>
                        </a:lnSpc>
                        <a:spcBef>
                          <a:spcPts val="0"/>
                        </a:spcBef>
                        <a:spcAft>
                          <a:spcPts val="0"/>
                        </a:spcAft>
                      </a:pPr>
                      <a:r>
                        <a:rPr lang="en-US" sz="1000" dirty="0">
                          <a:effectLst/>
                        </a:rPr>
                        <a:t>(NPPI includes: SSN, financial information, address)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r>
                        <a:rPr lang="en-US" sz="1200" dirty="0">
                          <a:effectLst/>
                        </a:rPr>
                        <a:t>Lender Pre-Approval letters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2"/>
                  </a:ext>
                </a:extLst>
              </a:tr>
              <a:tr h="443651">
                <a:tc>
                  <a:txBody>
                    <a:bodyPr/>
                    <a:lstStyle/>
                    <a:p>
                      <a:pPr marL="0" marR="0">
                        <a:lnSpc>
                          <a:spcPct val="107000"/>
                        </a:lnSpc>
                        <a:spcBef>
                          <a:spcPts val="0"/>
                        </a:spcBef>
                        <a:spcAft>
                          <a:spcPts val="0"/>
                        </a:spcAft>
                      </a:pPr>
                      <a:r>
                        <a:rPr lang="en-US" sz="1000" dirty="0">
                          <a:effectLst/>
                        </a:rPr>
                        <a:t>Closing Disclosure “CD”</a:t>
                      </a:r>
                    </a:p>
                    <a:p>
                      <a:pPr marL="0" marR="0">
                        <a:lnSpc>
                          <a:spcPct val="107000"/>
                        </a:lnSpc>
                        <a:spcBef>
                          <a:spcPts val="0"/>
                        </a:spcBef>
                        <a:spcAft>
                          <a:spcPts val="0"/>
                        </a:spcAft>
                      </a:pPr>
                      <a:r>
                        <a:rPr lang="en-US" sz="1000" dirty="0">
                          <a:effectLst/>
                        </a:rPr>
                        <a:t>(NPPI includes: loan number, address)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r>
                        <a:rPr lang="en-US" sz="1200" dirty="0">
                          <a:effectLst/>
                        </a:rPr>
                        <a:t>Payoff Letter</a:t>
                      </a:r>
                    </a:p>
                    <a:p>
                      <a:pPr marL="0" marR="0">
                        <a:lnSpc>
                          <a:spcPct val="107000"/>
                        </a:lnSpc>
                        <a:spcBef>
                          <a:spcPts val="0"/>
                        </a:spcBef>
                        <a:spcAft>
                          <a:spcPts val="0"/>
                        </a:spcAft>
                      </a:pPr>
                      <a:r>
                        <a:rPr lang="en-US" sz="1000" dirty="0">
                          <a:effectLst/>
                        </a:rPr>
                        <a:t>(NPPI includes: Bank account numbers, loan number, address)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3"/>
                  </a:ext>
                </a:extLst>
              </a:tr>
              <a:tr h="548556">
                <a:tc>
                  <a:txBody>
                    <a:bodyPr/>
                    <a:lstStyle/>
                    <a:p>
                      <a:pPr marL="0" marR="0">
                        <a:lnSpc>
                          <a:spcPct val="107000"/>
                        </a:lnSpc>
                        <a:spcBef>
                          <a:spcPts val="0"/>
                        </a:spcBef>
                        <a:spcAft>
                          <a:spcPts val="0"/>
                        </a:spcAft>
                      </a:pPr>
                      <a:r>
                        <a:rPr lang="en-US" sz="1000">
                          <a:effectLst/>
                        </a:rPr>
                        <a:t>Identification (Driver’s License, passport, etc.)</a:t>
                      </a:r>
                    </a:p>
                    <a:p>
                      <a:pPr marL="0" marR="0">
                        <a:lnSpc>
                          <a:spcPct val="107000"/>
                        </a:lnSpc>
                        <a:spcBef>
                          <a:spcPts val="0"/>
                        </a:spcBef>
                        <a:spcAft>
                          <a:spcPts val="0"/>
                        </a:spcAft>
                      </a:pPr>
                      <a:r>
                        <a:rPr lang="en-US" sz="1000">
                          <a:effectLst/>
                        </a:rPr>
                        <a:t>(NPPI includes: address, birthdate, ID number, Passport number)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Coop</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or Condo “Board Package”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4"/>
                  </a:ext>
                </a:extLst>
              </a:tr>
              <a:tr h="443651">
                <a:tc>
                  <a:txBody>
                    <a:bodyPr/>
                    <a:lstStyle/>
                    <a:p>
                      <a:pPr marL="0" marR="0">
                        <a:lnSpc>
                          <a:spcPct val="107000"/>
                        </a:lnSpc>
                        <a:spcBef>
                          <a:spcPts val="0"/>
                        </a:spcBef>
                        <a:spcAft>
                          <a:spcPts val="0"/>
                        </a:spcAft>
                      </a:pPr>
                      <a:r>
                        <a:rPr lang="en-US" sz="1000" dirty="0">
                          <a:effectLst/>
                        </a:rPr>
                        <a:t>Payoff Letter</a:t>
                      </a:r>
                    </a:p>
                    <a:p>
                      <a:pPr marL="0" marR="0">
                        <a:lnSpc>
                          <a:spcPct val="107000"/>
                        </a:lnSpc>
                        <a:spcBef>
                          <a:spcPts val="0"/>
                        </a:spcBef>
                        <a:spcAft>
                          <a:spcPts val="0"/>
                        </a:spcAft>
                      </a:pPr>
                      <a:r>
                        <a:rPr lang="en-US" sz="1000" dirty="0">
                          <a:effectLst/>
                        </a:rPr>
                        <a:t>(NPPI includes: Bank account numbers, loan number, address)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r>
                        <a:rPr lang="en-US" sz="1200" dirty="0">
                          <a:effectLst/>
                        </a:rPr>
                        <a:t>Credit Reports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5"/>
                  </a:ext>
                </a:extLst>
              </a:tr>
              <a:tr h="409878">
                <a:tc>
                  <a:txBody>
                    <a:bodyPr/>
                    <a:lstStyle/>
                    <a:p>
                      <a:pPr marL="0" marR="0">
                        <a:lnSpc>
                          <a:spcPct val="107000"/>
                        </a:lnSpc>
                        <a:spcBef>
                          <a:spcPts val="0"/>
                        </a:spcBef>
                        <a:spcAft>
                          <a:spcPts val="0"/>
                        </a:spcAft>
                      </a:pPr>
                      <a:r>
                        <a:rPr lang="en-US" sz="1000">
                          <a:effectLst/>
                        </a:rPr>
                        <a:t>IRS Form 4506-T, Request for Transcript of Tax Returns</a:t>
                      </a:r>
                    </a:p>
                    <a:p>
                      <a:pPr marL="0" marR="0">
                        <a:lnSpc>
                          <a:spcPct val="107000"/>
                        </a:lnSpc>
                        <a:spcBef>
                          <a:spcPts val="0"/>
                        </a:spcBef>
                        <a:spcAft>
                          <a:spcPts val="0"/>
                        </a:spcAft>
                      </a:pPr>
                      <a:r>
                        <a:rPr lang="en-US" sz="1000">
                          <a:effectLst/>
                        </a:rPr>
                        <a:t>(NPPI includes: SSN, address)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6"/>
                  </a:ext>
                </a:extLst>
              </a:tr>
              <a:tr h="443651">
                <a:tc>
                  <a:txBody>
                    <a:bodyPr/>
                    <a:lstStyle/>
                    <a:p>
                      <a:pPr marL="0" marR="0">
                        <a:lnSpc>
                          <a:spcPct val="107000"/>
                        </a:lnSpc>
                        <a:spcBef>
                          <a:spcPts val="0"/>
                        </a:spcBef>
                        <a:spcAft>
                          <a:spcPts val="0"/>
                        </a:spcAft>
                      </a:pPr>
                      <a:r>
                        <a:rPr lang="en-US" sz="1000">
                          <a:effectLst/>
                        </a:rPr>
                        <a:t>IRS Form W-9, Request for Taxpayer Identification Number and Certification</a:t>
                      </a:r>
                    </a:p>
                    <a:p>
                      <a:pPr marL="0" marR="0">
                        <a:lnSpc>
                          <a:spcPct val="107000"/>
                        </a:lnSpc>
                        <a:spcBef>
                          <a:spcPts val="0"/>
                        </a:spcBef>
                        <a:spcAft>
                          <a:spcPts val="0"/>
                        </a:spcAft>
                      </a:pPr>
                      <a:r>
                        <a:rPr lang="en-US" sz="1000">
                          <a:effectLst/>
                        </a:rPr>
                        <a:t>(NPPI includes: SSN, address)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tc>
                  <a:txBody>
                    <a:bodyPr/>
                    <a:lstStyle/>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78" marR="60778"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062265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0" y="1598866"/>
            <a:ext cx="9144000" cy="584776"/>
          </a:xfrm>
          <a:prstGeom prst="rect">
            <a:avLst/>
          </a:prstGeom>
          <a:noFill/>
        </p:spPr>
        <p:txBody>
          <a:bodyPr wrap="square" rtlCol="0">
            <a:spAutoFit/>
          </a:bodyPr>
          <a:lstStyle/>
          <a:p>
            <a:pPr algn="ctr"/>
            <a:r>
              <a:rPr lang="en-US" sz="3200" b="1" dirty="0" smtClean="0">
                <a:solidFill>
                  <a:srgbClr val="7F7F7F"/>
                </a:solidFill>
              </a:rPr>
              <a:t>ALTA BEST PRACTICES – PILLAR #3</a:t>
            </a:r>
            <a:endParaRPr lang="en-US" sz="3200" b="1" dirty="0">
              <a:solidFill>
                <a:srgbClr val="7F7F7F"/>
              </a:solidFill>
            </a:endParaRPr>
          </a:p>
        </p:txBody>
      </p:sp>
      <p:sp>
        <p:nvSpPr>
          <p:cNvPr id="10" name="Content Placeholder 12"/>
          <p:cNvSpPr txBox="1">
            <a:spLocks/>
          </p:cNvSpPr>
          <p:nvPr/>
        </p:nvSpPr>
        <p:spPr>
          <a:xfrm>
            <a:off x="456856" y="2402869"/>
            <a:ext cx="8461000" cy="3809874"/>
          </a:xfrm>
          <a:prstGeom prst="rect">
            <a:avLst/>
          </a:prstGeom>
          <a:ln>
            <a:solidFill>
              <a:schemeClr val="tx1"/>
            </a:solidFill>
          </a:ln>
        </p:spPr>
        <p:txBody>
          <a:bodyPr>
            <a:normAutofit fontScale="77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90492" indent="-190492">
              <a:spcAft>
                <a:spcPts val="600"/>
              </a:spcAft>
              <a:buFontTx/>
              <a:buAutoNum type="arabicParenR"/>
            </a:pPr>
            <a:r>
              <a:rPr lang="en-US" altLang="en-US" sz="1800" dirty="0" smtClean="0">
                <a:solidFill>
                  <a:srgbClr val="376092"/>
                </a:solidFill>
                <a:latin typeface="Arial"/>
                <a:cs typeface="Arial"/>
              </a:rPr>
              <a:t>Physical security of Non-public Personal Information.</a:t>
            </a:r>
          </a:p>
          <a:p>
            <a:pPr lvl="1">
              <a:spcAft>
                <a:spcPts val="600"/>
              </a:spcAft>
            </a:pPr>
            <a:r>
              <a:rPr lang="en-US" altLang="en-US" sz="1800" dirty="0" smtClean="0">
                <a:latin typeface="Arial"/>
                <a:cs typeface="Arial"/>
              </a:rPr>
              <a:t>Restrict access to Non-public Personal Information to authorized employees who have undergone Background Checks at hiring.</a:t>
            </a:r>
          </a:p>
          <a:p>
            <a:pPr lvl="1">
              <a:spcAft>
                <a:spcPts val="600"/>
              </a:spcAft>
            </a:pPr>
            <a:r>
              <a:rPr lang="en-US" altLang="en-US" sz="1800" dirty="0" smtClean="0">
                <a:latin typeface="Arial"/>
                <a:cs typeface="Arial"/>
              </a:rPr>
              <a:t>Prohibit or control the use of removable media.</a:t>
            </a:r>
          </a:p>
          <a:p>
            <a:pPr lvl="1">
              <a:spcAft>
                <a:spcPts val="600"/>
              </a:spcAft>
            </a:pPr>
            <a:r>
              <a:rPr lang="en-US" altLang="en-US" sz="1800" dirty="0" smtClean="0">
                <a:latin typeface="Arial"/>
                <a:cs typeface="Arial"/>
              </a:rPr>
              <a:t>Use only secure delivery methods when transmitting Non-public Personal Information. </a:t>
            </a:r>
          </a:p>
          <a:p>
            <a:pPr marL="190492" indent="-190492">
              <a:spcAft>
                <a:spcPts val="600"/>
              </a:spcAft>
              <a:buFontTx/>
              <a:buAutoNum type="arabicParenR"/>
            </a:pPr>
            <a:r>
              <a:rPr lang="en-US" altLang="en-US" sz="1800" dirty="0" smtClean="0">
                <a:solidFill>
                  <a:srgbClr val="376092"/>
                </a:solidFill>
                <a:latin typeface="Arial"/>
                <a:cs typeface="Arial"/>
              </a:rPr>
              <a:t>Network security of Non-public Personal Information. </a:t>
            </a:r>
          </a:p>
          <a:p>
            <a:pPr lvl="1">
              <a:spcAft>
                <a:spcPts val="600"/>
              </a:spcAft>
            </a:pPr>
            <a:r>
              <a:rPr lang="en-US" altLang="en-US" sz="1800" dirty="0" smtClean="0">
                <a:latin typeface="Arial"/>
                <a:cs typeface="Arial"/>
              </a:rPr>
              <a:t>Maintain and secure access to Company information technology</a:t>
            </a:r>
          </a:p>
          <a:p>
            <a:pPr lvl="1">
              <a:spcAft>
                <a:spcPts val="600"/>
              </a:spcAft>
            </a:pPr>
            <a:r>
              <a:rPr lang="en-US" altLang="en-US" sz="1800" dirty="0" smtClean="0">
                <a:latin typeface="Arial"/>
                <a:cs typeface="Arial"/>
              </a:rPr>
              <a:t>Develop guidelines for the appropriate use of Company information technology.</a:t>
            </a:r>
          </a:p>
          <a:p>
            <a:pPr lvl="1">
              <a:spcAft>
                <a:spcPts val="600"/>
              </a:spcAft>
            </a:pPr>
            <a:r>
              <a:rPr lang="en-US" altLang="en-US" sz="1800" dirty="0" smtClean="0">
                <a:latin typeface="Arial"/>
                <a:cs typeface="Arial"/>
              </a:rPr>
              <a:t>Ensure secure collection and transmission of Non-public Personal Information.</a:t>
            </a:r>
          </a:p>
          <a:p>
            <a:pPr marL="190492" indent="-190492">
              <a:spcAft>
                <a:spcPts val="600"/>
              </a:spcAft>
              <a:buFontTx/>
              <a:buAutoNum type="arabicParenR"/>
            </a:pPr>
            <a:r>
              <a:rPr lang="en-US" altLang="en-US" sz="1800" dirty="0" smtClean="0">
                <a:solidFill>
                  <a:srgbClr val="376092"/>
                </a:solidFill>
                <a:latin typeface="Arial"/>
                <a:cs typeface="Arial"/>
              </a:rPr>
              <a:t>Disposal </a:t>
            </a:r>
            <a:r>
              <a:rPr lang="en-US" altLang="en-US" sz="1800" u="sng" dirty="0" smtClean="0">
                <a:solidFill>
                  <a:srgbClr val="376092"/>
                </a:solidFill>
                <a:latin typeface="Arial"/>
                <a:cs typeface="Arial"/>
              </a:rPr>
              <a:t>AND MAINTENANCE </a:t>
            </a:r>
            <a:r>
              <a:rPr lang="en-US" altLang="en-US" sz="1800" dirty="0" smtClean="0">
                <a:solidFill>
                  <a:srgbClr val="376092"/>
                </a:solidFill>
                <a:latin typeface="Arial"/>
                <a:cs typeface="Arial"/>
              </a:rPr>
              <a:t>of Non-public Personal Information.</a:t>
            </a:r>
          </a:p>
          <a:p>
            <a:pPr lvl="1">
              <a:spcAft>
                <a:spcPts val="600"/>
              </a:spcAft>
            </a:pPr>
            <a:r>
              <a:rPr lang="en-US" altLang="en-US" sz="1800" dirty="0" smtClean="0">
                <a:latin typeface="Arial"/>
                <a:cs typeface="Arial"/>
              </a:rPr>
              <a:t>Federal and state laws require companies that possess records containing non-public personal information to maintain and dispose of such records (</a:t>
            </a:r>
            <a:r>
              <a:rPr lang="en-US" altLang="en-US" sz="1800" dirty="0" err="1" smtClean="0">
                <a:latin typeface="Arial"/>
                <a:cs typeface="Arial"/>
              </a:rPr>
              <a:t>incl</a:t>
            </a:r>
            <a:r>
              <a:rPr lang="en-US" altLang="en-US" sz="1800" dirty="0" smtClean="0">
                <a:latin typeface="Arial"/>
                <a:cs typeface="Arial"/>
              </a:rPr>
              <a:t> electronically-stored records) in a manner that protects against unauthorized access to or use of the Non-public Personal Information. </a:t>
            </a:r>
          </a:p>
          <a:p>
            <a:pPr lvl="1">
              <a:spcAft>
                <a:spcPts val="600"/>
              </a:spcAft>
            </a:pPr>
            <a:r>
              <a:rPr lang="en-US" altLang="en-US" sz="1800" dirty="0" smtClean="0">
                <a:latin typeface="Arial"/>
                <a:cs typeface="Arial"/>
              </a:rPr>
              <a:t>Companies must securely maintain and dispose of records containing NPPI pursuant to an established timeframe for retaining records, as documented in Company’s information security program, that takes into consideration the appropriate legal, regulatory and business requirements. </a:t>
            </a:r>
          </a:p>
        </p:txBody>
      </p:sp>
    </p:spTree>
    <p:extLst>
      <p:ext uri="{BB962C8B-B14F-4D97-AF65-F5344CB8AC3E}">
        <p14:creationId xmlns:p14="http://schemas.microsoft.com/office/powerpoint/2010/main" val="182983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2" name="TextBox 1"/>
          <p:cNvSpPr txBox="1"/>
          <p:nvPr/>
        </p:nvSpPr>
        <p:spPr>
          <a:xfrm>
            <a:off x="0" y="1598866"/>
            <a:ext cx="9144000" cy="584776"/>
          </a:xfrm>
          <a:prstGeom prst="rect">
            <a:avLst/>
          </a:prstGeom>
          <a:noFill/>
        </p:spPr>
        <p:txBody>
          <a:bodyPr wrap="square" rtlCol="0">
            <a:spAutoFit/>
          </a:bodyPr>
          <a:lstStyle/>
          <a:p>
            <a:pPr algn="ctr"/>
            <a:r>
              <a:rPr lang="en-US" sz="3200" b="1" dirty="0" smtClean="0">
                <a:solidFill>
                  <a:srgbClr val="7F7F7F"/>
                </a:solidFill>
              </a:rPr>
              <a:t>ALTA BEST PRACTICES – PILLAR #3</a:t>
            </a:r>
            <a:endParaRPr lang="en-US" sz="3200" b="1" dirty="0">
              <a:solidFill>
                <a:srgbClr val="7F7F7F"/>
              </a:solidFill>
            </a:endParaRPr>
          </a:p>
        </p:txBody>
      </p:sp>
      <p:sp>
        <p:nvSpPr>
          <p:cNvPr id="7" name="TextBox 6"/>
          <p:cNvSpPr txBox="1"/>
          <p:nvPr/>
        </p:nvSpPr>
        <p:spPr>
          <a:xfrm>
            <a:off x="2878201" y="3974328"/>
            <a:ext cx="184666" cy="369332"/>
          </a:xfrm>
          <a:prstGeom prst="rect">
            <a:avLst/>
          </a:prstGeom>
          <a:noFill/>
        </p:spPr>
        <p:txBody>
          <a:bodyPr wrap="none" rtlCol="0">
            <a:spAutoFit/>
          </a:bodyPr>
          <a:lstStyle/>
          <a:p>
            <a:endParaRPr lang="en-US" dirty="0"/>
          </a:p>
        </p:txBody>
      </p:sp>
      <p:sp>
        <p:nvSpPr>
          <p:cNvPr id="6" name="Rectangle 5"/>
          <p:cNvSpPr/>
          <p:nvPr/>
        </p:nvSpPr>
        <p:spPr>
          <a:xfrm>
            <a:off x="484268" y="2309839"/>
            <a:ext cx="8406176" cy="4078039"/>
          </a:xfrm>
          <a:prstGeom prst="rect">
            <a:avLst/>
          </a:prstGeom>
          <a:ln>
            <a:solidFill>
              <a:schemeClr val="tx1"/>
            </a:solidFill>
          </a:ln>
        </p:spPr>
        <p:txBody>
          <a:bodyPr wrap="square">
            <a:spAutoFit/>
          </a:bodyPr>
          <a:lstStyle/>
          <a:p>
            <a:pPr marL="228600" indent="-228600">
              <a:spcAft>
                <a:spcPts val="600"/>
              </a:spcAft>
              <a:buFont typeface="+mj-lt"/>
              <a:buAutoNum type="arabicParenR" startAt="4"/>
            </a:pPr>
            <a:r>
              <a:rPr lang="en-US" altLang="en-US" sz="1400" dirty="0" smtClean="0">
                <a:solidFill>
                  <a:srgbClr val="376092"/>
                </a:solidFill>
                <a:latin typeface="Arial"/>
                <a:cs typeface="Arial"/>
              </a:rPr>
              <a:t> Establish </a:t>
            </a:r>
            <a:r>
              <a:rPr lang="en-US" altLang="en-US" sz="1400" dirty="0">
                <a:solidFill>
                  <a:srgbClr val="376092"/>
                </a:solidFill>
                <a:latin typeface="Arial"/>
                <a:cs typeface="Arial"/>
              </a:rPr>
              <a:t>a disaster management plan.</a:t>
            </a:r>
          </a:p>
          <a:p>
            <a:pPr marL="228600" indent="-228600">
              <a:spcAft>
                <a:spcPts val="600"/>
              </a:spcAft>
              <a:buFont typeface="+mj-lt"/>
              <a:buAutoNum type="arabicParenR" startAt="4"/>
            </a:pPr>
            <a:r>
              <a:rPr lang="en-US" altLang="en-US" sz="1400" dirty="0" smtClean="0">
                <a:latin typeface="Arial"/>
                <a:cs typeface="Arial"/>
              </a:rPr>
              <a:t> </a:t>
            </a:r>
            <a:r>
              <a:rPr lang="en-US" altLang="en-US" sz="1400" dirty="0" smtClean="0">
                <a:solidFill>
                  <a:srgbClr val="376092"/>
                </a:solidFill>
                <a:latin typeface="Arial"/>
                <a:cs typeface="Arial"/>
              </a:rPr>
              <a:t>Appropriate </a:t>
            </a:r>
            <a:r>
              <a:rPr lang="en-US" altLang="en-US" sz="1400" dirty="0">
                <a:solidFill>
                  <a:srgbClr val="376092"/>
                </a:solidFill>
                <a:latin typeface="Arial"/>
                <a:cs typeface="Arial"/>
              </a:rPr>
              <a:t>management and training of employees to help ensure compliance with Company’s information security program.</a:t>
            </a:r>
          </a:p>
          <a:p>
            <a:pPr marL="228600" indent="-228600">
              <a:spcAft>
                <a:spcPts val="600"/>
              </a:spcAft>
              <a:buFont typeface="+mj-lt"/>
              <a:buAutoNum type="arabicParenR" startAt="4"/>
            </a:pPr>
            <a:r>
              <a:rPr lang="en-US" altLang="en-US" sz="1400" dirty="0" smtClean="0">
                <a:latin typeface="Arial"/>
                <a:cs typeface="Arial"/>
              </a:rPr>
              <a:t> </a:t>
            </a:r>
            <a:r>
              <a:rPr lang="en-US" altLang="en-US" sz="1400" dirty="0" smtClean="0">
                <a:solidFill>
                  <a:srgbClr val="376092"/>
                </a:solidFill>
                <a:latin typeface="Arial"/>
                <a:cs typeface="Arial"/>
              </a:rPr>
              <a:t>Oversight </a:t>
            </a:r>
            <a:r>
              <a:rPr lang="en-US" altLang="en-US" sz="1400" dirty="0">
                <a:solidFill>
                  <a:srgbClr val="376092"/>
                </a:solidFill>
                <a:latin typeface="Arial"/>
                <a:cs typeface="Arial"/>
              </a:rPr>
              <a:t>of service providers to help ensure compliance with a Company’s information security program.</a:t>
            </a:r>
          </a:p>
          <a:p>
            <a:pPr marL="685800" lvl="1" indent="-228600">
              <a:spcAft>
                <a:spcPts val="600"/>
              </a:spcAft>
              <a:buFont typeface="Arial" panose="020B0604020202020204" pitchFamily="34" charset="0"/>
              <a:buChar char="•"/>
            </a:pPr>
            <a:r>
              <a:rPr lang="en-US" altLang="en-US" sz="1400" dirty="0">
                <a:latin typeface="Arial"/>
                <a:cs typeface="Arial"/>
              </a:rPr>
              <a:t>Companies should take reasonable steps to select and retain service providers that are capable of appropriately safeguarding Non-public Personal Information.</a:t>
            </a:r>
          </a:p>
          <a:p>
            <a:pPr marL="228600" indent="-228600">
              <a:spcAft>
                <a:spcPts val="600"/>
              </a:spcAft>
              <a:buFont typeface="+mj-lt"/>
              <a:buAutoNum type="arabicParenR" startAt="4"/>
            </a:pPr>
            <a:r>
              <a:rPr lang="en-US" altLang="en-US" sz="1400" dirty="0" smtClean="0">
                <a:latin typeface="Arial"/>
                <a:cs typeface="Arial"/>
              </a:rPr>
              <a:t> </a:t>
            </a:r>
            <a:r>
              <a:rPr lang="en-US" altLang="en-US" sz="1400" dirty="0" smtClean="0">
                <a:solidFill>
                  <a:srgbClr val="376092"/>
                </a:solidFill>
                <a:latin typeface="Arial"/>
                <a:cs typeface="Arial"/>
              </a:rPr>
              <a:t>Audit </a:t>
            </a:r>
            <a:r>
              <a:rPr lang="en-US" altLang="en-US" sz="1400" dirty="0">
                <a:solidFill>
                  <a:srgbClr val="376092"/>
                </a:solidFill>
                <a:latin typeface="Arial"/>
                <a:cs typeface="Arial"/>
              </a:rPr>
              <a:t>and oversight procedures to help ensure compliance with Company’s information security program.</a:t>
            </a:r>
          </a:p>
          <a:p>
            <a:pPr marL="685800" lvl="1" indent="-228600">
              <a:spcAft>
                <a:spcPts val="600"/>
              </a:spcAft>
              <a:buFont typeface="Arial" panose="020B0604020202020204" pitchFamily="34" charset="0"/>
              <a:buChar char="•"/>
            </a:pPr>
            <a:r>
              <a:rPr lang="en-US" altLang="en-US" sz="1400" dirty="0">
                <a:latin typeface="Arial"/>
                <a:cs typeface="Arial"/>
              </a:rPr>
              <a:t>Companies should review their privacy and information security procedures to detect the potential for improper disclosure of confidential information. </a:t>
            </a:r>
          </a:p>
          <a:p>
            <a:pPr marL="228600" indent="-228600">
              <a:spcAft>
                <a:spcPts val="600"/>
              </a:spcAft>
              <a:buFont typeface="+mj-lt"/>
              <a:buAutoNum type="arabicParenR" startAt="4"/>
            </a:pPr>
            <a:r>
              <a:rPr lang="en-US" altLang="en-US" sz="1400" dirty="0" smtClean="0">
                <a:latin typeface="Arial"/>
                <a:cs typeface="Arial"/>
              </a:rPr>
              <a:t> </a:t>
            </a:r>
            <a:r>
              <a:rPr lang="en-US" altLang="en-US" sz="1400" dirty="0" smtClean="0">
                <a:solidFill>
                  <a:srgbClr val="376092"/>
                </a:solidFill>
                <a:latin typeface="Arial"/>
                <a:cs typeface="Arial"/>
              </a:rPr>
              <a:t>Notification </a:t>
            </a:r>
            <a:r>
              <a:rPr lang="en-US" altLang="en-US" sz="1400" dirty="0">
                <a:solidFill>
                  <a:srgbClr val="376092"/>
                </a:solidFill>
                <a:latin typeface="Arial"/>
                <a:cs typeface="Arial"/>
              </a:rPr>
              <a:t>of security breaches to customers and law enforcement.</a:t>
            </a:r>
          </a:p>
          <a:p>
            <a:pPr marL="685800" lvl="1" indent="-228600">
              <a:spcAft>
                <a:spcPts val="600"/>
              </a:spcAft>
              <a:buFont typeface="Arial" panose="020B0604020202020204" pitchFamily="34" charset="0"/>
              <a:buChar char="•"/>
            </a:pPr>
            <a:r>
              <a:rPr lang="en-US" altLang="en-US" sz="1400" dirty="0">
                <a:latin typeface="Arial"/>
                <a:cs typeface="Arial"/>
              </a:rPr>
              <a:t>Companies should post the privacy and information security program on their websites or provide program information directly to customers in another useable form. When a breach is detected, the Company should have a program to inform customers and law enforcement as required by law.</a:t>
            </a:r>
          </a:p>
        </p:txBody>
      </p:sp>
    </p:spTree>
    <p:extLst>
      <p:ext uri="{BB962C8B-B14F-4D97-AF65-F5344CB8AC3E}">
        <p14:creationId xmlns:p14="http://schemas.microsoft.com/office/powerpoint/2010/main" val="1644381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7353" y="3071219"/>
            <a:ext cx="5110953"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sp>
        <p:nvSpPr>
          <p:cNvPr id="7" name="Rectangle 6"/>
          <p:cNvSpPr/>
          <p:nvPr/>
        </p:nvSpPr>
        <p:spPr>
          <a:xfrm>
            <a:off x="387353" y="2165812"/>
            <a:ext cx="5610979" cy="769441"/>
          </a:xfrm>
          <a:prstGeom prst="rect">
            <a:avLst/>
          </a:prstGeom>
        </p:spPr>
        <p:txBody>
          <a:bodyPr wrap="square">
            <a:spAutoFit/>
          </a:bodyPr>
          <a:lstStyle/>
          <a:p>
            <a:pPr lvl="0"/>
            <a:r>
              <a:rPr lang="en-US" sz="4400" b="1" dirty="0" smtClean="0">
                <a:solidFill>
                  <a:schemeClr val="tx2">
                    <a:lumMod val="50000"/>
                  </a:schemeClr>
                </a:solidFill>
                <a:latin typeface="Arial Narrow"/>
                <a:cs typeface="Arial Narrow"/>
              </a:rPr>
              <a:t>Jessica Edgerton</a:t>
            </a:r>
            <a:endParaRPr lang="en-US" sz="3600" b="1" i="0" spc="380" dirty="0">
              <a:solidFill>
                <a:schemeClr val="tx2">
                  <a:lumMod val="50000"/>
                </a:schemeClr>
              </a:solidFill>
              <a:latin typeface="Arial Narrow"/>
              <a:cs typeface="Arial Narrow"/>
            </a:endParaRPr>
          </a:p>
        </p:txBody>
      </p:sp>
      <p:pic>
        <p:nvPicPr>
          <p:cNvPr id="8" name="Picture 7" descr="Screen Shot 2017-05-23 at 7.5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332" y="1786781"/>
            <a:ext cx="2895232" cy="1050779"/>
          </a:xfrm>
          <a:prstGeom prst="rect">
            <a:avLst/>
          </a:prstGeom>
        </p:spPr>
      </p:pic>
      <p:sp>
        <p:nvSpPr>
          <p:cNvPr id="4" name="TextBox 3"/>
          <p:cNvSpPr txBox="1"/>
          <p:nvPr/>
        </p:nvSpPr>
        <p:spPr>
          <a:xfrm>
            <a:off x="1" y="3477150"/>
            <a:ext cx="9143999" cy="2554545"/>
          </a:xfrm>
          <a:prstGeom prst="rect">
            <a:avLst/>
          </a:prstGeom>
          <a:noFill/>
        </p:spPr>
        <p:txBody>
          <a:bodyPr wrap="square" rtlCol="0">
            <a:spAutoFit/>
          </a:bodyPr>
          <a:lstStyle/>
          <a:p>
            <a:pPr algn="ctr"/>
            <a:r>
              <a:rPr lang="en-US" sz="4000" b="1" dirty="0" smtClean="0">
                <a:solidFill>
                  <a:srgbClr val="7F7F7F"/>
                </a:solidFill>
              </a:rPr>
              <a:t>EDUCATION</a:t>
            </a:r>
          </a:p>
          <a:p>
            <a:pPr algn="ctr"/>
            <a:r>
              <a:rPr lang="en-US" sz="4000" b="1" dirty="0" smtClean="0">
                <a:solidFill>
                  <a:srgbClr val="7F7F7F"/>
                </a:solidFill>
              </a:rPr>
              <a:t>EMAIL HYGIENE</a:t>
            </a:r>
          </a:p>
          <a:p>
            <a:pPr algn="ctr"/>
            <a:r>
              <a:rPr lang="en-US" sz="4000" b="1" dirty="0" smtClean="0">
                <a:solidFill>
                  <a:srgbClr val="7F7F7F"/>
                </a:solidFill>
              </a:rPr>
              <a:t>I.T. SECURITY</a:t>
            </a:r>
          </a:p>
          <a:p>
            <a:pPr algn="ctr"/>
            <a:r>
              <a:rPr lang="en-US" sz="4000" b="1" dirty="0" smtClean="0">
                <a:solidFill>
                  <a:srgbClr val="7F7F7F"/>
                </a:solidFill>
              </a:rPr>
              <a:t>PREVENTION</a:t>
            </a:r>
            <a:endParaRPr lang="en-US" sz="4000" b="1" dirty="0">
              <a:solidFill>
                <a:srgbClr val="7F7F7F"/>
              </a:solidFill>
            </a:endParaRPr>
          </a:p>
        </p:txBody>
      </p:sp>
    </p:spTree>
    <p:extLst>
      <p:ext uri="{BB962C8B-B14F-4D97-AF65-F5344CB8AC3E}">
        <p14:creationId xmlns:p14="http://schemas.microsoft.com/office/powerpoint/2010/main" val="290617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3.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829"/>
            <a:ext cx="9144000" cy="4554961"/>
          </a:xfrm>
          <a:prstGeom prst="rect">
            <a:avLst/>
          </a:prstGeom>
        </p:spPr>
      </p:pic>
    </p:spTree>
    <p:extLst>
      <p:ext uri="{BB962C8B-B14F-4D97-AF65-F5344CB8AC3E}">
        <p14:creationId xmlns:p14="http://schemas.microsoft.com/office/powerpoint/2010/main" val="1864652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0344"/>
            <a:ext cx="9144000" cy="407656"/>
          </a:xfrm>
          <a:prstGeom prst="rect">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50000"/>
                </a:schemeClr>
              </a:solidFill>
              <a:effectLst/>
            </a:endParaRPr>
          </a:p>
        </p:txBody>
      </p:sp>
      <p:pic>
        <p:nvPicPr>
          <p:cNvPr id="2" name="Picture 1" descr="Screen Shot 2017-06-05 at 8.53.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4061"/>
            <a:ext cx="9144000" cy="4277384"/>
          </a:xfrm>
          <a:prstGeom prst="rect">
            <a:avLst/>
          </a:prstGeom>
        </p:spPr>
      </p:pic>
    </p:spTree>
    <p:extLst>
      <p:ext uri="{BB962C8B-B14F-4D97-AF65-F5344CB8AC3E}">
        <p14:creationId xmlns:p14="http://schemas.microsoft.com/office/powerpoint/2010/main" val="3953140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7006</TotalTime>
  <Words>2766</Words>
  <Application>Microsoft Macintosh PowerPoint</Application>
  <PresentationFormat>On-screen Show (4:3)</PresentationFormat>
  <Paragraphs>248</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Anecdotal Example</vt:lpstr>
      <vt:lpstr>Anecdotal Example</vt:lpstr>
      <vt:lpstr>Understand Insurance Coverage</vt:lpstr>
      <vt:lpstr>Understand Insurance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Sparkfactor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Russell Lord</dc:creator>
  <cp:keywords/>
  <dc:description/>
  <cp:lastModifiedBy>Linda Grahovec</cp:lastModifiedBy>
  <cp:revision>190</cp:revision>
  <cp:lastPrinted>2016-03-25T21:30:06Z</cp:lastPrinted>
  <dcterms:created xsi:type="dcterms:W3CDTF">2013-10-08T18:59:18Z</dcterms:created>
  <dcterms:modified xsi:type="dcterms:W3CDTF">2017-06-05T16:37:30Z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-220055352</vt:i4>
  </property>
  <property fmtid="{D5CDD505-2E9C-101B-9397-08002B2CF9AE}" pid="3" name="_NewReviewCycle">
    <vt:lpwstr/>
  </property>
  <property fmtid="{D5CDD505-2E9C-101B-9397-08002B2CF9AE}" pid="4" name="_EmailSubject">
    <vt:lpwstr>Costello_bio speaking engagement update</vt:lpwstr>
  </property>
  <property fmtid="{D5CDD505-2E9C-101B-9397-08002B2CF9AE}" pid="5" name="_AuthorEmail">
    <vt:lpwstr>jason.brubaker@dinsmore.com</vt:lpwstr>
  </property>
  <property fmtid="{D5CDD505-2E9C-101B-9397-08002B2CF9AE}" pid="6" name="_AuthorEmailDisplayName">
    <vt:lpwstr>Brubaker, Jason</vt:lpwstr>
  </property>
  <property fmtid="{D5CDD505-2E9C-101B-9397-08002B2CF9AE}" pid="7" name="_PreviousAdHocReviewCycleID">
    <vt:i4>-1812727328</vt:i4>
  </property>
</Properties>
</file>