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4"/>
  </p:notesMasterIdLst>
  <p:sldIdLst>
    <p:sldId id="256" r:id="rId2"/>
    <p:sldId id="315" r:id="rId3"/>
    <p:sldId id="258" r:id="rId4"/>
    <p:sldId id="351" r:id="rId5"/>
    <p:sldId id="288" r:id="rId6"/>
    <p:sldId id="290" r:id="rId7"/>
    <p:sldId id="291" r:id="rId8"/>
    <p:sldId id="292" r:id="rId9"/>
    <p:sldId id="293" r:id="rId10"/>
    <p:sldId id="294" r:id="rId11"/>
    <p:sldId id="298" r:id="rId12"/>
    <p:sldId id="300" r:id="rId13"/>
    <p:sldId id="301" r:id="rId14"/>
    <p:sldId id="302" r:id="rId15"/>
    <p:sldId id="303" r:id="rId16"/>
    <p:sldId id="304" r:id="rId17"/>
    <p:sldId id="350"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29" r:id="rId31"/>
    <p:sldId id="330" r:id="rId32"/>
    <p:sldId id="331" r:id="rId33"/>
    <p:sldId id="332" r:id="rId34"/>
    <p:sldId id="333" r:id="rId35"/>
    <p:sldId id="334" r:id="rId36"/>
    <p:sldId id="335" r:id="rId37"/>
    <p:sldId id="336" r:id="rId38"/>
    <p:sldId id="337" r:id="rId39"/>
    <p:sldId id="338" r:id="rId40"/>
    <p:sldId id="339" r:id="rId41"/>
    <p:sldId id="340" r:id="rId42"/>
    <p:sldId id="341" r:id="rId43"/>
    <p:sldId id="342" r:id="rId44"/>
    <p:sldId id="355" r:id="rId45"/>
    <p:sldId id="343" r:id="rId46"/>
    <p:sldId id="344" r:id="rId47"/>
    <p:sldId id="346" r:id="rId48"/>
    <p:sldId id="347" r:id="rId49"/>
    <p:sldId id="348" r:id="rId50"/>
    <p:sldId id="349" r:id="rId51"/>
    <p:sldId id="353" r:id="rId52"/>
    <p:sldId id="352" r:id="rId53"/>
    <p:sldId id="278" r:id="rId54"/>
    <p:sldId id="280" r:id="rId55"/>
    <p:sldId id="277" r:id="rId56"/>
    <p:sldId id="295" r:id="rId57"/>
    <p:sldId id="354" r:id="rId58"/>
    <p:sldId id="305" r:id="rId59"/>
    <p:sldId id="279" r:id="rId60"/>
    <p:sldId id="314" r:id="rId61"/>
    <p:sldId id="282" r:id="rId62"/>
    <p:sldId id="316" r:id="rId6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4660"/>
  </p:normalViewPr>
  <p:slideViewPr>
    <p:cSldViewPr snapToGrid="0" snapToObjects="1">
      <p:cViewPr varScale="1">
        <p:scale>
          <a:sx n="107" d="100"/>
          <a:sy n="107" d="100"/>
        </p:scale>
        <p:origin x="-60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CB5E99-6530-D546-A50D-DB5A598B425B}" type="datetimeFigureOut">
              <a:rPr lang="en-US" smtClean="0"/>
              <a:pPr/>
              <a:t>8/27/2013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DFDE86-9996-1740-BA67-F184DA10E0A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FDE86-9996-1740-BA67-F184DA10E0A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A65D144-EA9D-C246-AA89-BA31E965A84B}" type="datetimeFigureOut">
              <a:rPr lang="en-US" smtClean="0"/>
              <a:pPr/>
              <a:t>8/27/2013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F6C52C31-A702-0C40-9B05-0F4A2402DD4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65D144-EA9D-C246-AA89-BA31E965A84B}" type="datetimeFigureOut">
              <a:rPr lang="en-US" smtClean="0"/>
              <a:pPr/>
              <a:t>8/27/2013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52C31-A702-0C40-9B05-0F4A2402DD4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65D144-EA9D-C246-AA89-BA31E965A84B}" type="datetimeFigureOut">
              <a:rPr lang="en-US" smtClean="0"/>
              <a:pPr/>
              <a:t>8/27/2013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52C31-A702-0C40-9B05-0F4A2402DD4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65D144-EA9D-C246-AA89-BA31E965A84B}" type="datetimeFigureOut">
              <a:rPr lang="en-US" smtClean="0"/>
              <a:pPr/>
              <a:t>8/27/2013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52C31-A702-0C40-9B05-0F4A2402DD4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A65D144-EA9D-C246-AA89-BA31E965A84B}" type="datetimeFigureOut">
              <a:rPr lang="en-US" smtClean="0"/>
              <a:pPr/>
              <a:t>8/27/2013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52C31-A702-0C40-9B05-0F4A2402DD4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65D144-EA9D-C246-AA89-BA31E965A84B}" type="datetimeFigureOut">
              <a:rPr lang="en-US" smtClean="0"/>
              <a:pPr/>
              <a:t>8/27/2013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C52C31-A702-0C40-9B05-0F4A2402DD4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A65D144-EA9D-C246-AA89-BA31E965A84B}" type="datetimeFigureOut">
              <a:rPr lang="en-US" smtClean="0"/>
              <a:pPr/>
              <a:t>8/27/2013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C52C31-A702-0C40-9B05-0F4A2402DD4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65D144-EA9D-C246-AA89-BA31E965A84B}" type="datetimeFigureOut">
              <a:rPr lang="en-US" smtClean="0"/>
              <a:pPr/>
              <a:t>8/27/2013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C52C31-A702-0C40-9B05-0F4A2402DD4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5D144-EA9D-C246-AA89-BA31E965A84B}" type="datetimeFigureOut">
              <a:rPr lang="en-US" smtClean="0"/>
              <a:pPr/>
              <a:t>8/27/2013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C52C31-A702-0C40-9B05-0F4A2402DD4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65D144-EA9D-C246-AA89-BA31E965A84B}" type="datetimeFigureOut">
              <a:rPr lang="en-US" smtClean="0"/>
              <a:pPr/>
              <a:t>8/27/2013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C52C31-A702-0C40-9B05-0F4A2402DD4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A65D144-EA9D-C246-AA89-BA31E965A84B}" type="datetimeFigureOut">
              <a:rPr lang="en-US" smtClean="0"/>
              <a:pPr/>
              <a:t>8/27/2013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F6C52C31-A702-0C40-9B05-0F4A2402DD4A}"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A65D144-EA9D-C246-AA89-BA31E965A84B}" type="datetimeFigureOut">
              <a:rPr lang="en-US" smtClean="0"/>
              <a:pPr/>
              <a:t>8/27/2013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C52C31-A702-0C40-9B05-0F4A2402DD4A}"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latin typeface="Times New Roman"/>
                <a:cs typeface="Times New Roman"/>
              </a:rPr>
              <a:t>HIPAA:</a:t>
            </a:r>
            <a:br>
              <a:rPr lang="en-US" b="1" dirty="0" smtClean="0">
                <a:latin typeface="Times New Roman"/>
                <a:cs typeface="Times New Roman"/>
              </a:rPr>
            </a:br>
            <a:r>
              <a:rPr lang="en-US" dirty="0" smtClean="0">
                <a:latin typeface="Times New Roman"/>
                <a:cs typeface="Times New Roman"/>
              </a:rPr>
              <a:t>2013 Changes &amp; </a:t>
            </a:r>
            <a:br>
              <a:rPr lang="en-US" dirty="0" smtClean="0">
                <a:latin typeface="Times New Roman"/>
                <a:cs typeface="Times New Roman"/>
              </a:rPr>
            </a:br>
            <a:r>
              <a:rPr lang="en-US" dirty="0" smtClean="0">
                <a:latin typeface="Times New Roman"/>
                <a:cs typeface="Times New Roman"/>
              </a:rPr>
              <a:t>HIPAA Omnibus Rule Compliance</a:t>
            </a:r>
            <a:endParaRPr lang="en-US" dirty="0">
              <a:latin typeface="Times New Roman"/>
              <a:cs typeface="Times New Roman"/>
            </a:endParaRPr>
          </a:p>
        </p:txBody>
      </p:sp>
      <p:sp>
        <p:nvSpPr>
          <p:cNvPr id="3" name="Subtitle 2"/>
          <p:cNvSpPr>
            <a:spLocks noGrp="1"/>
          </p:cNvSpPr>
          <p:nvPr>
            <p:ph type="subTitle" idx="1"/>
          </p:nvPr>
        </p:nvSpPr>
        <p:spPr>
          <a:xfrm>
            <a:off x="533400" y="3404212"/>
            <a:ext cx="7854696" cy="3062688"/>
          </a:xfrm>
        </p:spPr>
        <p:txBody>
          <a:bodyPr>
            <a:normAutofit/>
          </a:bodyPr>
          <a:lstStyle/>
          <a:p>
            <a:r>
              <a:rPr lang="en-US" dirty="0" smtClean="0">
                <a:latin typeface="Times New Roman"/>
                <a:cs typeface="Times New Roman"/>
              </a:rPr>
              <a:t>Dinsmore &amp; Shohl, LLP</a:t>
            </a:r>
          </a:p>
          <a:p>
            <a:r>
              <a:rPr lang="en-US" dirty="0" smtClean="0">
                <a:latin typeface="Times New Roman"/>
                <a:cs typeface="Times New Roman"/>
              </a:rPr>
              <a:t>Stacey Borowicz, Esq.</a:t>
            </a:r>
          </a:p>
          <a:p>
            <a:r>
              <a:rPr lang="en-US" dirty="0" smtClean="0">
                <a:latin typeface="Times New Roman"/>
                <a:cs typeface="Times New Roman"/>
              </a:rPr>
              <a:t>Simi Botic, Esq.</a:t>
            </a:r>
          </a:p>
          <a:p>
            <a:r>
              <a:rPr lang="en-US" dirty="0" smtClean="0">
                <a:latin typeface="Times New Roman"/>
                <a:cs typeface="Times New Roman"/>
              </a:rPr>
              <a:t>August 14, 2013</a:t>
            </a:r>
            <a:endParaRPr lang="en-US" dirty="0">
              <a:latin typeface="Times New Roman"/>
              <a:cs typeface="Times New Roman"/>
            </a:endParaRPr>
          </a:p>
        </p:txBody>
      </p:sp>
      <p:pic>
        <p:nvPicPr>
          <p:cNvPr id="4" name="Picture 2" descr="C:\Users\sbotic\AppData\Local\Microsoft\Windows\Temporary Internet Files\Content.Outlook\PBB8KICM\Dinsmore-2c-print.jpg"/>
          <p:cNvPicPr>
            <a:picLocks noChangeAspect="1" noChangeArrowheads="1"/>
          </p:cNvPicPr>
          <p:nvPr/>
        </p:nvPicPr>
        <p:blipFill>
          <a:blip r:embed="rId3"/>
          <a:srcRect/>
          <a:stretch>
            <a:fillRect/>
          </a:stretch>
        </p:blipFill>
        <p:spPr bwMode="auto">
          <a:xfrm>
            <a:off x="5096256" y="5761822"/>
            <a:ext cx="3288792" cy="84829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1: HIPAA Compliance Review </a:t>
            </a:r>
            <a:br>
              <a:rPr lang="en-US" sz="4000" b="1" dirty="0" smtClean="0">
                <a:latin typeface="Times New Roman"/>
                <a:cs typeface="Times New Roman"/>
              </a:rPr>
            </a:br>
            <a:r>
              <a:rPr lang="en-US" sz="3200" b="1" dirty="0" smtClean="0">
                <a:latin typeface="Times New Roman"/>
                <a:cs typeface="Times New Roman"/>
              </a:rPr>
              <a:t>Privacy Rule - Notice and Rights</a:t>
            </a:r>
            <a:endParaRPr lang="en-US" sz="3200" b="1" dirty="0">
              <a:latin typeface="Times New Roman"/>
              <a:cs typeface="Times New Roman"/>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a:cs typeface="Times New Roman"/>
              </a:rPr>
              <a:t>CE must provide all patients with its Notice of Privacy Practices (NPP).</a:t>
            </a:r>
          </a:p>
          <a:p>
            <a:r>
              <a:rPr lang="en-US" dirty="0" smtClean="0">
                <a:latin typeface="Times New Roman"/>
                <a:cs typeface="Times New Roman"/>
              </a:rPr>
              <a:t>NPP must contain the following elements:</a:t>
            </a:r>
          </a:p>
          <a:p>
            <a:pPr lvl="1"/>
            <a:r>
              <a:rPr lang="en-US" dirty="0" smtClean="0">
                <a:latin typeface="Times New Roman"/>
                <a:cs typeface="Times New Roman"/>
              </a:rPr>
              <a:t>describe the ways in which the CE may use and disclose protected health information;</a:t>
            </a:r>
          </a:p>
          <a:p>
            <a:pPr lvl="1"/>
            <a:r>
              <a:rPr lang="en-US" dirty="0" smtClean="0">
                <a:latin typeface="Times New Roman"/>
                <a:cs typeface="Times New Roman"/>
              </a:rPr>
              <a:t>state the CE’s duties to protect privacy, provide a notice of privacy practices, and abide by the terms of the current notice;</a:t>
            </a:r>
          </a:p>
          <a:p>
            <a:pPr lvl="1"/>
            <a:r>
              <a:rPr lang="en-US" dirty="0" smtClean="0">
                <a:latin typeface="Times New Roman"/>
                <a:cs typeface="Times New Roman"/>
              </a:rPr>
              <a:t>describe individuals’ rights, including the right to complain to HHS and to the CE if they believe their privacy rights have been violated; and</a:t>
            </a:r>
          </a:p>
          <a:p>
            <a:pPr lvl="1"/>
            <a:r>
              <a:rPr lang="en-US" dirty="0" smtClean="0">
                <a:latin typeface="Times New Roman"/>
                <a:cs typeface="Times New Roman"/>
              </a:rPr>
              <a:t>include a point of contact for further information and for making complaints to the covered entity.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1: HIPAA Compliance Review </a:t>
            </a:r>
            <a:br>
              <a:rPr lang="en-US" sz="4000" b="1" dirty="0" smtClean="0">
                <a:latin typeface="Times New Roman"/>
                <a:cs typeface="Times New Roman"/>
              </a:rPr>
            </a:br>
            <a:r>
              <a:rPr lang="en-US" sz="3200" b="1" dirty="0" smtClean="0">
                <a:latin typeface="Times New Roman"/>
                <a:cs typeface="Times New Roman"/>
              </a:rPr>
              <a:t>Security Rule - Who is Covered?</a:t>
            </a:r>
            <a:endParaRPr lang="en-US" sz="3200" b="1" dirty="0">
              <a:latin typeface="Times New Roman"/>
              <a:cs typeface="Times New Roman"/>
            </a:endParaRPr>
          </a:p>
        </p:txBody>
      </p:sp>
      <p:sp>
        <p:nvSpPr>
          <p:cNvPr id="3" name="Content Placeholder 2"/>
          <p:cNvSpPr>
            <a:spLocks noGrp="1"/>
          </p:cNvSpPr>
          <p:nvPr>
            <p:ph idx="1"/>
          </p:nvPr>
        </p:nvSpPr>
        <p:spPr>
          <a:xfrm>
            <a:off x="457200" y="2104222"/>
            <a:ext cx="8229600" cy="4220378"/>
          </a:xfrm>
        </p:spPr>
        <p:txBody>
          <a:bodyPr/>
          <a:lstStyle/>
          <a:p>
            <a:r>
              <a:rPr lang="en-US" dirty="0" smtClean="0">
                <a:latin typeface="Times New Roman"/>
                <a:cs typeface="Times New Roman"/>
              </a:rPr>
              <a:t>The Security Rule applies to all HIPAA “covered entities”:</a:t>
            </a:r>
          </a:p>
          <a:p>
            <a:pPr lvl="1"/>
            <a:r>
              <a:rPr lang="en-US" dirty="0" smtClean="0">
                <a:latin typeface="Times New Roman"/>
                <a:cs typeface="Times New Roman"/>
              </a:rPr>
              <a:t>health plans; health care clearinghouses, and any health care provider …</a:t>
            </a:r>
          </a:p>
          <a:p>
            <a:pPr lvl="1"/>
            <a:r>
              <a:rPr lang="en-US" dirty="0" smtClean="0">
                <a:latin typeface="Times New Roman"/>
                <a:cs typeface="Times New Roman"/>
              </a:rPr>
              <a:t>who transmits PHI in electronic form</a:t>
            </a:r>
            <a:endParaRPr lang="en-US" dirty="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1: HIPAA Compliance Review</a:t>
            </a:r>
            <a:br>
              <a:rPr lang="en-US" sz="4000" b="1" dirty="0" smtClean="0">
                <a:latin typeface="Times New Roman"/>
                <a:cs typeface="Times New Roman"/>
              </a:rPr>
            </a:br>
            <a:r>
              <a:rPr lang="en-US" sz="3200" b="1" dirty="0" smtClean="0">
                <a:latin typeface="Times New Roman"/>
                <a:cs typeface="Times New Roman"/>
              </a:rPr>
              <a:t>Security Rule - What Is Protected?</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endParaRPr lang="en-US" dirty="0" smtClean="0">
              <a:latin typeface="Times New Roman"/>
              <a:cs typeface="Times New Roman"/>
            </a:endParaRPr>
          </a:p>
          <a:p>
            <a:r>
              <a:rPr lang="en-US" dirty="0" smtClean="0">
                <a:latin typeface="Times New Roman"/>
                <a:cs typeface="Times New Roman"/>
              </a:rPr>
              <a:t>Electronic Protected Health Information (e-PHI)</a:t>
            </a:r>
          </a:p>
          <a:p>
            <a:r>
              <a:rPr lang="en-US" dirty="0" smtClean="0">
                <a:latin typeface="Times New Roman"/>
                <a:cs typeface="Times New Roman"/>
              </a:rPr>
              <a:t>The Security Rule protects a subset of information covered by the Privacy Rule, which is all individually identifiable health information a covered entity creates, receives, maintains or transmits in electronic form. </a:t>
            </a:r>
          </a:p>
          <a:p>
            <a:r>
              <a:rPr lang="en-US" dirty="0" smtClean="0">
                <a:latin typeface="Times New Roman"/>
                <a:cs typeface="Times New Roman"/>
              </a:rPr>
              <a:t>The Security Rule does not apply to PHI transmitted orally or in writing. </a:t>
            </a:r>
            <a:endParaRPr lang="en-US" dirty="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5716"/>
            <a:ext cx="8229600" cy="893358"/>
          </a:xfrm>
        </p:spPr>
        <p:txBody>
          <a:bodyPr>
            <a:noAutofit/>
          </a:bodyPr>
          <a:lstStyle/>
          <a:p>
            <a:r>
              <a:rPr lang="en-US" sz="4000" b="1" dirty="0" smtClean="0">
                <a:latin typeface="Times New Roman"/>
                <a:cs typeface="Times New Roman"/>
              </a:rPr>
              <a:t>Topic 1: HIPAA Compliance Review</a:t>
            </a:r>
            <a:br>
              <a:rPr lang="en-US" sz="4000" b="1" dirty="0" smtClean="0">
                <a:latin typeface="Times New Roman"/>
                <a:cs typeface="Times New Roman"/>
              </a:rPr>
            </a:br>
            <a:r>
              <a:rPr lang="en-US" sz="3200" b="1" dirty="0" smtClean="0">
                <a:latin typeface="Times New Roman"/>
                <a:cs typeface="Times New Roman"/>
              </a:rPr>
              <a:t>Security Rule - General Requirements</a:t>
            </a:r>
            <a:endParaRPr lang="en-US" sz="3200" b="1" dirty="0">
              <a:latin typeface="Times New Roman"/>
              <a:cs typeface="Times New Roman"/>
            </a:endParaRPr>
          </a:p>
        </p:txBody>
      </p:sp>
      <p:sp>
        <p:nvSpPr>
          <p:cNvPr id="3" name="Content Placeholder 2"/>
          <p:cNvSpPr>
            <a:spLocks noGrp="1"/>
          </p:cNvSpPr>
          <p:nvPr>
            <p:ph idx="1"/>
          </p:nvPr>
        </p:nvSpPr>
        <p:spPr>
          <a:xfrm>
            <a:off x="457200" y="1962364"/>
            <a:ext cx="8229600" cy="4727154"/>
          </a:xfrm>
        </p:spPr>
        <p:txBody>
          <a:bodyPr>
            <a:noAutofit/>
          </a:bodyPr>
          <a:lstStyle/>
          <a:p>
            <a:r>
              <a:rPr lang="en-US" dirty="0" smtClean="0">
                <a:latin typeface="Times New Roman"/>
                <a:cs typeface="Times New Roman"/>
              </a:rPr>
              <a:t>CEs must:</a:t>
            </a:r>
          </a:p>
          <a:p>
            <a:pPr lvl="1"/>
            <a:r>
              <a:rPr lang="en-US" dirty="0" smtClean="0">
                <a:latin typeface="Times New Roman"/>
                <a:cs typeface="Times New Roman"/>
              </a:rPr>
              <a:t>Maintain reasonable and appropriate administrative, technical, and physical safeguards for protecting e-PHI;</a:t>
            </a:r>
          </a:p>
          <a:p>
            <a:pPr lvl="1"/>
            <a:r>
              <a:rPr lang="en-US" dirty="0" smtClean="0">
                <a:latin typeface="Times New Roman"/>
                <a:cs typeface="Times New Roman"/>
              </a:rPr>
              <a:t>Ensure the confidentiality, integrity, and availability of all e-PHI they create, receive, maintain or transmit;</a:t>
            </a:r>
          </a:p>
          <a:p>
            <a:pPr lvl="1"/>
            <a:r>
              <a:rPr lang="en-US" dirty="0" smtClean="0">
                <a:latin typeface="Times New Roman"/>
                <a:cs typeface="Times New Roman"/>
              </a:rPr>
              <a:t>Identify and protect against reasonably anticipated threats to the security or integrity of the information;</a:t>
            </a:r>
          </a:p>
          <a:p>
            <a:pPr lvl="1"/>
            <a:r>
              <a:rPr lang="en-US" dirty="0" smtClean="0">
                <a:latin typeface="Times New Roman"/>
                <a:cs typeface="Times New Roman"/>
              </a:rPr>
              <a:t>Protect against reasonably anticipated, impermissible uses or disclosures; and</a:t>
            </a:r>
          </a:p>
          <a:p>
            <a:pPr lvl="1"/>
            <a:r>
              <a:rPr lang="en-US" dirty="0" smtClean="0">
                <a:latin typeface="Times New Roman"/>
                <a:cs typeface="Times New Roman"/>
              </a:rPr>
              <a:t>Ensure compliance by their workforce.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1: HIPAA Compliance Review</a:t>
            </a:r>
            <a:br>
              <a:rPr lang="en-US" sz="4000" b="1" dirty="0" smtClean="0">
                <a:latin typeface="Times New Roman"/>
                <a:cs typeface="Times New Roman"/>
              </a:rPr>
            </a:br>
            <a:r>
              <a:rPr lang="en-US" sz="3200" b="1" dirty="0" smtClean="0">
                <a:latin typeface="Times New Roman"/>
                <a:cs typeface="Times New Roman"/>
              </a:rPr>
              <a:t>Security Rule - Physical Safeguards</a:t>
            </a:r>
            <a:endParaRPr lang="en-US" sz="3200" b="1" dirty="0">
              <a:latin typeface="Times New Roman"/>
              <a:cs typeface="Times New Roman"/>
            </a:endParaRPr>
          </a:p>
        </p:txBody>
      </p:sp>
      <p:sp>
        <p:nvSpPr>
          <p:cNvPr id="3" name="Content Placeholder 2"/>
          <p:cNvSpPr>
            <a:spLocks noGrp="1"/>
          </p:cNvSpPr>
          <p:nvPr>
            <p:ph idx="1"/>
          </p:nvPr>
        </p:nvSpPr>
        <p:spPr>
          <a:xfrm>
            <a:off x="457200" y="2178121"/>
            <a:ext cx="8229600" cy="4389120"/>
          </a:xfrm>
        </p:spPr>
        <p:txBody>
          <a:bodyPr>
            <a:normAutofit fontScale="92500" lnSpcReduction="20000"/>
          </a:bodyPr>
          <a:lstStyle/>
          <a:p>
            <a:r>
              <a:rPr lang="en-US" sz="2800" dirty="0" smtClean="0">
                <a:latin typeface="Times New Roman"/>
                <a:cs typeface="Times New Roman"/>
              </a:rPr>
              <a:t>Facility Access and Control</a:t>
            </a:r>
          </a:p>
          <a:p>
            <a:pPr lvl="1"/>
            <a:r>
              <a:rPr lang="en-US" sz="2600" dirty="0" smtClean="0">
                <a:latin typeface="Times New Roman"/>
                <a:cs typeface="Times New Roman"/>
              </a:rPr>
              <a:t>CE must limit physical access to its facilities while ensuring that authorized access is allowed. </a:t>
            </a:r>
          </a:p>
          <a:p>
            <a:r>
              <a:rPr lang="en-US" sz="2800" dirty="0" smtClean="0">
                <a:latin typeface="Times New Roman"/>
                <a:cs typeface="Times New Roman"/>
              </a:rPr>
              <a:t>Workstation and Device Security</a:t>
            </a:r>
          </a:p>
          <a:p>
            <a:pPr lvl="1"/>
            <a:r>
              <a:rPr lang="en-US" sz="2600" dirty="0" smtClean="0">
                <a:latin typeface="Times New Roman"/>
                <a:cs typeface="Times New Roman"/>
              </a:rPr>
              <a:t>CE must implement policies and procedures to specify proper use of and access to workstations and electronic media;</a:t>
            </a:r>
          </a:p>
          <a:p>
            <a:pPr lvl="1"/>
            <a:r>
              <a:rPr lang="en-US" sz="2600" dirty="0" smtClean="0">
                <a:latin typeface="Times New Roman"/>
                <a:cs typeface="Times New Roman"/>
              </a:rPr>
              <a:t>CE must have policies and procedures regarding the transfer, removal, disposal, and re-use of electronic media, to ensure appropriate protection of e-PHI; and </a:t>
            </a:r>
          </a:p>
          <a:p>
            <a:pPr lvl="1"/>
            <a:r>
              <a:rPr lang="en-US" sz="2600" dirty="0" smtClean="0">
                <a:latin typeface="Times New Roman"/>
                <a:cs typeface="Times New Roman"/>
              </a:rPr>
              <a:t>CE must limit physical access to its facilities while ensuring that authorized access is allowed. </a:t>
            </a:r>
            <a:endParaRPr lang="en-US" sz="2600" dirty="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1: HIPAA Compliance Review</a:t>
            </a:r>
            <a:br>
              <a:rPr lang="en-US" sz="4000" b="1" dirty="0" smtClean="0">
                <a:latin typeface="Times New Roman"/>
                <a:cs typeface="Times New Roman"/>
              </a:rPr>
            </a:br>
            <a:r>
              <a:rPr lang="en-US" sz="3200" b="1" dirty="0" smtClean="0">
                <a:latin typeface="Times New Roman"/>
                <a:cs typeface="Times New Roman"/>
              </a:rPr>
              <a:t>Security Rule - Technical Safeguards</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endParaRPr lang="en-US" dirty="0" smtClean="0">
              <a:latin typeface="Times New Roman"/>
              <a:cs typeface="Times New Roman"/>
            </a:endParaRPr>
          </a:p>
          <a:p>
            <a:r>
              <a:rPr lang="en-US" dirty="0" smtClean="0">
                <a:latin typeface="Times New Roman"/>
                <a:cs typeface="Times New Roman"/>
              </a:rPr>
              <a:t>Access Control</a:t>
            </a:r>
          </a:p>
          <a:p>
            <a:r>
              <a:rPr lang="en-US" dirty="0" smtClean="0">
                <a:latin typeface="Times New Roman"/>
                <a:cs typeface="Times New Roman"/>
              </a:rPr>
              <a:t>Audit Controls</a:t>
            </a:r>
          </a:p>
          <a:p>
            <a:r>
              <a:rPr lang="en-US" dirty="0" smtClean="0">
                <a:latin typeface="Times New Roman"/>
                <a:cs typeface="Times New Roman"/>
              </a:rPr>
              <a:t>Integrity Controls</a:t>
            </a:r>
          </a:p>
          <a:p>
            <a:r>
              <a:rPr lang="en-US" dirty="0" smtClean="0">
                <a:latin typeface="Times New Roman"/>
                <a:cs typeface="Times New Roman"/>
              </a:rPr>
              <a:t>Transmission Security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1: HIPAA Compliance Review</a:t>
            </a:r>
            <a:br>
              <a:rPr lang="en-US" sz="4000" b="1" dirty="0" smtClean="0">
                <a:latin typeface="Times New Roman"/>
                <a:cs typeface="Times New Roman"/>
              </a:rPr>
            </a:br>
            <a:r>
              <a:rPr lang="en-US" sz="3200" b="1" dirty="0" smtClean="0">
                <a:latin typeface="Times New Roman"/>
                <a:cs typeface="Times New Roman"/>
              </a:rPr>
              <a:t>Security Rule - Organizational Requirements</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r>
              <a:rPr lang="en-US" dirty="0" smtClean="0">
                <a:latin typeface="Times New Roman"/>
                <a:cs typeface="Times New Roman"/>
              </a:rPr>
              <a:t>Covered Entity Responsibilities</a:t>
            </a:r>
          </a:p>
          <a:p>
            <a:pPr lvl="1"/>
            <a:r>
              <a:rPr lang="en-US" dirty="0" smtClean="0">
                <a:latin typeface="Times New Roman"/>
                <a:cs typeface="Times New Roman"/>
              </a:rPr>
              <a:t>CE must take reasonable steps to cure the breach or end the violation.</a:t>
            </a:r>
          </a:p>
          <a:p>
            <a:pPr lvl="1"/>
            <a:r>
              <a:rPr lang="en-US" dirty="0" smtClean="0">
                <a:latin typeface="Times New Roman"/>
                <a:cs typeface="Times New Roman"/>
              </a:rPr>
              <a:t>Violations include the failure to implement safeguards that reasonably and appropriately protect e-PHI. </a:t>
            </a:r>
          </a:p>
          <a:p>
            <a:r>
              <a:rPr lang="en-US" dirty="0" smtClean="0">
                <a:latin typeface="Times New Roman"/>
                <a:cs typeface="Times New Roman"/>
              </a:rPr>
              <a:t>BA Agreements must comply with 2013 HIPAA Omnibus Rule. </a:t>
            </a:r>
            <a:endParaRPr lang="en-US" dirty="0">
              <a:latin typeface="Times New Roman"/>
              <a:cs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69608"/>
          </a:xfrm>
        </p:spPr>
        <p:txBody>
          <a:bodyPr/>
          <a:lstStyle/>
          <a:p>
            <a:r>
              <a:rPr lang="en-US" b="1" dirty="0" smtClean="0">
                <a:latin typeface="Times New Roman" pitchFamily="18" charset="0"/>
                <a:cs typeface="Times New Roman" pitchFamily="18" charset="0"/>
              </a:rPr>
              <a:t>Topic 2: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2013 HIPAA Omnibus Rule Major Changes</a:t>
            </a:r>
            <a:endParaRPr lang="en-US" b="1"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3029"/>
            <a:ext cx="8229600" cy="1143000"/>
          </a:xfrm>
        </p:spPr>
        <p:txBody>
          <a:bodyPr>
            <a:normAutofit fontScale="90000"/>
          </a:bodyPr>
          <a:lstStyle/>
          <a:p>
            <a:r>
              <a:rPr lang="en-US" sz="4400" b="1" dirty="0" smtClean="0">
                <a:latin typeface="Times New Roman"/>
                <a:cs typeface="Times New Roman"/>
              </a:rPr>
              <a:t>Topic 2: 2013 Changes</a:t>
            </a:r>
            <a:r>
              <a:rPr lang="en-US" b="1" dirty="0" smtClean="0">
                <a:latin typeface="Times New Roman"/>
                <a:cs typeface="Times New Roman"/>
              </a:rPr>
              <a:t/>
            </a:r>
            <a:br>
              <a:rPr lang="en-US" b="1" dirty="0" smtClean="0">
                <a:latin typeface="Times New Roman"/>
                <a:cs typeface="Times New Roman"/>
              </a:rPr>
            </a:br>
            <a:r>
              <a:rPr lang="en-US" sz="3600" b="1" dirty="0" smtClean="0">
                <a:latin typeface="Times New Roman"/>
                <a:cs typeface="Times New Roman"/>
              </a:rPr>
              <a:t>2013 HIPAA Omnibus Rule</a:t>
            </a:r>
            <a:endParaRPr lang="en-US" sz="3600" b="1" dirty="0">
              <a:latin typeface="Times New Roman"/>
              <a:cs typeface="Times New Roman"/>
            </a:endParaRPr>
          </a:p>
        </p:txBody>
      </p:sp>
      <p:sp>
        <p:nvSpPr>
          <p:cNvPr id="3" name="Content Placeholder 2"/>
          <p:cNvSpPr>
            <a:spLocks noGrp="1"/>
          </p:cNvSpPr>
          <p:nvPr>
            <p:ph idx="1"/>
          </p:nvPr>
        </p:nvSpPr>
        <p:spPr>
          <a:xfrm>
            <a:off x="457200" y="2239766"/>
            <a:ext cx="8229600" cy="4389120"/>
          </a:xfrm>
        </p:spPr>
        <p:txBody>
          <a:bodyPr/>
          <a:lstStyle/>
          <a:p>
            <a:r>
              <a:rPr lang="en-US" dirty="0" smtClean="0">
                <a:latin typeface="Times New Roman"/>
                <a:cs typeface="Times New Roman"/>
              </a:rPr>
              <a:t>Final HIPAA Omnibus Rule released on January 17, 2013 and published January 25, 2013 (78 Fed. Reg. 5566).</a:t>
            </a:r>
          </a:p>
          <a:p>
            <a:r>
              <a:rPr lang="en-US" dirty="0" smtClean="0">
                <a:latin typeface="Times New Roman"/>
                <a:cs typeface="Times New Roman"/>
              </a:rPr>
              <a:t>Omnibus Rule effective March 26, 2013.</a:t>
            </a:r>
          </a:p>
          <a:p>
            <a:r>
              <a:rPr lang="en-US" dirty="0" smtClean="0">
                <a:latin typeface="Times New Roman"/>
                <a:cs typeface="Times New Roman"/>
              </a:rPr>
              <a:t>Compliance Date September 23, 2013 for CEs and BAs. </a:t>
            </a:r>
          </a:p>
          <a:p>
            <a:r>
              <a:rPr lang="en-US" dirty="0" smtClean="0">
                <a:latin typeface="Times New Roman"/>
                <a:cs typeface="Times New Roman"/>
              </a:rPr>
              <a:t>Omnibus Rule implements regulations regarding the HITECH Act.</a:t>
            </a:r>
          </a:p>
          <a:p>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latin typeface="Times New Roman"/>
                <a:cs typeface="Times New Roman"/>
              </a:rPr>
              <a:t>Topic 2: 2013 Changes</a:t>
            </a:r>
            <a:br>
              <a:rPr lang="en-US" sz="4400" b="1" dirty="0" smtClean="0">
                <a:latin typeface="Times New Roman"/>
                <a:cs typeface="Times New Roman"/>
              </a:rPr>
            </a:br>
            <a:r>
              <a:rPr lang="en-US" sz="3600" b="1" dirty="0" smtClean="0">
                <a:latin typeface="Times New Roman"/>
                <a:cs typeface="Times New Roman"/>
              </a:rPr>
              <a:t>Definition of “Breach”</a:t>
            </a:r>
            <a:endParaRPr lang="en-US" sz="3600" b="1" dirty="0">
              <a:latin typeface="Times New Roman"/>
              <a:cs typeface="Times New Roman"/>
            </a:endParaRPr>
          </a:p>
        </p:txBody>
      </p:sp>
      <p:sp>
        <p:nvSpPr>
          <p:cNvPr id="3" name="Content Placeholder 2"/>
          <p:cNvSpPr>
            <a:spLocks noGrp="1"/>
          </p:cNvSpPr>
          <p:nvPr>
            <p:ph idx="1"/>
          </p:nvPr>
        </p:nvSpPr>
        <p:spPr/>
        <p:txBody>
          <a:bodyPr>
            <a:normAutofit/>
          </a:bodyPr>
          <a:lstStyle/>
          <a:p>
            <a:r>
              <a:rPr lang="en-US" dirty="0" smtClean="0">
                <a:latin typeface="Times New Roman"/>
                <a:cs typeface="Times New Roman"/>
              </a:rPr>
              <a:t>“Breach” defined as “the acquisition, access, use or disclosure of PHI in a manner not permitted under subpart E of this part which compromises the security or privacy of the PHI.” Any “acquisition, access, use or disclosure of PHI in a manner not permitted under subpart E is </a:t>
            </a:r>
            <a:r>
              <a:rPr lang="en-US" b="1" u="sng" dirty="0" smtClean="0">
                <a:latin typeface="Times New Roman"/>
                <a:cs typeface="Times New Roman"/>
              </a:rPr>
              <a:t>presumed to be a breach</a:t>
            </a:r>
            <a:r>
              <a:rPr lang="en-US" b="1" dirty="0" smtClean="0">
                <a:latin typeface="Times New Roman"/>
                <a:cs typeface="Times New Roman"/>
              </a:rPr>
              <a:t> </a:t>
            </a:r>
            <a:r>
              <a:rPr lang="en-US" dirty="0" smtClean="0">
                <a:latin typeface="Times New Roman"/>
                <a:cs typeface="Times New Roman"/>
              </a:rPr>
              <a:t>unless the CE or BA, as applicable, demonstrates that there is a </a:t>
            </a:r>
            <a:r>
              <a:rPr lang="en-US" b="1" u="sng" dirty="0" smtClean="0">
                <a:latin typeface="Times New Roman"/>
                <a:cs typeface="Times New Roman"/>
              </a:rPr>
              <a:t>low probability</a:t>
            </a:r>
            <a:r>
              <a:rPr lang="en-US" b="1" dirty="0" smtClean="0">
                <a:latin typeface="Times New Roman"/>
                <a:cs typeface="Times New Roman"/>
              </a:rPr>
              <a:t> </a:t>
            </a:r>
            <a:r>
              <a:rPr lang="en-US" dirty="0" smtClean="0">
                <a:latin typeface="Times New Roman"/>
                <a:cs typeface="Times New Roman"/>
              </a:rPr>
              <a:t>that the PHI has been compromised based on a risk assessment…”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No silly… not HIPPO!</a:t>
            </a:r>
            <a:endParaRPr lang="en-US" b="1" dirty="0">
              <a:latin typeface="Times New Roman" pitchFamily="18" charset="0"/>
              <a:cs typeface="Times New Roman" pitchFamily="18" charset="0"/>
            </a:endParaRPr>
          </a:p>
        </p:txBody>
      </p:sp>
      <p:pic>
        <p:nvPicPr>
          <p:cNvPr id="4" name="Content Placeholder 3" descr="HIPPO.jpg"/>
          <p:cNvPicPr>
            <a:picLocks noGrp="1" noChangeAspect="1"/>
          </p:cNvPicPr>
          <p:nvPr>
            <p:ph idx="1"/>
          </p:nvPr>
        </p:nvPicPr>
        <p:blipFill>
          <a:blip r:embed="rId2"/>
          <a:stretch>
            <a:fillRect/>
          </a:stretch>
        </p:blipFill>
        <p:spPr>
          <a:xfrm>
            <a:off x="936434" y="2082188"/>
            <a:ext cx="7502486" cy="4461831"/>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latin typeface="Times New Roman"/>
                <a:cs typeface="Times New Roman"/>
              </a:rPr>
              <a:t>Topic 2: 2013 Changes</a:t>
            </a:r>
            <a:br>
              <a:rPr lang="en-US" sz="4400" b="1" dirty="0" smtClean="0">
                <a:latin typeface="Times New Roman"/>
                <a:cs typeface="Times New Roman"/>
              </a:rPr>
            </a:br>
            <a:r>
              <a:rPr lang="en-US" sz="3600" b="1" dirty="0" smtClean="0">
                <a:latin typeface="Times New Roman"/>
                <a:cs typeface="Times New Roman"/>
              </a:rPr>
              <a:t>Breach Factors</a:t>
            </a:r>
            <a:endParaRPr lang="en-US" sz="3600" b="1" dirty="0">
              <a:latin typeface="Times New Roman"/>
              <a:cs typeface="Times New Roman"/>
            </a:endParaRPr>
          </a:p>
        </p:txBody>
      </p:sp>
      <p:sp>
        <p:nvSpPr>
          <p:cNvPr id="3" name="Content Placeholder 2"/>
          <p:cNvSpPr>
            <a:spLocks noGrp="1"/>
          </p:cNvSpPr>
          <p:nvPr>
            <p:ph idx="1"/>
          </p:nvPr>
        </p:nvSpPr>
        <p:spPr/>
        <p:txBody>
          <a:bodyPr/>
          <a:lstStyle/>
          <a:p>
            <a:endParaRPr lang="en-US" dirty="0" smtClean="0">
              <a:latin typeface="Times New Roman"/>
              <a:cs typeface="Times New Roman"/>
            </a:endParaRPr>
          </a:p>
          <a:p>
            <a:r>
              <a:rPr lang="en-US" dirty="0" smtClean="0">
                <a:latin typeface="Times New Roman"/>
                <a:cs typeface="Times New Roman"/>
              </a:rPr>
              <a:t>A Breach Risk Assessment must consider: </a:t>
            </a:r>
          </a:p>
          <a:p>
            <a:pPr lvl="1"/>
            <a:r>
              <a:rPr lang="en-US" dirty="0" smtClean="0">
                <a:latin typeface="Times New Roman"/>
                <a:cs typeface="Times New Roman"/>
              </a:rPr>
              <a:t>Nature and extent of the PHI involved;</a:t>
            </a:r>
          </a:p>
          <a:p>
            <a:pPr lvl="1"/>
            <a:r>
              <a:rPr lang="en-US" dirty="0" smtClean="0">
                <a:latin typeface="Times New Roman"/>
                <a:cs typeface="Times New Roman"/>
              </a:rPr>
              <a:t>Unauthorized person who used the PHI or to whom the disclosure was made;</a:t>
            </a:r>
          </a:p>
          <a:p>
            <a:pPr lvl="1"/>
            <a:r>
              <a:rPr lang="en-US" dirty="0" smtClean="0">
                <a:latin typeface="Times New Roman"/>
                <a:cs typeface="Times New Roman"/>
              </a:rPr>
              <a:t>Whether the PHI was actually acquired or viewed; and</a:t>
            </a:r>
          </a:p>
          <a:p>
            <a:pPr lvl="1"/>
            <a:r>
              <a:rPr lang="en-US" dirty="0" smtClean="0">
                <a:latin typeface="Times New Roman"/>
                <a:cs typeface="Times New Roman"/>
              </a:rPr>
              <a:t>Extent to which the risk to the PHI has been mitigated.</a:t>
            </a:r>
            <a:endParaRPr lang="en-US" dirty="0">
              <a:latin typeface="Times New Roman"/>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8229600" cy="1143000"/>
          </a:xfrm>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Breach Notification- Analysis Changes</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endParaRPr lang="en-US" sz="3600" dirty="0" smtClean="0">
              <a:latin typeface="Times New Roman"/>
              <a:cs typeface="Times New Roman"/>
            </a:endParaRPr>
          </a:p>
          <a:p>
            <a:r>
              <a:rPr lang="en-US" dirty="0" smtClean="0">
                <a:latin typeface="Times New Roman"/>
                <a:cs typeface="Times New Roman"/>
              </a:rPr>
              <a:t>Removal of Risk of Harm</a:t>
            </a:r>
          </a:p>
          <a:p>
            <a:r>
              <a:rPr lang="en-US" dirty="0" smtClean="0">
                <a:latin typeface="Times New Roman"/>
                <a:cs typeface="Times New Roman"/>
              </a:rPr>
              <a:t>Presumption of Breach</a:t>
            </a:r>
          </a:p>
          <a:p>
            <a:r>
              <a:rPr lang="en-US" dirty="0" smtClean="0">
                <a:latin typeface="Times New Roman"/>
                <a:cs typeface="Times New Roman"/>
              </a:rPr>
              <a:t>Low probability standard</a:t>
            </a:r>
            <a:endParaRPr lang="en-US" dirty="0">
              <a:latin typeface="Times New Roman"/>
              <a:cs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latin typeface="Times New Roman"/>
                <a:cs typeface="Times New Roman"/>
              </a:rPr>
              <a:t>Topic 2: 2013 Changes</a:t>
            </a:r>
            <a:r>
              <a:rPr lang="en-US" b="1" dirty="0" smtClean="0">
                <a:latin typeface="Times New Roman"/>
                <a:cs typeface="Times New Roman"/>
              </a:rPr>
              <a:t/>
            </a:r>
            <a:br>
              <a:rPr lang="en-US" b="1" dirty="0" smtClean="0">
                <a:latin typeface="Times New Roman"/>
                <a:cs typeface="Times New Roman"/>
              </a:rPr>
            </a:br>
            <a:r>
              <a:rPr lang="en-US" sz="3600" b="1" dirty="0" smtClean="0">
                <a:latin typeface="Times New Roman"/>
                <a:cs typeface="Times New Roman"/>
              </a:rPr>
              <a:t>Breach Notice Exceptions</a:t>
            </a:r>
            <a:endParaRPr lang="en-US" sz="3600" b="1" dirty="0">
              <a:latin typeface="Times New Roman"/>
              <a:cs typeface="Times New Roman"/>
            </a:endParaRPr>
          </a:p>
        </p:txBody>
      </p:sp>
      <p:sp>
        <p:nvSpPr>
          <p:cNvPr id="3" name="Content Placeholder 2"/>
          <p:cNvSpPr>
            <a:spLocks noGrp="1"/>
          </p:cNvSpPr>
          <p:nvPr>
            <p:ph idx="1"/>
          </p:nvPr>
        </p:nvSpPr>
        <p:spPr/>
        <p:txBody>
          <a:bodyPr>
            <a:normAutofit/>
          </a:bodyPr>
          <a:lstStyle/>
          <a:p>
            <a:endParaRPr lang="en-US" dirty="0" smtClean="0">
              <a:latin typeface="Times New Roman"/>
              <a:cs typeface="Times New Roman"/>
            </a:endParaRPr>
          </a:p>
          <a:p>
            <a:r>
              <a:rPr lang="en-US" dirty="0" smtClean="0">
                <a:latin typeface="Times New Roman"/>
                <a:cs typeface="Times New Roman"/>
              </a:rPr>
              <a:t>Unintentional acquisition, access, or use of PHI.</a:t>
            </a:r>
          </a:p>
          <a:p>
            <a:r>
              <a:rPr lang="en-US" dirty="0" smtClean="0">
                <a:latin typeface="Times New Roman"/>
                <a:cs typeface="Times New Roman"/>
              </a:rPr>
              <a:t>Inadvertent disclosure of PHI.</a:t>
            </a:r>
          </a:p>
          <a:p>
            <a:r>
              <a:rPr lang="en-US" dirty="0" smtClean="0">
                <a:latin typeface="Times New Roman"/>
                <a:cs typeface="Times New Roman"/>
              </a:rPr>
              <a:t>Unauthorized disclosure without the ability to retain the information.</a:t>
            </a:r>
            <a:endParaRPr lang="en-US" dirty="0">
              <a:latin typeface="Times New Roman"/>
              <a:cs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cs typeface="Times New Roman"/>
              </a:rPr>
              <a:t/>
            </a:r>
            <a:br>
              <a:rPr lang="en-US" b="1" dirty="0" smtClean="0">
                <a:latin typeface="Times New Roman"/>
                <a:cs typeface="Times New Roman"/>
              </a:rPr>
            </a:br>
            <a:r>
              <a:rPr lang="en-US" sz="4400" b="1" dirty="0" smtClean="0">
                <a:latin typeface="Times New Roman"/>
                <a:cs typeface="Times New Roman"/>
              </a:rPr>
              <a:t>Topic 2: 2013 Changes</a:t>
            </a:r>
            <a:r>
              <a:rPr lang="en-US" b="1" dirty="0" smtClean="0">
                <a:latin typeface="Times New Roman"/>
                <a:cs typeface="Times New Roman"/>
              </a:rPr>
              <a:t/>
            </a:r>
            <a:br>
              <a:rPr lang="en-US" b="1" dirty="0" smtClean="0">
                <a:latin typeface="Times New Roman"/>
                <a:cs typeface="Times New Roman"/>
              </a:rPr>
            </a:br>
            <a:r>
              <a:rPr lang="en-US" sz="3600" b="1" dirty="0" smtClean="0">
                <a:latin typeface="Times New Roman"/>
                <a:cs typeface="Times New Roman"/>
              </a:rPr>
              <a:t>Breach Notification 	</a:t>
            </a:r>
            <a:endParaRPr lang="en-US" sz="3600" b="1" dirty="0">
              <a:latin typeface="Times New Roman"/>
              <a:cs typeface="Times New Roman"/>
            </a:endParaRPr>
          </a:p>
        </p:txBody>
      </p:sp>
      <p:sp>
        <p:nvSpPr>
          <p:cNvPr id="3" name="Content Placeholder 2"/>
          <p:cNvSpPr>
            <a:spLocks noGrp="1"/>
          </p:cNvSpPr>
          <p:nvPr>
            <p:ph idx="1"/>
          </p:nvPr>
        </p:nvSpPr>
        <p:spPr/>
        <p:txBody>
          <a:bodyPr>
            <a:normAutofit/>
          </a:bodyPr>
          <a:lstStyle/>
          <a:p>
            <a:endParaRPr lang="en-US" sz="3600" dirty="0" smtClean="0">
              <a:latin typeface="Times New Roman"/>
              <a:cs typeface="Times New Roman"/>
            </a:endParaRPr>
          </a:p>
          <a:p>
            <a:r>
              <a:rPr lang="en-US" dirty="0" smtClean="0">
                <a:latin typeface="Times New Roman"/>
                <a:cs typeface="Times New Roman"/>
              </a:rPr>
              <a:t>CEs now required to notify HHS of ALL breaches (even those affecting fewer than 500 individuals) within 60 days after the end of the calendar year in which the breaches were </a:t>
            </a:r>
            <a:r>
              <a:rPr lang="en-US" b="1" u="sng" dirty="0" smtClean="0">
                <a:latin typeface="Times New Roman"/>
                <a:cs typeface="Times New Roman"/>
              </a:rPr>
              <a:t>discovered</a:t>
            </a:r>
            <a:r>
              <a:rPr lang="en-US" dirty="0" smtClean="0">
                <a:latin typeface="Times New Roman"/>
                <a:cs typeface="Times New Roman"/>
              </a:rPr>
              <a:t>.</a:t>
            </a:r>
            <a:endParaRPr lang="en-US" dirty="0">
              <a:latin typeface="Times New Roman"/>
              <a:cs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5079"/>
            <a:ext cx="8229600" cy="1143000"/>
          </a:xfrm>
        </p:spPr>
        <p:txBody>
          <a:bodyPr>
            <a:normAutofit fontScale="90000"/>
          </a:bodyPr>
          <a:lstStyle/>
          <a:p>
            <a:r>
              <a:rPr lang="en-US" sz="4400" b="1" dirty="0" smtClean="0">
                <a:latin typeface="Times New Roman"/>
                <a:cs typeface="Times New Roman"/>
              </a:rPr>
              <a:t>Topic 2: 2013 Changes</a:t>
            </a:r>
            <a:r>
              <a:rPr lang="en-US" b="1" dirty="0" smtClean="0">
                <a:latin typeface="Times New Roman"/>
                <a:cs typeface="Times New Roman"/>
              </a:rPr>
              <a:t/>
            </a:r>
            <a:br>
              <a:rPr lang="en-US" b="1" dirty="0" smtClean="0">
                <a:latin typeface="Times New Roman"/>
                <a:cs typeface="Times New Roman"/>
              </a:rPr>
            </a:br>
            <a:r>
              <a:rPr lang="en-US" sz="3600" b="1" dirty="0" smtClean="0">
                <a:latin typeface="Times New Roman"/>
                <a:cs typeface="Times New Roman"/>
              </a:rPr>
              <a:t>Breach Assessment</a:t>
            </a:r>
            <a:endParaRPr lang="en-US" sz="3600" b="1" dirty="0">
              <a:latin typeface="Times New Roman"/>
              <a:cs typeface="Times New Roman"/>
            </a:endParaRPr>
          </a:p>
        </p:txBody>
      </p:sp>
      <p:sp>
        <p:nvSpPr>
          <p:cNvPr id="3" name="Content Placeholder 2"/>
          <p:cNvSpPr>
            <a:spLocks noGrp="1"/>
          </p:cNvSpPr>
          <p:nvPr>
            <p:ph idx="1"/>
          </p:nvPr>
        </p:nvSpPr>
        <p:spPr/>
        <p:txBody>
          <a:bodyPr/>
          <a:lstStyle/>
          <a:p>
            <a:endParaRPr lang="en-US" dirty="0" smtClean="0">
              <a:latin typeface="Times New Roman"/>
              <a:cs typeface="Times New Roman"/>
            </a:endParaRPr>
          </a:p>
          <a:p>
            <a:r>
              <a:rPr lang="en-US" dirty="0" smtClean="0">
                <a:latin typeface="Times New Roman"/>
                <a:cs typeface="Times New Roman"/>
              </a:rPr>
              <a:t>CEs are required to perform a breach assessment if limited data set is used or disclosed in an impermissible manner even if the data set does not include zip codes and birth dates.</a:t>
            </a:r>
            <a:endParaRPr lang="en-US" dirty="0">
              <a:latin typeface="Times New Roman"/>
              <a:cs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6724"/>
            <a:ext cx="8229600" cy="1143000"/>
          </a:xfrm>
        </p:spPr>
        <p:txBody>
          <a:bodyPr>
            <a:normAutofit fontScale="90000"/>
          </a:bodyPr>
          <a:lstStyle/>
          <a:p>
            <a:r>
              <a:rPr lang="en-US" sz="4400" b="1" dirty="0" smtClean="0">
                <a:latin typeface="Times New Roman"/>
                <a:cs typeface="Times New Roman"/>
              </a:rPr>
              <a:t>Topic 2: 2013 Changes</a:t>
            </a:r>
            <a:r>
              <a:rPr lang="en-US" b="1" dirty="0" smtClean="0">
                <a:latin typeface="Times New Roman"/>
                <a:cs typeface="Times New Roman"/>
              </a:rPr>
              <a:t/>
            </a:r>
            <a:br>
              <a:rPr lang="en-US" b="1" dirty="0" smtClean="0">
                <a:latin typeface="Times New Roman"/>
                <a:cs typeface="Times New Roman"/>
              </a:rPr>
            </a:br>
            <a:r>
              <a:rPr lang="en-US" sz="3600" b="1" dirty="0" smtClean="0">
                <a:latin typeface="Times New Roman"/>
                <a:cs typeface="Times New Roman"/>
              </a:rPr>
              <a:t>Breach Notification Compliance</a:t>
            </a:r>
            <a:endParaRPr lang="en-US" sz="3600" b="1" dirty="0">
              <a:latin typeface="Times New Roman"/>
              <a:cs typeface="Times New Roman"/>
            </a:endParaRPr>
          </a:p>
        </p:txBody>
      </p:sp>
      <p:sp>
        <p:nvSpPr>
          <p:cNvPr id="3" name="Content Placeholder 2"/>
          <p:cNvSpPr>
            <a:spLocks noGrp="1"/>
          </p:cNvSpPr>
          <p:nvPr>
            <p:ph idx="1"/>
          </p:nvPr>
        </p:nvSpPr>
        <p:spPr>
          <a:xfrm>
            <a:off x="457200" y="1769723"/>
            <a:ext cx="8229600" cy="4214459"/>
          </a:xfrm>
        </p:spPr>
        <p:txBody>
          <a:bodyPr/>
          <a:lstStyle/>
          <a:p>
            <a:endParaRPr lang="en-US" dirty="0" smtClean="0">
              <a:latin typeface="Times New Roman"/>
              <a:cs typeface="Times New Roman"/>
            </a:endParaRPr>
          </a:p>
          <a:p>
            <a:r>
              <a:rPr lang="en-US" dirty="0" smtClean="0">
                <a:latin typeface="Times New Roman"/>
                <a:cs typeface="Times New Roman"/>
              </a:rPr>
              <a:t>All CEs must comply with updated breach notification requirements by September 23, 2013.</a:t>
            </a:r>
          </a:p>
          <a:p>
            <a:r>
              <a:rPr lang="en-US" dirty="0" smtClean="0">
                <a:latin typeface="Times New Roman"/>
                <a:cs typeface="Times New Roman"/>
              </a:rPr>
              <a:t>CEs should prepare by:</a:t>
            </a:r>
          </a:p>
          <a:p>
            <a:pPr lvl="1"/>
            <a:r>
              <a:rPr lang="en-US" dirty="0" smtClean="0">
                <a:latin typeface="Times New Roman"/>
                <a:cs typeface="Times New Roman"/>
              </a:rPr>
              <a:t>Update policies and procedures for reporting, analyzing, and documenting possible breach; and</a:t>
            </a:r>
          </a:p>
          <a:p>
            <a:pPr lvl="1"/>
            <a:r>
              <a:rPr lang="en-US" dirty="0" smtClean="0">
                <a:latin typeface="Times New Roman"/>
                <a:cs typeface="Times New Roman"/>
              </a:rPr>
              <a:t>Train employees regarding updated policies and procedures.</a:t>
            </a:r>
            <a:endParaRPr lang="en-US" dirty="0">
              <a:latin typeface="Times New Roman"/>
              <a:cs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5497"/>
            <a:ext cx="8229600" cy="1003319"/>
          </a:xfrm>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Access to PHI</a:t>
            </a:r>
            <a:endParaRPr lang="en-US" sz="3200" b="1" dirty="0">
              <a:latin typeface="Times New Roman"/>
              <a:cs typeface="Times New Roman"/>
            </a:endParaRPr>
          </a:p>
        </p:txBody>
      </p:sp>
      <p:sp>
        <p:nvSpPr>
          <p:cNvPr id="3" name="Content Placeholder 2"/>
          <p:cNvSpPr>
            <a:spLocks noGrp="1"/>
          </p:cNvSpPr>
          <p:nvPr>
            <p:ph idx="1"/>
          </p:nvPr>
        </p:nvSpPr>
        <p:spPr>
          <a:xfrm>
            <a:off x="457200" y="1277957"/>
            <a:ext cx="8229600" cy="4848206"/>
          </a:xfrm>
        </p:spPr>
        <p:txBody>
          <a:bodyPr>
            <a:noAutofit/>
          </a:bodyPr>
          <a:lstStyle/>
          <a:p>
            <a:endParaRPr lang="en-US" sz="2800" dirty="0" smtClean="0">
              <a:latin typeface="Times New Roman"/>
              <a:cs typeface="Times New Roman"/>
            </a:endParaRPr>
          </a:p>
          <a:p>
            <a:endParaRPr lang="en-US" sz="2800" dirty="0" smtClean="0">
              <a:latin typeface="Times New Roman"/>
              <a:cs typeface="Times New Roman"/>
            </a:endParaRPr>
          </a:p>
          <a:p>
            <a:r>
              <a:rPr lang="en-US" dirty="0" smtClean="0">
                <a:latin typeface="Times New Roman"/>
                <a:cs typeface="Times New Roman"/>
              </a:rPr>
              <a:t>HIPAA requires, with limited exceptions, that individuals have a right to review/obtain copies of PHI when information is maintained in a designated record set.</a:t>
            </a:r>
          </a:p>
          <a:p>
            <a:r>
              <a:rPr lang="en-US" dirty="0" smtClean="0">
                <a:latin typeface="Times New Roman"/>
                <a:cs typeface="Times New Roman"/>
              </a:rPr>
              <a:t>CE must provide individual with a copy of their PHI that is maintained by the CE as electronic PHI in the electronic form and format requested by the individual if such format is readily producible.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8229600" cy="1143000"/>
          </a:xfrm>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Disclosure of PHI</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endParaRPr lang="en-US" dirty="0" smtClean="0">
              <a:latin typeface="Times New Roman"/>
              <a:cs typeface="Times New Roman"/>
            </a:endParaRPr>
          </a:p>
          <a:p>
            <a:r>
              <a:rPr lang="en-US" dirty="0" smtClean="0">
                <a:latin typeface="Times New Roman"/>
                <a:cs typeface="Times New Roman"/>
              </a:rPr>
              <a:t>CE may charge reasonable cost-based fees to individuals for providing access to PHI, including providing a copy in electronic format.</a:t>
            </a:r>
          </a:p>
          <a:p>
            <a:r>
              <a:rPr lang="en-US" dirty="0" smtClean="0">
                <a:latin typeface="Times New Roman"/>
                <a:cs typeface="Times New Roman"/>
              </a:rPr>
              <a:t>Total time CEs have to respond to requests for access decreased from 90 to 60 days.</a:t>
            </a:r>
          </a:p>
          <a:p>
            <a:pPr lvl="1"/>
            <a:r>
              <a:rPr lang="en-US" dirty="0" smtClean="0">
                <a:latin typeface="Times New Roman"/>
                <a:cs typeface="Times New Roman"/>
              </a:rPr>
              <a:t>Respond within 30 days if possible, permitted one 30 day extension.</a:t>
            </a:r>
            <a:endParaRPr lang="en-US" dirty="0">
              <a:latin typeface="Times New Roman"/>
              <a:cs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Disclosure of PHI to Payors</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r>
              <a:rPr lang="en-US" dirty="0" smtClean="0">
                <a:latin typeface="Times New Roman"/>
                <a:cs typeface="Times New Roman"/>
              </a:rPr>
              <a:t>The general rule is that a CE is not required to accept restrictions on the use and disclosure of PHI.</a:t>
            </a:r>
          </a:p>
          <a:p>
            <a:r>
              <a:rPr lang="en-US" dirty="0" smtClean="0">
                <a:latin typeface="Times New Roman"/>
                <a:cs typeface="Times New Roman"/>
              </a:rPr>
              <a:t>Exception: requires a CE to agree to a restriction if:</a:t>
            </a:r>
          </a:p>
          <a:p>
            <a:pPr lvl="1"/>
            <a:r>
              <a:rPr lang="en-US" dirty="0" smtClean="0">
                <a:latin typeface="Times New Roman"/>
                <a:cs typeface="Times New Roman"/>
              </a:rPr>
              <a:t>the disclosure is for the purpose of carrying out payment or health care operations and is not otherwise required by law; and</a:t>
            </a:r>
          </a:p>
          <a:p>
            <a:pPr lvl="1"/>
            <a:r>
              <a:rPr lang="en-US" dirty="0" smtClean="0">
                <a:latin typeface="Times New Roman"/>
                <a:cs typeface="Times New Roman"/>
              </a:rPr>
              <a:t>the PHI pertains solely to a health care item or service for which the individual, or person other than the health plan on behalf of the individual, has paid the CE in full.</a:t>
            </a:r>
            <a:endParaRPr lang="en-US" dirty="0">
              <a:latin typeface="Times New Roman"/>
              <a:cs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Disclosure of PHI to Payors (cont.)</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r>
              <a:rPr lang="en-US" dirty="0" smtClean="0">
                <a:latin typeface="Times New Roman"/>
                <a:cs typeface="Times New Roman"/>
              </a:rPr>
              <a:t>CEs are not required to create separate medical records or otherwise segregate PHI subject to a restriction.</a:t>
            </a:r>
          </a:p>
          <a:p>
            <a:endParaRPr lang="en-US" dirty="0" smtClean="0">
              <a:latin typeface="Times New Roman"/>
              <a:cs typeface="Times New Roman"/>
            </a:endParaRPr>
          </a:p>
          <a:p>
            <a:r>
              <a:rPr lang="en-US" dirty="0" smtClean="0">
                <a:latin typeface="Times New Roman"/>
                <a:cs typeface="Times New Roman"/>
              </a:rPr>
              <a:t>CEs must flag restricted PHI or make a notation in the record that the PHI has been restricted.</a:t>
            </a:r>
          </a:p>
          <a:p>
            <a:endParaRPr lang="en-US" dirty="0" smtClean="0">
              <a:latin typeface="Times New Roman"/>
              <a:cs typeface="Times New Roman"/>
            </a:endParaRPr>
          </a:p>
          <a:p>
            <a:r>
              <a:rPr lang="en-US" dirty="0" smtClean="0">
                <a:latin typeface="Times New Roman"/>
                <a:cs typeface="Times New Roman"/>
              </a:rPr>
              <a:t>CEs not required to abide by a restriction if an individual’s payment is dishonored, but must make reasonable effort to contact the individual and obtain payment prior to billing a health plan.</a:t>
            </a:r>
            <a:endParaRPr lang="en-US" dirty="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latin typeface="Times New Roman"/>
                <a:cs typeface="Times New Roman"/>
              </a:rPr>
              <a:t>Introduction:</a:t>
            </a:r>
            <a:r>
              <a:rPr lang="en-US" b="1" dirty="0" smtClean="0">
                <a:latin typeface="Times New Roman"/>
                <a:cs typeface="Times New Roman"/>
              </a:rPr>
              <a:t/>
            </a:r>
            <a:br>
              <a:rPr lang="en-US" b="1" dirty="0" smtClean="0">
                <a:latin typeface="Times New Roman"/>
                <a:cs typeface="Times New Roman"/>
              </a:rPr>
            </a:br>
            <a:r>
              <a:rPr lang="en-US" sz="3600" b="1" dirty="0" smtClean="0">
                <a:latin typeface="Times New Roman"/>
                <a:cs typeface="Times New Roman"/>
              </a:rPr>
              <a:t>Today’s Topics</a:t>
            </a:r>
            <a:endParaRPr lang="en-US" sz="3600" b="1" dirty="0">
              <a:latin typeface="Times New Roman"/>
              <a:cs typeface="Times New Roman"/>
            </a:endParaRPr>
          </a:p>
        </p:txBody>
      </p:sp>
      <p:sp>
        <p:nvSpPr>
          <p:cNvPr id="3" name="Content Placeholder 2"/>
          <p:cNvSpPr>
            <a:spLocks noGrp="1"/>
          </p:cNvSpPr>
          <p:nvPr>
            <p:ph idx="1"/>
          </p:nvPr>
        </p:nvSpPr>
        <p:spPr/>
        <p:txBody>
          <a:bodyPr/>
          <a:lstStyle/>
          <a:p>
            <a:r>
              <a:rPr lang="en-US" dirty="0" smtClean="0">
                <a:latin typeface="Times New Roman"/>
                <a:cs typeface="Times New Roman"/>
              </a:rPr>
              <a:t>Topic 1: HIPAA Compliance Review</a:t>
            </a:r>
          </a:p>
          <a:p>
            <a:pPr lvl="1"/>
            <a:r>
              <a:rPr lang="en-US" dirty="0" smtClean="0">
                <a:latin typeface="Times New Roman"/>
                <a:cs typeface="Times New Roman"/>
              </a:rPr>
              <a:t>Privacy Rule</a:t>
            </a:r>
          </a:p>
          <a:p>
            <a:pPr lvl="1"/>
            <a:r>
              <a:rPr lang="en-US" dirty="0" smtClean="0">
                <a:latin typeface="Times New Roman"/>
                <a:cs typeface="Times New Roman"/>
              </a:rPr>
              <a:t>Security Rule</a:t>
            </a:r>
          </a:p>
          <a:p>
            <a:r>
              <a:rPr lang="en-US" dirty="0" smtClean="0">
                <a:latin typeface="Times New Roman"/>
                <a:cs typeface="Times New Roman"/>
              </a:rPr>
              <a:t>Topic 2: 2013 HIPAA Omnibus Rule Major Changes</a:t>
            </a:r>
          </a:p>
          <a:p>
            <a:pPr lvl="1"/>
            <a:r>
              <a:rPr lang="en-US" dirty="0" smtClean="0">
                <a:latin typeface="Times New Roman"/>
                <a:cs typeface="Times New Roman"/>
              </a:rPr>
              <a:t>Definition of Breach</a:t>
            </a:r>
          </a:p>
          <a:p>
            <a:pPr lvl="1"/>
            <a:r>
              <a:rPr lang="en-US" dirty="0" smtClean="0">
                <a:latin typeface="Times New Roman"/>
                <a:cs typeface="Times New Roman"/>
              </a:rPr>
              <a:t>Use of PHI</a:t>
            </a:r>
          </a:p>
          <a:p>
            <a:pPr lvl="1"/>
            <a:r>
              <a:rPr lang="en-US" dirty="0" smtClean="0">
                <a:latin typeface="Times New Roman"/>
                <a:cs typeface="Times New Roman"/>
              </a:rPr>
              <a:t>Notice of Privacy Practices</a:t>
            </a:r>
          </a:p>
          <a:p>
            <a:pPr lvl="1"/>
            <a:r>
              <a:rPr lang="en-US" dirty="0" smtClean="0">
                <a:latin typeface="Times New Roman"/>
                <a:cs typeface="Times New Roman"/>
              </a:rPr>
              <a:t>Business Associates</a:t>
            </a:r>
          </a:p>
          <a:p>
            <a:r>
              <a:rPr lang="en-US" dirty="0" smtClean="0">
                <a:latin typeface="Times New Roman"/>
                <a:cs typeface="Times New Roman"/>
              </a:rPr>
              <a:t>Topic 3: Enforcement</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221"/>
            <a:ext cx="8229600" cy="1143000"/>
          </a:xfrm>
        </p:spPr>
        <p:txBody>
          <a:bodyPr>
            <a:noAutofit/>
          </a:bodyPr>
          <a:lstStyle/>
          <a:p>
            <a:r>
              <a:rPr lang="en-US" sz="4000" b="1" dirty="0" smtClean="0">
                <a:latin typeface="Times New Roman"/>
                <a:cs typeface="Times New Roman"/>
              </a:rPr>
              <a:t/>
            </a:r>
            <a:br>
              <a:rPr lang="en-US" sz="4000" b="1" dirty="0" smtClean="0">
                <a:latin typeface="Times New Roman"/>
                <a:cs typeface="Times New Roman"/>
              </a:rPr>
            </a:br>
            <a:r>
              <a:rPr lang="en-US" sz="4000" b="1" dirty="0" smtClean="0">
                <a:latin typeface="Times New Roman"/>
                <a:cs typeface="Times New Roman"/>
              </a:rPr>
              <a:t/>
            </a:r>
            <a:br>
              <a:rPr lang="en-US" sz="4000" b="1" dirty="0" smtClean="0">
                <a:latin typeface="Times New Roman"/>
                <a:cs typeface="Times New Roman"/>
              </a:rPr>
            </a:br>
            <a:r>
              <a:rPr lang="en-US" sz="4000" b="1" dirty="0" smtClean="0">
                <a:latin typeface="Times New Roman"/>
                <a:cs typeface="Times New Roman"/>
              </a:rPr>
              <a:t/>
            </a:r>
            <a:br>
              <a:rPr lang="en-US" sz="4000" b="1" dirty="0" smtClean="0">
                <a:latin typeface="Times New Roman"/>
                <a:cs typeface="Times New Roman"/>
              </a:rPr>
            </a:br>
            <a:r>
              <a:rPr lang="en-US" sz="4000" b="1" dirty="0" smtClean="0">
                <a:latin typeface="Times New Roman"/>
                <a:cs typeface="Times New Roman"/>
              </a:rPr>
              <a:t/>
            </a:r>
            <a:br>
              <a:rPr lang="en-US" sz="4000" b="1" dirty="0" smtClean="0">
                <a:latin typeface="Times New Roman"/>
                <a:cs typeface="Times New Roman"/>
              </a:rPr>
            </a:br>
            <a:r>
              <a:rPr lang="en-US" sz="4000" b="1" dirty="0" smtClean="0">
                <a:latin typeface="Times New Roman"/>
                <a:cs typeface="Times New Roman"/>
              </a:rPr>
              <a:t/>
            </a:r>
            <a:br>
              <a:rPr lang="en-US" sz="4000" b="1" dirty="0" smtClean="0">
                <a:latin typeface="Times New Roman"/>
                <a:cs typeface="Times New Roman"/>
              </a:rPr>
            </a:br>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Disclosure of PHI – Deceased Individual</a:t>
            </a:r>
            <a:endParaRPr lang="en-US" sz="3200" b="1" dirty="0">
              <a:latin typeface="Times New Roman"/>
              <a:cs typeface="Times New Roman"/>
            </a:endParaRPr>
          </a:p>
        </p:txBody>
      </p:sp>
      <p:sp>
        <p:nvSpPr>
          <p:cNvPr id="3" name="Content Placeholder 2"/>
          <p:cNvSpPr>
            <a:spLocks noGrp="1"/>
          </p:cNvSpPr>
          <p:nvPr>
            <p:ph idx="1"/>
          </p:nvPr>
        </p:nvSpPr>
        <p:spPr>
          <a:xfrm>
            <a:off x="457200" y="2270589"/>
            <a:ext cx="8229600" cy="4389120"/>
          </a:xfrm>
        </p:spPr>
        <p:txBody>
          <a:bodyPr>
            <a:normAutofit/>
          </a:bodyPr>
          <a:lstStyle/>
          <a:p>
            <a:r>
              <a:rPr lang="en-US" dirty="0" smtClean="0">
                <a:latin typeface="Times New Roman"/>
                <a:cs typeface="Times New Roman"/>
              </a:rPr>
              <a:t>Limits time period that PHI of deceased individuals must be protected (but not necessarily retained) for 50 years.</a:t>
            </a:r>
          </a:p>
          <a:p>
            <a:r>
              <a:rPr lang="en-US" dirty="0" smtClean="0">
                <a:latin typeface="Times New Roman"/>
                <a:cs typeface="Times New Roman"/>
              </a:rPr>
              <a:t>CE may disclose a deceased individual’s PHI to family members and others who were involved in the care or payment for care of the individual prior to death, unless disclosure is inconsistent with prior expressed preference of the deceased individual.</a:t>
            </a:r>
            <a:endParaRPr lang="en-US" dirty="0">
              <a:latin typeface="Times New Roman"/>
              <a:cs typeface="Times New Roman"/>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8229600" cy="1143000"/>
          </a:xfrm>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Use of PHI for Marketing</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endParaRPr lang="en-US" sz="3200" dirty="0" smtClean="0">
              <a:latin typeface="Times New Roman"/>
              <a:cs typeface="Times New Roman"/>
            </a:endParaRPr>
          </a:p>
          <a:p>
            <a:r>
              <a:rPr lang="en-US" dirty="0" smtClean="0">
                <a:latin typeface="Times New Roman"/>
                <a:cs typeface="Times New Roman"/>
              </a:rPr>
              <a:t>A CE cannot use/disclose PHI for marketing purposes without an authorization, except:</a:t>
            </a:r>
          </a:p>
          <a:p>
            <a:pPr lvl="1"/>
            <a:r>
              <a:rPr lang="en-US" dirty="0" smtClean="0">
                <a:latin typeface="Times New Roman"/>
                <a:cs typeface="Times New Roman"/>
              </a:rPr>
              <a:t>Face-to-face communications or  </a:t>
            </a:r>
          </a:p>
          <a:p>
            <a:pPr lvl="1"/>
            <a:r>
              <a:rPr lang="en-US" dirty="0" smtClean="0">
                <a:latin typeface="Times New Roman"/>
                <a:cs typeface="Times New Roman"/>
              </a:rPr>
              <a:t>Providing promotional gifts of nominal value.</a:t>
            </a:r>
            <a:endParaRPr lang="en-US" dirty="0">
              <a:latin typeface="Times New Roman"/>
              <a:cs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Use of PHI for Marketing</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endParaRPr lang="en-US" dirty="0" smtClean="0">
              <a:latin typeface="Times New Roman"/>
              <a:cs typeface="Times New Roman"/>
            </a:endParaRPr>
          </a:p>
          <a:p>
            <a:r>
              <a:rPr lang="en-US" dirty="0" smtClean="0">
                <a:latin typeface="Times New Roman"/>
                <a:cs typeface="Times New Roman"/>
              </a:rPr>
              <a:t>New definition of “marketing”.  </a:t>
            </a:r>
          </a:p>
          <a:p>
            <a:endParaRPr lang="en-US" dirty="0" smtClean="0">
              <a:latin typeface="Times New Roman"/>
              <a:cs typeface="Times New Roman"/>
            </a:endParaRPr>
          </a:p>
          <a:p>
            <a:r>
              <a:rPr lang="en-US" dirty="0" smtClean="0">
                <a:latin typeface="Times New Roman"/>
                <a:cs typeface="Times New Roman"/>
              </a:rPr>
              <a:t>Post-HITECH, if a CE receives financial remuneration it is considered marketing and requires patient-authorization.</a:t>
            </a:r>
          </a:p>
          <a:p>
            <a:endParaRPr lang="en-US" sz="3200" dirty="0" smtClean="0">
              <a:latin typeface="Times New Roman"/>
              <a:cs typeface="Times New Roman"/>
            </a:endParaRPr>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Marketing Use Exceptions</a:t>
            </a:r>
            <a:endParaRPr lang="en-US" sz="3200" b="1" dirty="0">
              <a:latin typeface="Times New Roman"/>
              <a:cs typeface="Times New Roman"/>
            </a:endParaRPr>
          </a:p>
        </p:txBody>
      </p:sp>
      <p:sp>
        <p:nvSpPr>
          <p:cNvPr id="3" name="Content Placeholder 2"/>
          <p:cNvSpPr>
            <a:spLocks noGrp="1"/>
          </p:cNvSpPr>
          <p:nvPr>
            <p:ph idx="1"/>
          </p:nvPr>
        </p:nvSpPr>
        <p:spPr>
          <a:xfrm>
            <a:off x="457200" y="2038120"/>
            <a:ext cx="8229600" cy="4329629"/>
          </a:xfrm>
        </p:spPr>
        <p:txBody>
          <a:bodyPr>
            <a:normAutofit lnSpcReduction="10000"/>
          </a:bodyPr>
          <a:lstStyle/>
          <a:p>
            <a:pPr algn="just"/>
            <a:r>
              <a:rPr lang="en-US" dirty="0" smtClean="0">
                <a:latin typeface="Times New Roman"/>
                <a:cs typeface="Times New Roman"/>
              </a:rPr>
              <a:t>Communications for refill reminders can receive financial remuneration if the amount is reasonably related to CE’s cost.</a:t>
            </a:r>
          </a:p>
          <a:p>
            <a:pPr algn="just"/>
            <a:r>
              <a:rPr lang="en-US" dirty="0" smtClean="0">
                <a:latin typeface="Times New Roman"/>
                <a:cs typeface="Times New Roman"/>
              </a:rPr>
              <a:t>Communications about CE’s own health-related products and services;</a:t>
            </a:r>
          </a:p>
          <a:p>
            <a:pPr algn="just"/>
            <a:r>
              <a:rPr lang="en-US" dirty="0" smtClean="0">
                <a:latin typeface="Times New Roman"/>
                <a:cs typeface="Times New Roman"/>
              </a:rPr>
              <a:t>Communications for case management or care coordination, alternative treatments, therapies, providers, or settings of care;</a:t>
            </a:r>
          </a:p>
          <a:p>
            <a:pPr algn="just"/>
            <a:r>
              <a:rPr lang="en-US" dirty="0" smtClean="0">
                <a:latin typeface="Times New Roman"/>
                <a:cs typeface="Times New Roman"/>
              </a:rPr>
              <a:t>Communications about government programs;</a:t>
            </a:r>
          </a:p>
          <a:p>
            <a:pPr algn="just"/>
            <a:r>
              <a:rPr lang="en-US" dirty="0" smtClean="0">
                <a:latin typeface="Times New Roman"/>
                <a:cs typeface="Times New Roman"/>
              </a:rPr>
              <a:t>Communications not involving PHI.</a:t>
            </a:r>
          </a:p>
          <a:p>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302"/>
            <a:ext cx="8229600" cy="1143000"/>
          </a:xfrm>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Use of PHI for Marketing –Authorization</a:t>
            </a:r>
            <a:endParaRPr lang="en-US" sz="3200" b="1" dirty="0">
              <a:latin typeface="Times New Roman"/>
              <a:cs typeface="Times New Roman"/>
            </a:endParaRPr>
          </a:p>
        </p:txBody>
      </p:sp>
      <p:sp>
        <p:nvSpPr>
          <p:cNvPr id="3" name="Content Placeholder 2"/>
          <p:cNvSpPr>
            <a:spLocks noGrp="1"/>
          </p:cNvSpPr>
          <p:nvPr>
            <p:ph idx="1"/>
          </p:nvPr>
        </p:nvSpPr>
        <p:spPr/>
        <p:txBody>
          <a:bodyPr/>
          <a:lstStyle/>
          <a:p>
            <a:endParaRPr lang="en-US" dirty="0" smtClean="0">
              <a:latin typeface="Times New Roman"/>
              <a:cs typeface="Times New Roman"/>
            </a:endParaRPr>
          </a:p>
          <a:p>
            <a:r>
              <a:rPr lang="en-US" dirty="0" smtClean="0">
                <a:latin typeface="Times New Roman"/>
                <a:cs typeface="Times New Roman"/>
              </a:rPr>
              <a:t>Authorization is required if CE receives financial remuneration above its “reasonably related” costs.</a:t>
            </a:r>
          </a:p>
          <a:p>
            <a:r>
              <a:rPr lang="en-US" dirty="0" smtClean="0">
                <a:latin typeface="Times New Roman"/>
                <a:cs typeface="Times New Roman"/>
              </a:rPr>
              <a:t>Authorization must include:</a:t>
            </a:r>
          </a:p>
          <a:p>
            <a:pPr lvl="1"/>
            <a:r>
              <a:rPr lang="en-US" dirty="0">
                <a:latin typeface="Times New Roman"/>
                <a:cs typeface="Times New Roman"/>
              </a:rPr>
              <a:t>A</a:t>
            </a:r>
            <a:r>
              <a:rPr lang="en-US" dirty="0" smtClean="0">
                <a:latin typeface="Times New Roman"/>
                <a:cs typeface="Times New Roman"/>
              </a:rPr>
              <a:t>uthorization must specifically state that CE receives financial remuneration from a third-party;</a:t>
            </a:r>
          </a:p>
          <a:p>
            <a:pPr lvl="1"/>
            <a:r>
              <a:rPr lang="en-US" dirty="0" smtClean="0">
                <a:latin typeface="Times New Roman"/>
                <a:cs typeface="Times New Roman"/>
              </a:rPr>
              <a:t>Not necessary to limit the authorization to communications about single product/service; and</a:t>
            </a:r>
          </a:p>
          <a:p>
            <a:pPr lvl="1"/>
            <a:r>
              <a:rPr lang="en-US" dirty="0" smtClean="0">
                <a:latin typeface="Times New Roman"/>
                <a:cs typeface="Times New Roman"/>
              </a:rPr>
              <a:t>Authorization requirements applies to marketing done by BAs on behalf of CE. </a:t>
            </a:r>
            <a:endParaRPr lang="en-US" dirty="0">
              <a:latin typeface="Times New Roman"/>
              <a:cs typeface="Times New Roman"/>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Use of PHI for Fundraising</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r>
              <a:rPr lang="en-US" dirty="0" smtClean="0">
                <a:latin typeface="Times New Roman"/>
                <a:cs typeface="Times New Roman"/>
              </a:rPr>
              <a:t>If CE limits PHI to the following items, it can disclose PHI to BA or institutionally-related foundation for fundraising without patient authorization:</a:t>
            </a:r>
          </a:p>
          <a:p>
            <a:pPr lvl="1"/>
            <a:r>
              <a:rPr lang="en-US" dirty="0" smtClean="0">
                <a:latin typeface="Times New Roman"/>
                <a:cs typeface="Times New Roman"/>
              </a:rPr>
              <a:t>Demographic information (name, address, contact info, age, gender, DOB);</a:t>
            </a:r>
          </a:p>
          <a:p>
            <a:pPr lvl="1"/>
            <a:r>
              <a:rPr lang="en-US" dirty="0" smtClean="0">
                <a:latin typeface="Times New Roman"/>
                <a:cs typeface="Times New Roman"/>
              </a:rPr>
              <a:t>Department of service (i.e. cardiology);</a:t>
            </a:r>
          </a:p>
          <a:p>
            <a:pPr lvl="1"/>
            <a:r>
              <a:rPr lang="en-US" dirty="0" smtClean="0">
                <a:latin typeface="Times New Roman"/>
                <a:cs typeface="Times New Roman"/>
              </a:rPr>
              <a:t>Treating physician;</a:t>
            </a:r>
          </a:p>
          <a:p>
            <a:pPr lvl="1"/>
            <a:r>
              <a:rPr lang="en-US" dirty="0" smtClean="0">
                <a:latin typeface="Times New Roman"/>
                <a:cs typeface="Times New Roman"/>
              </a:rPr>
              <a:t>Outcome information (i.e. death); and</a:t>
            </a:r>
          </a:p>
          <a:p>
            <a:pPr lvl="1"/>
            <a:r>
              <a:rPr lang="en-US" dirty="0" smtClean="0">
                <a:latin typeface="Times New Roman"/>
                <a:cs typeface="Times New Roman"/>
              </a:rPr>
              <a:t>Health insurance status.</a:t>
            </a:r>
            <a:endParaRPr lang="en-US" dirty="0">
              <a:latin typeface="Times New Roman"/>
              <a:cs typeface="Times New Roman"/>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Use of PHI for Fundraising</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endParaRPr lang="en-US" sz="3200" dirty="0" smtClean="0">
              <a:latin typeface="Times New Roman"/>
              <a:cs typeface="Times New Roman"/>
            </a:endParaRPr>
          </a:p>
          <a:p>
            <a:r>
              <a:rPr lang="en-US" dirty="0" smtClean="0">
                <a:latin typeface="Times New Roman"/>
                <a:cs typeface="Times New Roman"/>
              </a:rPr>
              <a:t>CE must give recipients “clear and conspicuous” opportunity to opt out of receiving fundraising communications (opt out treated as revocation of authorization).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Sale of PHI</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endParaRPr lang="en-US" dirty="0" smtClean="0">
              <a:latin typeface="Times New Roman"/>
              <a:cs typeface="Times New Roman"/>
            </a:endParaRPr>
          </a:p>
          <a:p>
            <a:r>
              <a:rPr lang="en-US" dirty="0" smtClean="0">
                <a:latin typeface="Times New Roman"/>
                <a:cs typeface="Times New Roman"/>
              </a:rPr>
              <a:t>Sale of PHI is Prohibited, unless authorized.</a:t>
            </a:r>
          </a:p>
          <a:p>
            <a:r>
              <a:rPr lang="en-US" dirty="0" smtClean="0">
                <a:latin typeface="Times New Roman"/>
                <a:cs typeface="Times New Roman"/>
              </a:rPr>
              <a:t>“Sale of PHI” means “a disclosure of [PHI] by a covered entity, if applicable, where the covered entity or business associate directly or indirectly receives remuneration from or on behalf of the recipient of the [PHI] in exchange for the [PHI].”</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Sale of PHI Exceptions</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Public health purposes;</a:t>
            </a:r>
          </a:p>
          <a:p>
            <a:r>
              <a:rPr lang="en-US" dirty="0" smtClean="0">
                <a:latin typeface="Times New Roman" pitchFamily="18" charset="0"/>
                <a:cs typeface="Times New Roman" pitchFamily="18" charset="0"/>
              </a:rPr>
              <a:t>Research purposes;</a:t>
            </a:r>
          </a:p>
          <a:p>
            <a:r>
              <a:rPr lang="en-US" dirty="0" smtClean="0">
                <a:latin typeface="Times New Roman" pitchFamily="18" charset="0"/>
                <a:cs typeface="Times New Roman" pitchFamily="18" charset="0"/>
              </a:rPr>
              <a:t>Treatment and payment purposes;</a:t>
            </a:r>
          </a:p>
          <a:p>
            <a:r>
              <a:rPr lang="en-US" dirty="0" smtClean="0">
                <a:latin typeface="Times New Roman" pitchFamily="18" charset="0"/>
                <a:cs typeface="Times New Roman" pitchFamily="18" charset="0"/>
              </a:rPr>
              <a:t>Sale, transfer, merger, or consolidation of all or part of CE;</a:t>
            </a:r>
          </a:p>
          <a:p>
            <a:r>
              <a:rPr lang="en-US" dirty="0" smtClean="0">
                <a:latin typeface="Times New Roman" pitchFamily="18" charset="0"/>
                <a:cs typeface="Times New Roman" pitchFamily="18" charset="0"/>
              </a:rPr>
              <a:t>Services of a BA (including subcontractor) at the request of the CE and only payment is for such services;</a:t>
            </a:r>
          </a:p>
          <a:p>
            <a:r>
              <a:rPr lang="en-US" dirty="0" smtClean="0">
                <a:latin typeface="Times New Roman" pitchFamily="18" charset="0"/>
                <a:cs typeface="Times New Roman" pitchFamily="18" charset="0"/>
              </a:rPr>
              <a:t>Providing an individual with access to own PHI; or</a:t>
            </a:r>
          </a:p>
          <a:p>
            <a:r>
              <a:rPr lang="en-US" dirty="0" smtClean="0">
                <a:latin typeface="Times New Roman" pitchFamily="18" charset="0"/>
                <a:cs typeface="Times New Roman" pitchFamily="18" charset="0"/>
              </a:rPr>
              <a:t>Required by law.</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Notice of Privacy Practices</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r>
              <a:rPr lang="en-US" dirty="0" smtClean="0">
                <a:latin typeface="Times New Roman"/>
                <a:cs typeface="Times New Roman"/>
              </a:rPr>
              <a:t>Must include statement that the following uses/disclosures will be made only with authorization from individual:</a:t>
            </a:r>
          </a:p>
          <a:p>
            <a:pPr lvl="1"/>
            <a:r>
              <a:rPr lang="en-US" dirty="0" smtClean="0">
                <a:latin typeface="Times New Roman"/>
                <a:cs typeface="Times New Roman"/>
              </a:rPr>
              <a:t>Marketing purposes;</a:t>
            </a:r>
          </a:p>
          <a:p>
            <a:pPr lvl="1"/>
            <a:r>
              <a:rPr lang="en-US" dirty="0" smtClean="0">
                <a:latin typeface="Times New Roman"/>
                <a:cs typeface="Times New Roman"/>
              </a:rPr>
              <a:t>Sale of PHI;</a:t>
            </a:r>
          </a:p>
          <a:p>
            <a:pPr lvl="1"/>
            <a:r>
              <a:rPr lang="en-US" dirty="0" smtClean="0">
                <a:latin typeface="Times New Roman"/>
                <a:cs typeface="Times New Roman"/>
              </a:rPr>
              <a:t>Psychotherapy notes; and</a:t>
            </a:r>
          </a:p>
          <a:p>
            <a:pPr lvl="1"/>
            <a:r>
              <a:rPr lang="en-US" dirty="0" smtClean="0">
                <a:latin typeface="Times New Roman"/>
                <a:cs typeface="Times New Roman"/>
              </a:rPr>
              <a:t>Others not described in Notice.</a:t>
            </a:r>
          </a:p>
          <a:p>
            <a:r>
              <a:rPr lang="en-US" dirty="0" smtClean="0">
                <a:latin typeface="Times New Roman"/>
                <a:cs typeface="Times New Roman"/>
              </a:rPr>
              <a:t>Right to a notice in the event of breach.</a:t>
            </a:r>
          </a:p>
          <a:p>
            <a:r>
              <a:rPr lang="en-US" dirty="0" smtClean="0">
                <a:latin typeface="Times New Roman"/>
                <a:cs typeface="Times New Roman"/>
              </a:rPr>
              <a:t>Right to opt-out of fundraising communication.</a:t>
            </a:r>
          </a:p>
          <a:p>
            <a:pPr lvl="1">
              <a:buNone/>
            </a:pPr>
            <a:endParaRPr lang="en-US" dirty="0" smtClean="0"/>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6434"/>
            <a:ext cx="8229600" cy="3007605"/>
          </a:xfrm>
        </p:spPr>
        <p:txBody>
          <a:bodyPr>
            <a:noAutofit/>
          </a:bodyPr>
          <a:lstStyle/>
          <a:p>
            <a:r>
              <a:rPr lang="en-US" b="1" dirty="0" smtClean="0">
                <a:latin typeface="Times New Roman" pitchFamily="18" charset="0"/>
                <a:cs typeface="Times New Roman" pitchFamily="18" charset="0"/>
              </a:rPr>
              <a:t>Topic 1: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HIPAA Compliance Review </a:t>
            </a:r>
            <a:endParaRPr lang="en-US" b="1"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Notice of Privacy Practices</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r>
              <a:rPr lang="en-US" dirty="0" smtClean="0">
                <a:latin typeface="Times"/>
                <a:cs typeface="Times"/>
              </a:rPr>
              <a:t>Include the following:</a:t>
            </a:r>
          </a:p>
          <a:p>
            <a:pPr lvl="1"/>
            <a:r>
              <a:rPr lang="en-US" dirty="0" smtClean="0">
                <a:latin typeface="Times"/>
                <a:cs typeface="Times"/>
              </a:rPr>
              <a:t>Right to restrict disclosures of PHI to health plans if an individual has paid for services out-of-pocket, in-full, and the individual requests that the provider not disclose PHI related solely to those services.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Notice of Privacy Practices</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r>
              <a:rPr lang="en-US" dirty="0" smtClean="0">
                <a:latin typeface="Times New Roman"/>
                <a:cs typeface="Times New Roman"/>
              </a:rPr>
              <a:t>All CEs must update NPP by September 23, 2013.</a:t>
            </a:r>
          </a:p>
          <a:p>
            <a:r>
              <a:rPr lang="en-US" dirty="0" smtClean="0">
                <a:latin typeface="Times New Roman"/>
                <a:cs typeface="Times New Roman"/>
              </a:rPr>
              <a:t>Revised NPP must be made available to patients upon request.</a:t>
            </a:r>
          </a:p>
          <a:p>
            <a:r>
              <a:rPr lang="en-US" dirty="0" smtClean="0">
                <a:latin typeface="Times New Roman"/>
                <a:cs typeface="Times New Roman"/>
              </a:rPr>
              <a:t>NPP must be posted to websites and in a prominent location on the premises.</a:t>
            </a:r>
          </a:p>
          <a:p>
            <a:r>
              <a:rPr lang="en-US" dirty="0" smtClean="0">
                <a:latin typeface="Times New Roman"/>
                <a:cs typeface="Times New Roman"/>
              </a:rPr>
              <a:t>New patients must receive NPP if services received after Notice modification.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7820"/>
            <a:ext cx="8229600" cy="1112703"/>
          </a:xfrm>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Definition of “Business Associate”</a:t>
            </a:r>
            <a:endParaRPr lang="en-US" sz="3200" b="1" dirty="0">
              <a:latin typeface="Times New Roman"/>
              <a:cs typeface="Times New Roman"/>
            </a:endParaRPr>
          </a:p>
        </p:txBody>
      </p:sp>
      <p:sp>
        <p:nvSpPr>
          <p:cNvPr id="3" name="Content Placeholder 2"/>
          <p:cNvSpPr>
            <a:spLocks noGrp="1"/>
          </p:cNvSpPr>
          <p:nvPr>
            <p:ph idx="1"/>
          </p:nvPr>
        </p:nvSpPr>
        <p:spPr>
          <a:xfrm>
            <a:off x="457200" y="1597446"/>
            <a:ext cx="8229600" cy="4727154"/>
          </a:xfrm>
        </p:spPr>
        <p:txBody>
          <a:bodyPr>
            <a:noAutofit/>
          </a:bodyPr>
          <a:lstStyle/>
          <a:p>
            <a:endParaRPr lang="en-US" sz="3600" dirty="0" smtClean="0">
              <a:latin typeface="Times New Roman"/>
              <a:cs typeface="Times New Roman"/>
            </a:endParaRPr>
          </a:p>
          <a:p>
            <a:r>
              <a:rPr lang="en-US" dirty="0" smtClean="0">
                <a:latin typeface="Times New Roman"/>
                <a:cs typeface="Times New Roman"/>
              </a:rPr>
              <a:t>A “business associate” is a person or entity that performs certain functions or activities that involve the use or disclosure of protected health information on behalf of, or provides services to, a CE.</a:t>
            </a:r>
          </a:p>
          <a:p>
            <a:pPr>
              <a:buNone/>
            </a:pPr>
            <a:r>
              <a:rPr lang="en-US" dirty="0" smtClean="0">
                <a:latin typeface="Times New Roman"/>
                <a:cs typeface="Times New Roman"/>
              </a:rPr>
              <a:t> </a:t>
            </a:r>
            <a:endParaRPr lang="en-US" b="1" dirty="0" smtClean="0">
              <a:latin typeface="Times New Roman"/>
              <a:cs typeface="Times New Roman"/>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5079"/>
            <a:ext cx="8229600" cy="1143000"/>
          </a:xfrm>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Definition of “Business Associate” (cont.)</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r>
              <a:rPr lang="en-US" dirty="0" smtClean="0">
                <a:latin typeface="Times New Roman"/>
                <a:cs typeface="Times New Roman"/>
              </a:rPr>
              <a:t>Definition of “Business Associate” expanded to include:</a:t>
            </a:r>
          </a:p>
          <a:p>
            <a:pPr lvl="1"/>
            <a:r>
              <a:rPr lang="en-US" dirty="0" smtClean="0">
                <a:latin typeface="Times New Roman"/>
                <a:cs typeface="Times New Roman"/>
              </a:rPr>
              <a:t>Subcontractors of business associates</a:t>
            </a:r>
          </a:p>
          <a:p>
            <a:pPr lvl="1"/>
            <a:r>
              <a:rPr lang="en-US" dirty="0" smtClean="0">
                <a:latin typeface="Times New Roman"/>
                <a:cs typeface="Times New Roman"/>
              </a:rPr>
              <a:t>Health information organizations</a:t>
            </a:r>
          </a:p>
          <a:p>
            <a:pPr lvl="1"/>
            <a:r>
              <a:rPr lang="en-US" dirty="0" smtClean="0">
                <a:latin typeface="Times New Roman"/>
                <a:cs typeface="Times New Roman"/>
              </a:rPr>
              <a:t>E-prescribing Gateways</a:t>
            </a:r>
          </a:p>
          <a:p>
            <a:pPr lvl="1"/>
            <a:r>
              <a:rPr lang="en-US" dirty="0" smtClean="0">
                <a:latin typeface="Times New Roman"/>
                <a:cs typeface="Times New Roman"/>
              </a:rPr>
              <a:t>Personal health record vendors</a:t>
            </a:r>
          </a:p>
          <a:p>
            <a:pPr lvl="1"/>
            <a:r>
              <a:rPr lang="en-US" dirty="0" smtClean="0">
                <a:latin typeface="Times New Roman"/>
                <a:cs typeface="Times New Roman"/>
              </a:rPr>
              <a:t>Entities that provide data transmission services for PHI and require routine access to the PHI</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8094"/>
            <a:ext cx="8229600" cy="1143000"/>
          </a:xfrm>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Definition of “Business Associate” (cont.)</a:t>
            </a:r>
            <a:endParaRPr lang="en-US" sz="3200" b="1" dirty="0">
              <a:latin typeface="Times New Roman"/>
              <a:cs typeface="Times New Roman"/>
            </a:endParaRPr>
          </a:p>
        </p:txBody>
      </p:sp>
      <p:sp>
        <p:nvSpPr>
          <p:cNvPr id="3" name="Content Placeholder 2"/>
          <p:cNvSpPr>
            <a:spLocks noGrp="1"/>
          </p:cNvSpPr>
          <p:nvPr>
            <p:ph idx="1"/>
          </p:nvPr>
        </p:nvSpPr>
        <p:spPr>
          <a:xfrm>
            <a:off x="457200" y="2321960"/>
            <a:ext cx="8229600" cy="4389120"/>
          </a:xfrm>
        </p:spPr>
        <p:txBody>
          <a:bodyPr>
            <a:normAutofit/>
          </a:bodyPr>
          <a:lstStyle/>
          <a:p>
            <a:r>
              <a:rPr lang="en-US" dirty="0" smtClean="0">
                <a:latin typeface="Times New Roman"/>
                <a:cs typeface="Times New Roman"/>
              </a:rPr>
              <a:t>CE’s BA must enter into Business Associate Agreement (BAA) with their own subcontractors who receive, create or transmit PHI on their behalf.</a:t>
            </a:r>
          </a:p>
          <a:p>
            <a:r>
              <a:rPr lang="en-US" dirty="0" smtClean="0">
                <a:latin typeface="Times New Roman"/>
                <a:cs typeface="Times New Roman"/>
              </a:rPr>
              <a:t>BAs subject to requirements under Notice of Breach rules.</a:t>
            </a:r>
          </a:p>
          <a:p>
            <a:r>
              <a:rPr lang="en-US" dirty="0" smtClean="0">
                <a:latin typeface="Times New Roman"/>
                <a:cs typeface="Times New Roman"/>
              </a:rPr>
              <a:t>BAs subject to civil and criminal penalties same as CEs.</a:t>
            </a:r>
          </a:p>
          <a:p>
            <a:r>
              <a:rPr lang="en-US" dirty="0" smtClean="0">
                <a:latin typeface="Times New Roman"/>
                <a:cs typeface="Times New Roman"/>
              </a:rPr>
              <a:t>CEs liable for violations of BAs that are acting as agents of the CEs.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Definition of “Business Associate” </a:t>
            </a:r>
            <a:endParaRPr lang="en-US" sz="3200" b="1" dirty="0">
              <a:latin typeface="Times New Roman"/>
              <a:cs typeface="Times New Roman"/>
            </a:endParaRPr>
          </a:p>
        </p:txBody>
      </p:sp>
      <p:sp>
        <p:nvSpPr>
          <p:cNvPr id="3" name="Content Placeholder 2"/>
          <p:cNvSpPr>
            <a:spLocks noGrp="1"/>
          </p:cNvSpPr>
          <p:nvPr>
            <p:ph idx="1"/>
          </p:nvPr>
        </p:nvSpPr>
        <p:spPr>
          <a:xfrm>
            <a:off x="457200" y="1935480"/>
            <a:ext cx="8429946" cy="4389120"/>
          </a:xfrm>
        </p:spPr>
        <p:txBody>
          <a:bodyPr>
            <a:normAutofit fontScale="92500" lnSpcReduction="10000"/>
          </a:bodyPr>
          <a:lstStyle/>
          <a:p>
            <a:pPr marL="342900" lvl="2" indent="-342900"/>
            <a:r>
              <a:rPr lang="en-US" sz="2600" dirty="0" smtClean="0">
                <a:latin typeface="Times New Roman"/>
                <a:cs typeface="Times New Roman"/>
              </a:rPr>
              <a:t>45 CFR 160.103:  Business associates includes … A subcontractor that creates, receives, maintains, or transmits protected health information on behalf of the business associate.</a:t>
            </a:r>
          </a:p>
          <a:p>
            <a:pPr marL="342900" lvl="2" indent="-342900"/>
            <a:r>
              <a:rPr lang="en-US" sz="2600" dirty="0" smtClean="0">
                <a:latin typeface="Times New Roman"/>
                <a:cs typeface="Times New Roman"/>
              </a:rPr>
              <a:t>§164.504(e)(4) requires BA to obtain reasonable assurances from the person receiving such PHI that it will be disclosed only as required by law.</a:t>
            </a:r>
          </a:p>
          <a:p>
            <a:pPr marL="342900" lvl="2" indent="-342900"/>
            <a:r>
              <a:rPr lang="en-US" sz="2600" dirty="0" smtClean="0">
                <a:latin typeface="Times New Roman"/>
                <a:cs typeface="Times New Roman"/>
              </a:rPr>
              <a:t>Subcontractor is subject to HIPAA provisions just as any BA. Must comply with the applicable Security Rule provisions.</a:t>
            </a:r>
          </a:p>
          <a:p>
            <a:pPr marL="342900" lvl="2" indent="-342900"/>
            <a:r>
              <a:rPr lang="en-US" sz="2600" dirty="0" smtClean="0">
                <a:latin typeface="Times New Roman"/>
                <a:cs typeface="Times New Roman"/>
              </a:rPr>
              <a:t>Subcontractor directly subject to HIPAA penalties.</a:t>
            </a:r>
          </a:p>
          <a:p>
            <a:pPr marL="342900" lvl="2" indent="-342900"/>
            <a:r>
              <a:rPr lang="en-US" sz="2600" dirty="0" smtClean="0">
                <a:latin typeface="Times New Roman"/>
                <a:cs typeface="Times New Roman"/>
              </a:rPr>
              <a:t>BA must have a Business Associate Agreement (BAA) with every subcontractor and subcontractor must have BAA with its subcontractors, who are also BAs.</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Business Associate Liability</a:t>
            </a:r>
            <a:endParaRPr lang="en-US" sz="3200" b="1" dirty="0">
              <a:latin typeface="Times New Roman"/>
              <a:cs typeface="Times New Roman"/>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Makes CEs and BAs liable for their BAs who are their agents under federal agency law.</a:t>
            </a:r>
          </a:p>
          <a:p>
            <a:r>
              <a:rPr lang="en-US" dirty="0" smtClean="0">
                <a:latin typeface="Times New Roman" pitchFamily="18" charset="0"/>
                <a:cs typeface="Times New Roman" pitchFamily="18" charset="0"/>
              </a:rPr>
              <a:t>Is a BA an agent? Fact-specific determination.</a:t>
            </a:r>
          </a:p>
          <a:p>
            <a:r>
              <a:rPr lang="en-US" dirty="0" smtClean="0">
                <a:latin typeface="Times New Roman" pitchFamily="18" charset="0"/>
                <a:cs typeface="Times New Roman" pitchFamily="18" charset="0"/>
              </a:rPr>
              <a:t>Labels used by parties (“independent contractor”) do not control.</a:t>
            </a:r>
          </a:p>
          <a:p>
            <a:r>
              <a:rPr lang="en-US" dirty="0" smtClean="0">
                <a:latin typeface="Times New Roman" pitchFamily="18" charset="0"/>
                <a:cs typeface="Times New Roman" pitchFamily="18" charset="0"/>
              </a:rPr>
              <a:t>BA may be an agent even when acting in violation of her BA Agreement, if acting for CE’s benefit.</a:t>
            </a:r>
            <a:endParaRPr lang="en-US"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7272"/>
            <a:ext cx="8686800" cy="1143000"/>
          </a:xfrm>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Business Associate – HHS Commentary</a:t>
            </a:r>
            <a:endParaRPr lang="en-US" sz="3200" b="1" dirty="0">
              <a:latin typeface="Times New Roman"/>
              <a:cs typeface="Times New Roman"/>
            </a:endParaRPr>
          </a:p>
        </p:txBody>
      </p:sp>
      <p:sp>
        <p:nvSpPr>
          <p:cNvPr id="3" name="Content Placeholder 2"/>
          <p:cNvSpPr>
            <a:spLocks noGrp="1"/>
          </p:cNvSpPr>
          <p:nvPr>
            <p:ph idx="1"/>
          </p:nvPr>
        </p:nvSpPr>
        <p:spPr>
          <a:xfrm>
            <a:off x="457200" y="2106202"/>
            <a:ext cx="8229600" cy="4389120"/>
          </a:xfrm>
        </p:spPr>
        <p:txBody>
          <a:bodyPr>
            <a:normAutofit/>
          </a:bodyPr>
          <a:lstStyle/>
          <a:p>
            <a:r>
              <a:rPr lang="en-US" dirty="0" smtClean="0">
                <a:latin typeface="Times New Roman"/>
                <a:cs typeface="Times New Roman"/>
              </a:rPr>
              <a:t>BAs are directly liable under the HIPAA Rules for impermissible uses and disclosures, for a failure to provide breach notification to the covered entity, for a failure to provide access to a copy of electronic PHI to either the CE, the individual, for a failure to disclose PHI where required by the Secretary, for a failure to provide an accounting of disclosures, and for a failure to comply with the requirements of the Security Rule. </a:t>
            </a:r>
          </a:p>
          <a:p>
            <a:r>
              <a:rPr lang="en-US" dirty="0" smtClean="0">
                <a:latin typeface="Times New Roman"/>
                <a:cs typeface="Times New Roman"/>
              </a:rPr>
              <a:t>BAs remain contractually liable for other requirements of the BAA.</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latin typeface="Times New Roman"/>
                <a:cs typeface="Times New Roman"/>
              </a:rPr>
              <a:t>Topic 2: 2013 Changes</a:t>
            </a:r>
            <a:r>
              <a:rPr lang="en-US" b="1" dirty="0" smtClean="0">
                <a:latin typeface="Times New Roman"/>
                <a:cs typeface="Times New Roman"/>
              </a:rPr>
              <a:t/>
            </a:r>
            <a:br>
              <a:rPr lang="en-US" b="1" dirty="0" smtClean="0">
                <a:latin typeface="Times New Roman"/>
                <a:cs typeface="Times New Roman"/>
              </a:rPr>
            </a:br>
            <a:r>
              <a:rPr lang="en-US" sz="3600" b="1" dirty="0" smtClean="0">
                <a:latin typeface="Times New Roman"/>
                <a:cs typeface="Times New Roman"/>
              </a:rPr>
              <a:t>Business Associate Minimum Necessary Rule</a:t>
            </a:r>
            <a:endParaRPr lang="en-US" sz="3600" b="1" dirty="0">
              <a:latin typeface="Times New Roman"/>
              <a:cs typeface="Times New Roman"/>
            </a:endParaRPr>
          </a:p>
        </p:txBody>
      </p:sp>
      <p:sp>
        <p:nvSpPr>
          <p:cNvPr id="3" name="Content Placeholder 2"/>
          <p:cNvSpPr>
            <a:spLocks noGrp="1"/>
          </p:cNvSpPr>
          <p:nvPr>
            <p:ph idx="1"/>
          </p:nvPr>
        </p:nvSpPr>
        <p:spPr/>
        <p:txBody>
          <a:bodyPr>
            <a:normAutofit/>
          </a:bodyPr>
          <a:lstStyle/>
          <a:p>
            <a:endParaRPr lang="en-US" dirty="0" smtClean="0">
              <a:latin typeface="Times New Roman"/>
              <a:cs typeface="Times New Roman"/>
            </a:endParaRPr>
          </a:p>
          <a:p>
            <a:r>
              <a:rPr lang="en-US" dirty="0" smtClean="0">
                <a:latin typeface="Times New Roman"/>
                <a:cs typeface="Times New Roman"/>
              </a:rPr>
              <a:t>Business Associates must make reasonable efforts to limit protected health information to the minimum necessary to accomplish the intended purpose of the use, disclosure, or request.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latin typeface="Times New Roman"/>
                <a:cs typeface="Times New Roman"/>
              </a:rPr>
              <a:t>Topic 2: 2013 Changes</a:t>
            </a:r>
            <a:r>
              <a:rPr lang="en-US" b="1" dirty="0" smtClean="0">
                <a:latin typeface="Times New Roman"/>
                <a:cs typeface="Times New Roman"/>
              </a:rPr>
              <a:t/>
            </a:r>
            <a:br>
              <a:rPr lang="en-US" b="1" dirty="0" smtClean="0">
                <a:latin typeface="Times New Roman"/>
                <a:cs typeface="Times New Roman"/>
              </a:rPr>
            </a:br>
            <a:r>
              <a:rPr lang="en-US" sz="3600" b="1" dirty="0" smtClean="0">
                <a:latin typeface="Times New Roman"/>
                <a:cs typeface="Times New Roman"/>
              </a:rPr>
              <a:t>Business Associate Agreement</a:t>
            </a:r>
            <a:endParaRPr lang="en-US" sz="3600" b="1" dirty="0">
              <a:latin typeface="Times New Roman"/>
              <a:cs typeface="Times New Roman"/>
            </a:endParaRPr>
          </a:p>
        </p:txBody>
      </p:sp>
      <p:sp>
        <p:nvSpPr>
          <p:cNvPr id="3" name="Content Placeholder 2"/>
          <p:cNvSpPr>
            <a:spLocks noGrp="1"/>
          </p:cNvSpPr>
          <p:nvPr>
            <p:ph idx="1"/>
          </p:nvPr>
        </p:nvSpPr>
        <p:spPr/>
        <p:txBody>
          <a:bodyPr>
            <a:normAutofit/>
          </a:bodyPr>
          <a:lstStyle/>
          <a:p>
            <a:r>
              <a:rPr lang="en-US" dirty="0" smtClean="0">
                <a:latin typeface="Times New Roman"/>
                <a:cs typeface="Times New Roman"/>
              </a:rPr>
              <a:t>BA not required to comply with NPP requirement.</a:t>
            </a:r>
          </a:p>
          <a:p>
            <a:r>
              <a:rPr lang="en-US" dirty="0" smtClean="0">
                <a:latin typeface="Times New Roman"/>
                <a:cs typeface="Times New Roman"/>
              </a:rPr>
              <a:t>By September 23, 2013, ensure all BAs comply with all following obligations:</a:t>
            </a:r>
          </a:p>
          <a:p>
            <a:pPr lvl="1"/>
            <a:r>
              <a:rPr lang="en-US" dirty="0" smtClean="0">
                <a:latin typeface="Times New Roman"/>
                <a:cs typeface="Times New Roman"/>
              </a:rPr>
              <a:t>Security Standards (45 CFR Sec. 164.306)</a:t>
            </a:r>
          </a:p>
          <a:p>
            <a:pPr lvl="1"/>
            <a:r>
              <a:rPr lang="en-US" dirty="0" smtClean="0">
                <a:latin typeface="Times New Roman"/>
                <a:cs typeface="Times New Roman"/>
              </a:rPr>
              <a:t>Administrative Safeguards (45 CFR Sec. 164.308)</a:t>
            </a:r>
          </a:p>
          <a:p>
            <a:pPr lvl="1"/>
            <a:r>
              <a:rPr lang="en-US" dirty="0" smtClean="0">
                <a:latin typeface="Times New Roman"/>
                <a:cs typeface="Times New Roman"/>
              </a:rPr>
              <a:t>Physical Safeguards (45 CFR Sec. 164.310)</a:t>
            </a:r>
          </a:p>
          <a:p>
            <a:pPr lvl="1"/>
            <a:r>
              <a:rPr lang="en-US" dirty="0" smtClean="0">
                <a:latin typeface="Times New Roman"/>
                <a:cs typeface="Times New Roman"/>
              </a:rPr>
              <a:t>Technical Safeguards (45 CFR Sec. 164.312)</a:t>
            </a:r>
          </a:p>
          <a:p>
            <a:pPr lvl="1"/>
            <a:r>
              <a:rPr lang="en-US" dirty="0" smtClean="0">
                <a:latin typeface="Times New Roman"/>
                <a:cs typeface="Times New Roman"/>
              </a:rPr>
              <a:t>Policies and Procedures (45 CFR 164.502)</a:t>
            </a:r>
          </a:p>
          <a:p>
            <a:pPr lvl="1"/>
            <a:r>
              <a:rPr lang="en-US" dirty="0" smtClean="0">
                <a:latin typeface="Times New Roman"/>
                <a:cs typeface="Times New Roman"/>
              </a:rPr>
              <a:t>Organizational Requirements (45 CFR Sec. 164.504)</a:t>
            </a:r>
            <a:endParaRPr lang="en-US" dirty="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1: HIPAA Compliance Review</a:t>
            </a:r>
            <a:br>
              <a:rPr lang="en-US" sz="4000" b="1" dirty="0" smtClean="0">
                <a:latin typeface="Times New Roman"/>
                <a:cs typeface="Times New Roman"/>
              </a:rPr>
            </a:br>
            <a:r>
              <a:rPr lang="en-US" sz="3200" b="1" dirty="0" smtClean="0">
                <a:latin typeface="Times New Roman"/>
                <a:cs typeface="Times New Roman"/>
              </a:rPr>
              <a:t>Privacy Rule - Who is Covered?</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r>
              <a:rPr lang="en-US" b="1" dirty="0" smtClean="0">
                <a:latin typeface="Times New Roman"/>
                <a:cs typeface="Times New Roman"/>
              </a:rPr>
              <a:t>Covered entities include:</a:t>
            </a:r>
          </a:p>
          <a:p>
            <a:pPr lvl="1"/>
            <a:r>
              <a:rPr lang="en-US" b="1" dirty="0" smtClean="0">
                <a:latin typeface="Times New Roman"/>
                <a:cs typeface="Times New Roman"/>
              </a:rPr>
              <a:t>Health Plans</a:t>
            </a:r>
          </a:p>
          <a:p>
            <a:pPr lvl="1"/>
            <a:r>
              <a:rPr lang="en-US" b="1" dirty="0" smtClean="0">
                <a:latin typeface="Times New Roman"/>
                <a:cs typeface="Times New Roman"/>
              </a:rPr>
              <a:t>Health Care Providers</a:t>
            </a:r>
          </a:p>
          <a:p>
            <a:pPr lvl="1"/>
            <a:r>
              <a:rPr lang="en-US" b="1" dirty="0" smtClean="0">
                <a:latin typeface="Times New Roman"/>
                <a:cs typeface="Times New Roman"/>
              </a:rPr>
              <a:t>Health Care Clearinghouses</a:t>
            </a:r>
            <a:endParaRPr lang="en-US" dirty="0">
              <a:latin typeface="Times New Roman"/>
              <a:cs typeface="Times New Roman"/>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latin typeface="Times New Roman"/>
                <a:cs typeface="Times New Roman"/>
              </a:rPr>
              <a:t>Topic 2: 2013 Changes</a:t>
            </a:r>
            <a:r>
              <a:rPr lang="en-US" b="1" dirty="0" smtClean="0">
                <a:latin typeface="Times New Roman"/>
                <a:cs typeface="Times New Roman"/>
              </a:rPr>
              <a:t/>
            </a:r>
            <a:br>
              <a:rPr lang="en-US" b="1" dirty="0" smtClean="0">
                <a:latin typeface="Times New Roman"/>
                <a:cs typeface="Times New Roman"/>
              </a:rPr>
            </a:br>
            <a:r>
              <a:rPr lang="en-US" sz="3600" b="1" dirty="0" smtClean="0">
                <a:latin typeface="Times New Roman"/>
                <a:cs typeface="Times New Roman"/>
              </a:rPr>
              <a:t>Business Associate Agreement (cont.)</a:t>
            </a:r>
            <a:endParaRPr lang="en-US" sz="3600" b="1" dirty="0">
              <a:latin typeface="Times New Roman"/>
              <a:cs typeface="Times New Roman"/>
            </a:endParaRPr>
          </a:p>
        </p:txBody>
      </p:sp>
      <p:sp>
        <p:nvSpPr>
          <p:cNvPr id="3" name="Content Placeholder 2"/>
          <p:cNvSpPr>
            <a:spLocks noGrp="1"/>
          </p:cNvSpPr>
          <p:nvPr>
            <p:ph idx="1"/>
          </p:nvPr>
        </p:nvSpPr>
        <p:spPr/>
        <p:txBody>
          <a:bodyPr>
            <a:normAutofit/>
          </a:bodyPr>
          <a:lstStyle/>
          <a:p>
            <a:r>
              <a:rPr lang="en-US" dirty="0" smtClean="0">
                <a:latin typeface="Times New Roman"/>
                <a:cs typeface="Times New Roman"/>
              </a:rPr>
              <a:t>BA Agreements must:</a:t>
            </a:r>
          </a:p>
          <a:p>
            <a:pPr lvl="1"/>
            <a:r>
              <a:rPr lang="en-US" dirty="0" smtClean="0">
                <a:latin typeface="Times New Roman"/>
                <a:cs typeface="Times New Roman"/>
              </a:rPr>
              <a:t>Contain the elements specified at 45 CFR 164.504(e);</a:t>
            </a:r>
          </a:p>
          <a:p>
            <a:pPr lvl="1"/>
            <a:r>
              <a:rPr lang="en-US" dirty="0" smtClean="0">
                <a:latin typeface="Times New Roman"/>
                <a:cs typeface="Times New Roman"/>
              </a:rPr>
              <a:t>Describe the permitted and required uses of PHI by the BA; </a:t>
            </a:r>
          </a:p>
          <a:p>
            <a:pPr lvl="1"/>
            <a:r>
              <a:rPr lang="en-US" dirty="0" smtClean="0">
                <a:latin typeface="Times New Roman"/>
                <a:cs typeface="Times New Roman"/>
              </a:rPr>
              <a:t>Provide that the BA will not use or disclose PHI other than as permitted or required by the BAA or as required by law; </a:t>
            </a:r>
          </a:p>
          <a:p>
            <a:pPr lvl="1"/>
            <a:r>
              <a:rPr lang="en-US" dirty="0" smtClean="0">
                <a:latin typeface="Times New Roman"/>
                <a:cs typeface="Times New Roman"/>
              </a:rPr>
              <a:t>Require the BA to use appropriate safeguards to prevent a use or disclosure of PHI other than as provided for by the BAA.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2: 2013 Changes</a:t>
            </a:r>
            <a:br>
              <a:rPr lang="en-US" sz="4000" b="1" dirty="0" smtClean="0">
                <a:latin typeface="Times New Roman"/>
                <a:cs typeface="Times New Roman"/>
              </a:rPr>
            </a:br>
            <a:r>
              <a:rPr lang="en-US" sz="3200" b="1" dirty="0" smtClean="0">
                <a:latin typeface="Times New Roman"/>
                <a:cs typeface="Times New Roman"/>
              </a:rPr>
              <a:t>Business Associate Agreement (cont.)</a:t>
            </a:r>
            <a:endParaRPr lang="en-US" sz="3200" dirty="0"/>
          </a:p>
        </p:txBody>
      </p:sp>
      <p:sp>
        <p:nvSpPr>
          <p:cNvPr id="3" name="Content Placeholder 2"/>
          <p:cNvSpPr>
            <a:spLocks noGrp="1"/>
          </p:cNvSpPr>
          <p:nvPr>
            <p:ph idx="1"/>
          </p:nvPr>
        </p:nvSpPr>
        <p:spPr/>
        <p:txBody>
          <a:bodyPr/>
          <a:lstStyle/>
          <a:p>
            <a:pPr marL="274320" lvl="1" indent="-274320">
              <a:buClr>
                <a:schemeClr val="accent3"/>
              </a:buClr>
              <a:buSzPct val="95000"/>
            </a:pPr>
            <a:endParaRPr lang="en-US" dirty="0" smtClean="0">
              <a:latin typeface="Times New Roman"/>
              <a:cs typeface="Times New Roman"/>
            </a:endParaRPr>
          </a:p>
          <a:p>
            <a:pPr marL="274320" lvl="1" indent="-274320">
              <a:buClr>
                <a:schemeClr val="accent3"/>
              </a:buClr>
              <a:buSzPct val="95000"/>
            </a:pPr>
            <a:r>
              <a:rPr lang="en-US" sz="2600" dirty="0" smtClean="0">
                <a:latin typeface="Times New Roman"/>
                <a:cs typeface="Times New Roman"/>
              </a:rPr>
              <a:t>If CE knows of a material breach or violation of BA Agreement by BA, CE is required to take reasonable steps to cure the breach or end the violation.  </a:t>
            </a:r>
          </a:p>
          <a:p>
            <a:pPr marL="274320" lvl="1" indent="-274320">
              <a:buClr>
                <a:schemeClr val="accent3"/>
              </a:buClr>
              <a:buSzPct val="95000"/>
            </a:pPr>
            <a:r>
              <a:rPr lang="en-US" sz="2600" dirty="0" smtClean="0">
                <a:latin typeface="Times New Roman"/>
                <a:cs typeface="Times New Roman"/>
              </a:rPr>
              <a:t>If such corrective steps are unsuccessful, </a:t>
            </a:r>
            <a:r>
              <a:rPr lang="en-US" sz="2600" u="sng" dirty="0" smtClean="0">
                <a:latin typeface="Times New Roman"/>
                <a:cs typeface="Times New Roman"/>
              </a:rPr>
              <a:t>CE must terminate the contract or arrangement.</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2695"/>
            <a:ext cx="8229600" cy="1762698"/>
          </a:xfrm>
        </p:spPr>
        <p:txBody>
          <a:bodyPr>
            <a:normAutofit/>
          </a:bodyPr>
          <a:lstStyle/>
          <a:p>
            <a:r>
              <a:rPr lang="en-US" b="1" dirty="0" smtClean="0">
                <a:latin typeface="Times New Roman" pitchFamily="18" charset="0"/>
                <a:cs typeface="Times New Roman" pitchFamily="18" charset="0"/>
              </a:rPr>
              <a:t>Topic 3: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Enforcement</a:t>
            </a:r>
            <a:endParaRPr lang="en-US" b="1" dirty="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8229600" cy="1143000"/>
          </a:xfrm>
        </p:spPr>
        <p:txBody>
          <a:bodyPr>
            <a:noAutofit/>
          </a:bodyPr>
          <a:lstStyle/>
          <a:p>
            <a:r>
              <a:rPr lang="en-US" sz="4000" b="1" dirty="0" smtClean="0">
                <a:latin typeface="Times New Roman"/>
                <a:cs typeface="Times New Roman"/>
              </a:rPr>
              <a:t>Topic 3: Enforcement </a:t>
            </a:r>
            <a:br>
              <a:rPr lang="en-US" sz="4000" b="1" dirty="0" smtClean="0">
                <a:latin typeface="Times New Roman"/>
                <a:cs typeface="Times New Roman"/>
              </a:rPr>
            </a:br>
            <a:r>
              <a:rPr lang="en-US" sz="3200" b="1" dirty="0" smtClean="0">
                <a:latin typeface="Times New Roman"/>
                <a:cs typeface="Times New Roman"/>
              </a:rPr>
              <a:t>Factors</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r>
              <a:rPr lang="en-US" dirty="0" smtClean="0">
                <a:latin typeface="Times New Roman"/>
                <a:cs typeface="Times New Roman"/>
              </a:rPr>
              <a:t>Civil Monetary Penalties are determined on case-by-case basis according to the following factors:</a:t>
            </a:r>
          </a:p>
          <a:p>
            <a:pPr lvl="1"/>
            <a:r>
              <a:rPr lang="en-US" dirty="0" smtClean="0">
                <a:latin typeface="Times New Roman"/>
                <a:cs typeface="Times New Roman"/>
              </a:rPr>
              <a:t>Nature and extent of violation;</a:t>
            </a:r>
          </a:p>
          <a:p>
            <a:pPr lvl="1"/>
            <a:r>
              <a:rPr lang="en-US" dirty="0" smtClean="0">
                <a:latin typeface="Times New Roman"/>
                <a:cs typeface="Times New Roman"/>
              </a:rPr>
              <a:t>Nature and extent of resulting harm;</a:t>
            </a:r>
          </a:p>
          <a:p>
            <a:pPr lvl="1"/>
            <a:r>
              <a:rPr lang="en-US" dirty="0" smtClean="0">
                <a:latin typeface="Times New Roman"/>
                <a:cs typeface="Times New Roman"/>
              </a:rPr>
              <a:t>History of non-compliance (even if no formal finding of violation); and</a:t>
            </a:r>
          </a:p>
          <a:p>
            <a:pPr lvl="1"/>
            <a:r>
              <a:rPr lang="en-US" dirty="0" smtClean="0">
                <a:latin typeface="Times New Roman"/>
                <a:cs typeface="Times New Roman"/>
              </a:rPr>
              <a:t>Financial condition of entity.</a:t>
            </a:r>
            <a:endParaRPr lang="en-US" dirty="0">
              <a:latin typeface="Times New Roman"/>
              <a:cs typeface="Times New Roman"/>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noAutofit/>
          </a:bodyPr>
          <a:lstStyle/>
          <a:p>
            <a:r>
              <a:rPr lang="en-US" sz="4000" b="1" dirty="0" smtClean="0">
                <a:latin typeface="Times New Roman"/>
                <a:cs typeface="Times New Roman"/>
              </a:rPr>
              <a:t>Topic 3: Enforcement</a:t>
            </a:r>
            <a:br>
              <a:rPr lang="en-US" sz="4000" b="1" dirty="0" smtClean="0">
                <a:latin typeface="Times New Roman"/>
                <a:cs typeface="Times New Roman"/>
              </a:rPr>
            </a:br>
            <a:r>
              <a:rPr lang="en-US" sz="3200" b="1" dirty="0" smtClean="0">
                <a:latin typeface="Times New Roman"/>
                <a:cs typeface="Times New Roman"/>
              </a:rPr>
              <a:t>Investigation</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r>
              <a:rPr lang="en-US" dirty="0" err="1" smtClean="0">
                <a:latin typeface="Times New Roman"/>
                <a:cs typeface="Times New Roman"/>
              </a:rPr>
              <a:t>HHS</a:t>
            </a:r>
            <a:r>
              <a:rPr lang="en-US" dirty="0" smtClean="0">
                <a:latin typeface="Times New Roman"/>
                <a:cs typeface="Times New Roman"/>
              </a:rPr>
              <a:t> Investigation required if preliminary review indicates there may be a violation due to willful neglect.</a:t>
            </a:r>
          </a:p>
          <a:p>
            <a:endParaRPr lang="en-US" dirty="0" smtClean="0">
              <a:latin typeface="Times New Roman"/>
              <a:cs typeface="Times New Roman"/>
            </a:endParaRPr>
          </a:p>
          <a:p>
            <a:r>
              <a:rPr lang="en-US" dirty="0" smtClean="0">
                <a:latin typeface="Times New Roman"/>
                <a:cs typeface="Times New Roman"/>
              </a:rPr>
              <a:t>HHS has discretion NOT to investigate when its preliminary review indicates there may be a violation but no willful neglect.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latin typeface="Times New Roman"/>
                <a:cs typeface="Times New Roman"/>
              </a:rPr>
              <a:t>Topic 3: Enforcement</a:t>
            </a:r>
            <a:r>
              <a:rPr lang="en-US" b="1" dirty="0" smtClean="0">
                <a:latin typeface="Times New Roman"/>
                <a:cs typeface="Times New Roman"/>
              </a:rPr>
              <a:t/>
            </a:r>
            <a:br>
              <a:rPr lang="en-US" b="1" dirty="0" smtClean="0">
                <a:latin typeface="Times New Roman"/>
                <a:cs typeface="Times New Roman"/>
              </a:rPr>
            </a:br>
            <a:r>
              <a:rPr lang="en-US" sz="3600" b="1" dirty="0" smtClean="0">
                <a:latin typeface="Times New Roman"/>
                <a:cs typeface="Times New Roman"/>
              </a:rPr>
              <a:t>Civil Monetary Penalties</a:t>
            </a:r>
            <a:endParaRPr lang="en-US" sz="3600" b="1" dirty="0">
              <a:latin typeface="Times New Roman"/>
              <a:cs typeface="Times New Roman"/>
            </a:endParaRPr>
          </a:p>
        </p:txBody>
      </p:sp>
      <p:sp>
        <p:nvSpPr>
          <p:cNvPr id="3" name="Content Placeholder 2"/>
          <p:cNvSpPr>
            <a:spLocks noGrp="1"/>
          </p:cNvSpPr>
          <p:nvPr>
            <p:ph idx="1"/>
          </p:nvPr>
        </p:nvSpPr>
        <p:spPr/>
        <p:txBody>
          <a:bodyPr/>
          <a:lstStyle/>
          <a:p>
            <a:pPr lvl="1">
              <a:buNone/>
            </a:pPr>
            <a:endParaRPr lang="en-US" dirty="0"/>
          </a:p>
        </p:txBody>
      </p:sp>
      <p:graphicFrame>
        <p:nvGraphicFramePr>
          <p:cNvPr id="4" name="Table 3"/>
          <p:cNvGraphicFramePr>
            <a:graphicFrameLocks noGrp="1"/>
          </p:cNvGraphicFramePr>
          <p:nvPr/>
        </p:nvGraphicFramePr>
        <p:xfrm>
          <a:off x="1266544" y="2539842"/>
          <a:ext cx="6096000" cy="3223115"/>
        </p:xfrm>
        <a:graphic>
          <a:graphicData uri="http://schemas.openxmlformats.org/drawingml/2006/table">
            <a:tbl>
              <a:tblPr firstRow="1" bandRow="1">
                <a:tableStyleId>{5C22544A-7EE6-4342-B048-85BDC9FD1C3A}</a:tableStyleId>
              </a:tblPr>
              <a:tblGrid>
                <a:gridCol w="2032000"/>
                <a:gridCol w="2032000"/>
                <a:gridCol w="2032000"/>
              </a:tblGrid>
              <a:tr h="1201275">
                <a:tc>
                  <a:txBody>
                    <a:bodyPr/>
                    <a:lstStyle/>
                    <a:p>
                      <a:r>
                        <a:rPr lang="en-US" dirty="0" smtClean="0">
                          <a:latin typeface="Times New Roman"/>
                          <a:cs typeface="Times New Roman"/>
                        </a:rPr>
                        <a:t>Violation Category</a:t>
                      </a:r>
                      <a:endParaRPr lang="en-US" dirty="0">
                        <a:latin typeface="Times New Roman"/>
                        <a:cs typeface="Times New Roman"/>
                      </a:endParaRPr>
                    </a:p>
                  </a:txBody>
                  <a:tcPr/>
                </a:tc>
                <a:tc>
                  <a:txBody>
                    <a:bodyPr/>
                    <a:lstStyle/>
                    <a:p>
                      <a:r>
                        <a:rPr lang="en-US" dirty="0" smtClean="0">
                          <a:latin typeface="Times New Roman"/>
                          <a:cs typeface="Times New Roman"/>
                        </a:rPr>
                        <a:t>Penalty for each violation</a:t>
                      </a:r>
                      <a:endParaRPr lang="en-US" dirty="0">
                        <a:latin typeface="Times New Roman"/>
                        <a:cs typeface="Times New Roman"/>
                      </a:endParaRPr>
                    </a:p>
                  </a:txBody>
                  <a:tcPr/>
                </a:tc>
                <a:tc>
                  <a:txBody>
                    <a:bodyPr/>
                    <a:lstStyle/>
                    <a:p>
                      <a:r>
                        <a:rPr lang="en-US" dirty="0" smtClean="0">
                          <a:latin typeface="Times New Roman"/>
                          <a:cs typeface="Times New Roman"/>
                        </a:rPr>
                        <a:t>Maximum for all violations of identical provision in calendar year</a:t>
                      </a:r>
                      <a:endParaRPr lang="en-US" dirty="0">
                        <a:latin typeface="Times New Roman"/>
                        <a:cs typeface="Times New Roman"/>
                      </a:endParaRPr>
                    </a:p>
                  </a:txBody>
                  <a:tcPr/>
                </a:tc>
              </a:tr>
              <a:tr h="370840">
                <a:tc>
                  <a:txBody>
                    <a:bodyPr/>
                    <a:lstStyle/>
                    <a:p>
                      <a:r>
                        <a:rPr lang="en-US" dirty="0" smtClean="0">
                          <a:latin typeface="Times New Roman"/>
                          <a:cs typeface="Times New Roman"/>
                        </a:rPr>
                        <a:t>Did not know</a:t>
                      </a:r>
                      <a:endParaRPr lang="en-US" dirty="0">
                        <a:latin typeface="Times New Roman"/>
                        <a:cs typeface="Times New Roman"/>
                      </a:endParaRPr>
                    </a:p>
                  </a:txBody>
                  <a:tcPr/>
                </a:tc>
                <a:tc>
                  <a:txBody>
                    <a:bodyPr/>
                    <a:lstStyle/>
                    <a:p>
                      <a:r>
                        <a:rPr lang="en-US" dirty="0" smtClean="0">
                          <a:latin typeface="Times New Roman"/>
                          <a:cs typeface="Times New Roman"/>
                        </a:rPr>
                        <a:t>$100-$50,000</a:t>
                      </a:r>
                      <a:endParaRPr lang="en-US" dirty="0">
                        <a:latin typeface="Times New Roman"/>
                        <a:cs typeface="Times New Roman"/>
                      </a:endParaRPr>
                    </a:p>
                  </a:txBody>
                  <a:tcPr/>
                </a:tc>
                <a:tc>
                  <a:txBody>
                    <a:bodyPr/>
                    <a:lstStyle/>
                    <a:p>
                      <a:r>
                        <a:rPr lang="en-US" dirty="0" smtClean="0">
                          <a:latin typeface="Times New Roman"/>
                          <a:cs typeface="Times New Roman"/>
                        </a:rPr>
                        <a:t>$1,500,000</a:t>
                      </a:r>
                      <a:endParaRPr lang="en-US" dirty="0">
                        <a:latin typeface="Times New Roman"/>
                        <a:cs typeface="Times New Roman"/>
                      </a:endParaRPr>
                    </a:p>
                  </a:txBody>
                  <a:tcPr/>
                </a:tc>
              </a:tr>
              <a:tr h="370840">
                <a:tc>
                  <a:txBody>
                    <a:bodyPr/>
                    <a:lstStyle/>
                    <a:p>
                      <a:r>
                        <a:rPr lang="en-US" dirty="0" smtClean="0">
                          <a:latin typeface="Times New Roman"/>
                          <a:cs typeface="Times New Roman"/>
                        </a:rPr>
                        <a:t>Reasonable cause</a:t>
                      </a:r>
                      <a:endParaRPr lang="en-US" dirty="0">
                        <a:latin typeface="Times New Roman"/>
                        <a:cs typeface="Times New Roman"/>
                      </a:endParaRPr>
                    </a:p>
                  </a:txBody>
                  <a:tcPr/>
                </a:tc>
                <a:tc>
                  <a:txBody>
                    <a:bodyPr/>
                    <a:lstStyle/>
                    <a:p>
                      <a:r>
                        <a:rPr lang="en-US" dirty="0" smtClean="0">
                          <a:latin typeface="Times New Roman"/>
                          <a:cs typeface="Times New Roman"/>
                        </a:rPr>
                        <a:t>$1,000-$50,000</a:t>
                      </a:r>
                      <a:endParaRPr lang="en-US" dirty="0">
                        <a:latin typeface="Times New Roman"/>
                        <a:cs typeface="Times New Roman"/>
                      </a:endParaRPr>
                    </a:p>
                  </a:txBody>
                  <a:tcPr/>
                </a:tc>
                <a:tc>
                  <a:txBody>
                    <a:bodyPr/>
                    <a:lstStyle/>
                    <a:p>
                      <a:r>
                        <a:rPr lang="en-US" dirty="0" smtClean="0">
                          <a:latin typeface="Times New Roman"/>
                          <a:cs typeface="Times New Roman"/>
                        </a:rPr>
                        <a:t>$1,500,000</a:t>
                      </a:r>
                      <a:endParaRPr lang="en-US" dirty="0">
                        <a:latin typeface="Times New Roman"/>
                        <a:cs typeface="Times New Roman"/>
                      </a:endParaRPr>
                    </a:p>
                  </a:txBody>
                  <a:tcPr/>
                </a:tc>
              </a:tr>
              <a:tr h="370840">
                <a:tc>
                  <a:txBody>
                    <a:bodyPr/>
                    <a:lstStyle/>
                    <a:p>
                      <a:r>
                        <a:rPr lang="en-US" dirty="0" smtClean="0">
                          <a:latin typeface="Times New Roman"/>
                          <a:cs typeface="Times New Roman"/>
                        </a:rPr>
                        <a:t>Willful neglect – corrected</a:t>
                      </a:r>
                      <a:endParaRPr lang="en-US" dirty="0">
                        <a:latin typeface="Times New Roman"/>
                        <a:cs typeface="Times New Roman"/>
                      </a:endParaRPr>
                    </a:p>
                  </a:txBody>
                  <a:tcPr/>
                </a:tc>
                <a:tc>
                  <a:txBody>
                    <a:bodyPr/>
                    <a:lstStyle/>
                    <a:p>
                      <a:r>
                        <a:rPr lang="en-US" dirty="0" smtClean="0">
                          <a:latin typeface="Times New Roman"/>
                          <a:cs typeface="Times New Roman"/>
                        </a:rPr>
                        <a:t>$10,000-$50,000</a:t>
                      </a:r>
                      <a:endParaRPr lang="en-US" dirty="0">
                        <a:latin typeface="Times New Roman"/>
                        <a:cs typeface="Times New Roman"/>
                      </a:endParaRPr>
                    </a:p>
                  </a:txBody>
                  <a:tcPr/>
                </a:tc>
                <a:tc>
                  <a:txBody>
                    <a:bodyPr/>
                    <a:lstStyle/>
                    <a:p>
                      <a:r>
                        <a:rPr lang="en-US" dirty="0" smtClean="0">
                          <a:latin typeface="Times New Roman"/>
                          <a:cs typeface="Times New Roman"/>
                        </a:rPr>
                        <a:t>$1,500,000</a:t>
                      </a:r>
                      <a:endParaRPr lang="en-US" dirty="0">
                        <a:latin typeface="Times New Roman"/>
                        <a:cs typeface="Times New Roman"/>
                      </a:endParaRPr>
                    </a:p>
                  </a:txBody>
                  <a:tcPr/>
                </a:tc>
              </a:tr>
              <a:tr h="370840">
                <a:tc>
                  <a:txBody>
                    <a:bodyPr/>
                    <a:lstStyle/>
                    <a:p>
                      <a:r>
                        <a:rPr lang="en-US" dirty="0" smtClean="0">
                          <a:latin typeface="Times New Roman"/>
                          <a:cs typeface="Times New Roman"/>
                        </a:rPr>
                        <a:t>Willful neglect – not</a:t>
                      </a:r>
                      <a:r>
                        <a:rPr lang="en-US" baseline="0" dirty="0" smtClean="0">
                          <a:latin typeface="Times New Roman"/>
                          <a:cs typeface="Times New Roman"/>
                        </a:rPr>
                        <a:t> corrected</a:t>
                      </a:r>
                      <a:endParaRPr lang="en-US" dirty="0">
                        <a:latin typeface="Times New Roman"/>
                        <a:cs typeface="Times New Roman"/>
                      </a:endParaRPr>
                    </a:p>
                  </a:txBody>
                  <a:tcPr/>
                </a:tc>
                <a:tc>
                  <a:txBody>
                    <a:bodyPr/>
                    <a:lstStyle/>
                    <a:p>
                      <a:r>
                        <a:rPr lang="en-US" dirty="0" smtClean="0">
                          <a:latin typeface="Times New Roman"/>
                          <a:cs typeface="Times New Roman"/>
                        </a:rPr>
                        <a:t>$50,000</a:t>
                      </a:r>
                      <a:endParaRPr lang="en-US" dirty="0">
                        <a:latin typeface="Times New Roman"/>
                        <a:cs typeface="Times New Roman"/>
                      </a:endParaRPr>
                    </a:p>
                  </a:txBody>
                  <a:tcPr/>
                </a:tc>
                <a:tc>
                  <a:txBody>
                    <a:bodyPr/>
                    <a:lstStyle/>
                    <a:p>
                      <a:r>
                        <a:rPr lang="en-US" dirty="0" smtClean="0">
                          <a:latin typeface="Times New Roman"/>
                          <a:cs typeface="Times New Roman"/>
                        </a:rPr>
                        <a:t>$1,500,000</a:t>
                      </a:r>
                      <a:endParaRPr lang="en-US" dirty="0">
                        <a:latin typeface="Times New Roman"/>
                        <a:cs typeface="Times New Roman"/>
                      </a:endParaRPr>
                    </a:p>
                  </a:txBody>
                  <a:tcPr/>
                </a:tc>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latin typeface="Times New Roman"/>
                <a:cs typeface="Times New Roman"/>
              </a:rPr>
              <a:t>Topic 3: Enforcement</a:t>
            </a:r>
            <a:r>
              <a:rPr lang="en-US" b="1" dirty="0" smtClean="0">
                <a:latin typeface="Times New Roman"/>
                <a:cs typeface="Times New Roman"/>
              </a:rPr>
              <a:t/>
            </a:r>
            <a:br>
              <a:rPr lang="en-US" b="1" dirty="0" smtClean="0">
                <a:latin typeface="Times New Roman"/>
                <a:cs typeface="Times New Roman"/>
              </a:rPr>
            </a:br>
            <a:r>
              <a:rPr lang="en-US" sz="3600" b="1" dirty="0" smtClean="0">
                <a:latin typeface="Times New Roman"/>
                <a:cs typeface="Times New Roman"/>
              </a:rPr>
              <a:t>Privacy Rule Enforcement and Penalties</a:t>
            </a:r>
            <a:endParaRPr lang="en-US" sz="3600" b="1" dirty="0">
              <a:latin typeface="Times New Roman"/>
              <a:cs typeface="Times New Roman"/>
            </a:endParaRPr>
          </a:p>
        </p:txBody>
      </p:sp>
      <p:sp>
        <p:nvSpPr>
          <p:cNvPr id="3" name="Content Placeholder 2"/>
          <p:cNvSpPr>
            <a:spLocks noGrp="1"/>
          </p:cNvSpPr>
          <p:nvPr>
            <p:ph idx="1"/>
          </p:nvPr>
        </p:nvSpPr>
        <p:spPr/>
        <p:txBody>
          <a:bodyPr>
            <a:normAutofit/>
          </a:bodyPr>
          <a:lstStyle/>
          <a:p>
            <a:r>
              <a:rPr lang="en-US" dirty="0" smtClean="0">
                <a:latin typeface="Times New Roman"/>
                <a:cs typeface="Times New Roman"/>
              </a:rPr>
              <a:t>Civil Monetary Penalties</a:t>
            </a:r>
          </a:p>
          <a:p>
            <a:pPr lvl="1"/>
            <a:r>
              <a:rPr lang="en-US" dirty="0" smtClean="0">
                <a:latin typeface="Times New Roman"/>
                <a:cs typeface="Times New Roman"/>
              </a:rPr>
              <a:t>Office of Civil Rights may impose a penalty on CE for a failure to comply with a requirement of the Privacy Rule.</a:t>
            </a:r>
          </a:p>
          <a:p>
            <a:pPr lvl="1"/>
            <a:r>
              <a:rPr lang="en-US" dirty="0" smtClean="0">
                <a:latin typeface="Times New Roman"/>
                <a:cs typeface="Times New Roman"/>
              </a:rPr>
              <a:t>Penalties will vary significantly depending on factors such as the date of the violation, whether CE knew or should have known of the failure to comply, or whether CE’s failure to comply was due to willful neglect.</a:t>
            </a:r>
          </a:p>
          <a:p>
            <a:pPr lvl="1"/>
            <a:r>
              <a:rPr lang="en-US" dirty="0" smtClean="0">
                <a:latin typeface="Times New Roman"/>
                <a:cs typeface="Times New Roman"/>
              </a:rPr>
              <a:t>Penalties may not exceed a calendar year cap for multiple violations of the same requirement.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5353"/>
            <a:ext cx="8229600" cy="1143000"/>
          </a:xfrm>
        </p:spPr>
        <p:txBody>
          <a:bodyPr>
            <a:normAutofit fontScale="90000"/>
          </a:bodyPr>
          <a:lstStyle/>
          <a:p>
            <a:r>
              <a:rPr lang="en-US" sz="4400" b="1" dirty="0" smtClean="0">
                <a:latin typeface="Times New Roman"/>
                <a:cs typeface="Times New Roman"/>
              </a:rPr>
              <a:t>Topic 3: Enforcement</a:t>
            </a:r>
            <a:r>
              <a:rPr lang="en-US" sz="3600" b="1" dirty="0" smtClean="0">
                <a:latin typeface="Times New Roman"/>
                <a:cs typeface="Times New Roman"/>
              </a:rPr>
              <a:t/>
            </a:r>
            <a:br>
              <a:rPr lang="en-US" sz="3600" b="1" dirty="0" smtClean="0">
                <a:latin typeface="Times New Roman"/>
                <a:cs typeface="Times New Roman"/>
              </a:rPr>
            </a:br>
            <a:r>
              <a:rPr lang="en-US" sz="3600" b="1" dirty="0" smtClean="0">
                <a:latin typeface="Times New Roman"/>
                <a:cs typeface="Times New Roman"/>
              </a:rPr>
              <a:t>Privacy Rule Enforcement and Penalties</a:t>
            </a:r>
            <a:endParaRPr lang="en-US" sz="3600" dirty="0"/>
          </a:p>
        </p:txBody>
      </p:sp>
      <p:sp>
        <p:nvSpPr>
          <p:cNvPr id="3" name="Content Placeholder 2"/>
          <p:cNvSpPr>
            <a:spLocks noGrp="1"/>
          </p:cNvSpPr>
          <p:nvPr>
            <p:ph idx="1"/>
          </p:nvPr>
        </p:nvSpPr>
        <p:spPr/>
        <p:txBody>
          <a:bodyPr>
            <a:normAutofit lnSpcReduction="10000"/>
          </a:bodyPr>
          <a:lstStyle/>
          <a:p>
            <a:r>
              <a:rPr lang="en-US" dirty="0" smtClean="0">
                <a:latin typeface="Times New Roman"/>
                <a:cs typeface="Times New Roman"/>
              </a:rPr>
              <a:t>Criminal penalties</a:t>
            </a:r>
          </a:p>
          <a:p>
            <a:pPr lvl="1"/>
            <a:r>
              <a:rPr lang="en-US" dirty="0" smtClean="0">
                <a:latin typeface="Times New Roman"/>
                <a:cs typeface="Times New Roman"/>
              </a:rPr>
              <a:t>A person who knowingly obtains or discloses PHI in violation of the Privacy Rule may face a criminal penalty of up to $50,000 and up to one-year imprisonment .</a:t>
            </a:r>
          </a:p>
          <a:p>
            <a:pPr lvl="1"/>
            <a:r>
              <a:rPr lang="en-US" dirty="0" smtClean="0">
                <a:latin typeface="Times New Roman"/>
                <a:cs typeface="Times New Roman"/>
              </a:rPr>
              <a:t>The criminal penalties increase to $100,000 and up to five years imprisonment if the wrongful conduct involves false pretenses, and to $250,000 and up to 10 years imprisonment if the wrongful conduct involves the intent to sell, transfer, or use identifiable health information for commercial advantage, personal gain or malicious harm. </a:t>
            </a:r>
          </a:p>
          <a:p>
            <a:pPr lvl="1"/>
            <a:r>
              <a:rPr lang="en-US" dirty="0" smtClean="0">
                <a:latin typeface="Times New Roman"/>
                <a:cs typeface="Times New Roman"/>
              </a:rPr>
              <a:t>DOJ is responsible for criminal prosecutions under the Privacy Rule.</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latin typeface="Times New Roman"/>
                <a:cs typeface="Times New Roman"/>
              </a:rPr>
              <a:t>Topic 3: Enforcement</a:t>
            </a:r>
            <a:r>
              <a:rPr lang="en-US" b="1" dirty="0" smtClean="0">
                <a:latin typeface="Times New Roman"/>
                <a:cs typeface="Times New Roman"/>
              </a:rPr>
              <a:t/>
            </a:r>
            <a:br>
              <a:rPr lang="en-US" b="1" dirty="0" smtClean="0">
                <a:latin typeface="Times New Roman"/>
                <a:cs typeface="Times New Roman"/>
              </a:rPr>
            </a:br>
            <a:r>
              <a:rPr lang="en-US" sz="3600" b="1" dirty="0" smtClean="0">
                <a:latin typeface="Times New Roman"/>
                <a:cs typeface="Times New Roman"/>
              </a:rPr>
              <a:t>Security Rule Enforcement and Penalties</a:t>
            </a:r>
            <a:endParaRPr lang="en-US" sz="3600" b="1" dirty="0">
              <a:latin typeface="Times New Roman"/>
              <a:cs typeface="Times New Roman"/>
            </a:endParaRPr>
          </a:p>
        </p:txBody>
      </p:sp>
      <p:sp>
        <p:nvSpPr>
          <p:cNvPr id="3" name="Content Placeholder 2"/>
          <p:cNvSpPr>
            <a:spLocks noGrp="1"/>
          </p:cNvSpPr>
          <p:nvPr>
            <p:ph idx="1"/>
          </p:nvPr>
        </p:nvSpPr>
        <p:spPr/>
        <p:txBody>
          <a:bodyPr>
            <a:normAutofit/>
          </a:bodyPr>
          <a:lstStyle/>
          <a:p>
            <a:endParaRPr lang="en-US" sz="3200" dirty="0" smtClean="0">
              <a:latin typeface="Times New Roman"/>
              <a:cs typeface="Times New Roman"/>
            </a:endParaRPr>
          </a:p>
          <a:p>
            <a:r>
              <a:rPr lang="en-US" dirty="0" smtClean="0">
                <a:latin typeface="Times New Roman"/>
                <a:cs typeface="Times New Roman"/>
              </a:rPr>
              <a:t>Office of Civil Rights (OCR) is responsible for administering and enforcing the Security Rule</a:t>
            </a:r>
          </a:p>
          <a:p>
            <a:r>
              <a:rPr lang="en-US" dirty="0" smtClean="0">
                <a:latin typeface="Times New Roman"/>
                <a:cs typeface="Times New Roman"/>
              </a:rPr>
              <a:t>OCR may conduct complaint investigations and compliance reviews.</a:t>
            </a:r>
            <a:endParaRPr lang="en-US" dirty="0">
              <a:latin typeface="Times New Roman"/>
              <a:cs typeface="Times New Roman"/>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latin typeface="Times New Roman"/>
                <a:cs typeface="Times New Roman"/>
              </a:rPr>
              <a:t>Topic 3: Enforcement </a:t>
            </a:r>
            <a:br>
              <a:rPr lang="en-US" sz="4400" b="1" dirty="0" smtClean="0">
                <a:latin typeface="Times New Roman"/>
                <a:cs typeface="Times New Roman"/>
              </a:rPr>
            </a:br>
            <a:r>
              <a:rPr lang="en-US" sz="3600" b="1" dirty="0" smtClean="0">
                <a:latin typeface="Times New Roman"/>
                <a:cs typeface="Times New Roman"/>
              </a:rPr>
              <a:t>Affirmative Defenses for CE</a:t>
            </a:r>
            <a:endParaRPr lang="en-US" sz="3600" b="1" dirty="0">
              <a:latin typeface="Times New Roman"/>
              <a:cs typeface="Times New Roman"/>
            </a:endParaRPr>
          </a:p>
        </p:txBody>
      </p:sp>
      <p:sp>
        <p:nvSpPr>
          <p:cNvPr id="3" name="Content Placeholder 2"/>
          <p:cNvSpPr>
            <a:spLocks noGrp="1"/>
          </p:cNvSpPr>
          <p:nvPr>
            <p:ph idx="1"/>
          </p:nvPr>
        </p:nvSpPr>
        <p:spPr/>
        <p:txBody>
          <a:bodyPr/>
          <a:lstStyle/>
          <a:p>
            <a:r>
              <a:rPr lang="en-US" dirty="0" smtClean="0">
                <a:latin typeface="Times New Roman"/>
                <a:cs typeface="Times New Roman"/>
              </a:rPr>
              <a:t>No penalties for a violation that is corrected within 30 days, so long as there was no willful neglect.</a:t>
            </a:r>
          </a:p>
          <a:p>
            <a:r>
              <a:rPr lang="en-US" dirty="0" smtClean="0">
                <a:latin typeface="Times New Roman"/>
                <a:cs typeface="Times New Roman"/>
              </a:rPr>
              <a:t>Removes affirmative defense that covered entity “did not know” and with reasonable diligence could not have known of violation.</a:t>
            </a:r>
          </a:p>
          <a:p>
            <a:r>
              <a:rPr lang="en-US" dirty="0">
                <a:latin typeface="Times New Roman"/>
                <a:cs typeface="Times New Roman"/>
              </a:rPr>
              <a:t>C</a:t>
            </a:r>
            <a:r>
              <a:rPr lang="en-US" dirty="0" smtClean="0">
                <a:latin typeface="Times New Roman"/>
                <a:cs typeface="Times New Roman"/>
              </a:rPr>
              <a:t>MP may not be imposed if a criminal penalty has already been imposed.</a:t>
            </a:r>
            <a:endParaRPr lang="en-US" dirty="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1: HIPAA Compliance Review</a:t>
            </a:r>
            <a:br>
              <a:rPr lang="en-US" sz="4000" b="1" dirty="0" smtClean="0">
                <a:latin typeface="Times New Roman"/>
                <a:cs typeface="Times New Roman"/>
              </a:rPr>
            </a:br>
            <a:r>
              <a:rPr lang="en-US" sz="3200" b="1" dirty="0" smtClean="0">
                <a:latin typeface="Times New Roman"/>
                <a:cs typeface="Times New Roman"/>
              </a:rPr>
              <a:t>Privacy Rule - What is Protected?</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endParaRPr lang="en-US" dirty="0" smtClean="0">
              <a:latin typeface="Times New Roman"/>
              <a:cs typeface="Times New Roman"/>
            </a:endParaRPr>
          </a:p>
          <a:p>
            <a:r>
              <a:rPr lang="en-US" dirty="0" smtClean="0">
                <a:latin typeface="Times New Roman"/>
                <a:cs typeface="Times New Roman"/>
              </a:rPr>
              <a:t>The Privacy Rule protects all "individually identifiable health information" held or transmitted by a covered entity or its business associate, in any form or media, whether electronic, paper, or oral. </a:t>
            </a:r>
          </a:p>
          <a:p>
            <a:r>
              <a:rPr lang="en-US" dirty="0" smtClean="0">
                <a:latin typeface="Times New Roman"/>
                <a:cs typeface="Times New Roman"/>
              </a:rPr>
              <a:t>The Privacy Rule calls this information "protected health information (PHI).”</a:t>
            </a:r>
          </a:p>
          <a:p>
            <a:endParaRPr lang="en-US" i="1"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a:cs typeface="Times New Roman"/>
              </a:rPr>
              <a:t>Conclusion </a:t>
            </a:r>
            <a:endParaRPr lang="en-US" sz="4000" b="1" dirty="0">
              <a:latin typeface="Times New Roman"/>
              <a:cs typeface="Times New Roman"/>
            </a:endParaRPr>
          </a:p>
        </p:txBody>
      </p:sp>
      <p:sp>
        <p:nvSpPr>
          <p:cNvPr id="3" name="Content Placeholder 2"/>
          <p:cNvSpPr>
            <a:spLocks noGrp="1"/>
          </p:cNvSpPr>
          <p:nvPr>
            <p:ph idx="1"/>
          </p:nvPr>
        </p:nvSpPr>
        <p:spPr/>
        <p:txBody>
          <a:bodyPr>
            <a:normAutofit/>
          </a:bodyPr>
          <a:lstStyle/>
          <a:p>
            <a:endParaRPr lang="en-US" dirty="0" smtClean="0">
              <a:latin typeface="Times New Roman"/>
              <a:cs typeface="Times New Roman"/>
            </a:endParaRPr>
          </a:p>
          <a:p>
            <a:r>
              <a:rPr lang="en-US" dirty="0" smtClean="0">
                <a:latin typeface="Times New Roman"/>
                <a:cs typeface="Times New Roman"/>
              </a:rPr>
              <a:t>Update </a:t>
            </a:r>
            <a:r>
              <a:rPr lang="en-US" dirty="0" err="1" smtClean="0">
                <a:latin typeface="Times New Roman"/>
                <a:cs typeface="Times New Roman"/>
              </a:rPr>
              <a:t>NPP</a:t>
            </a:r>
            <a:r>
              <a:rPr lang="en-US" dirty="0" smtClean="0">
                <a:latin typeface="Times New Roman"/>
                <a:cs typeface="Times New Roman"/>
              </a:rPr>
              <a:t>, </a:t>
            </a:r>
            <a:r>
              <a:rPr lang="en-US" dirty="0" err="1" smtClean="0">
                <a:latin typeface="Times New Roman"/>
                <a:cs typeface="Times New Roman"/>
              </a:rPr>
              <a:t>HIPAA</a:t>
            </a:r>
            <a:r>
              <a:rPr lang="en-US" dirty="0" smtClean="0">
                <a:latin typeface="Times New Roman"/>
                <a:cs typeface="Times New Roman"/>
              </a:rPr>
              <a:t> Policies, Business Associate Agreements, and other applicable documents (i.e. Leases) by September 23, 2013.</a:t>
            </a:r>
          </a:p>
          <a:p>
            <a:r>
              <a:rPr lang="en-US" dirty="0" smtClean="0">
                <a:latin typeface="Times New Roman"/>
                <a:cs typeface="Times New Roman"/>
              </a:rPr>
              <a:t>Conduct proper training of employees to ensure HIPAA Policies and Procedures are understood and followed.</a:t>
            </a:r>
          </a:p>
          <a:p>
            <a:r>
              <a:rPr lang="en-US" dirty="0" smtClean="0">
                <a:latin typeface="Times New Roman"/>
                <a:cs typeface="Times New Roman"/>
              </a:rPr>
              <a:t>August 2013 HIPAA Compliant Forms Available for Sale!</a:t>
            </a:r>
            <a:endParaRPr lang="en-US" dirty="0">
              <a:latin typeface="Times New Roman"/>
              <a:cs typeface="Times New Roman"/>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a:cs typeface="Times New Roman"/>
              </a:rPr>
              <a:t>Questions?</a:t>
            </a:r>
            <a:endParaRPr lang="en-US" sz="4000" b="1" dirty="0">
              <a:latin typeface="Times New Roman"/>
              <a:cs typeface="Times New Roman"/>
            </a:endParaRPr>
          </a:p>
        </p:txBody>
      </p:sp>
      <p:sp>
        <p:nvSpPr>
          <p:cNvPr id="3" name="Content Placeholder 2"/>
          <p:cNvSpPr>
            <a:spLocks noGrp="1"/>
          </p:cNvSpPr>
          <p:nvPr>
            <p:ph idx="1"/>
          </p:nvPr>
        </p:nvSpPr>
        <p:spPr/>
        <p:txBody>
          <a:bodyPr>
            <a:normAutofit/>
          </a:bodyPr>
          <a:lstStyle/>
          <a:p>
            <a:r>
              <a:rPr lang="en-US" sz="3600" dirty="0" smtClean="0">
                <a:latin typeface="Times New Roman"/>
                <a:cs typeface="Times New Roman"/>
              </a:rPr>
              <a:t>Contact Dinsmore &amp; Shohl, LLP</a:t>
            </a:r>
          </a:p>
          <a:p>
            <a:pPr lvl="1">
              <a:buNone/>
            </a:pPr>
            <a:r>
              <a:rPr lang="en-US" sz="3400" dirty="0" smtClean="0">
                <a:latin typeface="Times New Roman"/>
                <a:cs typeface="Times New Roman"/>
              </a:rPr>
              <a:t>Email:</a:t>
            </a:r>
          </a:p>
          <a:p>
            <a:pPr lvl="1"/>
            <a:r>
              <a:rPr lang="en-US" sz="3200" dirty="0" smtClean="0">
                <a:latin typeface="Times New Roman"/>
                <a:cs typeface="Times New Roman"/>
              </a:rPr>
              <a:t>Stacey.Borowicz@dinsmore.com</a:t>
            </a:r>
          </a:p>
          <a:p>
            <a:pPr lvl="1"/>
            <a:r>
              <a:rPr lang="en-US" sz="3200" dirty="0" smtClean="0">
                <a:latin typeface="Times New Roman"/>
                <a:cs typeface="Times New Roman"/>
              </a:rPr>
              <a:t>Simi.Botic@dinsmore.com</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7"/>
            <a:ext cx="8229600" cy="2072163"/>
          </a:xfrm>
        </p:spPr>
        <p:txBody>
          <a:bodyPr/>
          <a:lstStyle/>
          <a:p>
            <a:r>
              <a:rPr lang="en-US" b="1" dirty="0" smtClean="0">
                <a:latin typeface="Times New Roman" pitchFamily="18" charset="0"/>
                <a:cs typeface="Times New Roman" pitchFamily="18" charset="0"/>
              </a:rPr>
              <a:t>Thank you!</a:t>
            </a:r>
            <a:endParaRPr lang="en-US" b="1" dirty="0">
              <a:latin typeface="Times New Roman" pitchFamily="18" charset="0"/>
              <a:cs typeface="Times New Roman" pitchFamily="18" charset="0"/>
            </a:endParaRPr>
          </a:p>
        </p:txBody>
      </p:sp>
      <p:pic>
        <p:nvPicPr>
          <p:cNvPr id="1026" name="Picture 2" descr="C:\Users\sbotic\AppData\Local\Microsoft\Windows\Temporary Internet Files\Content.Outlook\PBB8KICM\Dinsmore-2c-print.jpg"/>
          <p:cNvPicPr>
            <a:picLocks noGrp="1" noChangeAspect="1" noChangeArrowheads="1"/>
          </p:cNvPicPr>
          <p:nvPr>
            <p:ph idx="1"/>
          </p:nvPr>
        </p:nvPicPr>
        <p:blipFill>
          <a:blip r:embed="rId2"/>
          <a:srcRect/>
          <a:stretch>
            <a:fillRect/>
          </a:stretch>
        </p:blipFill>
        <p:spPr bwMode="auto">
          <a:xfrm>
            <a:off x="2927604" y="3739737"/>
            <a:ext cx="3288792" cy="7802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1: HIPAA Compliance Review</a:t>
            </a:r>
            <a:br>
              <a:rPr lang="en-US" sz="4000" b="1" dirty="0" smtClean="0">
                <a:latin typeface="Times New Roman"/>
                <a:cs typeface="Times New Roman"/>
              </a:rPr>
            </a:br>
            <a:r>
              <a:rPr lang="en-US" sz="3200" b="1" dirty="0" smtClean="0">
                <a:latin typeface="Times New Roman"/>
                <a:cs typeface="Times New Roman"/>
              </a:rPr>
              <a:t>Privacy Rule - Uses and Disclosures</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endParaRPr lang="en-US" dirty="0" smtClean="0">
              <a:latin typeface="Times New Roman"/>
              <a:cs typeface="Times New Roman"/>
            </a:endParaRPr>
          </a:p>
          <a:p>
            <a:r>
              <a:rPr lang="en-US" dirty="0" smtClean="0">
                <a:latin typeface="Times New Roman"/>
                <a:cs typeface="Times New Roman"/>
              </a:rPr>
              <a:t>CE may not use or disclose protected health information, except as: </a:t>
            </a:r>
          </a:p>
          <a:p>
            <a:pPr lvl="1"/>
            <a:r>
              <a:rPr lang="en-US" dirty="0" smtClean="0">
                <a:latin typeface="Times New Roman"/>
                <a:cs typeface="Times New Roman"/>
              </a:rPr>
              <a:t>The Privacy Rule permits or requires; or</a:t>
            </a:r>
          </a:p>
          <a:p>
            <a:pPr lvl="1"/>
            <a:r>
              <a:rPr lang="en-US" dirty="0" smtClean="0">
                <a:latin typeface="Times New Roman"/>
                <a:cs typeface="Times New Roman"/>
              </a:rPr>
              <a:t>The individual who is the subject of the information authorizes in writing.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Times New Roman"/>
                <a:cs typeface="Times New Roman"/>
              </a:rPr>
              <a:t>Topic 1: HIPAA Compliance Review </a:t>
            </a:r>
            <a:br>
              <a:rPr lang="en-US" sz="4000" b="1" dirty="0" smtClean="0">
                <a:latin typeface="Times New Roman"/>
                <a:cs typeface="Times New Roman"/>
              </a:rPr>
            </a:br>
            <a:r>
              <a:rPr lang="en-US" sz="3200" b="1" dirty="0" smtClean="0">
                <a:latin typeface="Times New Roman"/>
                <a:cs typeface="Times New Roman"/>
              </a:rPr>
              <a:t>Privacy Rule - Permitted Uses and Disclosures</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pPr lvl="1"/>
            <a:r>
              <a:rPr lang="en-US" dirty="0" smtClean="0">
                <a:latin typeface="Times New Roman"/>
                <a:cs typeface="Times New Roman"/>
              </a:rPr>
              <a:t>To the Individual; </a:t>
            </a:r>
          </a:p>
          <a:p>
            <a:pPr lvl="1"/>
            <a:r>
              <a:rPr lang="en-US" dirty="0" smtClean="0">
                <a:latin typeface="Times New Roman"/>
                <a:cs typeface="Times New Roman"/>
              </a:rPr>
              <a:t>Treatment, Payment, and Health Care Operations; </a:t>
            </a:r>
          </a:p>
          <a:p>
            <a:pPr lvl="1"/>
            <a:r>
              <a:rPr lang="en-US" dirty="0" smtClean="0">
                <a:latin typeface="Times New Roman"/>
                <a:cs typeface="Times New Roman"/>
              </a:rPr>
              <a:t>Opportunity to Agree or Object; </a:t>
            </a:r>
          </a:p>
          <a:p>
            <a:pPr lvl="1"/>
            <a:r>
              <a:rPr lang="en-US" dirty="0" smtClean="0">
                <a:latin typeface="Times New Roman"/>
                <a:cs typeface="Times New Roman"/>
              </a:rPr>
              <a:t>Incident to an otherwise permitted use and disclosure;</a:t>
            </a:r>
          </a:p>
          <a:p>
            <a:pPr lvl="1"/>
            <a:r>
              <a:rPr lang="en-US" dirty="0" smtClean="0">
                <a:latin typeface="Times New Roman"/>
                <a:cs typeface="Times New Roman"/>
              </a:rPr>
              <a:t>Public Interest and Benefit Activities; and </a:t>
            </a:r>
          </a:p>
          <a:p>
            <a:pPr lvl="1"/>
            <a:r>
              <a:rPr lang="en-US" dirty="0" smtClean="0">
                <a:latin typeface="Times New Roman"/>
                <a:cs typeface="Times New Roman"/>
              </a:rPr>
              <a:t>Limited Data Set for the purposes of research, public health or health care operations.</a:t>
            </a:r>
            <a:endParaRPr lang="en-US" dirty="0">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1528"/>
            <a:ext cx="8229600" cy="1143000"/>
          </a:xfrm>
        </p:spPr>
        <p:txBody>
          <a:bodyPr>
            <a:noAutofit/>
          </a:bodyPr>
          <a:lstStyle/>
          <a:p>
            <a:r>
              <a:rPr lang="en-US" sz="4000" b="1" dirty="0" smtClean="0">
                <a:latin typeface="Times New Roman"/>
                <a:cs typeface="Times New Roman"/>
              </a:rPr>
              <a:t>Topic 1: HIPAA Compliance Review</a:t>
            </a:r>
            <a:br>
              <a:rPr lang="en-US" sz="4000" b="1" dirty="0" smtClean="0">
                <a:latin typeface="Times New Roman"/>
                <a:cs typeface="Times New Roman"/>
              </a:rPr>
            </a:br>
            <a:r>
              <a:rPr lang="en-US" sz="3200" b="1" dirty="0" smtClean="0">
                <a:latin typeface="Times New Roman"/>
                <a:cs typeface="Times New Roman"/>
              </a:rPr>
              <a:t>Privacy Rule - Authorized Uses and Disclosures</a:t>
            </a:r>
            <a:endParaRPr lang="en-US" sz="3200" b="1" dirty="0">
              <a:latin typeface="Times New Roman"/>
              <a:cs typeface="Times New Roman"/>
            </a:endParaRPr>
          </a:p>
        </p:txBody>
      </p:sp>
      <p:sp>
        <p:nvSpPr>
          <p:cNvPr id="3" name="Content Placeholder 2"/>
          <p:cNvSpPr>
            <a:spLocks noGrp="1"/>
          </p:cNvSpPr>
          <p:nvPr>
            <p:ph idx="1"/>
          </p:nvPr>
        </p:nvSpPr>
        <p:spPr/>
        <p:txBody>
          <a:bodyPr>
            <a:normAutofit/>
          </a:bodyPr>
          <a:lstStyle/>
          <a:p>
            <a:endParaRPr lang="en-US" dirty="0" smtClean="0">
              <a:latin typeface="Times New Roman"/>
              <a:cs typeface="Times New Roman"/>
            </a:endParaRPr>
          </a:p>
          <a:p>
            <a:r>
              <a:rPr lang="en-US" dirty="0" smtClean="0">
                <a:latin typeface="Times New Roman"/>
                <a:cs typeface="Times New Roman"/>
              </a:rPr>
              <a:t>Special rules for psychotherapy notes and marketing.</a:t>
            </a:r>
          </a:p>
          <a:p>
            <a:r>
              <a:rPr lang="en-US" dirty="0" smtClean="0">
                <a:latin typeface="Times New Roman"/>
                <a:cs typeface="Times New Roman"/>
              </a:rPr>
              <a:t>Authorization required for any use or disclosure of PHI that is not for treatment, payment or health care operations or other permitted disclosures.</a:t>
            </a:r>
          </a:p>
          <a:p>
            <a:r>
              <a:rPr lang="en-US" dirty="0" smtClean="0">
                <a:latin typeface="Times New Roman"/>
                <a:cs typeface="Times New Roman"/>
              </a:rPr>
              <a:t>CE may not condition treatment, payment, enrollment, or benefits eligibility on authorization of disclosure.</a:t>
            </a:r>
            <a:endParaRPr lang="en-US" baseline="30000" dirty="0" smtClean="0">
              <a:latin typeface="Times New Roman"/>
              <a:cs typeface="Times New Roman"/>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3198</Words>
  <Application>Microsoft Office PowerPoint</Application>
  <PresentationFormat>On-screen Show (4:3)</PresentationFormat>
  <Paragraphs>315</Paragraphs>
  <Slides>62</Slides>
  <Notes>1</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Flow</vt:lpstr>
      <vt:lpstr>HIPAA: 2013 Changes &amp;  HIPAA Omnibus Rule Compliance</vt:lpstr>
      <vt:lpstr>No silly… not HIPPO!</vt:lpstr>
      <vt:lpstr>Introduction: Today’s Topics</vt:lpstr>
      <vt:lpstr>Topic 1:  HIPAA Compliance Review </vt:lpstr>
      <vt:lpstr>Topic 1: HIPAA Compliance Review Privacy Rule - Who is Covered?</vt:lpstr>
      <vt:lpstr>Topic 1: HIPAA Compliance Review Privacy Rule - What is Protected?</vt:lpstr>
      <vt:lpstr>Topic 1: HIPAA Compliance Review Privacy Rule - Uses and Disclosures</vt:lpstr>
      <vt:lpstr>Topic 1: HIPAA Compliance Review  Privacy Rule - Permitted Uses and Disclosures</vt:lpstr>
      <vt:lpstr>Topic 1: HIPAA Compliance Review Privacy Rule - Authorized Uses and Disclosures</vt:lpstr>
      <vt:lpstr>Topic 1: HIPAA Compliance Review  Privacy Rule - Notice and Rights</vt:lpstr>
      <vt:lpstr>Topic 1: HIPAA Compliance Review  Security Rule - Who is Covered?</vt:lpstr>
      <vt:lpstr>Topic 1: HIPAA Compliance Review Security Rule - What Is Protected?</vt:lpstr>
      <vt:lpstr>Topic 1: HIPAA Compliance Review Security Rule - General Requirements</vt:lpstr>
      <vt:lpstr>Topic 1: HIPAA Compliance Review Security Rule - Physical Safeguards</vt:lpstr>
      <vt:lpstr>Topic 1: HIPAA Compliance Review Security Rule - Technical Safeguards</vt:lpstr>
      <vt:lpstr>Topic 1: HIPAA Compliance Review Security Rule - Organizational Requirements</vt:lpstr>
      <vt:lpstr>Topic 2:  2013 HIPAA Omnibus Rule Major Changes</vt:lpstr>
      <vt:lpstr>Topic 2: 2013 Changes 2013 HIPAA Omnibus Rule</vt:lpstr>
      <vt:lpstr>Topic 2: 2013 Changes Definition of “Breach”</vt:lpstr>
      <vt:lpstr>Topic 2: 2013 Changes Breach Factors</vt:lpstr>
      <vt:lpstr>Topic 2: 2013 Changes Breach Notification- Analysis Changes</vt:lpstr>
      <vt:lpstr>Topic 2: 2013 Changes Breach Notice Exceptions</vt:lpstr>
      <vt:lpstr> Topic 2: 2013 Changes Breach Notification  </vt:lpstr>
      <vt:lpstr>Topic 2: 2013 Changes Breach Assessment</vt:lpstr>
      <vt:lpstr>Topic 2: 2013 Changes Breach Notification Compliance</vt:lpstr>
      <vt:lpstr>Topic 2: 2013 Changes Access to PHI</vt:lpstr>
      <vt:lpstr>Topic 2: 2013 Changes Disclosure of PHI</vt:lpstr>
      <vt:lpstr>Topic 2: 2013 Changes Disclosure of PHI to Payors</vt:lpstr>
      <vt:lpstr>Topic 2: 2013 Changes Disclosure of PHI to Payors (cont.)</vt:lpstr>
      <vt:lpstr>     Topic 2: 2013 Changes Disclosure of PHI – Deceased Individual</vt:lpstr>
      <vt:lpstr>Topic 2: 2013 Changes Use of PHI for Marketing</vt:lpstr>
      <vt:lpstr>Topic 2: 2013 Changes Use of PHI for Marketing</vt:lpstr>
      <vt:lpstr>Topic 2: 2013 Changes Marketing Use Exceptions</vt:lpstr>
      <vt:lpstr>Topic 2: 2013 Changes Use of PHI for Marketing –Authorization</vt:lpstr>
      <vt:lpstr>Topic 2: 2013 Changes Use of PHI for Fundraising</vt:lpstr>
      <vt:lpstr>Topic 2: 2013 Changes Use of PHI for Fundraising</vt:lpstr>
      <vt:lpstr>Topic 2: 2013 Changes Sale of PHI</vt:lpstr>
      <vt:lpstr>Topic 2: 2013 Changes Sale of PHI Exceptions</vt:lpstr>
      <vt:lpstr>Topic 2: 2013 Changes Notice of Privacy Practices</vt:lpstr>
      <vt:lpstr>Topic 2: 2013 Changes Notice of Privacy Practices</vt:lpstr>
      <vt:lpstr>Topic 2: 2013 Changes Notice of Privacy Practices</vt:lpstr>
      <vt:lpstr>Topic 2: 2013 Changes Definition of “Business Associate”</vt:lpstr>
      <vt:lpstr>Topic 2: 2013 Changes Definition of “Business Associate” (cont.)</vt:lpstr>
      <vt:lpstr>Topic 2: 2013 Changes Definition of “Business Associate” (cont.)</vt:lpstr>
      <vt:lpstr>Topic 2: 2013 Changes Definition of “Business Associate” </vt:lpstr>
      <vt:lpstr>Topic 2: 2013 Changes Business Associate Liability</vt:lpstr>
      <vt:lpstr>Topic 2: 2013 Changes Business Associate – HHS Commentary</vt:lpstr>
      <vt:lpstr>Topic 2: 2013 Changes Business Associate Minimum Necessary Rule</vt:lpstr>
      <vt:lpstr>Topic 2: 2013 Changes Business Associate Agreement</vt:lpstr>
      <vt:lpstr>Topic 2: 2013 Changes Business Associate Agreement (cont.)</vt:lpstr>
      <vt:lpstr>Topic 2: 2013 Changes Business Associate Agreement (cont.)</vt:lpstr>
      <vt:lpstr>Topic 3:  Enforcement</vt:lpstr>
      <vt:lpstr>Topic 3: Enforcement  Factors</vt:lpstr>
      <vt:lpstr>Topic 3: Enforcement Investigation</vt:lpstr>
      <vt:lpstr>Topic 3: Enforcement Civil Monetary Penalties</vt:lpstr>
      <vt:lpstr>Topic 3: Enforcement Privacy Rule Enforcement and Penalties</vt:lpstr>
      <vt:lpstr>Topic 3: Enforcement Privacy Rule Enforcement and Penalties</vt:lpstr>
      <vt:lpstr>Topic 3: Enforcement Security Rule Enforcement and Penalties</vt:lpstr>
      <vt:lpstr>Topic 3: Enforcement  Affirmative Defenses for CE</vt:lpstr>
      <vt:lpstr>Conclusion </vt:lpstr>
      <vt:lpstr>Questions?</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HIPAA: 2013 HIPAA Omnibus Rule &amp; HIPAA Compliance</dc:title>
  <dc:creator>Simi Botic</dc:creator>
  <cp:lastModifiedBy>Hayley Radant</cp:lastModifiedBy>
  <cp:revision>68</cp:revision>
  <dcterms:created xsi:type="dcterms:W3CDTF">2013-07-21T12:26:56Z</dcterms:created>
  <dcterms:modified xsi:type="dcterms:W3CDTF">2013-08-27T13:52:55Z</dcterms:modified>
</cp:coreProperties>
</file>