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78" r:id="rId16"/>
    <p:sldId id="269" r:id="rId17"/>
    <p:sldId id="271" r:id="rId18"/>
    <p:sldId id="270" r:id="rId19"/>
    <p:sldId id="272" r:id="rId20"/>
    <p:sldId id="273" r:id="rId21"/>
    <p:sldId id="277" r:id="rId22"/>
    <p:sldId id="276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3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1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79AD-7549-4473-8B11-AD72EE348F59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C15A-4139-419D-B63A-E7065293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Lung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and Developments regarding the Role of Asbestos as a Cause of Lung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At What Level of Asbestos Exposure can one attribute Lung Cancer to Asbestos?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Reasoning and Authority</a:t>
            </a:r>
          </a:p>
          <a:p>
            <a:r>
              <a:rPr lang="en-US" dirty="0" smtClean="0"/>
              <a:t>Increased Risk – Does Doubling of Risk Bear on Causation?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7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Synergy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v. New Studies</a:t>
            </a:r>
          </a:p>
          <a:p>
            <a:r>
              <a:rPr lang="en-US" dirty="0" smtClean="0"/>
              <a:t>Levels of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4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Governmental Regulatory Agency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dirty="0" smtClean="0"/>
              <a:t>What is the science?  </a:t>
            </a:r>
          </a:p>
          <a:p>
            <a:r>
              <a:rPr lang="en-US" dirty="0" smtClean="0"/>
              <a:t>When can they Inform on Causation?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1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r>
              <a:rPr lang="en-US" dirty="0" smtClean="0"/>
              <a:t>Defendants’ Arguments on Lung Cancer Causation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3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Asbestosis is needed to attribute Lung Cancer to Asbestos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Weight of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8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Asbestosis?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Pathology – </a:t>
            </a:r>
            <a:r>
              <a:rPr lang="en-US" dirty="0" err="1" smtClean="0"/>
              <a:t>Roggli</a:t>
            </a:r>
            <a:r>
              <a:rPr lang="en-US" dirty="0" smtClean="0"/>
              <a:t> Standard</a:t>
            </a:r>
          </a:p>
          <a:p>
            <a:r>
              <a:rPr lang="en-US" dirty="0" smtClean="0"/>
              <a:t>Radiology – CT and HRCT scans</a:t>
            </a:r>
          </a:p>
          <a:p>
            <a:r>
              <a:rPr lang="en-US" dirty="0" smtClean="0"/>
              <a:t>PFT/Other clinical data</a:t>
            </a:r>
          </a:p>
          <a:p>
            <a:r>
              <a:rPr lang="en-US" dirty="0" smtClean="0"/>
              <a:t>Confounding data</a:t>
            </a:r>
          </a:p>
          <a:p>
            <a:pPr lvl="1"/>
            <a:r>
              <a:rPr lang="en-US" dirty="0" smtClean="0"/>
              <a:t>UIP</a:t>
            </a:r>
          </a:p>
          <a:p>
            <a:pPr lvl="1"/>
            <a:r>
              <a:rPr lang="en-US" dirty="0" smtClean="0"/>
              <a:t>Smoking related Interstitial fibrosis</a:t>
            </a:r>
          </a:p>
          <a:p>
            <a:pPr lvl="1"/>
            <a:r>
              <a:rPr lang="en-US" dirty="0" smtClean="0"/>
              <a:t>CHF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0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Asbestosis is not Found, one needs to find Significant Exposure to Asbestos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25 f/cc-years of exposure or more</a:t>
            </a:r>
          </a:p>
          <a:p>
            <a:pPr lvl="1"/>
            <a:r>
              <a:rPr lang="en-US" dirty="0" err="1" smtClean="0"/>
              <a:t>Hammar</a:t>
            </a:r>
            <a:endParaRPr lang="en-US" dirty="0" smtClean="0"/>
          </a:p>
          <a:p>
            <a:pPr lvl="1"/>
            <a:r>
              <a:rPr lang="en-US" dirty="0" smtClean="0"/>
              <a:t>Helsinki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07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Synergy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Selikoff</a:t>
            </a:r>
            <a:endParaRPr lang="en-US" dirty="0" smtClean="0"/>
          </a:p>
          <a:p>
            <a:r>
              <a:rPr lang="en-US" dirty="0" smtClean="0"/>
              <a:t>Markowitz</a:t>
            </a:r>
          </a:p>
          <a:p>
            <a:r>
              <a:rPr lang="en-US" dirty="0" smtClean="0"/>
              <a:t>Others: Additive v. multiplicative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17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Use of Industrial Hygiene Data to Prove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dirty="0" smtClean="0"/>
              <a:t>Usefulness of</a:t>
            </a:r>
            <a:r>
              <a:rPr lang="en-US" sz="2800" dirty="0" smtClean="0"/>
              <a:t> Retrospective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What is a fiber/cc-year and how does this fit with causation?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46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Low Dose Asbestos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v. Legal Cause</a:t>
            </a:r>
          </a:p>
          <a:p>
            <a:r>
              <a:rPr lang="en-US" dirty="0" smtClean="0"/>
              <a:t>Differences between states</a:t>
            </a:r>
          </a:p>
          <a:p>
            <a:r>
              <a:rPr lang="en-US" dirty="0" smtClean="0"/>
              <a:t>Increased risk v. doubling of risk</a:t>
            </a:r>
          </a:p>
          <a:p>
            <a:r>
              <a:rPr lang="en-US" dirty="0" smtClean="0"/>
              <a:t>Effect of smoking on asbestos causation</a:t>
            </a:r>
          </a:p>
          <a:p>
            <a:r>
              <a:rPr lang="en-US" dirty="0" smtClean="0"/>
              <a:t>Does fiber type matter?</a:t>
            </a:r>
          </a:p>
          <a:p>
            <a:r>
              <a:rPr lang="en-US" dirty="0" smtClean="0"/>
              <a:t>Ambient Air levels</a:t>
            </a:r>
          </a:p>
        </p:txBody>
      </p:sp>
    </p:spTree>
    <p:extLst>
      <p:ext uri="{BB962C8B-B14F-4D97-AF65-F5344CB8AC3E}">
        <p14:creationId xmlns:p14="http://schemas.microsoft.com/office/powerpoint/2010/main" val="129144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Lung Cancer: Medical Aspects of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Aneuploidy</a:t>
            </a:r>
          </a:p>
          <a:p>
            <a:r>
              <a:rPr lang="en-US" dirty="0" smtClean="0"/>
              <a:t>Unlimited cell reproduction and failure of cell death</a:t>
            </a:r>
          </a:p>
          <a:p>
            <a:r>
              <a:rPr lang="en-US" dirty="0" smtClean="0"/>
              <a:t>Animal Studies</a:t>
            </a:r>
          </a:p>
          <a:p>
            <a:r>
              <a:rPr lang="en-US" dirty="0" smtClean="0"/>
              <a:t>Basic Toxicology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is not Mesothelioma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Chrysotile issue</a:t>
            </a:r>
          </a:p>
          <a:p>
            <a:r>
              <a:rPr lang="en-US" dirty="0" smtClean="0"/>
              <a:t>Amphibole: as little as .1 f/cc-year may cause mesothelioma</a:t>
            </a:r>
          </a:p>
          <a:p>
            <a:r>
              <a:rPr lang="en-US" dirty="0" smtClean="0"/>
              <a:t>For Lung Cancer, mixed exposure, 25 f/cc-year exposure or more?  </a:t>
            </a:r>
          </a:p>
          <a:p>
            <a:r>
              <a:rPr lang="en-US" dirty="0" smtClean="0"/>
              <a:t>Helsinki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6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Cigarette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1962</a:t>
            </a:r>
          </a:p>
          <a:p>
            <a:r>
              <a:rPr lang="en-US" dirty="0" smtClean="0"/>
              <a:t>Post 1985</a:t>
            </a:r>
          </a:p>
          <a:p>
            <a:r>
              <a:rPr lang="en-US" dirty="0" smtClean="0"/>
              <a:t>Complete Defense in warnings cases?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1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 for Lung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Madison County</a:t>
            </a:r>
          </a:p>
          <a:p>
            <a:r>
              <a:rPr lang="en-US" dirty="0" smtClean="0"/>
              <a:t>Others – California, New York, Pennsylvania, Delaware</a:t>
            </a:r>
          </a:p>
          <a:p>
            <a:r>
              <a:rPr lang="en-US" dirty="0" smtClean="0"/>
              <a:t>Forum Non </a:t>
            </a:r>
            <a:r>
              <a:rPr lang="en-US" dirty="0" err="1" smtClean="0"/>
              <a:t>conveniens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57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 National Academy of Science Data</a:t>
            </a:r>
          </a:p>
          <a:p>
            <a:r>
              <a:rPr lang="en-US" dirty="0" smtClean="0"/>
              <a:t>Laryngeal and Ovarian Cancer - epidemiology</a:t>
            </a:r>
          </a:p>
          <a:p>
            <a:r>
              <a:rPr lang="en-US" dirty="0" smtClean="0"/>
              <a:t>Other cancers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8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on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Studies</a:t>
            </a:r>
          </a:p>
          <a:p>
            <a:r>
              <a:rPr lang="en-US" dirty="0" smtClean="0"/>
              <a:t>New Statistics</a:t>
            </a:r>
          </a:p>
          <a:p>
            <a:pPr lvl="1"/>
            <a:r>
              <a:rPr lang="en-US" dirty="0" smtClean="0"/>
              <a:t>Number of cases</a:t>
            </a:r>
          </a:p>
          <a:p>
            <a:pPr lvl="1"/>
            <a:r>
              <a:rPr lang="en-US" dirty="0" smtClean="0"/>
              <a:t>Years since cessation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New Research on DNA and toxicology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1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Lung Cancer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Smoking as a Cause</a:t>
            </a:r>
          </a:p>
          <a:p>
            <a:r>
              <a:rPr lang="en-US" dirty="0" smtClean="0"/>
              <a:t>Other agents</a:t>
            </a:r>
          </a:p>
          <a:p>
            <a:pPr lvl="1"/>
            <a:r>
              <a:rPr lang="en-US" dirty="0" smtClean="0"/>
              <a:t>Radon </a:t>
            </a:r>
          </a:p>
          <a:p>
            <a:pPr lvl="1"/>
            <a:r>
              <a:rPr lang="en-US" dirty="0" smtClean="0"/>
              <a:t>Silica</a:t>
            </a:r>
          </a:p>
          <a:p>
            <a:pPr lvl="1"/>
            <a:r>
              <a:rPr lang="en-US" dirty="0" smtClean="0"/>
              <a:t>Industrial Plant Exposure</a:t>
            </a:r>
          </a:p>
          <a:p>
            <a:pPr lvl="2"/>
            <a:r>
              <a:rPr lang="en-US" dirty="0" smtClean="0"/>
              <a:t>Refinery</a:t>
            </a:r>
          </a:p>
          <a:p>
            <a:pPr lvl="2"/>
            <a:r>
              <a:rPr lang="en-US" dirty="0" smtClean="0"/>
              <a:t>Other types of plants</a:t>
            </a:r>
          </a:p>
        </p:txBody>
      </p:sp>
    </p:spTree>
    <p:extLst>
      <p:ext uri="{BB962C8B-B14F-4D97-AF65-F5344CB8AC3E}">
        <p14:creationId xmlns:p14="http://schemas.microsoft.com/office/powerpoint/2010/main" val="33885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Lung Cancer Causation: Asbestos as a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cancer has historically (early 20</a:t>
            </a:r>
            <a:r>
              <a:rPr lang="en-US" baseline="30000" dirty="0" smtClean="0"/>
              <a:t>th</a:t>
            </a:r>
            <a:r>
              <a:rPr lang="en-US" dirty="0" smtClean="0"/>
              <a:t> Century) been associated with certain exposures to asbestos; </a:t>
            </a:r>
          </a:p>
          <a:p>
            <a:r>
              <a:rPr lang="en-US" dirty="0" err="1" smtClean="0"/>
              <a:t>Selikoff</a:t>
            </a:r>
            <a:r>
              <a:rPr lang="en-US" dirty="0" smtClean="0"/>
              <a:t> studies of Insulators;</a:t>
            </a:r>
          </a:p>
          <a:p>
            <a:r>
              <a:rPr lang="en-US" dirty="0" smtClean="0"/>
              <a:t>Usefulness of Historical data for lung cancer in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3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Plaintiff Arguments on Lung Cancer Causation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9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Do not need Asbestosis to Attribute Lung Cancer to Asbestos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2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Animal Studies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Brody and Photomicrographs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1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Reports and Animal Studies can be included</a:t>
            </a:r>
          </a:p>
          <a:p>
            <a:r>
              <a:rPr lang="en-US" dirty="0" smtClean="0"/>
              <a:t>Are some studies better than others? </a:t>
            </a:r>
          </a:p>
          <a:p>
            <a:pPr lvl="1"/>
            <a:r>
              <a:rPr lang="en-US" dirty="0" smtClean="0"/>
              <a:t>If so, which ones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4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446</Words>
  <Application>Microsoft Office PowerPoint</Application>
  <PresentationFormat>On-screen Show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Lung Cancer</vt:lpstr>
      <vt:lpstr>Lung Cancer: Medical Aspects of Causation</vt:lpstr>
      <vt:lpstr>New Data on Causation</vt:lpstr>
      <vt:lpstr>Lung Cancer Causation</vt:lpstr>
      <vt:lpstr>Lung Cancer Causation: Asbestos as a Cause</vt:lpstr>
      <vt:lpstr>Plaintiff Arguments on Lung Cancer Causation</vt:lpstr>
      <vt:lpstr>Do not need Asbestosis to Attribute Lung Cancer to Asbestos</vt:lpstr>
      <vt:lpstr>The Role of Animal Studies</vt:lpstr>
      <vt:lpstr>The Role of Epidemiology</vt:lpstr>
      <vt:lpstr>At What Level of Asbestos Exposure can one attribute Lung Cancer to Asbestos?</vt:lpstr>
      <vt:lpstr>The Role of Synergy</vt:lpstr>
      <vt:lpstr>The Role of Governmental Regulatory Agency Papers</vt:lpstr>
      <vt:lpstr>Defendants’ Arguments on Lung Cancer Causation</vt:lpstr>
      <vt:lpstr>Asbestosis is needed to attribute Lung Cancer to Asbestos</vt:lpstr>
      <vt:lpstr>What is Asbestosis?</vt:lpstr>
      <vt:lpstr>If Asbestosis is not Found, one needs to find Significant Exposure to Asbestos</vt:lpstr>
      <vt:lpstr>Is Synergy Important?</vt:lpstr>
      <vt:lpstr>Use of Industrial Hygiene Data to Prove Exposure</vt:lpstr>
      <vt:lpstr>Treatment of Low Dose Asbestos Exposure</vt:lpstr>
      <vt:lpstr>Lung Cancer is not Mesothelioma</vt:lpstr>
      <vt:lpstr>The Role of Cigarette Warnings</vt:lpstr>
      <vt:lpstr>Venue for Lung Cancer</vt:lpstr>
      <vt:lpstr>Other Cancers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</dc:title>
  <dc:creator>Owner</dc:creator>
  <cp:lastModifiedBy>Owner</cp:lastModifiedBy>
  <cp:revision>8</cp:revision>
  <dcterms:created xsi:type="dcterms:W3CDTF">2015-01-10T23:03:23Z</dcterms:created>
  <dcterms:modified xsi:type="dcterms:W3CDTF">2015-01-11T00:35:01Z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-1801376438</vt:i4>
  </property>
  <property fmtid="{D5CDD505-2E9C-101B-9397-08002B2CF9AE}" pid="3" name="_NewReviewCycle">
    <vt:lpwstr/>
  </property>
  <property fmtid="{D5CDD505-2E9C-101B-9397-08002B2CF9AE}" pid="4" name="_EmailSubject">
    <vt:lpwstr>ACI Presentation</vt:lpwstr>
  </property>
  <property fmtid="{D5CDD505-2E9C-101B-9397-08002B2CF9AE}" pid="5" name="_AuthorEmail">
    <vt:lpwstr>daniel.jones@dinsmore.com</vt:lpwstr>
  </property>
  <property fmtid="{D5CDD505-2E9C-101B-9397-08002B2CF9AE}" pid="6" name="_AuthorEmailDisplayName">
    <vt:lpwstr>Jones, Daniel</vt:lpwstr>
  </property>
</Properties>
</file>