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Lst>
  <p:sldIdLst>
    <p:sldId id="256"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323" r:id="rId21"/>
    <p:sldId id="324" r:id="rId22"/>
    <p:sldId id="278" r:id="rId23"/>
    <p:sldId id="325" r:id="rId24"/>
    <p:sldId id="279" r:id="rId25"/>
    <p:sldId id="280" r:id="rId26"/>
    <p:sldId id="326" r:id="rId27"/>
    <p:sldId id="332" r:id="rId28"/>
    <p:sldId id="281" r:id="rId29"/>
    <p:sldId id="333" r:id="rId30"/>
    <p:sldId id="329" r:id="rId31"/>
    <p:sldId id="331" r:id="rId32"/>
    <p:sldId id="282" r:id="rId33"/>
    <p:sldId id="330" r:id="rId34"/>
    <p:sldId id="283" r:id="rId35"/>
    <p:sldId id="334" r:id="rId36"/>
    <p:sldId id="259" r:id="rId37"/>
    <p:sldId id="335" r:id="rId38"/>
    <p:sldId id="284" r:id="rId39"/>
    <p:sldId id="336"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22" r:id="rId60"/>
    <p:sldId id="304" r:id="rId61"/>
    <p:sldId id="305" r:id="rId62"/>
    <p:sldId id="306" r:id="rId63"/>
    <p:sldId id="307" r:id="rId64"/>
    <p:sldId id="308" r:id="rId65"/>
    <p:sldId id="309" r:id="rId66"/>
    <p:sldId id="310" r:id="rId67"/>
    <p:sldId id="327" r:id="rId68"/>
    <p:sldId id="311" r:id="rId69"/>
    <p:sldId id="312" r:id="rId70"/>
    <p:sldId id="313" r:id="rId71"/>
    <p:sldId id="314" r:id="rId72"/>
    <p:sldId id="315" r:id="rId73"/>
    <p:sldId id="316" r:id="rId74"/>
    <p:sldId id="328" r:id="rId75"/>
    <p:sldId id="317" r:id="rId76"/>
    <p:sldId id="318" r:id="rId77"/>
    <p:sldId id="319" r:id="rId78"/>
    <p:sldId id="320" r:id="rId79"/>
    <p:sldId id="321" r:id="rId8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ABD7D43-F7EF-44B1-89A7-1910B70FA534}">
          <p14:sldIdLst>
            <p14:sldId id="256"/>
            <p14:sldId id="257"/>
            <p14:sldId id="260"/>
            <p14:sldId id="261"/>
            <p14:sldId id="262"/>
            <p14:sldId id="263"/>
            <p14:sldId id="264"/>
            <p14:sldId id="265"/>
            <p14:sldId id="266"/>
            <p14:sldId id="267"/>
            <p14:sldId id="268"/>
            <p14:sldId id="269"/>
            <p14:sldId id="270"/>
            <p14:sldId id="271"/>
            <p14:sldId id="272"/>
            <p14:sldId id="273"/>
            <p14:sldId id="274"/>
            <p14:sldId id="275"/>
            <p14:sldId id="276"/>
            <p14:sldId id="323"/>
            <p14:sldId id="324"/>
            <p14:sldId id="278"/>
            <p14:sldId id="325"/>
            <p14:sldId id="279"/>
            <p14:sldId id="280"/>
            <p14:sldId id="326"/>
            <p14:sldId id="332"/>
            <p14:sldId id="281"/>
            <p14:sldId id="333"/>
            <p14:sldId id="329"/>
            <p14:sldId id="331"/>
            <p14:sldId id="282"/>
            <p14:sldId id="330"/>
            <p14:sldId id="283"/>
            <p14:sldId id="334"/>
            <p14:sldId id="259"/>
            <p14:sldId id="335"/>
            <p14:sldId id="284"/>
            <p14:sldId id="336"/>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22"/>
            <p14:sldId id="304"/>
            <p14:sldId id="305"/>
            <p14:sldId id="306"/>
            <p14:sldId id="307"/>
            <p14:sldId id="308"/>
            <p14:sldId id="309"/>
            <p14:sldId id="310"/>
            <p14:sldId id="327"/>
            <p14:sldId id="311"/>
            <p14:sldId id="312"/>
            <p14:sldId id="313"/>
            <p14:sldId id="314"/>
            <p14:sldId id="315"/>
            <p14:sldId id="316"/>
            <p14:sldId id="328"/>
            <p14:sldId id="317"/>
            <p14:sldId id="318"/>
            <p14:sldId id="319"/>
            <p14:sldId id="320"/>
            <p14:sldId id="321"/>
          </p14:sldIdLst>
        </p14:section>
      </p14:sectionLst>
    </p:ext>
    <p:ext uri="{EFAFB233-063F-42B5-8137-9DF3F51BA10A}">
      <p15:sldGuideLst xmlns="" xmlns:p15="http://schemas.microsoft.com/office/powerpoint/2012/main">
        <p15:guide id="1" orient="horz" pos="1620">
          <p15:clr>
            <a:srgbClr val="A4A3A4"/>
          </p15:clr>
        </p15:guide>
        <p15:guide id="2" pos="287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67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2"/>
  </p:normalViewPr>
  <p:slideViewPr>
    <p:cSldViewPr snapToGrid="0" snapToObjects="1" showGuides="1">
      <p:cViewPr>
        <p:scale>
          <a:sx n="70" d="100"/>
          <a:sy n="70" d="100"/>
        </p:scale>
        <p:origin x="-1974" y="-846"/>
      </p:cViewPr>
      <p:guideLst>
        <p:guide orient="horz" pos="1620"/>
        <p:guide pos="287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1" y="0"/>
            <a:ext cx="9144000" cy="5143500"/>
          </a:xfrm>
          <a:prstGeom prst="rect">
            <a:avLst/>
          </a:prstGeom>
          <a:gradFill>
            <a:gsLst>
              <a:gs pos="0">
                <a:schemeClr val="bg1">
                  <a:lumMod val="75000"/>
                </a:schemeClr>
              </a:gs>
              <a:gs pos="77000">
                <a:schemeClr val="bg1"/>
              </a:gs>
            </a:gsLst>
            <a:lin ang="189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BG-Home-01.png"/>
          <p:cNvPicPr>
            <a:picLocks noChangeAspect="1"/>
          </p:cNvPicPr>
          <p:nvPr userDrawn="1"/>
        </p:nvPicPr>
        <p:blipFill rotWithShape="1">
          <a:blip r:embed="rId2">
            <a:extLst>
              <a:ext uri="{28A0092B-C50C-407E-A947-70E740481C1C}">
                <a14:useLocalDpi xmlns:a14="http://schemas.microsoft.com/office/drawing/2010/main" val="0"/>
              </a:ext>
            </a:extLst>
          </a:blip>
          <a:srcRect l="3196"/>
          <a:stretch/>
        </p:blipFill>
        <p:spPr>
          <a:xfrm>
            <a:off x="321162" y="-43788"/>
            <a:ext cx="8843913" cy="5143500"/>
          </a:xfrm>
          <a:prstGeom prst="rect">
            <a:avLst/>
          </a:prstGeom>
        </p:spPr>
      </p:pic>
      <p:sp>
        <p:nvSpPr>
          <p:cNvPr id="2" name="Title 1"/>
          <p:cNvSpPr>
            <a:spLocks noGrp="1"/>
          </p:cNvSpPr>
          <p:nvPr>
            <p:ph type="ctrTitle" hasCustomPrompt="1"/>
          </p:nvPr>
        </p:nvSpPr>
        <p:spPr>
          <a:xfrm>
            <a:off x="3343728" y="2149475"/>
            <a:ext cx="5763776" cy="422275"/>
          </a:xfrm>
        </p:spPr>
        <p:txBody>
          <a:bodyPr anchor="b">
            <a:normAutofit/>
          </a:bodyPr>
          <a:lstStyle>
            <a:lvl1pPr>
              <a:defRPr sz="11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3343728" y="2578488"/>
            <a:ext cx="5763776" cy="1314450"/>
          </a:xfrm>
        </p:spPr>
        <p:txBody>
          <a:bodyPr tIns="0" bIns="0">
            <a:normAutofit/>
          </a:bodyPr>
          <a:lstStyle>
            <a:lvl1pPr marL="0" indent="0" algn="l">
              <a:buNone/>
              <a:defRPr sz="2400" b="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a:t>
            </a:r>
            <a:endParaRPr lang="en-US" dirty="0"/>
          </a:p>
        </p:txBody>
      </p:sp>
      <p:sp>
        <p:nvSpPr>
          <p:cNvPr id="13" name="TextBox 12"/>
          <p:cNvSpPr txBox="1"/>
          <p:nvPr userDrawn="1"/>
        </p:nvSpPr>
        <p:spPr>
          <a:xfrm>
            <a:off x="5038267" y="4823384"/>
            <a:ext cx="3976481" cy="230832"/>
          </a:xfrm>
          <a:prstGeom prst="rect">
            <a:avLst/>
          </a:prstGeom>
          <a:noFill/>
        </p:spPr>
        <p:txBody>
          <a:bodyPr wrap="square" rtlCol="0">
            <a:spAutoFit/>
          </a:bodyPr>
          <a:lstStyle/>
          <a:p>
            <a:pPr algn="r"/>
            <a:r>
              <a:rPr lang="en-US" sz="900" kern="0" spc="200" dirty="0" smtClean="0">
                <a:solidFill>
                  <a:srgbClr val="047678"/>
                </a:solidFill>
                <a:latin typeface="Century Gothic"/>
                <a:cs typeface="Century Gothic"/>
              </a:rPr>
              <a:t>WWW.CHICAGOLANDRISKFORUM.ORG</a:t>
            </a:r>
            <a:endParaRPr lang="en-US" sz="900" kern="0" spc="200" dirty="0">
              <a:solidFill>
                <a:srgbClr val="047678"/>
              </a:solidFill>
              <a:latin typeface="Century Gothic"/>
              <a:cs typeface="Century Gothic"/>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0719" y="459851"/>
            <a:ext cx="1635845" cy="1124643"/>
          </a:xfrm>
          <a:prstGeom prst="rect">
            <a:avLst/>
          </a:prstGeom>
        </p:spPr>
      </p:pic>
    </p:spTree>
    <p:extLst>
      <p:ext uri="{BB962C8B-B14F-4D97-AF65-F5344CB8AC3E}">
        <p14:creationId xmlns:p14="http://schemas.microsoft.com/office/powerpoint/2010/main" val="796994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2F63728B-ACE9-664A-8735-03EC5DD55332}" type="datetimeFigureOut">
              <a:rPr lang="en-US" smtClean="0"/>
              <a:t>10/30/2017</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C41E2F65-5496-8448-AC98-6D875DBF3006}" type="slidenum">
              <a:rPr lang="en-US" smtClean="0"/>
              <a:t>‹#›</a:t>
            </a:fld>
            <a:endParaRPr lang="en-US"/>
          </a:p>
        </p:txBody>
      </p:sp>
    </p:spTree>
    <p:extLst>
      <p:ext uri="{BB962C8B-B14F-4D97-AF65-F5344CB8AC3E}">
        <p14:creationId xmlns:p14="http://schemas.microsoft.com/office/powerpoint/2010/main" val="75277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2F63728B-ACE9-664A-8735-03EC5DD55332}" type="datetimeFigureOut">
              <a:rPr lang="en-US" smtClean="0"/>
              <a:t>10/30/2017</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C41E2F65-5496-8448-AC98-6D875DBF3006}" type="slidenum">
              <a:rPr lang="en-US" smtClean="0"/>
              <a:t>‹#›</a:t>
            </a:fld>
            <a:endParaRPr lang="en-US"/>
          </a:p>
        </p:txBody>
      </p:sp>
    </p:spTree>
    <p:extLst>
      <p:ext uri="{BB962C8B-B14F-4D97-AF65-F5344CB8AC3E}">
        <p14:creationId xmlns:p14="http://schemas.microsoft.com/office/powerpoint/2010/main" val="2575251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2F63728B-ACE9-664A-8735-03EC5DD55332}" type="datetimeFigureOut">
              <a:rPr lang="en-US" smtClean="0"/>
              <a:t>10/30/2017</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C41E2F65-5496-8448-AC98-6D875DBF3006}" type="slidenum">
              <a:rPr lang="en-US" smtClean="0"/>
              <a:t>‹#›</a:t>
            </a:fld>
            <a:endParaRPr lang="en-US"/>
          </a:p>
        </p:txBody>
      </p:sp>
    </p:spTree>
    <p:extLst>
      <p:ext uri="{BB962C8B-B14F-4D97-AF65-F5344CB8AC3E}">
        <p14:creationId xmlns:p14="http://schemas.microsoft.com/office/powerpoint/2010/main" val="434742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2F63728B-ACE9-664A-8735-03EC5DD55332}" type="datetimeFigureOut">
              <a:rPr lang="en-US" smtClean="0"/>
              <a:t>10/30/2017</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C41E2F65-5496-8448-AC98-6D875DBF3006}" type="slidenum">
              <a:rPr lang="en-US" smtClean="0"/>
              <a:t>‹#›</a:t>
            </a:fld>
            <a:endParaRPr lang="en-US"/>
          </a:p>
        </p:txBody>
      </p:sp>
    </p:spTree>
    <p:extLst>
      <p:ext uri="{BB962C8B-B14F-4D97-AF65-F5344CB8AC3E}">
        <p14:creationId xmlns:p14="http://schemas.microsoft.com/office/powerpoint/2010/main" val="3731226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txBox="1">
            <a:spLocks/>
          </p:cNvSpPr>
          <p:nvPr userDrawn="1"/>
        </p:nvSpPr>
        <p:spPr>
          <a:xfrm>
            <a:off x="3505200" y="4818349"/>
            <a:ext cx="2133600" cy="273844"/>
          </a:xfrm>
          <a:prstGeom prst="rect">
            <a:avLst/>
          </a:prstGeom>
        </p:spPr>
        <p:txBody>
          <a:bodyPr anchor="b"/>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5932AE1-09F3-9F45-9E77-E9E2AAF2E4F4}" type="slidenum">
              <a:rPr lang="en-US" smtClean="0"/>
              <a:pPr/>
              <a:t>‹#›</a:t>
            </a:fld>
            <a:endParaRPr lang="en-US"/>
          </a:p>
        </p:txBody>
      </p:sp>
    </p:spTree>
    <p:extLst>
      <p:ext uri="{BB962C8B-B14F-4D97-AF65-F5344CB8AC3E}">
        <p14:creationId xmlns:p14="http://schemas.microsoft.com/office/powerpoint/2010/main" val="276673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6" name="Rectangle 5"/>
          <p:cNvSpPr/>
          <p:nvPr userDrawn="1"/>
        </p:nvSpPr>
        <p:spPr>
          <a:xfrm>
            <a:off x="2" y="0"/>
            <a:ext cx="9144000" cy="5143500"/>
          </a:xfrm>
          <a:prstGeom prst="rect">
            <a:avLst/>
          </a:prstGeom>
          <a:gradFill>
            <a:gsLst>
              <a:gs pos="0">
                <a:schemeClr val="bg1">
                  <a:lumMod val="75000"/>
                </a:schemeClr>
              </a:gs>
              <a:gs pos="77000">
                <a:schemeClr val="bg1"/>
              </a:gs>
            </a:gsLst>
            <a:lin ang="189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2" y="1857836"/>
            <a:ext cx="9144000" cy="1771849"/>
          </a:xfrm>
          <a:prstGeom prst="rect">
            <a:avLst/>
          </a:prstGeom>
          <a:solidFill>
            <a:srgbClr val="047678"/>
          </a:solidFill>
          <a:ln>
            <a:solidFill>
              <a:srgbClr val="0476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06" y="0"/>
            <a:ext cx="3536536" cy="5143500"/>
          </a:xfrm>
          <a:prstGeom prst="rect">
            <a:avLst/>
          </a:prstGeom>
        </p:spPr>
      </p:pic>
      <p:sp>
        <p:nvSpPr>
          <p:cNvPr id="2" name="Title 1"/>
          <p:cNvSpPr>
            <a:spLocks noGrp="1"/>
          </p:cNvSpPr>
          <p:nvPr>
            <p:ph type="title"/>
          </p:nvPr>
        </p:nvSpPr>
        <p:spPr>
          <a:xfrm>
            <a:off x="3344964" y="1876828"/>
            <a:ext cx="5704482" cy="694922"/>
          </a:xfrm>
        </p:spPr>
        <p:txBody>
          <a:bodyPr anchor="b">
            <a:normAutofit/>
          </a:bodyPr>
          <a:lstStyle>
            <a:lvl1pPr>
              <a:defRPr sz="12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44965" y="2588669"/>
            <a:ext cx="5704482" cy="1373413"/>
          </a:xfrm>
        </p:spPr>
        <p:txBody>
          <a:bodyPr>
            <a:normAutofit/>
          </a:bodyPr>
          <a:lstStyle>
            <a:lvl1pPr marL="0" indent="0">
              <a:buNone/>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3716" y="344021"/>
            <a:ext cx="1835780" cy="1262099"/>
          </a:xfrm>
          <a:prstGeom prst="rect">
            <a:avLst/>
          </a:prstGeom>
        </p:spPr>
      </p:pic>
    </p:spTree>
    <p:extLst>
      <p:ext uri="{BB962C8B-B14F-4D97-AF65-F5344CB8AC3E}">
        <p14:creationId xmlns:p14="http://schemas.microsoft.com/office/powerpoint/2010/main" val="372294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6" name="Rectangle 5"/>
          <p:cNvSpPr/>
          <p:nvPr userDrawn="1"/>
        </p:nvSpPr>
        <p:spPr>
          <a:xfrm>
            <a:off x="1" y="0"/>
            <a:ext cx="9144000" cy="5143500"/>
          </a:xfrm>
          <a:prstGeom prst="rect">
            <a:avLst/>
          </a:prstGeom>
          <a:gradFill>
            <a:gsLst>
              <a:gs pos="0">
                <a:schemeClr val="bg1">
                  <a:lumMod val="75000"/>
                </a:schemeClr>
              </a:gs>
              <a:gs pos="77000">
                <a:schemeClr val="bg1"/>
              </a:gs>
            </a:gsLst>
            <a:lin ang="189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2" y="1857836"/>
            <a:ext cx="9144000" cy="1771849"/>
          </a:xfrm>
          <a:prstGeom prst="rect">
            <a:avLst/>
          </a:prstGeom>
          <a:solidFill>
            <a:srgbClr val="047678"/>
          </a:solidFill>
          <a:ln>
            <a:solidFill>
              <a:srgbClr val="0476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07" y="0"/>
            <a:ext cx="3536536" cy="5143500"/>
          </a:xfrm>
          <a:prstGeom prst="rect">
            <a:avLst/>
          </a:prstGeom>
        </p:spPr>
      </p:pic>
      <p:pic>
        <p:nvPicPr>
          <p:cNvPr id="5" name="Picture 4" descr="RIMS_logo_Chicagolan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0185" y="542585"/>
            <a:ext cx="1827319" cy="1218822"/>
          </a:xfrm>
          <a:prstGeom prst="rect">
            <a:avLst/>
          </a:prstGeom>
        </p:spPr>
      </p:pic>
      <p:sp>
        <p:nvSpPr>
          <p:cNvPr id="2" name="Title 1"/>
          <p:cNvSpPr>
            <a:spLocks noGrp="1"/>
          </p:cNvSpPr>
          <p:nvPr>
            <p:ph type="title"/>
          </p:nvPr>
        </p:nvSpPr>
        <p:spPr>
          <a:xfrm>
            <a:off x="3344964" y="1876828"/>
            <a:ext cx="5704482" cy="694922"/>
          </a:xfrm>
        </p:spPr>
        <p:txBody>
          <a:bodyPr anchor="b">
            <a:normAutofit/>
          </a:bodyPr>
          <a:lstStyle>
            <a:lvl1pPr>
              <a:defRPr sz="12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44965" y="2588669"/>
            <a:ext cx="5704482" cy="1373413"/>
          </a:xfrm>
        </p:spPr>
        <p:txBody>
          <a:bodyPr>
            <a:normAutofit/>
          </a:bodyPr>
          <a:lstStyle>
            <a:lvl1pPr marL="0" indent="0">
              <a:buNone/>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Tree>
    <p:extLst>
      <p:ext uri="{BB962C8B-B14F-4D97-AF65-F5344CB8AC3E}">
        <p14:creationId xmlns:p14="http://schemas.microsoft.com/office/powerpoint/2010/main" val="1913086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2F63728B-ACE9-664A-8735-03EC5DD55332}" type="datetimeFigureOut">
              <a:rPr lang="en-US" smtClean="0"/>
              <a:t>10/30/2017</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C41E2F65-5496-8448-AC98-6D875DBF3006}" type="slidenum">
              <a:rPr lang="en-US" smtClean="0"/>
              <a:t>‹#›</a:t>
            </a:fld>
            <a:endParaRPr lang="en-US"/>
          </a:p>
        </p:txBody>
      </p:sp>
    </p:spTree>
    <p:extLst>
      <p:ext uri="{BB962C8B-B14F-4D97-AF65-F5344CB8AC3E}">
        <p14:creationId xmlns:p14="http://schemas.microsoft.com/office/powerpoint/2010/main" val="2900467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2F63728B-ACE9-664A-8735-03EC5DD55332}" type="datetimeFigureOut">
              <a:rPr lang="en-US" smtClean="0"/>
              <a:t>10/30/2017</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C41E2F65-5496-8448-AC98-6D875DBF3006}" type="slidenum">
              <a:rPr lang="en-US" smtClean="0"/>
              <a:t>‹#›</a:t>
            </a:fld>
            <a:endParaRPr lang="en-US"/>
          </a:p>
        </p:txBody>
      </p:sp>
    </p:spTree>
    <p:extLst>
      <p:ext uri="{BB962C8B-B14F-4D97-AF65-F5344CB8AC3E}">
        <p14:creationId xmlns:p14="http://schemas.microsoft.com/office/powerpoint/2010/main" val="2353946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4637"/>
          </a:xfrm>
          <a:prstGeom prst="rect">
            <a:avLst/>
          </a:prstGeom>
        </p:spPr>
        <p:txBody>
          <a:bodyPr/>
          <a:lstStyle/>
          <a:p>
            <a:fld id="{2F63728B-ACE9-664A-8735-03EC5DD55332}" type="datetimeFigureOut">
              <a:rPr lang="en-US" smtClean="0"/>
              <a:t>10/30/2017</a:t>
            </a:fld>
            <a:endParaRPr lang="en-US"/>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4637"/>
          </a:xfrm>
          <a:prstGeom prst="rect">
            <a:avLst/>
          </a:prstGeom>
        </p:spPr>
        <p:txBody>
          <a:bodyPr/>
          <a:lstStyle/>
          <a:p>
            <a:fld id="{C41E2F65-5496-8448-AC98-6D875DBF3006}" type="slidenum">
              <a:rPr lang="en-US" smtClean="0"/>
              <a:t>‹#›</a:t>
            </a:fld>
            <a:endParaRPr lang="en-US"/>
          </a:p>
        </p:txBody>
      </p:sp>
    </p:spTree>
    <p:extLst>
      <p:ext uri="{BB962C8B-B14F-4D97-AF65-F5344CB8AC3E}">
        <p14:creationId xmlns:p14="http://schemas.microsoft.com/office/powerpoint/2010/main" val="200686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p>
            <a:fld id="{2F63728B-ACE9-664A-8735-03EC5DD55332}" type="datetimeFigureOut">
              <a:rPr lang="en-US" smtClean="0"/>
              <a:t>10/30/2017</a:t>
            </a:fld>
            <a:endParaRPr lang="en-US"/>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4637"/>
          </a:xfrm>
          <a:prstGeom prst="rect">
            <a:avLst/>
          </a:prstGeom>
        </p:spPr>
        <p:txBody>
          <a:bodyPr/>
          <a:lstStyle/>
          <a:p>
            <a:fld id="{C41E2F65-5496-8448-AC98-6D875DBF3006}" type="slidenum">
              <a:rPr lang="en-US" smtClean="0"/>
              <a:t>‹#›</a:t>
            </a:fld>
            <a:endParaRPr lang="en-US"/>
          </a:p>
        </p:txBody>
      </p:sp>
    </p:spTree>
    <p:extLst>
      <p:ext uri="{BB962C8B-B14F-4D97-AF65-F5344CB8AC3E}">
        <p14:creationId xmlns:p14="http://schemas.microsoft.com/office/powerpoint/2010/main" val="352101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fld id="{2F63728B-ACE9-664A-8735-03EC5DD55332}" type="datetimeFigureOut">
              <a:rPr lang="en-US" smtClean="0"/>
              <a:t>10/30/2017</a:t>
            </a:fld>
            <a:endParaRPr lang="en-US"/>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4637"/>
          </a:xfrm>
          <a:prstGeom prst="rect">
            <a:avLst/>
          </a:prstGeom>
        </p:spPr>
        <p:txBody>
          <a:bodyPr/>
          <a:lstStyle/>
          <a:p>
            <a:fld id="{C41E2F65-5496-8448-AC98-6D875DBF3006}" type="slidenum">
              <a:rPr lang="en-US" smtClean="0"/>
              <a:t>‹#›</a:t>
            </a:fld>
            <a:endParaRPr lang="en-US"/>
          </a:p>
        </p:txBody>
      </p:sp>
    </p:spTree>
    <p:extLst>
      <p:ext uri="{BB962C8B-B14F-4D97-AF65-F5344CB8AC3E}">
        <p14:creationId xmlns:p14="http://schemas.microsoft.com/office/powerpoint/2010/main" val="4104301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294931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4149462"/>
            <a:ext cx="9144000" cy="207645"/>
          </a:xfrm>
          <a:prstGeom prst="rect">
            <a:avLst/>
          </a:prstGeom>
          <a:gradFill flip="none" rotWithShape="1">
            <a:gsLst>
              <a:gs pos="0">
                <a:schemeClr val="bg1">
                  <a:lumMod val="85000"/>
                </a:schemeClr>
              </a:gs>
              <a:gs pos="100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4349806"/>
            <a:ext cx="9144000" cy="793694"/>
          </a:xfrm>
          <a:prstGeom prst="rect">
            <a:avLst/>
          </a:prstGeom>
          <a:solidFill>
            <a:srgbClr val="047678"/>
          </a:solidFill>
          <a:ln>
            <a:solidFill>
              <a:srgbClr val="0476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3505200" y="4818349"/>
            <a:ext cx="2133600" cy="273844"/>
          </a:xfrm>
          <a:prstGeom prst="rect">
            <a:avLst/>
          </a:prstGeom>
        </p:spPr>
        <p:txBody>
          <a:bodyPr anchor="b"/>
          <a:lstStyle>
            <a:lvl1pPr algn="ctr">
              <a:defRPr sz="1200">
                <a:solidFill>
                  <a:schemeClr val="bg1"/>
                </a:solidFill>
              </a:defRPr>
            </a:lvl1pPr>
          </a:lstStyle>
          <a:p>
            <a:fld id="{85932AE1-09F3-9F45-9E77-E9E2AAF2E4F4}" type="slidenum">
              <a:rPr lang="en-US" smtClean="0"/>
              <a:pPr/>
              <a:t>‹#›</a:t>
            </a:fld>
            <a:endParaRPr lang="en-US"/>
          </a:p>
        </p:txBody>
      </p:sp>
      <p:pic>
        <p:nvPicPr>
          <p:cNvPr id="10" name="Picture 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9838" y="4395792"/>
            <a:ext cx="1152596" cy="734726"/>
          </a:xfrm>
          <a:prstGeom prst="rect">
            <a:avLst/>
          </a:prstGeom>
        </p:spPr>
      </p:pic>
      <p:pic>
        <p:nvPicPr>
          <p:cNvPr id="11" name="Picture 1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222219" y="4541396"/>
            <a:ext cx="777623" cy="467690"/>
          </a:xfrm>
          <a:prstGeom prst="rect">
            <a:avLst/>
          </a:prstGeom>
        </p:spPr>
      </p:pic>
    </p:spTree>
    <p:extLst>
      <p:ext uri="{BB962C8B-B14F-4D97-AF65-F5344CB8AC3E}">
        <p14:creationId xmlns:p14="http://schemas.microsoft.com/office/powerpoint/2010/main" val="70794622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65"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txStyles>
    <p:titleStyle>
      <a:lvl1pPr algn="l" defTabSz="457200" rtl="0" eaLnBrk="1" latinLnBrk="0" hangingPunct="1">
        <a:spcBef>
          <a:spcPct val="0"/>
        </a:spcBef>
        <a:buNone/>
        <a:tabLst/>
        <a:defRPr sz="2200" kern="1200">
          <a:solidFill>
            <a:srgbClr val="047678"/>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16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1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12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12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google.com/url?sa=i&amp;rct=j&amp;q=&amp;esrc=s&amp;source=images&amp;cd=&amp;cad=rja&amp;uact=8&amp;ved=0ahUKEwj8rcrGioPRAhUX8YMKHaIFA4QQjRwIBw&amp;url=https://commons.wikimedia.org/wiki/File:US-DeptOfTheTreasury-Seal.svg&amp;psig=AFQjCNEavytx3WbEpq2QUBZUGZ4V2m9-GA&amp;ust=1482333984611606"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pianet.co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www.iii.org/issue-update/regulation-modernization"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dinsmore.com/chicago/" TargetMode="External"/><Relationship Id="rId2" Type="http://schemas.openxmlformats.org/officeDocument/2006/relationships/hyperlink" Target="http://www.dinsmore.com/thomas_drennan/" TargetMode="Externa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hyperlink" Target="mailto:Ralp.kooy@dinsmore.com" TargetMode="External"/><Relationship Id="rId4" Type="http://schemas.openxmlformats.org/officeDocument/2006/relationships/hyperlink" Target="mailto:tom.drennan@dinsmore.co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Insurance Regulation:</a:t>
            </a:r>
          </a:p>
        </p:txBody>
      </p:sp>
      <p:sp>
        <p:nvSpPr>
          <p:cNvPr id="3" name="Subtitle 2"/>
          <p:cNvSpPr>
            <a:spLocks noGrp="1"/>
          </p:cNvSpPr>
          <p:nvPr>
            <p:ph type="subTitle" idx="1"/>
          </p:nvPr>
        </p:nvSpPr>
        <p:spPr/>
        <p:txBody>
          <a:bodyPr/>
          <a:lstStyle/>
          <a:p>
            <a:r>
              <a:rPr lang="en-US" i="1" dirty="0">
                <a:solidFill>
                  <a:schemeClr val="bg1"/>
                </a:solidFill>
              </a:rPr>
              <a:t>Emerging Regulatory Compliance </a:t>
            </a:r>
          </a:p>
          <a:p>
            <a:r>
              <a:rPr lang="en-US" i="1" dirty="0">
                <a:solidFill>
                  <a:schemeClr val="bg1"/>
                </a:solidFill>
              </a:rPr>
              <a:t>Risks and Trends</a:t>
            </a:r>
          </a:p>
          <a:p>
            <a:endParaRPr lang="en-US" dirty="0"/>
          </a:p>
        </p:txBody>
      </p:sp>
    </p:spTree>
    <p:extLst>
      <p:ext uri="{BB962C8B-B14F-4D97-AF65-F5344CB8AC3E}">
        <p14:creationId xmlns:p14="http://schemas.microsoft.com/office/powerpoint/2010/main" val="244589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100" dirty="0"/>
              <a:t>Insurance Regulation: Emerging Regulatory Compliance Risks and Trends </a:t>
            </a:r>
            <a:r>
              <a:rPr lang="en-US" sz="2400" dirty="0"/>
              <a:t/>
            </a:r>
            <a:br>
              <a:rPr lang="en-US" sz="2400" dirty="0"/>
            </a:br>
            <a:r>
              <a:rPr lang="en-US" sz="2400" b="1" dirty="0" smtClean="0"/>
              <a:t/>
            </a:r>
            <a:br>
              <a:rPr lang="en-US" sz="2400" b="1" dirty="0" smtClean="0"/>
            </a:br>
            <a:r>
              <a:rPr lang="en-US" sz="2400" b="1" dirty="0" smtClean="0"/>
              <a:t>			</a:t>
            </a:r>
            <a:r>
              <a:rPr lang="en-US" sz="2800" b="1" dirty="0" smtClean="0">
                <a:solidFill>
                  <a:schemeClr val="tx1"/>
                </a:solidFill>
              </a:rPr>
              <a:t>Regulators </a:t>
            </a:r>
            <a:r>
              <a:rPr lang="en-US" sz="2800" b="1" dirty="0">
                <a:solidFill>
                  <a:schemeClr val="tx1"/>
                </a:solidFill>
              </a:rPr>
              <a:t>at the International Level </a:t>
            </a:r>
          </a:p>
        </p:txBody>
      </p:sp>
      <p:sp>
        <p:nvSpPr>
          <p:cNvPr id="3" name="Content Placeholder 2"/>
          <p:cNvSpPr>
            <a:spLocks noGrp="1"/>
          </p:cNvSpPr>
          <p:nvPr>
            <p:ph idx="1"/>
          </p:nvPr>
        </p:nvSpPr>
        <p:spPr>
          <a:xfrm>
            <a:off x="457200" y="1200150"/>
            <a:ext cx="8229600" cy="3028949"/>
          </a:xfrm>
        </p:spPr>
        <p:txBody>
          <a:bodyPr>
            <a:normAutofit fontScale="25000" lnSpcReduction="20000"/>
          </a:bodyPr>
          <a:lstStyle/>
          <a:p>
            <a:pPr>
              <a:lnSpc>
                <a:spcPct val="150000"/>
              </a:lnSpc>
              <a:buFont typeface="Arial" panose="020B0604020202020204" pitchFamily="34" charset="0"/>
              <a:buChar char="•"/>
            </a:pPr>
            <a:r>
              <a:rPr lang="en-US" sz="6000" dirty="0"/>
              <a:t>Internationally, there is unprecedented levels of interaction among insurance regulators—with a strong push for global standards in a broad range of areas from capital requirements to risk management.</a:t>
            </a:r>
          </a:p>
          <a:p>
            <a:pPr>
              <a:lnSpc>
                <a:spcPct val="150000"/>
              </a:lnSpc>
              <a:buFont typeface="Arial" panose="020B0604020202020204" pitchFamily="34" charset="0"/>
              <a:buChar char="•"/>
            </a:pPr>
            <a:r>
              <a:rPr lang="en-US" sz="6000" dirty="0"/>
              <a:t>This globalizing trend is having a major impact on all U.S. insurers, even those that don’t do business abroad.</a:t>
            </a:r>
          </a:p>
          <a:p>
            <a:pPr>
              <a:lnSpc>
                <a:spcPct val="150000"/>
              </a:lnSpc>
              <a:buFont typeface="Arial" panose="020B0604020202020204" pitchFamily="34" charset="0"/>
              <a:buChar char="•"/>
            </a:pPr>
            <a:r>
              <a:rPr lang="en-US" sz="6000" dirty="0"/>
              <a:t>One great example is the Own Risk and Solvency Assessment (or an internal process undertaken by an insurer or insurance group to assess the adequacy of its risk management + solvency positions), which came directly from international discussions and ultimately National Association of Insurance Commissioners (</a:t>
            </a:r>
            <a:r>
              <a:rPr lang="en-US" sz="6000" dirty="0" err="1"/>
              <a:t>NAIC</a:t>
            </a:r>
            <a:r>
              <a:rPr lang="en-US" sz="6000" dirty="0"/>
              <a:t>) adopted it.</a:t>
            </a:r>
          </a:p>
          <a:p>
            <a:endParaRPr lang="en-US" dirty="0"/>
          </a:p>
        </p:txBody>
      </p:sp>
    </p:spTree>
    <p:extLst>
      <p:ext uri="{BB962C8B-B14F-4D97-AF65-F5344CB8AC3E}">
        <p14:creationId xmlns:p14="http://schemas.microsoft.com/office/powerpoint/2010/main" val="1776190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100" dirty="0"/>
              <a:t>Insurance Regulation: Emerging Regulatory Compliance Risks and Trends </a:t>
            </a:r>
            <a:r>
              <a:rPr lang="en-US" sz="1400" dirty="0" smtClean="0"/>
              <a:t/>
            </a:r>
            <a:br>
              <a:rPr lang="en-US" sz="1400" dirty="0" smtClean="0"/>
            </a:br>
            <a:r>
              <a:rPr lang="en-US" sz="1400" dirty="0" smtClean="0"/>
              <a:t/>
            </a:r>
            <a:br>
              <a:rPr lang="en-US" sz="1400" dirty="0" smtClean="0"/>
            </a:br>
            <a:r>
              <a:rPr lang="en-US" sz="2800" b="1" dirty="0" smtClean="0"/>
              <a:t>			</a:t>
            </a:r>
            <a:r>
              <a:rPr lang="en-US" sz="2800" b="1" dirty="0" smtClean="0">
                <a:solidFill>
                  <a:schemeClr val="tx1"/>
                </a:solidFill>
              </a:rPr>
              <a:t>Regulators </a:t>
            </a:r>
            <a:r>
              <a:rPr lang="en-US" sz="2800" b="1" dirty="0">
                <a:solidFill>
                  <a:schemeClr val="tx1"/>
                </a:solidFill>
              </a:rPr>
              <a:t>at the International Level </a:t>
            </a:r>
          </a:p>
        </p:txBody>
      </p:sp>
      <p:sp>
        <p:nvSpPr>
          <p:cNvPr id="3" name="Content Placeholder 2"/>
          <p:cNvSpPr>
            <a:spLocks noGrp="1"/>
          </p:cNvSpPr>
          <p:nvPr>
            <p:ph idx="1"/>
          </p:nvPr>
        </p:nvSpPr>
        <p:spPr>
          <a:xfrm>
            <a:off x="457200" y="1063625"/>
            <a:ext cx="8229600" cy="3085838"/>
          </a:xfrm>
        </p:spPr>
        <p:txBody>
          <a:bodyPr>
            <a:noAutofit/>
          </a:bodyPr>
          <a:lstStyle/>
          <a:p>
            <a:pPr>
              <a:lnSpc>
                <a:spcPct val="150000"/>
              </a:lnSpc>
              <a:buFont typeface="Arial" panose="020B0604020202020204" pitchFamily="34" charset="0"/>
              <a:buChar char="•"/>
            </a:pPr>
            <a:r>
              <a:rPr lang="en-US" sz="1500" dirty="0"/>
              <a:t>There is an ongoing effort through the International Association of Insurance Supervisors (</a:t>
            </a:r>
            <a:r>
              <a:rPr lang="en-US" sz="1500" dirty="0" err="1"/>
              <a:t>IAIS</a:t>
            </a:r>
            <a:r>
              <a:rPr lang="en-US" sz="1500" dirty="0"/>
              <a:t>) to apply global capital requirements to large U.S. insurers who have significant international operations.</a:t>
            </a:r>
          </a:p>
          <a:p>
            <a:pPr>
              <a:lnSpc>
                <a:spcPct val="150000"/>
              </a:lnSpc>
              <a:buFont typeface="Arial" panose="020B0604020202020204" pitchFamily="34" charset="0"/>
              <a:buChar char="•"/>
            </a:pPr>
            <a:r>
              <a:rPr lang="en-US" sz="1500" dirty="0"/>
              <a:t>Efforts in the European Union to apply standardization through Solvency II have also drawn critical and cautious industry response.</a:t>
            </a:r>
          </a:p>
          <a:p>
            <a:pPr>
              <a:lnSpc>
                <a:spcPct val="150000"/>
              </a:lnSpc>
              <a:buFont typeface="Arial" panose="020B0604020202020204" pitchFamily="34" charset="0"/>
              <a:buChar char="•"/>
            </a:pPr>
            <a:r>
              <a:rPr lang="en-US" sz="1500" dirty="0"/>
              <a:t>U.S. insurers are worried that international capital standards are being developed too quickly, and are not taking into account a law passed in 2014 that clarifies the Federal U.S. Reserve Board can develop unique capital standards for insurers rather than just defaulting to “inappropriate” policies typically applied to banks.</a:t>
            </a:r>
          </a:p>
        </p:txBody>
      </p:sp>
    </p:spTree>
    <p:extLst>
      <p:ext uri="{BB962C8B-B14F-4D97-AF65-F5344CB8AC3E}">
        <p14:creationId xmlns:p14="http://schemas.microsoft.com/office/powerpoint/2010/main" val="3710052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100" dirty="0"/>
              <a:t>Insurance Regulation: Emerging Regulatory Compliance Risks and Trends </a:t>
            </a:r>
            <a:r>
              <a:rPr lang="en-US" sz="2400" dirty="0"/>
              <a:t/>
            </a:r>
            <a:br>
              <a:rPr lang="en-US" sz="2400" dirty="0"/>
            </a:br>
            <a:r>
              <a:rPr lang="en-US" sz="2800" b="1" dirty="0" smtClean="0"/>
              <a:t/>
            </a:r>
            <a:br>
              <a:rPr lang="en-US" sz="2800" b="1" dirty="0" smtClean="0"/>
            </a:br>
            <a:r>
              <a:rPr lang="en-US" sz="2800" b="1" dirty="0" smtClean="0"/>
              <a:t>			</a:t>
            </a:r>
            <a:r>
              <a:rPr lang="en-US" sz="2800" b="1" dirty="0" smtClean="0">
                <a:solidFill>
                  <a:schemeClr val="tx1"/>
                </a:solidFill>
              </a:rPr>
              <a:t>Regulators </a:t>
            </a:r>
            <a:r>
              <a:rPr lang="en-US" sz="2800" b="1" dirty="0">
                <a:solidFill>
                  <a:schemeClr val="tx1"/>
                </a:solidFill>
              </a:rPr>
              <a:t>at the Federal Level </a:t>
            </a:r>
          </a:p>
        </p:txBody>
      </p:sp>
      <p:sp>
        <p:nvSpPr>
          <p:cNvPr id="3" name="Content Placeholder 2"/>
          <p:cNvSpPr>
            <a:spLocks noGrp="1"/>
          </p:cNvSpPr>
          <p:nvPr>
            <p:ph idx="1"/>
          </p:nvPr>
        </p:nvSpPr>
        <p:spPr/>
        <p:txBody>
          <a:bodyPr>
            <a:normAutofit/>
          </a:bodyPr>
          <a:lstStyle/>
          <a:p>
            <a:pPr marL="342900" lvl="1" indent="-342900">
              <a:lnSpc>
                <a:spcPct val="150000"/>
              </a:lnSpc>
              <a:buClrTx/>
              <a:buSzTx/>
              <a:buFont typeface="Arial" panose="020B0604020202020204" pitchFamily="34" charset="0"/>
              <a:buChar char="•"/>
            </a:pPr>
            <a:r>
              <a:rPr lang="en-US" sz="1500" dirty="0"/>
              <a:t>At the federal level, laws such as the Dodd–Frank Wall Street Reform and Consumer Protection Act (Dodd-Frank) have given rise to a whole host of new regulators and regulatory influences that are having an significant impact on the insurance business industry, including </a:t>
            </a:r>
          </a:p>
          <a:p>
            <a:pPr marL="1085850" lvl="1" indent="-342900">
              <a:lnSpc>
                <a:spcPct val="150000"/>
              </a:lnSpc>
              <a:buFont typeface="Arial" panose="020B0604020202020204" pitchFamily="34" charset="0"/>
              <a:buChar char="•"/>
            </a:pPr>
            <a:r>
              <a:rPr lang="en-US" sz="1500" dirty="0"/>
              <a:t>the Federal Insurance Office (</a:t>
            </a:r>
            <a:r>
              <a:rPr lang="en-US" sz="1500" dirty="0" err="1"/>
              <a:t>FIO</a:t>
            </a:r>
            <a:r>
              <a:rPr lang="en-US" sz="1500" dirty="0"/>
              <a:t>), </a:t>
            </a:r>
          </a:p>
          <a:p>
            <a:pPr marL="1085850" lvl="1" indent="-342900">
              <a:lnSpc>
                <a:spcPct val="150000"/>
              </a:lnSpc>
              <a:buFont typeface="Arial" panose="020B0604020202020204" pitchFamily="34" charset="0"/>
              <a:buChar char="•"/>
            </a:pPr>
            <a:r>
              <a:rPr lang="en-US" sz="1500" dirty="0"/>
              <a:t>the Financial Stability Oversight Council (</a:t>
            </a:r>
            <a:r>
              <a:rPr lang="en-US" sz="1500" dirty="0" err="1"/>
              <a:t>FSOC</a:t>
            </a:r>
            <a:r>
              <a:rPr lang="en-US" sz="1500" dirty="0"/>
              <a:t>), and </a:t>
            </a:r>
          </a:p>
          <a:p>
            <a:pPr marL="1085850" lvl="1" indent="-342900">
              <a:lnSpc>
                <a:spcPct val="150000"/>
              </a:lnSpc>
              <a:buFont typeface="Arial" panose="020B0604020202020204" pitchFamily="34" charset="0"/>
              <a:buChar char="•"/>
            </a:pPr>
            <a:r>
              <a:rPr lang="en-US" sz="1500" dirty="0"/>
              <a:t>the Office of Financial Research (</a:t>
            </a:r>
            <a:r>
              <a:rPr lang="en-US" sz="1500" dirty="0" err="1"/>
              <a:t>OFR</a:t>
            </a:r>
            <a:r>
              <a:rPr lang="en-US" sz="1500" dirty="0"/>
              <a:t>)</a:t>
            </a:r>
          </a:p>
        </p:txBody>
      </p:sp>
    </p:spTree>
    <p:extLst>
      <p:ext uri="{BB962C8B-B14F-4D97-AF65-F5344CB8AC3E}">
        <p14:creationId xmlns:p14="http://schemas.microsoft.com/office/powerpoint/2010/main" val="2679337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100" dirty="0"/>
              <a:t>Insurance Regulation: Emerging Regulatory Compliance Risks and Trends </a:t>
            </a:r>
            <a:r>
              <a:rPr lang="en-US" sz="2400" dirty="0"/>
              <a:t/>
            </a:r>
            <a:br>
              <a:rPr lang="en-US" sz="2400" dirty="0"/>
            </a:br>
            <a:r>
              <a:rPr lang="en-US" sz="2800" b="1" dirty="0" smtClean="0"/>
              <a:t/>
            </a:r>
            <a:br>
              <a:rPr lang="en-US" sz="2800" b="1" dirty="0" smtClean="0"/>
            </a:br>
            <a:r>
              <a:rPr lang="en-US" sz="2800" b="1" dirty="0" smtClean="0"/>
              <a:t>			</a:t>
            </a:r>
            <a:r>
              <a:rPr lang="en-US" sz="2800" b="1" dirty="0" smtClean="0">
                <a:solidFill>
                  <a:schemeClr val="tx1"/>
                </a:solidFill>
              </a:rPr>
              <a:t>Regulators </a:t>
            </a:r>
            <a:r>
              <a:rPr lang="en-US" sz="2800" b="1" dirty="0">
                <a:solidFill>
                  <a:schemeClr val="tx1"/>
                </a:solidFill>
              </a:rPr>
              <a:t>at the Federal Level </a:t>
            </a:r>
          </a:p>
        </p:txBody>
      </p:sp>
      <p:sp>
        <p:nvSpPr>
          <p:cNvPr id="3" name="Content Placeholder 2"/>
          <p:cNvSpPr>
            <a:spLocks noGrp="1"/>
          </p:cNvSpPr>
          <p:nvPr>
            <p:ph idx="1"/>
          </p:nvPr>
        </p:nvSpPr>
        <p:spPr/>
        <p:txBody>
          <a:bodyPr>
            <a:normAutofit fontScale="92500"/>
          </a:bodyPr>
          <a:lstStyle/>
          <a:p>
            <a:pPr>
              <a:lnSpc>
                <a:spcPct val="150000"/>
              </a:lnSpc>
              <a:buFont typeface="Arial" panose="020B0604020202020204" pitchFamily="34" charset="0"/>
              <a:buChar char="•"/>
            </a:pPr>
            <a:r>
              <a:rPr lang="en-US" sz="1600" dirty="0"/>
              <a:t>One example of the expanding reach of federal regulators in the insurance business is the </a:t>
            </a:r>
            <a:r>
              <a:rPr lang="en-US" sz="1600" dirty="0" err="1"/>
              <a:t>FSOC’s</a:t>
            </a:r>
            <a:r>
              <a:rPr lang="en-US" sz="1600" dirty="0"/>
              <a:t> designation of non-bank </a:t>
            </a:r>
            <a:r>
              <a:rPr lang="en-US" sz="1600" dirty="0" err="1"/>
              <a:t>SIFIs</a:t>
            </a:r>
            <a:r>
              <a:rPr lang="en-US" sz="1600" dirty="0"/>
              <a:t> (Systemically Important Financial Institutions).</a:t>
            </a:r>
          </a:p>
          <a:p>
            <a:pPr>
              <a:lnSpc>
                <a:spcPct val="150000"/>
              </a:lnSpc>
              <a:buFont typeface="Arial" panose="020B0604020202020204" pitchFamily="34" charset="0"/>
              <a:buChar char="•"/>
            </a:pPr>
            <a:r>
              <a:rPr lang="en-US" sz="1600" dirty="0"/>
              <a:t>Another prominent example is the November 2015 decision by the </a:t>
            </a:r>
            <a:r>
              <a:rPr lang="en-US" sz="1600" dirty="0" err="1"/>
              <a:t>FIO</a:t>
            </a:r>
            <a:r>
              <a:rPr lang="en-US" sz="1600" dirty="0"/>
              <a:t> and the U.S. Trade Representative (</a:t>
            </a:r>
            <a:r>
              <a:rPr lang="en-US" sz="1600" dirty="0" err="1"/>
              <a:t>USTR</a:t>
            </a:r>
            <a:r>
              <a:rPr lang="en-US" sz="1600" dirty="0"/>
              <a:t>) to negotiate a covered agreement with the EU on reinsurance. State regulators have expressed concern that this covered agreement could preempt state laws governing reinsurance transactions, and most notably collateral requirements would be affected by this.</a:t>
            </a:r>
          </a:p>
          <a:p>
            <a:endParaRPr lang="en-US" dirty="0"/>
          </a:p>
        </p:txBody>
      </p:sp>
    </p:spTree>
    <p:extLst>
      <p:ext uri="{BB962C8B-B14F-4D97-AF65-F5344CB8AC3E}">
        <p14:creationId xmlns:p14="http://schemas.microsoft.com/office/powerpoint/2010/main" val="681844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125"/>
            <a:ext cx="8229600" cy="857250"/>
          </a:xfrm>
        </p:spPr>
        <p:txBody>
          <a:bodyPr>
            <a:normAutofit fontScale="90000"/>
          </a:bodyPr>
          <a:lstStyle/>
          <a:p>
            <a:r>
              <a:rPr lang="en-US" sz="1100" dirty="0"/>
              <a:t>Insurance Regulation: Emerging Regulatory Compliance Risks and Trends </a:t>
            </a:r>
            <a:r>
              <a:rPr lang="en-US" sz="1600" dirty="0" smtClean="0"/>
              <a:t/>
            </a:r>
            <a:br>
              <a:rPr lang="en-US" sz="1600" dirty="0" smtClean="0"/>
            </a:br>
            <a:r>
              <a:rPr lang="en-US" sz="1600" dirty="0" smtClean="0"/>
              <a:t/>
            </a:r>
            <a:br>
              <a:rPr lang="en-US" sz="1600" dirty="0" smtClean="0"/>
            </a:br>
            <a:r>
              <a:rPr lang="en-US" sz="2800" b="1" dirty="0" smtClean="0"/>
              <a:t>				</a:t>
            </a:r>
            <a:r>
              <a:rPr lang="en-US" sz="2800" b="1" dirty="0" smtClean="0">
                <a:solidFill>
                  <a:schemeClr val="tx1"/>
                </a:solidFill>
              </a:rPr>
              <a:t>Regulators </a:t>
            </a:r>
            <a:r>
              <a:rPr lang="en-US" sz="2800" b="1" dirty="0">
                <a:solidFill>
                  <a:schemeClr val="tx1"/>
                </a:solidFill>
              </a:rPr>
              <a:t>at the State Level </a:t>
            </a:r>
          </a:p>
        </p:txBody>
      </p:sp>
      <p:sp>
        <p:nvSpPr>
          <p:cNvPr id="3" name="Content Placeholder 2"/>
          <p:cNvSpPr>
            <a:spLocks noGrp="1"/>
          </p:cNvSpPr>
          <p:nvPr>
            <p:ph idx="1"/>
          </p:nvPr>
        </p:nvSpPr>
        <p:spPr>
          <a:xfrm>
            <a:off x="457199" y="881743"/>
            <a:ext cx="8448675" cy="3442607"/>
          </a:xfrm>
        </p:spPr>
        <p:txBody>
          <a:bodyPr>
            <a:normAutofit fontScale="25000" lnSpcReduction="20000"/>
          </a:bodyPr>
          <a:lstStyle/>
          <a:p>
            <a:pPr>
              <a:lnSpc>
                <a:spcPct val="160000"/>
              </a:lnSpc>
              <a:buFont typeface="Arial" panose="020B0604020202020204" pitchFamily="34" charset="0"/>
              <a:buChar char="•"/>
            </a:pPr>
            <a:r>
              <a:rPr lang="en-US" sz="6000" dirty="0"/>
              <a:t>Insurance is typically regulated at the state level (McCarran-Ferguson Act, passed in 1945 in response to Supreme Court decision styled </a:t>
            </a:r>
            <a:r>
              <a:rPr lang="en-US" sz="6000" i="1" dirty="0"/>
              <a:t>United States v. South-Eastern Underwriters Association</a:t>
            </a:r>
            <a:r>
              <a:rPr lang="en-US" sz="6000" dirty="0"/>
              <a:t>)</a:t>
            </a:r>
          </a:p>
          <a:p>
            <a:pPr>
              <a:lnSpc>
                <a:spcPct val="160000"/>
              </a:lnSpc>
              <a:buFont typeface="Arial" panose="020B0604020202020204" pitchFamily="34" charset="0"/>
              <a:buChar char="•"/>
            </a:pPr>
            <a:r>
              <a:rPr lang="en-US" sz="6000" dirty="0"/>
              <a:t>At the state level, increased international and federal regulations are prompting state regulators to become more proactive / aggressive in order to avoid possible encroachment from federal authorities, particularly in areas such as </a:t>
            </a:r>
          </a:p>
          <a:p>
            <a:pPr marL="1085850" lvl="1" indent="-342900">
              <a:lnSpc>
                <a:spcPct val="160000"/>
              </a:lnSpc>
              <a:buFont typeface="Arial" panose="020B0604020202020204" pitchFamily="34" charset="0"/>
              <a:buChar char="•"/>
            </a:pPr>
            <a:r>
              <a:rPr lang="en-US" sz="6000" dirty="0"/>
              <a:t>capital requirements, </a:t>
            </a:r>
          </a:p>
          <a:p>
            <a:pPr marL="1085850" lvl="1" indent="-342900">
              <a:lnSpc>
                <a:spcPct val="160000"/>
              </a:lnSpc>
              <a:buFont typeface="Arial" panose="020B0604020202020204" pitchFamily="34" charset="0"/>
              <a:buChar char="•"/>
            </a:pPr>
            <a:r>
              <a:rPr lang="en-US" sz="6000" dirty="0"/>
              <a:t>governance, </a:t>
            </a:r>
          </a:p>
          <a:p>
            <a:pPr marL="1085850" lvl="1" indent="-342900">
              <a:lnSpc>
                <a:spcPct val="160000"/>
              </a:lnSpc>
              <a:buFont typeface="Arial" panose="020B0604020202020204" pitchFamily="34" charset="0"/>
              <a:buChar char="•"/>
            </a:pPr>
            <a:r>
              <a:rPr lang="en-US" sz="6000" dirty="0"/>
              <a:t>risk management, and </a:t>
            </a:r>
          </a:p>
          <a:p>
            <a:pPr marL="1085850" lvl="1" indent="-342900">
              <a:lnSpc>
                <a:spcPct val="160000"/>
              </a:lnSpc>
              <a:buFont typeface="Arial" panose="020B0604020202020204" pitchFamily="34" charset="0"/>
              <a:buChar char="•"/>
            </a:pPr>
            <a:r>
              <a:rPr lang="en-US" sz="6000" dirty="0"/>
              <a:t>consumer protection</a:t>
            </a:r>
          </a:p>
          <a:p>
            <a:endParaRPr lang="en-US" dirty="0"/>
          </a:p>
        </p:txBody>
      </p:sp>
    </p:spTree>
    <p:extLst>
      <p:ext uri="{BB962C8B-B14F-4D97-AF65-F5344CB8AC3E}">
        <p14:creationId xmlns:p14="http://schemas.microsoft.com/office/powerpoint/2010/main" val="2675909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41375"/>
          </a:xfrm>
        </p:spPr>
        <p:txBody>
          <a:bodyPr>
            <a:normAutofit fontScale="90000"/>
          </a:bodyPr>
          <a:lstStyle/>
          <a:p>
            <a:r>
              <a:rPr lang="en-US" sz="1100" dirty="0"/>
              <a:t>Insurance Regulation: Emerging Regulatory Compliance Risks and Trends </a:t>
            </a:r>
            <a:r>
              <a:rPr lang="en-US" sz="2400" dirty="0"/>
              <a:t/>
            </a:r>
            <a:br>
              <a:rPr lang="en-US" sz="2400" dirty="0"/>
            </a:br>
            <a:r>
              <a:rPr lang="en-US" sz="2400" dirty="0" smtClean="0"/>
              <a:t/>
            </a:r>
            <a:br>
              <a:rPr lang="en-US" sz="2400" dirty="0" smtClean="0"/>
            </a:br>
            <a:r>
              <a:rPr lang="en-US" sz="2400" dirty="0" smtClean="0"/>
              <a:t>				</a:t>
            </a:r>
            <a:r>
              <a:rPr lang="en-US" sz="2800" b="1" dirty="0" smtClean="0">
                <a:solidFill>
                  <a:schemeClr val="tx1"/>
                </a:solidFill>
              </a:rPr>
              <a:t>Regulators </a:t>
            </a:r>
            <a:r>
              <a:rPr lang="en-US" sz="2800" b="1" dirty="0">
                <a:solidFill>
                  <a:schemeClr val="tx1"/>
                </a:solidFill>
              </a:rPr>
              <a:t>at the State Level </a:t>
            </a:r>
          </a:p>
        </p:txBody>
      </p:sp>
      <p:sp>
        <p:nvSpPr>
          <p:cNvPr id="3" name="Content Placeholder 2"/>
          <p:cNvSpPr>
            <a:spLocks noGrp="1"/>
          </p:cNvSpPr>
          <p:nvPr>
            <p:ph idx="1"/>
          </p:nvPr>
        </p:nvSpPr>
        <p:spPr>
          <a:xfrm>
            <a:off x="323850" y="1186543"/>
            <a:ext cx="3867150" cy="2975882"/>
          </a:xfrm>
        </p:spPr>
        <p:txBody>
          <a:bodyPr>
            <a:noAutofit/>
          </a:bodyPr>
          <a:lstStyle/>
          <a:p>
            <a:pPr marL="0" indent="0" algn="ctr">
              <a:lnSpc>
                <a:spcPct val="150000"/>
              </a:lnSpc>
              <a:buNone/>
            </a:pPr>
            <a:endParaRPr lang="en-US" sz="1400" dirty="0" smtClean="0"/>
          </a:p>
          <a:p>
            <a:pPr marL="0" indent="0" algn="ctr">
              <a:lnSpc>
                <a:spcPct val="150000"/>
              </a:lnSpc>
              <a:buNone/>
            </a:pPr>
            <a:r>
              <a:rPr lang="en-US" sz="1500" dirty="0" smtClean="0"/>
              <a:t>During </a:t>
            </a:r>
            <a:r>
              <a:rPr lang="en-US" sz="1500" dirty="0"/>
              <a:t>the first half of 2015,  legislatures and insurance departments continued to revise credit for reinsurance laws and regulations. The majority of these developments are due to states seeking to modernize their laws and adopt the Credit for Reinsurance Model Law</a:t>
            </a:r>
            <a:r>
              <a:rPr lang="en-US" sz="1400" dirty="0"/>
              <a:t>.</a:t>
            </a:r>
          </a:p>
        </p:txBody>
      </p:sp>
      <p:sp>
        <p:nvSpPr>
          <p:cNvPr id="6" name="Content Placeholder 6"/>
          <p:cNvSpPr txBox="1">
            <a:spLocks/>
          </p:cNvSpPr>
          <p:nvPr/>
        </p:nvSpPr>
        <p:spPr>
          <a:xfrm>
            <a:off x="4600576" y="1047750"/>
            <a:ext cx="4381500" cy="3257550"/>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18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16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1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12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12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60000"/>
              </a:lnSpc>
              <a:buFont typeface="Arial" panose="020B0604020202020204" pitchFamily="34" charset="0"/>
              <a:buChar char="•"/>
            </a:pPr>
            <a:r>
              <a:rPr lang="en-US" sz="1500" dirty="0" smtClean="0"/>
              <a:t>Delaware</a:t>
            </a:r>
          </a:p>
          <a:p>
            <a:pPr marL="1085850" lvl="1" indent="-342900">
              <a:buFont typeface="Arial" panose="020B0604020202020204" pitchFamily="34" charset="0"/>
              <a:buChar char="•"/>
            </a:pPr>
            <a:r>
              <a:rPr lang="en-US" sz="1500" dirty="0" smtClean="0"/>
              <a:t>Regulation 1003 relating to Credit for Reinsurance (formerly Regulation 79) was amended effective </a:t>
            </a:r>
            <a:br>
              <a:rPr lang="en-US" sz="1500" dirty="0" smtClean="0"/>
            </a:br>
            <a:r>
              <a:rPr lang="en-US" sz="1500" dirty="0" smtClean="0"/>
              <a:t>January 11, 2015 for </a:t>
            </a:r>
            <a:r>
              <a:rPr lang="en-US" sz="1500" dirty="0" err="1" smtClean="0"/>
              <a:t>NAIC</a:t>
            </a:r>
            <a:r>
              <a:rPr lang="en-US" sz="1500" dirty="0" smtClean="0"/>
              <a:t> accreditation requirements.</a:t>
            </a:r>
          </a:p>
          <a:p>
            <a:pPr>
              <a:lnSpc>
                <a:spcPct val="160000"/>
              </a:lnSpc>
              <a:buFont typeface="Arial" panose="020B0604020202020204" pitchFamily="34" charset="0"/>
              <a:buChar char="•"/>
            </a:pPr>
            <a:r>
              <a:rPr lang="en-US" sz="1500" dirty="0" smtClean="0"/>
              <a:t>Texas</a:t>
            </a:r>
          </a:p>
          <a:p>
            <a:pPr marL="1085850" lvl="1" indent="-342900">
              <a:buFont typeface="Arial" panose="020B0604020202020204" pitchFamily="34" charset="0"/>
              <a:buChar char="•"/>
            </a:pPr>
            <a:r>
              <a:rPr lang="en-US" sz="1500" dirty="0" smtClean="0"/>
              <a:t>Senate Bill 1093, signed into law and effective September 1, 2015, amends Sections 492.104(b) and 493.104(b) of the Texas Insurance Code.</a:t>
            </a:r>
          </a:p>
        </p:txBody>
      </p:sp>
    </p:spTree>
    <p:extLst>
      <p:ext uri="{BB962C8B-B14F-4D97-AF65-F5344CB8AC3E}">
        <p14:creationId xmlns:p14="http://schemas.microsoft.com/office/powerpoint/2010/main" val="2303548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100" dirty="0"/>
              <a:t>Insurance Regulation: Emerging Regulatory Compliance Risks and Trends </a:t>
            </a:r>
            <a:r>
              <a:rPr lang="en-US" sz="2400" dirty="0"/>
              <a:t/>
            </a:r>
            <a:br>
              <a:rPr lang="en-US" sz="2400" dirty="0"/>
            </a:br>
            <a:r>
              <a:rPr lang="en-US" sz="2400" dirty="0" smtClean="0"/>
              <a:t/>
            </a:r>
            <a:br>
              <a:rPr lang="en-US" sz="2400" dirty="0" smtClean="0"/>
            </a:br>
            <a:r>
              <a:rPr lang="en-US" sz="2400" dirty="0" smtClean="0"/>
              <a:t>			</a:t>
            </a:r>
            <a:r>
              <a:rPr lang="en-US" sz="2800" b="1" dirty="0" smtClean="0">
                <a:solidFill>
                  <a:schemeClr val="tx1"/>
                </a:solidFill>
              </a:rPr>
              <a:t>One </a:t>
            </a:r>
            <a:r>
              <a:rPr lang="en-US" sz="2800" b="1" dirty="0">
                <a:solidFill>
                  <a:schemeClr val="tx1"/>
                </a:solidFill>
              </a:rPr>
              <a:t>of Today’s Biggest Challenges</a:t>
            </a:r>
          </a:p>
        </p:txBody>
      </p:sp>
      <p:sp>
        <p:nvSpPr>
          <p:cNvPr id="4" name="Content Placeholder 6"/>
          <p:cNvSpPr txBox="1">
            <a:spLocks noGrp="1"/>
          </p:cNvSpPr>
          <p:nvPr>
            <p:ph idx="1"/>
          </p:nvPr>
        </p:nvSpPr>
        <p:spPr>
          <a:xfrm>
            <a:off x="457199" y="1200151"/>
            <a:ext cx="3524251" cy="2949312"/>
          </a:xfrm>
          <a:prstGeom prst="rect">
            <a:avLst/>
          </a:prstGeom>
        </p:spPr>
        <p:txBody>
          <a:bodyPr vert="horz" lIns="91440" tIns="45720" rIns="91440" bIns="45720" rtlCol="0" anchor="ctr">
            <a:noAutofit/>
          </a:bodyPr>
          <a:lstStyle>
            <a:lvl1pPr marL="0" indent="0" algn="l" defTabSz="914400" rtl="0" eaLnBrk="1" latinLnBrk="0" hangingPunct="1">
              <a:lnSpc>
                <a:spcPct val="125000"/>
              </a:lnSpc>
              <a:spcBef>
                <a:spcPct val="20000"/>
              </a:spcBef>
              <a:spcAft>
                <a:spcPts val="600"/>
              </a:spcAft>
              <a:buFont typeface="Wingdings 3" pitchFamily="18" charset="2"/>
              <a:buNone/>
              <a:defRPr sz="2000" b="0" kern="1200">
                <a:solidFill>
                  <a:srgbClr val="404040"/>
                </a:solidFill>
                <a:latin typeface="Helvetica"/>
                <a:ea typeface="+mn-ea"/>
                <a:cs typeface="Helvetica"/>
              </a:defRPr>
            </a:lvl1pPr>
            <a:lvl2pPr marL="742950" indent="-285750" algn="l" defTabSz="914400" rtl="0" eaLnBrk="1" latinLnBrk="0" hangingPunct="1">
              <a:lnSpc>
                <a:spcPct val="125000"/>
              </a:lnSpc>
              <a:spcBef>
                <a:spcPct val="20000"/>
              </a:spcBef>
              <a:spcAft>
                <a:spcPts val="600"/>
              </a:spcAft>
              <a:buClr>
                <a:srgbClr val="009AE2"/>
              </a:buClr>
              <a:buSzPct val="75000"/>
              <a:buFont typeface="Lucida Grande"/>
              <a:buChar char="»"/>
              <a:defRPr sz="2000" kern="1200">
                <a:solidFill>
                  <a:srgbClr val="404040"/>
                </a:solidFill>
                <a:latin typeface="Helvetica"/>
                <a:ea typeface="+mn-ea"/>
                <a:cs typeface="Helvetica"/>
              </a:defRPr>
            </a:lvl2pPr>
            <a:lvl3pPr marL="1143000" indent="0" algn="l" defTabSz="914400" rtl="0" eaLnBrk="1" latinLnBrk="0" hangingPunct="1">
              <a:lnSpc>
                <a:spcPct val="125000"/>
              </a:lnSpc>
              <a:spcBef>
                <a:spcPct val="20000"/>
              </a:spcBef>
              <a:spcAft>
                <a:spcPts val="600"/>
              </a:spcAft>
              <a:buClr>
                <a:schemeClr val="accent6">
                  <a:lumMod val="75000"/>
                </a:schemeClr>
              </a:buClr>
              <a:buSzPct val="75000"/>
              <a:buFont typeface="Lucida Grande"/>
              <a:buNone/>
              <a:defRPr sz="1800" kern="1200">
                <a:solidFill>
                  <a:srgbClr val="404040"/>
                </a:solidFill>
                <a:latin typeface="Helvetica"/>
                <a:ea typeface="+mn-ea"/>
                <a:cs typeface="Helvetica"/>
              </a:defRPr>
            </a:lvl3pPr>
            <a:lvl4pPr marL="1600200" indent="-228600" algn="l" defTabSz="914400" rtl="0" eaLnBrk="1" latinLnBrk="0" hangingPunct="1">
              <a:lnSpc>
                <a:spcPct val="125000"/>
              </a:lnSpc>
              <a:spcBef>
                <a:spcPct val="20000"/>
              </a:spcBef>
              <a:spcAft>
                <a:spcPts val="600"/>
              </a:spcAft>
              <a:buClr>
                <a:srgbClr val="004BAE"/>
              </a:buClr>
              <a:buSzPct val="75000"/>
              <a:buFont typeface="Lucida Grande"/>
              <a:buChar char="»"/>
              <a:defRPr sz="1800" kern="1200">
                <a:solidFill>
                  <a:srgbClr val="404040"/>
                </a:solidFill>
                <a:latin typeface="Helvetica"/>
                <a:ea typeface="+mn-ea"/>
                <a:cs typeface="Helvetica"/>
              </a:defRPr>
            </a:lvl4pPr>
            <a:lvl5pPr marL="2057400" indent="-228600" algn="l" defTabSz="914400" rtl="0" eaLnBrk="1" latinLnBrk="0" hangingPunct="1">
              <a:lnSpc>
                <a:spcPct val="125000"/>
              </a:lnSpc>
              <a:spcBef>
                <a:spcPct val="20000"/>
              </a:spcBef>
              <a:spcAft>
                <a:spcPts val="600"/>
              </a:spcAft>
              <a:buClr>
                <a:schemeClr val="bg1">
                  <a:lumMod val="65000"/>
                </a:schemeClr>
              </a:buClr>
              <a:buSzPct val="75000"/>
              <a:buFont typeface="Lucida Grande"/>
              <a:buChar char="»"/>
              <a:defRPr sz="1800" kern="1200">
                <a:solidFill>
                  <a:srgbClr val="404040"/>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One of today’s biggest challenges is trying to comply with all of the new capital regulations that were originally designed for banks and do not necessarily fit the insurance business model.</a:t>
            </a:r>
          </a:p>
        </p:txBody>
      </p:sp>
      <p:pic>
        <p:nvPicPr>
          <p:cNvPr id="5" name="Picture 3" descr="C:\Users\mfenn\AppData\Local\Microsoft\Windows\Temporary Internet Files\Content.IE5\IDN4GBEY\square-peg-in-a-round-hol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4450" y="1144859"/>
            <a:ext cx="3076575" cy="3020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07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1060450"/>
          </a:xfrm>
        </p:spPr>
        <p:txBody>
          <a:bodyPr>
            <a:normAutofit fontScale="90000"/>
          </a:bodyPr>
          <a:lstStyle/>
          <a:p>
            <a:r>
              <a:rPr lang="en-US" sz="1100" dirty="0"/>
              <a:t>Insurance Regulation: Emerging Regulatory Compliance Risks and Trends </a:t>
            </a:r>
            <a:r>
              <a:rPr lang="en-US" dirty="0"/>
              <a:t/>
            </a:r>
            <a:br>
              <a:rPr lang="en-US" dirty="0"/>
            </a:br>
            <a:r>
              <a:rPr lang="en-US" dirty="0" smtClean="0"/>
              <a:t/>
            </a:r>
            <a:br>
              <a:rPr lang="en-US" dirty="0" smtClean="0"/>
            </a:br>
            <a:r>
              <a:rPr lang="en-US" sz="2800" b="1" dirty="0" smtClean="0">
                <a:solidFill>
                  <a:schemeClr val="tx1"/>
                </a:solidFill>
              </a:rPr>
              <a:t>U.S</a:t>
            </a:r>
            <a:r>
              <a:rPr lang="en-US" sz="2800" b="1" dirty="0">
                <a:solidFill>
                  <a:schemeClr val="tx1"/>
                </a:solidFill>
              </a:rPr>
              <a:t>. Insurance Financial Regulatory Oversight and </a:t>
            </a:r>
            <a:r>
              <a:rPr lang="en-US" sz="2800" b="1" dirty="0" smtClean="0">
                <a:solidFill>
                  <a:schemeClr val="tx1"/>
                </a:solidFill>
              </a:rPr>
              <a:t>				the </a:t>
            </a:r>
            <a:r>
              <a:rPr lang="en-US" sz="2800" b="1" dirty="0">
                <a:solidFill>
                  <a:schemeClr val="tx1"/>
                </a:solidFill>
              </a:rPr>
              <a:t>Role of Capital Requirements</a:t>
            </a:r>
          </a:p>
        </p:txBody>
      </p:sp>
      <p:sp>
        <p:nvSpPr>
          <p:cNvPr id="3" name="Content Placeholder 2"/>
          <p:cNvSpPr>
            <a:spLocks noGrp="1"/>
          </p:cNvSpPr>
          <p:nvPr>
            <p:ph idx="1"/>
          </p:nvPr>
        </p:nvSpPr>
        <p:spPr>
          <a:xfrm>
            <a:off x="457200" y="1428749"/>
            <a:ext cx="8229600" cy="2720713"/>
          </a:xfrm>
        </p:spPr>
        <p:txBody>
          <a:bodyPr/>
          <a:lstStyle/>
          <a:p>
            <a:pPr marL="0" indent="0" algn="ctr">
              <a:buNone/>
            </a:pPr>
            <a:endParaRPr lang="en-US" dirty="0" smtClean="0"/>
          </a:p>
          <a:p>
            <a:pPr marL="0" indent="0" algn="ctr">
              <a:buNone/>
            </a:pPr>
            <a:r>
              <a:rPr lang="en-US" dirty="0" smtClean="0"/>
              <a:t>“ </a:t>
            </a:r>
            <a:r>
              <a:rPr lang="en-US" dirty="0"/>
              <a:t>. . . </a:t>
            </a:r>
            <a:r>
              <a:rPr lang="en-US" i="1" dirty="0"/>
              <a:t>Capital requirements can encourage less risky behavior, but, </a:t>
            </a:r>
            <a:br>
              <a:rPr lang="en-US" i="1" dirty="0"/>
            </a:br>
            <a:r>
              <a:rPr lang="en-US" i="1" dirty="0"/>
              <a:t>for all intents and purposes, the [risk-based capital] exists to be </a:t>
            </a:r>
            <a:br>
              <a:rPr lang="en-US" i="1" dirty="0"/>
            </a:br>
            <a:r>
              <a:rPr lang="en-US" i="1" dirty="0"/>
              <a:t>the back-stop in the financial regulatory requirements that are </a:t>
            </a:r>
            <a:br>
              <a:rPr lang="en-US" i="1" dirty="0"/>
            </a:br>
            <a:r>
              <a:rPr lang="en-US" i="1" dirty="0"/>
              <a:t>not lower in cost, fair, sufficiently accurate and verifiable.</a:t>
            </a:r>
            <a:r>
              <a:rPr lang="en-US" dirty="0"/>
              <a:t>”</a:t>
            </a:r>
          </a:p>
          <a:p>
            <a:pPr algn="ctr"/>
            <a:endParaRPr lang="en-US" dirty="0"/>
          </a:p>
          <a:p>
            <a:pPr algn="r">
              <a:buFontTx/>
              <a:buChar char="-"/>
            </a:pPr>
            <a:r>
              <a:rPr lang="en-US" dirty="0"/>
              <a:t>National Association of Insurance Commissioners &amp; </a:t>
            </a:r>
            <a:br>
              <a:rPr lang="en-US" dirty="0"/>
            </a:br>
            <a:r>
              <a:rPr lang="en-US" dirty="0"/>
              <a:t>The Center for Insurance Policy and Research</a:t>
            </a:r>
          </a:p>
          <a:p>
            <a:endParaRPr lang="en-US" dirty="0"/>
          </a:p>
        </p:txBody>
      </p:sp>
    </p:spTree>
    <p:extLst>
      <p:ext uri="{BB962C8B-B14F-4D97-AF65-F5344CB8AC3E}">
        <p14:creationId xmlns:p14="http://schemas.microsoft.com/office/powerpoint/2010/main" val="3706891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27025"/>
          </a:xfrm>
        </p:spPr>
        <p:txBody>
          <a:bodyPr>
            <a:normAutofit fontScale="90000"/>
          </a:bodyPr>
          <a:lstStyle/>
          <a:p>
            <a:r>
              <a:rPr lang="en-US" sz="1100" dirty="0"/>
              <a:t>Insurance Regulation: Emerging Regulatory Compliance Risks and Trends </a:t>
            </a:r>
            <a:r>
              <a:rPr lang="en-US" dirty="0"/>
              <a:t/>
            </a:r>
            <a:br>
              <a:rPr lang="en-US" dirty="0"/>
            </a:br>
            <a:endParaRPr lang="en-US" dirty="0"/>
          </a:p>
        </p:txBody>
      </p:sp>
      <p:sp>
        <p:nvSpPr>
          <p:cNvPr id="4" name="Title 8"/>
          <p:cNvSpPr txBox="1">
            <a:spLocks/>
          </p:cNvSpPr>
          <p:nvPr/>
        </p:nvSpPr>
        <p:spPr>
          <a:xfrm>
            <a:off x="381000" y="1676400"/>
            <a:ext cx="3581400" cy="1219200"/>
          </a:xfrm>
          <a:prstGeom prst="rect">
            <a:avLst/>
          </a:prstGeom>
        </p:spPr>
        <p:txBody>
          <a:bodyPr vert="horz" lIns="91440" tIns="45720" rIns="91440" bIns="45720" rtlCol="0" anchor="t">
            <a:noAutofit/>
          </a:bodyPr>
          <a:lstStyle>
            <a:lvl1pPr algn="l" defTabSz="457200" rtl="0" eaLnBrk="1" latinLnBrk="0" hangingPunct="1">
              <a:spcBef>
                <a:spcPct val="0"/>
              </a:spcBef>
              <a:buNone/>
              <a:tabLst/>
              <a:defRPr sz="2200" kern="1200">
                <a:solidFill>
                  <a:srgbClr val="047678"/>
                </a:solidFill>
                <a:latin typeface="Century Gothic"/>
                <a:ea typeface="+mj-ea"/>
                <a:cs typeface="Century Gothic"/>
              </a:defRPr>
            </a:lvl1pPr>
          </a:lstStyle>
          <a:p>
            <a:pPr algn="ctr"/>
            <a:r>
              <a:rPr lang="en-US" sz="2800" dirty="0" smtClean="0"/>
              <a:t>2. Federal Insurance Office</a:t>
            </a:r>
            <a:br>
              <a:rPr lang="en-US" sz="2800" dirty="0" smtClean="0"/>
            </a:br>
            <a:endParaRPr lang="en-US" sz="2800" dirty="0"/>
          </a:p>
        </p:txBody>
      </p:sp>
      <p:pic>
        <p:nvPicPr>
          <p:cNvPr id="5" name="Picture 2" descr="Image result for federal insurance office department of treasury logo">
            <a:hlinkClick r:id="rId2"/>
          </p:cNvPr>
          <p:cNvPicPr>
            <a:picLocks noChangeAspect="1" noChangeArrowheads="1"/>
          </p:cNvPicPr>
          <p:nvPr/>
        </p:nvPicPr>
        <p:blipFill>
          <a:blip r:embed="rId3" cstate="print"/>
          <a:srcRect/>
          <a:stretch>
            <a:fillRect/>
          </a:stretch>
        </p:blipFill>
        <p:spPr bwMode="auto">
          <a:xfrm>
            <a:off x="5114924" y="337004"/>
            <a:ext cx="3571875" cy="3458482"/>
          </a:xfrm>
          <a:prstGeom prst="rect">
            <a:avLst/>
          </a:prstGeom>
          <a:noFill/>
        </p:spPr>
      </p:pic>
      <p:sp>
        <p:nvSpPr>
          <p:cNvPr id="6" name="Content Placeholder 3"/>
          <p:cNvSpPr txBox="1">
            <a:spLocks/>
          </p:cNvSpPr>
          <p:nvPr/>
        </p:nvSpPr>
        <p:spPr>
          <a:xfrm>
            <a:off x="381000" y="3715506"/>
            <a:ext cx="8305800" cy="4572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16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1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12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12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a:buNone/>
            </a:pPr>
            <a:r>
              <a:rPr lang="en-US" sz="1600" dirty="0" smtClean="0"/>
              <a:t>Federal Insurance Office, U.S. Department of the Treasury</a:t>
            </a:r>
            <a:endParaRPr lang="en-US" sz="1600" dirty="0"/>
          </a:p>
        </p:txBody>
      </p:sp>
    </p:spTree>
    <p:extLst>
      <p:ext uri="{BB962C8B-B14F-4D97-AF65-F5344CB8AC3E}">
        <p14:creationId xmlns:p14="http://schemas.microsoft.com/office/powerpoint/2010/main" val="2294304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774700"/>
          </a:xfrm>
        </p:spPr>
        <p:txBody>
          <a:bodyPr>
            <a:normAutofit fontScale="90000"/>
          </a:bodyPr>
          <a:lstStyle/>
          <a:p>
            <a:r>
              <a:rPr lang="en-US" sz="1100" dirty="0"/>
              <a:t>Insurance Regulation: Emerging Regulatory Compliance Risks and </a:t>
            </a:r>
            <a:r>
              <a:rPr lang="en-US" sz="1100" dirty="0" smtClean="0"/>
              <a:t>Trends</a:t>
            </a:r>
            <a:br>
              <a:rPr lang="en-US" sz="1100" dirty="0" smtClean="0"/>
            </a:br>
            <a:r>
              <a:rPr lang="en-US" sz="1100" dirty="0" smtClean="0"/>
              <a:t> </a:t>
            </a:r>
            <a:r>
              <a:rPr lang="en-US" dirty="0"/>
              <a:t/>
            </a:r>
            <a:br>
              <a:rPr lang="en-US" dirty="0"/>
            </a:br>
            <a:r>
              <a:rPr lang="en-US" dirty="0" smtClean="0"/>
              <a:t>				</a:t>
            </a:r>
            <a:r>
              <a:rPr lang="en-US" sz="2800" b="1" dirty="0" smtClean="0">
                <a:solidFill>
                  <a:schemeClr val="tx1"/>
                </a:solidFill>
              </a:rPr>
              <a:t>Federal </a:t>
            </a:r>
            <a:r>
              <a:rPr lang="en-US" sz="2800" b="1" dirty="0">
                <a:solidFill>
                  <a:schemeClr val="tx1"/>
                </a:solidFill>
              </a:rPr>
              <a:t>Insurance Office </a:t>
            </a:r>
            <a:r>
              <a:rPr lang="en-US" sz="1000" b="1" dirty="0" smtClean="0"/>
              <a:t/>
            </a:r>
            <a:br>
              <a:rPr lang="en-US" sz="1000" b="1" dirty="0" smtClean="0"/>
            </a:br>
            <a:r>
              <a:rPr lang="en-US" sz="1000" b="1" dirty="0"/>
              <a:t/>
            </a:r>
            <a:br>
              <a:rPr lang="en-US" sz="1000" b="1" dirty="0"/>
            </a:br>
            <a:r>
              <a:rPr lang="en-US" sz="1000" b="1" dirty="0" smtClean="0"/>
              <a:t/>
            </a:r>
            <a:br>
              <a:rPr lang="en-US" sz="1000" b="1" dirty="0" smtClean="0"/>
            </a:br>
            <a:endParaRPr lang="en-US" sz="2800" b="1" dirty="0"/>
          </a:p>
        </p:txBody>
      </p:sp>
      <p:sp>
        <p:nvSpPr>
          <p:cNvPr id="3" name="Content Placeholder 2"/>
          <p:cNvSpPr>
            <a:spLocks noGrp="1"/>
          </p:cNvSpPr>
          <p:nvPr>
            <p:ph idx="1"/>
          </p:nvPr>
        </p:nvSpPr>
        <p:spPr>
          <a:xfrm>
            <a:off x="457200" y="981075"/>
            <a:ext cx="8439150" cy="3409949"/>
          </a:xfrm>
        </p:spPr>
        <p:txBody>
          <a:bodyPr>
            <a:noAutofit/>
          </a:bodyPr>
          <a:lstStyle/>
          <a:p>
            <a:pPr>
              <a:lnSpc>
                <a:spcPct val="120000"/>
              </a:lnSpc>
            </a:pPr>
            <a:r>
              <a:rPr lang="en-US" sz="1500" b="1" dirty="0"/>
              <a:t>Created under Title V of Dodd-Frank to promote national coordination in insurance sector</a:t>
            </a:r>
          </a:p>
          <a:p>
            <a:pPr lvl="1">
              <a:lnSpc>
                <a:spcPct val="120000"/>
              </a:lnSpc>
            </a:pPr>
            <a:r>
              <a:rPr lang="en-US" sz="1500" dirty="0"/>
              <a:t>Federal Insurance Office Act of 2010</a:t>
            </a:r>
          </a:p>
          <a:p>
            <a:pPr>
              <a:lnSpc>
                <a:spcPct val="120000"/>
              </a:lnSpc>
            </a:pPr>
            <a:r>
              <a:rPr lang="en-US" sz="1500" b="1" dirty="0"/>
              <a:t>First ever federal agency – aside from FDIC – focused on insurance sector</a:t>
            </a:r>
          </a:p>
          <a:p>
            <a:pPr lvl="1">
              <a:lnSpc>
                <a:spcPct val="120000"/>
              </a:lnSpc>
            </a:pPr>
            <a:r>
              <a:rPr lang="en-US" sz="1500" dirty="0"/>
              <a:t>Director, Michael </a:t>
            </a:r>
            <a:r>
              <a:rPr lang="en-US" sz="1500" dirty="0" err="1"/>
              <a:t>McRaith</a:t>
            </a:r>
            <a:r>
              <a:rPr lang="en-US" sz="1500" dirty="0"/>
              <a:t> (former IL Director of Insurance)</a:t>
            </a:r>
          </a:p>
          <a:p>
            <a:pPr>
              <a:lnSpc>
                <a:spcPct val="80000"/>
              </a:lnSpc>
            </a:pPr>
            <a:r>
              <a:rPr lang="en-US" sz="1500" b="1" dirty="0"/>
              <a:t>Regulatory uncertainty</a:t>
            </a:r>
          </a:p>
          <a:p>
            <a:pPr lvl="1">
              <a:lnSpc>
                <a:spcPct val="120000"/>
              </a:lnSpc>
            </a:pPr>
            <a:r>
              <a:rPr lang="en-US" sz="1500" dirty="0"/>
              <a:t>What is the ROLE of the </a:t>
            </a:r>
            <a:r>
              <a:rPr lang="en-US" sz="1500" dirty="0" err="1"/>
              <a:t>FIO</a:t>
            </a:r>
            <a:r>
              <a:rPr lang="en-US" sz="1500" dirty="0"/>
              <a:t>?</a:t>
            </a:r>
          </a:p>
          <a:p>
            <a:pPr lvl="1">
              <a:lnSpc>
                <a:spcPct val="120000"/>
              </a:lnSpc>
            </a:pPr>
            <a:r>
              <a:rPr lang="en-US" sz="1500" dirty="0"/>
              <a:t>Will </a:t>
            </a:r>
            <a:r>
              <a:rPr lang="en-US" sz="1500" dirty="0" err="1"/>
              <a:t>FIO</a:t>
            </a:r>
            <a:r>
              <a:rPr lang="en-US" sz="1500" dirty="0"/>
              <a:t> upset balance of federal-state insurance regulation?</a:t>
            </a:r>
          </a:p>
          <a:p>
            <a:pPr lvl="2">
              <a:lnSpc>
                <a:spcPct val="120000"/>
              </a:lnSpc>
            </a:pPr>
            <a:r>
              <a:rPr lang="en-US" sz="1500" dirty="0" err="1"/>
              <a:t>FIO</a:t>
            </a:r>
            <a:r>
              <a:rPr lang="en-US" sz="1500" dirty="0"/>
              <a:t> is authorized to subpoena insurance companies for information</a:t>
            </a:r>
          </a:p>
          <a:p>
            <a:endParaRPr lang="en-US" sz="1200" dirty="0"/>
          </a:p>
        </p:txBody>
      </p:sp>
    </p:spTree>
    <p:extLst>
      <p:ext uri="{BB962C8B-B14F-4D97-AF65-F5344CB8AC3E}">
        <p14:creationId xmlns:p14="http://schemas.microsoft.com/office/powerpoint/2010/main" val="2502833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1371600" lvl="3" indent="0">
              <a:buNone/>
            </a:pPr>
            <a:endParaRPr lang="en-US" dirty="0" smtClean="0">
              <a:solidFill>
                <a:schemeClr val="tx1">
                  <a:lumMod val="75000"/>
                  <a:lumOff val="25000"/>
                </a:schemeClr>
              </a:solidFill>
            </a:endParaRPr>
          </a:p>
          <a:p>
            <a:pPr marL="1371600" lvl="3" indent="0">
              <a:buNone/>
            </a:pPr>
            <a:endParaRPr lang="en-US" dirty="0">
              <a:solidFill>
                <a:schemeClr val="tx1">
                  <a:lumMod val="75000"/>
                  <a:lumOff val="25000"/>
                </a:schemeClr>
              </a:solidFill>
            </a:endParaRPr>
          </a:p>
          <a:p>
            <a:pPr marL="1371600" lvl="3" indent="0">
              <a:buNone/>
            </a:pPr>
            <a:endParaRPr lang="en-US" dirty="0" smtClean="0">
              <a:solidFill>
                <a:schemeClr val="tx1">
                  <a:lumMod val="75000"/>
                  <a:lumOff val="25000"/>
                </a:schemeClr>
              </a:solidFill>
            </a:endParaRPr>
          </a:p>
          <a:p>
            <a:pPr marL="1371600" lvl="3" indent="0">
              <a:buNone/>
            </a:pPr>
            <a:r>
              <a:rPr lang="en-US" b="1" dirty="0" smtClean="0">
                <a:solidFill>
                  <a:schemeClr val="tx1">
                    <a:lumMod val="75000"/>
                    <a:lumOff val="25000"/>
                  </a:schemeClr>
                </a:solidFill>
              </a:rPr>
              <a:t>Tom </a:t>
            </a:r>
            <a:r>
              <a:rPr lang="en-US" b="1" dirty="0">
                <a:solidFill>
                  <a:schemeClr val="tx1">
                    <a:lumMod val="75000"/>
                    <a:lumOff val="25000"/>
                  </a:schemeClr>
                </a:solidFill>
              </a:rPr>
              <a:t>Drennan</a:t>
            </a:r>
            <a:br>
              <a:rPr lang="en-US" b="1" dirty="0">
                <a:solidFill>
                  <a:schemeClr val="tx1">
                    <a:lumMod val="75000"/>
                    <a:lumOff val="25000"/>
                  </a:schemeClr>
                </a:solidFill>
              </a:rPr>
            </a:br>
            <a:r>
              <a:rPr lang="en-US" b="1" dirty="0">
                <a:solidFill>
                  <a:schemeClr val="tx1">
                    <a:lumMod val="75000"/>
                    <a:lumOff val="25000"/>
                  </a:schemeClr>
                </a:solidFill>
              </a:rPr>
              <a:t>Dinsmore &amp; </a:t>
            </a:r>
            <a:r>
              <a:rPr lang="en-US" b="1" dirty="0" err="1">
                <a:solidFill>
                  <a:schemeClr val="tx1">
                    <a:lumMod val="75000"/>
                    <a:lumOff val="25000"/>
                  </a:schemeClr>
                </a:solidFill>
              </a:rPr>
              <a:t>Shohl</a:t>
            </a:r>
            <a:r>
              <a:rPr lang="en-US" b="1" dirty="0">
                <a:solidFill>
                  <a:schemeClr val="tx1">
                    <a:lumMod val="75000"/>
                    <a:lumOff val="25000"/>
                  </a:schemeClr>
                </a:solidFill>
              </a:rPr>
              <a:t> LLP </a:t>
            </a:r>
            <a:br>
              <a:rPr lang="en-US" b="1" dirty="0">
                <a:solidFill>
                  <a:schemeClr val="tx1">
                    <a:lumMod val="75000"/>
                    <a:lumOff val="25000"/>
                  </a:schemeClr>
                </a:solidFill>
              </a:rPr>
            </a:br>
            <a:r>
              <a:rPr lang="en-US" b="1" dirty="0">
                <a:solidFill>
                  <a:schemeClr val="tx1">
                    <a:lumMod val="75000"/>
                    <a:lumOff val="25000"/>
                  </a:schemeClr>
                </a:solidFill>
              </a:rPr>
              <a:t>Partner </a:t>
            </a:r>
            <a:endParaRPr lang="en-US" b="1" dirty="0" smtClean="0">
              <a:solidFill>
                <a:schemeClr val="tx1">
                  <a:lumMod val="75000"/>
                  <a:lumOff val="25000"/>
                </a:schemeClr>
              </a:solidFill>
            </a:endParaRPr>
          </a:p>
          <a:p>
            <a:pPr marL="1371600" lvl="3" indent="0">
              <a:buNone/>
            </a:pPr>
            <a:endParaRPr lang="en-US" b="1" dirty="0">
              <a:solidFill>
                <a:schemeClr val="tx1">
                  <a:lumMod val="75000"/>
                  <a:lumOff val="25000"/>
                </a:schemeClr>
              </a:solidFill>
            </a:endParaRPr>
          </a:p>
          <a:p>
            <a:pPr marL="1371600" lvl="3" indent="0">
              <a:buNone/>
            </a:pPr>
            <a:r>
              <a:rPr lang="en-US" b="1" dirty="0" smtClean="0">
                <a:solidFill>
                  <a:schemeClr val="tx1">
                    <a:lumMod val="75000"/>
                    <a:lumOff val="25000"/>
                  </a:schemeClr>
                </a:solidFill>
              </a:rPr>
              <a:t>Commercial Litigation</a:t>
            </a:r>
          </a:p>
          <a:p>
            <a:pPr marL="1371600" lvl="3" indent="0">
              <a:buNone/>
            </a:pPr>
            <a:r>
              <a:rPr lang="en-US" b="1" dirty="0" smtClean="0">
                <a:solidFill>
                  <a:schemeClr val="tx1">
                    <a:lumMod val="75000"/>
                    <a:lumOff val="25000"/>
                  </a:schemeClr>
                </a:solidFill>
              </a:rPr>
              <a:t>Insurance Litigation (Including Bad Faith)</a:t>
            </a:r>
          </a:p>
          <a:p>
            <a:pPr marL="1371600" lvl="3" indent="0">
              <a:buNone/>
            </a:pPr>
            <a:r>
              <a:rPr lang="en-US" b="1" dirty="0" smtClean="0">
                <a:solidFill>
                  <a:schemeClr val="tx1">
                    <a:lumMod val="75000"/>
                    <a:lumOff val="25000"/>
                  </a:schemeClr>
                </a:solidFill>
              </a:rPr>
              <a:t>Insurance Claim And Underwriting Analysis</a:t>
            </a:r>
          </a:p>
          <a:p>
            <a:pPr marL="1371600" lvl="3" indent="0">
              <a:buNone/>
            </a:pPr>
            <a:r>
              <a:rPr lang="en-US" b="1" dirty="0" smtClean="0">
                <a:solidFill>
                  <a:schemeClr val="tx1">
                    <a:lumMod val="75000"/>
                    <a:lumOff val="25000"/>
                  </a:schemeClr>
                </a:solidFill>
              </a:rPr>
              <a:t>Insurance Regulatory Issues</a:t>
            </a:r>
          </a:p>
          <a:p>
            <a:pPr marL="1371600" lvl="3" indent="0">
              <a:buNone/>
            </a:pPr>
            <a:r>
              <a:rPr lang="en-US" b="1" dirty="0" smtClean="0">
                <a:solidFill>
                  <a:schemeClr val="tx1">
                    <a:lumMod val="75000"/>
                    <a:lumOff val="25000"/>
                  </a:schemeClr>
                </a:solidFill>
              </a:rPr>
              <a:t>Internal and Governmental Investigations</a:t>
            </a:r>
            <a:endParaRPr lang="en-US" b="1" dirty="0">
              <a:solidFill>
                <a:schemeClr val="tx1">
                  <a:lumMod val="75000"/>
                  <a:lumOff val="25000"/>
                </a:schemeClr>
              </a:solidFill>
            </a:endParaRPr>
          </a:p>
          <a:p>
            <a:endParaRPr lang="en-US" dirty="0"/>
          </a:p>
        </p:txBody>
      </p:sp>
      <p:pic>
        <p:nvPicPr>
          <p:cNvPr id="4" name="Picture 3" descr="Picture2.jpg"/>
          <p:cNvPicPr>
            <a:picLocks noChangeAspect="1"/>
          </p:cNvPicPr>
          <p:nvPr/>
        </p:nvPicPr>
        <p:blipFill>
          <a:blip r:embed="rId2" cstate="print"/>
          <a:stretch>
            <a:fillRect/>
          </a:stretch>
        </p:blipFill>
        <p:spPr>
          <a:xfrm>
            <a:off x="581900" y="1712372"/>
            <a:ext cx="939329" cy="1346019"/>
          </a:xfrm>
          <a:prstGeom prst="rect">
            <a:avLst/>
          </a:prstGeo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410903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774700"/>
          </a:xfrm>
        </p:spPr>
        <p:txBody>
          <a:bodyPr>
            <a:normAutofit fontScale="90000"/>
          </a:bodyPr>
          <a:lstStyle/>
          <a:p>
            <a:r>
              <a:rPr lang="en-US" sz="1100" dirty="0"/>
              <a:t>Insurance Regulation: Emerging Regulatory Compliance Risks and </a:t>
            </a:r>
            <a:r>
              <a:rPr lang="en-US" sz="1100" dirty="0" smtClean="0"/>
              <a:t>Trends </a:t>
            </a:r>
            <a:r>
              <a:rPr lang="en-US" dirty="0"/>
              <a:t/>
            </a:r>
            <a:br>
              <a:rPr lang="en-US" dirty="0"/>
            </a:br>
            <a:r>
              <a:rPr lang="en-US" dirty="0" smtClean="0"/>
              <a:t>				</a:t>
            </a:r>
            <a:r>
              <a:rPr lang="en-US" sz="2800" b="1" dirty="0" smtClean="0">
                <a:solidFill>
                  <a:schemeClr val="tx1"/>
                </a:solidFill>
              </a:rPr>
              <a:t>Federal </a:t>
            </a:r>
            <a:r>
              <a:rPr lang="en-US" sz="2800" b="1" dirty="0">
                <a:solidFill>
                  <a:schemeClr val="tx1"/>
                </a:solidFill>
              </a:rPr>
              <a:t>Insurance Office </a:t>
            </a:r>
            <a:r>
              <a:rPr lang="en-US" sz="1000" b="1" dirty="0" smtClean="0"/>
              <a:t/>
            </a:r>
            <a:br>
              <a:rPr lang="en-US" sz="1000" b="1" dirty="0" smtClean="0"/>
            </a:br>
            <a:r>
              <a:rPr lang="en-US" sz="1000" b="1" dirty="0"/>
              <a:t/>
            </a:r>
            <a:br>
              <a:rPr lang="en-US" sz="1000" b="1" dirty="0"/>
            </a:br>
            <a:r>
              <a:rPr lang="en-US" sz="1000" b="1" dirty="0" smtClean="0"/>
              <a:t/>
            </a:r>
            <a:br>
              <a:rPr lang="en-US" sz="1000" b="1" dirty="0" smtClean="0"/>
            </a:br>
            <a:endParaRPr lang="en-US" sz="2800" b="1" dirty="0"/>
          </a:p>
        </p:txBody>
      </p:sp>
      <p:sp>
        <p:nvSpPr>
          <p:cNvPr id="3" name="Content Placeholder 2"/>
          <p:cNvSpPr>
            <a:spLocks noGrp="1"/>
          </p:cNvSpPr>
          <p:nvPr>
            <p:ph idx="1"/>
          </p:nvPr>
        </p:nvSpPr>
        <p:spPr>
          <a:xfrm>
            <a:off x="457200" y="805543"/>
            <a:ext cx="8439150" cy="3585481"/>
          </a:xfrm>
        </p:spPr>
        <p:txBody>
          <a:bodyPr>
            <a:noAutofit/>
          </a:bodyPr>
          <a:lstStyle/>
          <a:p>
            <a:pPr>
              <a:lnSpc>
                <a:spcPct val="120000"/>
              </a:lnSpc>
            </a:pPr>
            <a:r>
              <a:rPr lang="en-US" sz="1500" b="1" dirty="0" smtClean="0"/>
              <a:t>Created under Title V of Dodd-Frank to promote national coordination in insurance sector</a:t>
            </a:r>
          </a:p>
          <a:p>
            <a:pPr lvl="1">
              <a:lnSpc>
                <a:spcPct val="120000"/>
              </a:lnSpc>
            </a:pPr>
            <a:r>
              <a:rPr lang="en-US" sz="1500" dirty="0" smtClean="0"/>
              <a:t>Federal Insurance Office Act of 2010</a:t>
            </a:r>
          </a:p>
          <a:p>
            <a:pPr>
              <a:lnSpc>
                <a:spcPct val="120000"/>
              </a:lnSpc>
            </a:pPr>
            <a:r>
              <a:rPr lang="en-US" sz="1500" b="1" dirty="0" smtClean="0"/>
              <a:t>First ever federal agency – aside from FDIC – focused on insurance sector</a:t>
            </a:r>
          </a:p>
          <a:p>
            <a:pPr lvl="1">
              <a:lnSpc>
                <a:spcPct val="120000"/>
              </a:lnSpc>
            </a:pPr>
            <a:r>
              <a:rPr lang="en-US" sz="1500" dirty="0" smtClean="0"/>
              <a:t>Director, Michael </a:t>
            </a:r>
            <a:r>
              <a:rPr lang="en-US" sz="1500" dirty="0" err="1" smtClean="0"/>
              <a:t>McRaith</a:t>
            </a:r>
            <a:r>
              <a:rPr lang="en-US" sz="1500" dirty="0" smtClean="0"/>
              <a:t> (former IL Director of Insurance)</a:t>
            </a:r>
          </a:p>
          <a:p>
            <a:pPr>
              <a:lnSpc>
                <a:spcPct val="80000"/>
              </a:lnSpc>
            </a:pPr>
            <a:r>
              <a:rPr lang="en-US" sz="1500" b="1" dirty="0" smtClean="0"/>
              <a:t>Regulatory uncertainty (Continued)</a:t>
            </a:r>
          </a:p>
          <a:p>
            <a:pPr lvl="1">
              <a:lnSpc>
                <a:spcPct val="120000"/>
              </a:lnSpc>
            </a:pPr>
            <a:r>
              <a:rPr lang="en-US" sz="1500" dirty="0" smtClean="0"/>
              <a:t>Un</a:t>
            </a:r>
            <a:r>
              <a:rPr lang="en-US" sz="1500" b="1" dirty="0" smtClean="0"/>
              <a:t>nec</a:t>
            </a:r>
            <a:r>
              <a:rPr lang="en-US" sz="1500" dirty="0" smtClean="0"/>
              <a:t>essary </a:t>
            </a:r>
            <a:r>
              <a:rPr lang="en-US" sz="1500" dirty="0"/>
              <a:t>Bureaucracy?</a:t>
            </a:r>
          </a:p>
          <a:p>
            <a:pPr lvl="2">
              <a:lnSpc>
                <a:spcPct val="120000"/>
              </a:lnSpc>
            </a:pPr>
            <a:r>
              <a:rPr lang="en-US" sz="1500" dirty="0"/>
              <a:t>The </a:t>
            </a:r>
            <a:r>
              <a:rPr lang="en-US" sz="1500" dirty="0">
                <a:hlinkClick r:id="rId2"/>
              </a:rPr>
              <a:t>National Association of Professional Insurance Agents</a:t>
            </a:r>
            <a:r>
              <a:rPr lang="en-US" sz="1500" dirty="0"/>
              <a:t> (PIA) is proposing that the Federal Insurance Office be repealed</a:t>
            </a:r>
          </a:p>
          <a:p>
            <a:pPr lvl="1">
              <a:lnSpc>
                <a:spcPct val="120000"/>
              </a:lnSpc>
            </a:pPr>
            <a:r>
              <a:rPr lang="en-US" sz="1500" dirty="0"/>
              <a:t>Regulatory Relief?</a:t>
            </a:r>
          </a:p>
          <a:p>
            <a:pPr lvl="2">
              <a:lnSpc>
                <a:spcPct val="120000"/>
              </a:lnSpc>
            </a:pPr>
            <a:r>
              <a:rPr lang="en-US" sz="1500" dirty="0"/>
              <a:t>Will </a:t>
            </a:r>
            <a:r>
              <a:rPr lang="en-US" sz="1500" dirty="0" smtClean="0"/>
              <a:t>  </a:t>
            </a:r>
            <a:r>
              <a:rPr lang="en-US" sz="1500" dirty="0"/>
              <a:t>develop over time to more than “advisory” and offer a federal charter for insurance companies?</a:t>
            </a:r>
          </a:p>
          <a:p>
            <a:endParaRPr lang="en-US" sz="1200" dirty="0"/>
          </a:p>
        </p:txBody>
      </p:sp>
    </p:spTree>
    <p:extLst>
      <p:ext uri="{BB962C8B-B14F-4D97-AF65-F5344CB8AC3E}">
        <p14:creationId xmlns:p14="http://schemas.microsoft.com/office/powerpoint/2010/main" val="4196469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664482"/>
          </a:xfrm>
        </p:spPr>
        <p:txBody>
          <a:bodyPr>
            <a:normAutofit fontScale="90000"/>
          </a:bodyPr>
          <a:lstStyle/>
          <a:p>
            <a:r>
              <a:rPr lang="en-US" sz="1100" dirty="0"/>
              <a:t>Insurance Regulation: Emerging Regulatory Compliance Risks and Trends </a:t>
            </a:r>
            <a:r>
              <a:rPr lang="en-US" sz="1000" dirty="0"/>
              <a:t/>
            </a:r>
            <a:br>
              <a:rPr lang="en-US" sz="1000" dirty="0"/>
            </a:br>
            <a:r>
              <a:rPr lang="en-US" dirty="0" smtClean="0"/>
              <a:t>				</a:t>
            </a:r>
            <a:r>
              <a:rPr lang="en-US" sz="2800" b="1" dirty="0" smtClean="0">
                <a:solidFill>
                  <a:schemeClr val="tx1"/>
                </a:solidFill>
              </a:rPr>
              <a:t>Federal </a:t>
            </a:r>
            <a:r>
              <a:rPr lang="en-US" sz="2800" b="1" dirty="0">
                <a:solidFill>
                  <a:schemeClr val="tx1"/>
                </a:solidFill>
              </a:rPr>
              <a:t>Insurance Office </a:t>
            </a:r>
          </a:p>
        </p:txBody>
      </p:sp>
      <p:sp>
        <p:nvSpPr>
          <p:cNvPr id="3" name="Content Placeholder 2"/>
          <p:cNvSpPr>
            <a:spLocks noGrp="1"/>
          </p:cNvSpPr>
          <p:nvPr>
            <p:ph idx="1"/>
          </p:nvPr>
        </p:nvSpPr>
        <p:spPr>
          <a:xfrm>
            <a:off x="283029" y="870857"/>
            <a:ext cx="8654141" cy="3278606"/>
          </a:xfrm>
        </p:spPr>
        <p:txBody>
          <a:bodyPr>
            <a:noAutofit/>
          </a:bodyPr>
          <a:lstStyle/>
          <a:p>
            <a:pPr marL="0" indent="0">
              <a:lnSpc>
                <a:spcPct val="80000"/>
              </a:lnSpc>
              <a:buNone/>
            </a:pPr>
            <a:r>
              <a:rPr lang="en-US" sz="1450" dirty="0"/>
              <a:t>Principal functions include</a:t>
            </a:r>
            <a:r>
              <a:rPr lang="en-US" sz="1450" dirty="0" smtClean="0"/>
              <a:t>:</a:t>
            </a:r>
            <a:endParaRPr lang="en-US" sz="1450" dirty="0"/>
          </a:p>
          <a:p>
            <a:pPr lvl="1">
              <a:lnSpc>
                <a:spcPct val="150000"/>
              </a:lnSpc>
            </a:pPr>
            <a:r>
              <a:rPr lang="en-US" sz="1450" dirty="0"/>
              <a:t>Monitor insurance industry by gathering information and issuing reports</a:t>
            </a:r>
          </a:p>
          <a:p>
            <a:pPr lvl="1">
              <a:lnSpc>
                <a:spcPct val="150000"/>
              </a:lnSpc>
            </a:pPr>
            <a:r>
              <a:rPr lang="en-US" sz="1450" dirty="0"/>
              <a:t>Identify gaps in insurance regulation that could lead to systemic crisis</a:t>
            </a:r>
          </a:p>
          <a:p>
            <a:pPr lvl="1">
              <a:lnSpc>
                <a:spcPct val="150000"/>
              </a:lnSpc>
            </a:pPr>
            <a:r>
              <a:rPr lang="en-US" sz="1450" dirty="0"/>
              <a:t>Recommend to US Treasury which insurers should be designated </a:t>
            </a:r>
            <a:r>
              <a:rPr lang="en-US" sz="1450" dirty="0" err="1"/>
              <a:t>SIFIs</a:t>
            </a:r>
            <a:r>
              <a:rPr lang="en-US" sz="1450" dirty="0"/>
              <a:t> (systemically important non-bank financial institutions</a:t>
            </a:r>
            <a:r>
              <a:rPr lang="en-US" sz="1450" dirty="0" smtClean="0"/>
              <a:t>)</a:t>
            </a:r>
          </a:p>
          <a:p>
            <a:pPr lvl="1">
              <a:lnSpc>
                <a:spcPct val="150000"/>
              </a:lnSpc>
            </a:pPr>
            <a:r>
              <a:rPr lang="en-US" sz="1450" dirty="0" smtClean="0"/>
              <a:t>Conduct studies on how to modernize insurance regulations – make recommendations to Congress</a:t>
            </a:r>
          </a:p>
          <a:p>
            <a:pPr lvl="1">
              <a:lnSpc>
                <a:spcPct val="170000"/>
              </a:lnSpc>
            </a:pPr>
            <a:r>
              <a:rPr lang="en-US" sz="1450" dirty="0" smtClean="0"/>
              <a:t>Monitor extent to which low/moderate income persons, minorities, underserved communities have access to affordable insurance</a:t>
            </a:r>
          </a:p>
          <a:p>
            <a:pPr marL="0" indent="0">
              <a:lnSpc>
                <a:spcPct val="80000"/>
              </a:lnSpc>
              <a:buNone/>
            </a:pPr>
            <a:r>
              <a:rPr lang="en-US" sz="1450" dirty="0" smtClean="0"/>
              <a:t>Recent report: </a:t>
            </a:r>
            <a:r>
              <a:rPr lang="en-US" sz="1450" i="1" dirty="0" smtClean="0"/>
              <a:t>Report on Protection of Insurance Consumers and Access to Insurance </a:t>
            </a:r>
            <a:r>
              <a:rPr lang="en-US" sz="1450" dirty="0" smtClean="0"/>
              <a:t>(Nov, 21, 2016)</a:t>
            </a:r>
            <a:endParaRPr lang="en-US" sz="1450" dirty="0"/>
          </a:p>
        </p:txBody>
      </p:sp>
    </p:spTree>
    <p:extLst>
      <p:ext uri="{BB962C8B-B14F-4D97-AF65-F5344CB8AC3E}">
        <p14:creationId xmlns:p14="http://schemas.microsoft.com/office/powerpoint/2010/main" val="3099892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100" dirty="0"/>
              <a:t>Insurance Regulation: Emerging Regulatory Compliance Risks and Trends </a:t>
            </a:r>
            <a:r>
              <a:rPr lang="en-US" dirty="0"/>
              <a:t/>
            </a:r>
            <a:br>
              <a:rPr lang="en-US" dirty="0"/>
            </a:br>
            <a:r>
              <a:rPr lang="en-US" dirty="0" smtClean="0"/>
              <a:t>				</a:t>
            </a:r>
            <a:r>
              <a:rPr lang="en-US" sz="2800" b="1" dirty="0" smtClean="0">
                <a:solidFill>
                  <a:schemeClr val="tx1"/>
                </a:solidFill>
              </a:rPr>
              <a:t>Federal </a:t>
            </a:r>
            <a:r>
              <a:rPr lang="en-US" sz="2800" b="1" dirty="0">
                <a:solidFill>
                  <a:schemeClr val="tx1"/>
                </a:solidFill>
              </a:rPr>
              <a:t>Insurance Office</a:t>
            </a:r>
            <a:br>
              <a:rPr lang="en-US" sz="2800" b="1" dirty="0">
                <a:solidFill>
                  <a:schemeClr val="tx1"/>
                </a:solidFill>
              </a:rPr>
            </a:br>
            <a:r>
              <a:rPr lang="en-US" sz="2800" b="1" dirty="0" smtClean="0">
                <a:solidFill>
                  <a:schemeClr val="tx1"/>
                </a:solidFill>
              </a:rPr>
              <a:t>           </a:t>
            </a:r>
            <a:r>
              <a:rPr lang="en-US" b="1" i="1" dirty="0" smtClean="0">
                <a:solidFill>
                  <a:schemeClr val="tx1"/>
                </a:solidFill>
              </a:rPr>
              <a:t>Report </a:t>
            </a:r>
            <a:r>
              <a:rPr lang="en-US" b="1" i="1" dirty="0">
                <a:solidFill>
                  <a:schemeClr val="tx1"/>
                </a:solidFill>
              </a:rPr>
              <a:t>on Protection of Insurance Consumers and </a:t>
            </a:r>
            <a:r>
              <a:rPr lang="en-US" b="1" i="1" dirty="0" smtClean="0">
                <a:solidFill>
                  <a:schemeClr val="tx1"/>
                </a:solidFill>
              </a:rPr>
              <a:t>					             Access </a:t>
            </a:r>
            <a:r>
              <a:rPr lang="en-US" b="1" i="1" dirty="0">
                <a:solidFill>
                  <a:schemeClr val="tx1"/>
                </a:solidFill>
              </a:rPr>
              <a:t>to Insurance </a:t>
            </a:r>
            <a:endParaRPr lang="en-US" b="1" dirty="0">
              <a:solidFill>
                <a:schemeClr val="tx1"/>
              </a:solidFill>
            </a:endParaRPr>
          </a:p>
        </p:txBody>
      </p:sp>
      <p:sp>
        <p:nvSpPr>
          <p:cNvPr id="3" name="Content Placeholder 2"/>
          <p:cNvSpPr>
            <a:spLocks noGrp="1"/>
          </p:cNvSpPr>
          <p:nvPr>
            <p:ph idx="1"/>
          </p:nvPr>
        </p:nvSpPr>
        <p:spPr>
          <a:xfrm>
            <a:off x="457200" y="1752600"/>
            <a:ext cx="8229600" cy="2035629"/>
          </a:xfrm>
        </p:spPr>
        <p:txBody>
          <a:bodyPr>
            <a:normAutofit/>
          </a:bodyPr>
          <a:lstStyle/>
          <a:p>
            <a:pPr marL="0" indent="0">
              <a:lnSpc>
                <a:spcPct val="80000"/>
              </a:lnSpc>
              <a:buNone/>
            </a:pPr>
            <a:r>
              <a:rPr lang="en-US" sz="1500" i="1" dirty="0"/>
              <a:t>Report on Protection of Insurance Consumers and Access to Insurance </a:t>
            </a:r>
            <a:r>
              <a:rPr lang="en-US" sz="1500" dirty="0"/>
              <a:t>(Nov, 21, 2016)</a:t>
            </a:r>
          </a:p>
          <a:p>
            <a:pPr lvl="1">
              <a:lnSpc>
                <a:spcPct val="170000"/>
              </a:lnSpc>
            </a:pPr>
            <a:r>
              <a:rPr lang="en-US" sz="1500" u="sng" dirty="0"/>
              <a:t>On one hand</a:t>
            </a:r>
            <a:r>
              <a:rPr lang="en-US" sz="1500" dirty="0"/>
              <a:t> – Report notes “the business of insurance in the United States in primarily regulated at the State level” </a:t>
            </a:r>
          </a:p>
          <a:p>
            <a:pPr lvl="2">
              <a:lnSpc>
                <a:spcPct val="80000"/>
              </a:lnSpc>
            </a:pPr>
            <a:r>
              <a:rPr lang="en-US" sz="1500" i="1" dirty="0"/>
              <a:t>recognition of state authority</a:t>
            </a:r>
            <a:endParaRPr lang="en-US" sz="1500" dirty="0"/>
          </a:p>
          <a:p>
            <a:endParaRPr lang="en-US" dirty="0"/>
          </a:p>
        </p:txBody>
      </p:sp>
    </p:spTree>
    <p:extLst>
      <p:ext uri="{BB962C8B-B14F-4D97-AF65-F5344CB8AC3E}">
        <p14:creationId xmlns:p14="http://schemas.microsoft.com/office/powerpoint/2010/main" val="560651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100" dirty="0"/>
              <a:t>Insurance Regulation: Emerging Regulatory Compliance Risks and Trends </a:t>
            </a:r>
            <a:r>
              <a:rPr lang="en-US" dirty="0"/>
              <a:t/>
            </a:r>
            <a:br>
              <a:rPr lang="en-US" dirty="0"/>
            </a:br>
            <a:r>
              <a:rPr lang="en-US" dirty="0" smtClean="0"/>
              <a:t>				</a:t>
            </a:r>
            <a:r>
              <a:rPr lang="en-US" sz="2800" b="1" dirty="0" smtClean="0">
                <a:solidFill>
                  <a:schemeClr val="tx1"/>
                </a:solidFill>
              </a:rPr>
              <a:t>Federal </a:t>
            </a:r>
            <a:r>
              <a:rPr lang="en-US" sz="2800" b="1" dirty="0">
                <a:solidFill>
                  <a:schemeClr val="tx1"/>
                </a:solidFill>
              </a:rPr>
              <a:t>Insurance Office</a:t>
            </a:r>
            <a:br>
              <a:rPr lang="en-US" sz="2800" b="1" dirty="0">
                <a:solidFill>
                  <a:schemeClr val="tx1"/>
                </a:solidFill>
              </a:rPr>
            </a:br>
            <a:r>
              <a:rPr lang="en-US" sz="2800" b="1" dirty="0" smtClean="0">
                <a:solidFill>
                  <a:schemeClr val="tx1"/>
                </a:solidFill>
              </a:rPr>
              <a:t>           </a:t>
            </a:r>
            <a:r>
              <a:rPr lang="en-US" b="1" i="1" dirty="0" smtClean="0">
                <a:solidFill>
                  <a:schemeClr val="tx1"/>
                </a:solidFill>
              </a:rPr>
              <a:t>Report </a:t>
            </a:r>
            <a:r>
              <a:rPr lang="en-US" b="1" i="1" dirty="0">
                <a:solidFill>
                  <a:schemeClr val="tx1"/>
                </a:solidFill>
              </a:rPr>
              <a:t>on Protection of Insurance Consumers and </a:t>
            </a:r>
            <a:r>
              <a:rPr lang="en-US" b="1" i="1" dirty="0" smtClean="0">
                <a:solidFill>
                  <a:schemeClr val="tx1"/>
                </a:solidFill>
              </a:rPr>
              <a:t>					             Access </a:t>
            </a:r>
            <a:r>
              <a:rPr lang="en-US" b="1" i="1" dirty="0">
                <a:solidFill>
                  <a:schemeClr val="tx1"/>
                </a:solidFill>
              </a:rPr>
              <a:t>to Insurance </a:t>
            </a:r>
            <a:endParaRPr lang="en-US" b="1" dirty="0">
              <a:solidFill>
                <a:schemeClr val="tx1"/>
              </a:solidFill>
            </a:endParaRPr>
          </a:p>
        </p:txBody>
      </p:sp>
      <p:sp>
        <p:nvSpPr>
          <p:cNvPr id="3" name="Content Placeholder 2"/>
          <p:cNvSpPr>
            <a:spLocks noGrp="1"/>
          </p:cNvSpPr>
          <p:nvPr>
            <p:ph idx="1"/>
          </p:nvPr>
        </p:nvSpPr>
        <p:spPr>
          <a:xfrm>
            <a:off x="370115" y="1654627"/>
            <a:ext cx="8229600" cy="2264230"/>
          </a:xfrm>
        </p:spPr>
        <p:txBody>
          <a:bodyPr>
            <a:normAutofit fontScale="25000" lnSpcReduction="20000"/>
          </a:bodyPr>
          <a:lstStyle/>
          <a:p>
            <a:pPr marL="0" indent="0">
              <a:lnSpc>
                <a:spcPct val="80000"/>
              </a:lnSpc>
              <a:buNone/>
            </a:pPr>
            <a:r>
              <a:rPr lang="en-US" sz="6000" i="1" dirty="0"/>
              <a:t>Report on Protection of Insurance Consumers and Access to Insurance </a:t>
            </a:r>
            <a:r>
              <a:rPr lang="en-US" sz="6000" dirty="0"/>
              <a:t>(Nov, 21, 2016</a:t>
            </a:r>
            <a:r>
              <a:rPr lang="en-US" sz="6000" dirty="0" smtClean="0"/>
              <a:t>)</a:t>
            </a:r>
          </a:p>
          <a:p>
            <a:pPr marL="0" indent="0">
              <a:lnSpc>
                <a:spcPct val="80000"/>
              </a:lnSpc>
              <a:buNone/>
            </a:pPr>
            <a:r>
              <a:rPr lang="en-US" sz="6000" dirty="0" smtClean="0"/>
              <a:t>(Continued)</a:t>
            </a:r>
            <a:endParaRPr lang="en-US" sz="6000" dirty="0"/>
          </a:p>
          <a:p>
            <a:pPr lvl="1">
              <a:lnSpc>
                <a:spcPct val="160000"/>
              </a:lnSpc>
            </a:pPr>
            <a:r>
              <a:rPr lang="en-US" sz="6000" u="sng" dirty="0"/>
              <a:t>On the other hand</a:t>
            </a:r>
            <a:r>
              <a:rPr lang="en-US" sz="6000" dirty="0"/>
              <a:t> – Report “highlights some gaps and inconsistencies in state insurance consumer protections and recommends a path forward in each instance” </a:t>
            </a:r>
          </a:p>
          <a:p>
            <a:pPr lvl="2">
              <a:lnSpc>
                <a:spcPct val="80000"/>
              </a:lnSpc>
            </a:pPr>
            <a:r>
              <a:rPr lang="en-US" sz="6000" i="1" dirty="0"/>
              <a:t>criticism of effectiveness of state regulation</a:t>
            </a:r>
          </a:p>
          <a:p>
            <a:pPr marL="457200" lvl="1" indent="0">
              <a:lnSpc>
                <a:spcPct val="80000"/>
              </a:lnSpc>
              <a:buNone/>
            </a:pPr>
            <a:endParaRPr lang="en-US" sz="6000" dirty="0"/>
          </a:p>
          <a:p>
            <a:pPr>
              <a:lnSpc>
                <a:spcPct val="120000"/>
              </a:lnSpc>
            </a:pPr>
            <a:r>
              <a:rPr lang="en-US" sz="6000" b="1" i="1" dirty="0"/>
              <a:t>Takeaway</a:t>
            </a:r>
            <a:r>
              <a:rPr lang="en-US" sz="6000" dirty="0"/>
              <a:t>: Report likely will fundamentally impact state insurance regulation even under President Trump’s Administration</a:t>
            </a:r>
          </a:p>
          <a:p>
            <a:endParaRPr lang="en-US" dirty="0"/>
          </a:p>
        </p:txBody>
      </p:sp>
    </p:spTree>
    <p:extLst>
      <p:ext uri="{BB962C8B-B14F-4D97-AF65-F5344CB8AC3E}">
        <p14:creationId xmlns:p14="http://schemas.microsoft.com/office/powerpoint/2010/main" val="4080855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50"/>
            <a:ext cx="8229600" cy="577850"/>
          </a:xfrm>
        </p:spPr>
        <p:txBody>
          <a:bodyPr>
            <a:noAutofit/>
          </a:bodyPr>
          <a:lstStyle/>
          <a:p>
            <a:r>
              <a:rPr lang="en-US" sz="1000" dirty="0" smtClean="0"/>
              <a:t>Insurance </a:t>
            </a:r>
            <a:r>
              <a:rPr lang="en-US" sz="1000" dirty="0"/>
              <a:t>Regulation: Emerging Regulatory Compliance Risks and </a:t>
            </a:r>
            <a:r>
              <a:rPr lang="en-US" sz="1000" dirty="0" smtClean="0"/>
              <a:t>Trends</a:t>
            </a:r>
            <a:br>
              <a:rPr lang="en-US" sz="1000" dirty="0" smtClean="0"/>
            </a:br>
            <a:r>
              <a:rPr lang="en-US" sz="1000" dirty="0" smtClean="0"/>
              <a:t> </a:t>
            </a:r>
            <a:r>
              <a:rPr lang="en-US" sz="2800" dirty="0"/>
              <a:t/>
            </a:r>
            <a:br>
              <a:rPr lang="en-US" sz="2800" dirty="0"/>
            </a:br>
            <a:r>
              <a:rPr lang="en-US" sz="2500" b="1" dirty="0" smtClean="0"/>
              <a:t>				</a:t>
            </a:r>
            <a:r>
              <a:rPr lang="en-US" sz="2500" b="1" dirty="0" smtClean="0">
                <a:solidFill>
                  <a:schemeClr val="tx1"/>
                </a:solidFill>
              </a:rPr>
              <a:t>Federal </a:t>
            </a:r>
            <a:r>
              <a:rPr lang="en-US" sz="2500" b="1" dirty="0">
                <a:solidFill>
                  <a:schemeClr val="tx1"/>
                </a:solidFill>
              </a:rPr>
              <a:t>Insurance Office </a:t>
            </a:r>
            <a:br>
              <a:rPr lang="en-US" sz="2500" b="1" dirty="0">
                <a:solidFill>
                  <a:schemeClr val="tx1"/>
                </a:solidFill>
              </a:rPr>
            </a:br>
            <a:r>
              <a:rPr lang="en-US" sz="2500" b="1" dirty="0" smtClean="0">
                <a:solidFill>
                  <a:schemeClr val="tx1"/>
                </a:solidFill>
              </a:rPr>
              <a:t>           </a:t>
            </a:r>
            <a:r>
              <a:rPr lang="en-US" sz="2000" b="1" i="1" dirty="0" smtClean="0">
                <a:solidFill>
                  <a:schemeClr val="tx1"/>
                </a:solidFill>
              </a:rPr>
              <a:t>Report </a:t>
            </a:r>
            <a:r>
              <a:rPr lang="en-US" sz="2000" b="1" i="1" dirty="0">
                <a:solidFill>
                  <a:schemeClr val="tx1"/>
                </a:solidFill>
              </a:rPr>
              <a:t>on Protection of Insurance Consumers and </a:t>
            </a:r>
            <a:r>
              <a:rPr lang="en-US" sz="2000" b="1" i="1" dirty="0" smtClean="0">
                <a:solidFill>
                  <a:schemeClr val="tx1"/>
                </a:solidFill>
              </a:rPr>
              <a:t>					             Access </a:t>
            </a:r>
            <a:r>
              <a:rPr lang="en-US" sz="2000" b="1" i="1" dirty="0">
                <a:solidFill>
                  <a:schemeClr val="tx1"/>
                </a:solidFill>
              </a:rPr>
              <a:t>to Insurance </a:t>
            </a:r>
            <a:endParaRPr lang="en-US" sz="2000" b="1" dirty="0">
              <a:solidFill>
                <a:schemeClr val="tx1"/>
              </a:solidFill>
            </a:endParaRPr>
          </a:p>
        </p:txBody>
      </p:sp>
      <p:sp>
        <p:nvSpPr>
          <p:cNvPr id="3" name="Content Placeholder 2"/>
          <p:cNvSpPr>
            <a:spLocks noGrp="1"/>
          </p:cNvSpPr>
          <p:nvPr>
            <p:ph idx="1"/>
          </p:nvPr>
        </p:nvSpPr>
        <p:spPr>
          <a:xfrm>
            <a:off x="337457" y="1719943"/>
            <a:ext cx="8349343" cy="2906486"/>
          </a:xfrm>
        </p:spPr>
        <p:txBody>
          <a:bodyPr>
            <a:normAutofit/>
          </a:bodyPr>
          <a:lstStyle/>
          <a:p>
            <a:pPr>
              <a:lnSpc>
                <a:spcPct val="120000"/>
              </a:lnSpc>
            </a:pPr>
            <a:r>
              <a:rPr lang="en-US" sz="1500" i="1" dirty="0"/>
              <a:t>Report on Protection of Insurance Consumers and Access to Insurance </a:t>
            </a:r>
            <a:r>
              <a:rPr lang="en-US" sz="1500" dirty="0"/>
              <a:t>contains 5 broad themes</a:t>
            </a:r>
          </a:p>
          <a:p>
            <a:pPr marL="914400" lvl="1" indent="-457200">
              <a:lnSpc>
                <a:spcPct val="170000"/>
              </a:lnSpc>
              <a:spcBef>
                <a:spcPts val="0"/>
              </a:spcBef>
              <a:buFont typeface="+mj-lt"/>
              <a:buAutoNum type="arabicPeriod"/>
            </a:pPr>
            <a:r>
              <a:rPr lang="en-US" sz="1500" dirty="0"/>
              <a:t>Insurance &amp; Technology</a:t>
            </a:r>
          </a:p>
          <a:p>
            <a:pPr marL="914400" lvl="1" indent="-457200">
              <a:lnSpc>
                <a:spcPct val="110000"/>
              </a:lnSpc>
              <a:buFont typeface="+mj-lt"/>
              <a:buAutoNum type="arabicPeriod"/>
            </a:pPr>
            <a:r>
              <a:rPr lang="en-US" sz="1500" dirty="0"/>
              <a:t>Environmental Hazards &amp; Insurance</a:t>
            </a:r>
          </a:p>
          <a:p>
            <a:pPr marL="914400" lvl="1" indent="-457200">
              <a:lnSpc>
                <a:spcPct val="110000"/>
              </a:lnSpc>
              <a:buFont typeface="+mj-lt"/>
              <a:buAutoNum type="arabicPeriod"/>
            </a:pPr>
            <a:r>
              <a:rPr lang="en-US" sz="1500" dirty="0"/>
              <a:t>Fairness in Insurance Practices</a:t>
            </a:r>
          </a:p>
          <a:p>
            <a:pPr marL="914400" lvl="1" indent="-457200">
              <a:lnSpc>
                <a:spcPct val="110000"/>
              </a:lnSpc>
              <a:buFont typeface="+mj-lt"/>
              <a:buAutoNum type="arabicPeriod"/>
            </a:pPr>
            <a:r>
              <a:rPr lang="en-US" sz="1500" dirty="0"/>
              <a:t>Fairness in State Insurance Standards</a:t>
            </a:r>
          </a:p>
          <a:p>
            <a:pPr marL="914400" lvl="1" indent="-457200">
              <a:lnSpc>
                <a:spcPct val="110000"/>
              </a:lnSpc>
              <a:buFont typeface="+mj-lt"/>
              <a:buAutoNum type="arabicPeriod"/>
            </a:pPr>
            <a:r>
              <a:rPr lang="en-US" sz="1500" dirty="0"/>
              <a:t>Retirement &amp; Related Issues</a:t>
            </a:r>
          </a:p>
          <a:p>
            <a:pPr lvl="1">
              <a:lnSpc>
                <a:spcPct val="80000"/>
              </a:lnSpc>
            </a:pPr>
            <a:endParaRPr lang="en-US" sz="1500" dirty="0"/>
          </a:p>
          <a:p>
            <a:pPr marL="342900" lvl="1" indent="-342900">
              <a:lnSpc>
                <a:spcPct val="80000"/>
              </a:lnSpc>
              <a:buFont typeface="Arial" pitchFamily="34" charset="0"/>
              <a:buChar char="•"/>
            </a:pPr>
            <a:r>
              <a:rPr lang="en-US" sz="1500" b="1" i="1" dirty="0"/>
              <a:t>Takeaway</a:t>
            </a:r>
            <a:r>
              <a:rPr lang="en-US" sz="1500" dirty="0"/>
              <a:t>: Focus of Report is </a:t>
            </a:r>
            <a:r>
              <a:rPr lang="en-US" sz="1500" i="1" dirty="0"/>
              <a:t>Consumer Protection</a:t>
            </a:r>
          </a:p>
          <a:p>
            <a:endParaRPr lang="en-US" dirty="0"/>
          </a:p>
        </p:txBody>
      </p:sp>
    </p:spTree>
    <p:extLst>
      <p:ext uri="{BB962C8B-B14F-4D97-AF65-F5344CB8AC3E}">
        <p14:creationId xmlns:p14="http://schemas.microsoft.com/office/powerpoint/2010/main" val="472188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50"/>
            <a:ext cx="8229600" cy="857250"/>
          </a:xfrm>
        </p:spPr>
        <p:txBody>
          <a:bodyPr>
            <a:noAutofit/>
          </a:bodyPr>
          <a:lstStyle/>
          <a:p>
            <a:r>
              <a:rPr lang="en-US" sz="1000" dirty="0"/>
              <a:t>Insurance Regulation: Emerging Regulatory Compliance Risks and Trends </a:t>
            </a:r>
            <a:r>
              <a:rPr lang="en-US" sz="2800" dirty="0"/>
              <a:t/>
            </a:r>
            <a:br>
              <a:rPr lang="en-US" sz="2800" dirty="0"/>
            </a:br>
            <a:r>
              <a:rPr lang="en-US" sz="2800" dirty="0" smtClean="0"/>
              <a:t>				</a:t>
            </a:r>
            <a:r>
              <a:rPr lang="en-US" sz="2500" b="1" dirty="0" smtClean="0">
                <a:solidFill>
                  <a:schemeClr val="tx1"/>
                </a:solidFill>
              </a:rPr>
              <a:t>Federal </a:t>
            </a:r>
            <a:r>
              <a:rPr lang="en-US" sz="2500" b="1" dirty="0">
                <a:solidFill>
                  <a:schemeClr val="tx1"/>
                </a:solidFill>
              </a:rPr>
              <a:t>Insurance Office </a:t>
            </a:r>
            <a:br>
              <a:rPr lang="en-US" sz="2500" b="1" dirty="0">
                <a:solidFill>
                  <a:schemeClr val="tx1"/>
                </a:solidFill>
              </a:rPr>
            </a:br>
            <a:r>
              <a:rPr lang="en-US" sz="2500" b="1" dirty="0" smtClean="0">
                <a:solidFill>
                  <a:schemeClr val="tx1"/>
                </a:solidFill>
              </a:rPr>
              <a:t>           </a:t>
            </a:r>
            <a:r>
              <a:rPr lang="en-US" sz="2000" b="1" i="1" dirty="0" smtClean="0">
                <a:solidFill>
                  <a:schemeClr val="tx1"/>
                </a:solidFill>
              </a:rPr>
              <a:t>Report </a:t>
            </a:r>
            <a:r>
              <a:rPr lang="en-US" sz="2000" b="1" i="1" dirty="0">
                <a:solidFill>
                  <a:schemeClr val="tx1"/>
                </a:solidFill>
              </a:rPr>
              <a:t>on Protection of Insurance Consumers and </a:t>
            </a:r>
            <a:r>
              <a:rPr lang="en-US" sz="2000" b="1" i="1" dirty="0" smtClean="0">
                <a:solidFill>
                  <a:schemeClr val="tx1"/>
                </a:solidFill>
              </a:rPr>
              <a:t>							Access </a:t>
            </a:r>
            <a:r>
              <a:rPr lang="en-US" sz="2000" b="1" i="1" dirty="0">
                <a:solidFill>
                  <a:schemeClr val="tx1"/>
                </a:solidFill>
              </a:rPr>
              <a:t>to Insurance </a:t>
            </a:r>
            <a:endParaRPr lang="en-US" sz="2000" b="1" dirty="0">
              <a:solidFill>
                <a:schemeClr val="tx1"/>
              </a:solidFill>
            </a:endParaRPr>
          </a:p>
        </p:txBody>
      </p:sp>
      <p:sp>
        <p:nvSpPr>
          <p:cNvPr id="3" name="Content Placeholder 2"/>
          <p:cNvSpPr>
            <a:spLocks noGrp="1"/>
          </p:cNvSpPr>
          <p:nvPr>
            <p:ph idx="1"/>
          </p:nvPr>
        </p:nvSpPr>
        <p:spPr>
          <a:xfrm>
            <a:off x="0" y="1513113"/>
            <a:ext cx="9144000" cy="2928257"/>
          </a:xfrm>
        </p:spPr>
        <p:txBody>
          <a:bodyPr>
            <a:normAutofit fontScale="25000" lnSpcReduction="20000"/>
          </a:bodyPr>
          <a:lstStyle/>
          <a:p>
            <a:pPr marL="0" indent="0">
              <a:lnSpc>
                <a:spcPct val="80000"/>
              </a:lnSpc>
              <a:spcBef>
                <a:spcPts val="0"/>
              </a:spcBef>
              <a:buNone/>
            </a:pPr>
            <a:r>
              <a:rPr lang="en-US" sz="8000" b="1" i="1" dirty="0" smtClean="0"/>
              <a:t>  Insurance </a:t>
            </a:r>
            <a:r>
              <a:rPr lang="en-US" sz="8000" b="1" i="1" dirty="0"/>
              <a:t>&amp; Technology</a:t>
            </a:r>
          </a:p>
          <a:p>
            <a:pPr lvl="1">
              <a:lnSpc>
                <a:spcPct val="170000"/>
              </a:lnSpc>
              <a:spcBef>
                <a:spcPts val="0"/>
              </a:spcBef>
              <a:spcAft>
                <a:spcPts val="0"/>
              </a:spcAft>
            </a:pPr>
            <a:r>
              <a:rPr lang="en-US" sz="5800" dirty="0"/>
              <a:t>Big Data</a:t>
            </a:r>
          </a:p>
          <a:p>
            <a:pPr lvl="2">
              <a:lnSpc>
                <a:spcPct val="170000"/>
              </a:lnSpc>
              <a:spcBef>
                <a:spcPts val="0"/>
              </a:spcBef>
              <a:spcAft>
                <a:spcPts val="0"/>
              </a:spcAft>
            </a:pPr>
            <a:r>
              <a:rPr lang="en-US" sz="5800" dirty="0" smtClean="0"/>
              <a:t>Big </a:t>
            </a:r>
            <a:r>
              <a:rPr lang="en-US" sz="5800" dirty="0"/>
              <a:t>Data is particularly valuable in underwriting and “risk classification” and “price optimization”</a:t>
            </a:r>
          </a:p>
          <a:p>
            <a:pPr lvl="1">
              <a:lnSpc>
                <a:spcPct val="170000"/>
              </a:lnSpc>
              <a:spcBef>
                <a:spcPts val="0"/>
              </a:spcBef>
              <a:spcAft>
                <a:spcPts val="0"/>
              </a:spcAft>
            </a:pPr>
            <a:r>
              <a:rPr lang="en-US" sz="5800" dirty="0" smtClean="0"/>
              <a:t>Consumer </a:t>
            </a:r>
            <a:r>
              <a:rPr lang="en-US" sz="5800" dirty="0"/>
              <a:t>concerns: </a:t>
            </a:r>
          </a:p>
          <a:p>
            <a:pPr lvl="2">
              <a:lnSpc>
                <a:spcPct val="170000"/>
              </a:lnSpc>
              <a:spcBef>
                <a:spcPts val="0"/>
              </a:spcBef>
              <a:spcAft>
                <a:spcPts val="0"/>
              </a:spcAft>
            </a:pPr>
            <a:r>
              <a:rPr lang="en-US" sz="5800" dirty="0" smtClean="0"/>
              <a:t>“</a:t>
            </a:r>
            <a:r>
              <a:rPr lang="en-US" sz="5800" dirty="0"/>
              <a:t>Big Data methodologies may hide intentional or unintentional discrimination against protected classes ‘by generating customer segments that are closely correlated with race, gender, ethnicity, or religion.’” (citing Exec. Off. Of </a:t>
            </a:r>
            <a:r>
              <a:rPr lang="en-US" sz="5800" dirty="0" err="1"/>
              <a:t>POTUS</a:t>
            </a:r>
            <a:r>
              <a:rPr lang="en-US" sz="5800" dirty="0"/>
              <a:t>, </a:t>
            </a:r>
            <a:r>
              <a:rPr lang="en-US" sz="5800" i="1" dirty="0"/>
              <a:t>Big Data and Differential Pricing</a:t>
            </a:r>
            <a:r>
              <a:rPr lang="en-US" sz="5800" dirty="0"/>
              <a:t> study (Feb. 2015))</a:t>
            </a:r>
          </a:p>
          <a:p>
            <a:pPr lvl="2">
              <a:lnSpc>
                <a:spcPct val="100000"/>
              </a:lnSpc>
              <a:spcBef>
                <a:spcPts val="0"/>
              </a:spcBef>
              <a:spcAft>
                <a:spcPts val="0"/>
              </a:spcAft>
            </a:pPr>
            <a:endParaRPr lang="en-US" sz="1800" dirty="0"/>
          </a:p>
          <a:p>
            <a:endParaRPr lang="en-US" dirty="0"/>
          </a:p>
        </p:txBody>
      </p:sp>
    </p:spTree>
    <p:extLst>
      <p:ext uri="{BB962C8B-B14F-4D97-AF65-F5344CB8AC3E}">
        <p14:creationId xmlns:p14="http://schemas.microsoft.com/office/powerpoint/2010/main" val="929070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50"/>
            <a:ext cx="8229600" cy="857250"/>
          </a:xfrm>
        </p:spPr>
        <p:txBody>
          <a:bodyPr>
            <a:noAutofit/>
          </a:bodyPr>
          <a:lstStyle/>
          <a:p>
            <a:r>
              <a:rPr lang="en-US" sz="1000" dirty="0"/>
              <a:t>Insurance Regulation: Emerging Regulatory Compliance Risks and Trends </a:t>
            </a:r>
            <a:r>
              <a:rPr lang="en-US" sz="2800" dirty="0"/>
              <a:t/>
            </a:r>
            <a:br>
              <a:rPr lang="en-US" sz="2800" dirty="0"/>
            </a:br>
            <a:r>
              <a:rPr lang="en-US" sz="2800" dirty="0" smtClean="0"/>
              <a:t>				</a:t>
            </a:r>
            <a:r>
              <a:rPr lang="en-US" sz="2500" b="1" dirty="0" smtClean="0">
                <a:solidFill>
                  <a:schemeClr val="tx1"/>
                </a:solidFill>
              </a:rPr>
              <a:t>Federal </a:t>
            </a:r>
            <a:r>
              <a:rPr lang="en-US" sz="2500" b="1" dirty="0">
                <a:solidFill>
                  <a:schemeClr val="tx1"/>
                </a:solidFill>
              </a:rPr>
              <a:t>Insurance Office </a:t>
            </a:r>
            <a:br>
              <a:rPr lang="en-US" sz="2500" b="1" dirty="0">
                <a:solidFill>
                  <a:schemeClr val="tx1"/>
                </a:solidFill>
              </a:rPr>
            </a:br>
            <a:r>
              <a:rPr lang="en-US" sz="2500" b="1" dirty="0" smtClean="0">
                <a:solidFill>
                  <a:schemeClr val="tx1"/>
                </a:solidFill>
              </a:rPr>
              <a:t>		</a:t>
            </a:r>
            <a:r>
              <a:rPr lang="en-US" sz="2000" b="1" i="1" dirty="0" smtClean="0">
                <a:solidFill>
                  <a:schemeClr val="tx1"/>
                </a:solidFill>
              </a:rPr>
              <a:t>Report </a:t>
            </a:r>
            <a:r>
              <a:rPr lang="en-US" sz="2000" b="1" i="1" dirty="0">
                <a:solidFill>
                  <a:schemeClr val="tx1"/>
                </a:solidFill>
              </a:rPr>
              <a:t>on Protection of Insurance Consumers and </a:t>
            </a:r>
            <a:r>
              <a:rPr lang="en-US" sz="2000" b="1" i="1" dirty="0" smtClean="0">
                <a:solidFill>
                  <a:schemeClr val="tx1"/>
                </a:solidFill>
              </a:rPr>
              <a:t>								Access </a:t>
            </a:r>
            <a:r>
              <a:rPr lang="en-US" sz="2000" b="1" i="1" dirty="0">
                <a:solidFill>
                  <a:schemeClr val="tx1"/>
                </a:solidFill>
              </a:rPr>
              <a:t>to Insurance </a:t>
            </a:r>
            <a:endParaRPr lang="en-US" sz="2000" b="1" dirty="0">
              <a:solidFill>
                <a:schemeClr val="tx1"/>
              </a:solidFill>
            </a:endParaRPr>
          </a:p>
        </p:txBody>
      </p:sp>
      <p:sp>
        <p:nvSpPr>
          <p:cNvPr id="3" name="Content Placeholder 2"/>
          <p:cNvSpPr>
            <a:spLocks noGrp="1"/>
          </p:cNvSpPr>
          <p:nvPr>
            <p:ph idx="1"/>
          </p:nvPr>
        </p:nvSpPr>
        <p:spPr>
          <a:xfrm>
            <a:off x="87087" y="1534887"/>
            <a:ext cx="8952140" cy="2764970"/>
          </a:xfrm>
        </p:spPr>
        <p:txBody>
          <a:bodyPr>
            <a:normAutofit fontScale="25000" lnSpcReduction="20000"/>
          </a:bodyPr>
          <a:lstStyle/>
          <a:p>
            <a:pPr marL="0" indent="0">
              <a:lnSpc>
                <a:spcPct val="80000"/>
              </a:lnSpc>
              <a:spcBef>
                <a:spcPts val="600"/>
              </a:spcBef>
              <a:spcAft>
                <a:spcPts val="600"/>
              </a:spcAft>
              <a:buNone/>
            </a:pPr>
            <a:r>
              <a:rPr lang="en-US" sz="8000" b="1" i="1" dirty="0" smtClean="0"/>
              <a:t>Insurance </a:t>
            </a:r>
            <a:r>
              <a:rPr lang="en-US" sz="8000" b="1" i="1" dirty="0"/>
              <a:t>&amp; </a:t>
            </a:r>
            <a:r>
              <a:rPr lang="en-US" sz="8000" b="1" i="1" dirty="0" smtClean="0"/>
              <a:t>Technology (Continued)</a:t>
            </a:r>
            <a:endParaRPr lang="en-US" sz="8000" b="1" i="1" dirty="0"/>
          </a:p>
          <a:p>
            <a:pPr lvl="1">
              <a:lnSpc>
                <a:spcPct val="170000"/>
              </a:lnSpc>
              <a:spcBef>
                <a:spcPts val="600"/>
              </a:spcBef>
              <a:spcAft>
                <a:spcPts val="0"/>
              </a:spcAft>
            </a:pPr>
            <a:r>
              <a:rPr lang="en-US" sz="6000" dirty="0" smtClean="0">
                <a:latin typeface="Century Gothic" panose="020B0502020202020204" pitchFamily="34" charset="0"/>
              </a:rPr>
              <a:t>Regulatory </a:t>
            </a:r>
            <a:r>
              <a:rPr lang="en-US" sz="6000" dirty="0">
                <a:latin typeface="Century Gothic" panose="020B0502020202020204" pitchFamily="34" charset="0"/>
              </a:rPr>
              <a:t>concerns</a:t>
            </a:r>
            <a:r>
              <a:rPr lang="en-US" sz="6000" dirty="0" smtClean="0">
                <a:latin typeface="Century Gothic" panose="020B0502020202020204" pitchFamily="34" charset="0"/>
              </a:rPr>
              <a:t>:</a:t>
            </a:r>
            <a:endParaRPr lang="en-US" sz="6000" dirty="0">
              <a:latin typeface="Century Gothic" panose="020B0502020202020204" pitchFamily="34" charset="0"/>
            </a:endParaRPr>
          </a:p>
          <a:p>
            <a:pPr lvl="2">
              <a:lnSpc>
                <a:spcPct val="170000"/>
              </a:lnSpc>
              <a:spcBef>
                <a:spcPts val="0"/>
              </a:spcBef>
              <a:spcAft>
                <a:spcPts val="0"/>
              </a:spcAft>
            </a:pPr>
            <a:r>
              <a:rPr lang="en-US" sz="6000" dirty="0">
                <a:latin typeface="Century Gothic" panose="020B0502020202020204" pitchFamily="34" charset="0"/>
              </a:rPr>
              <a:t>Concern over lack of direct regulation by state insurance regulators over third-party vendors of </a:t>
            </a:r>
            <a:r>
              <a:rPr lang="en-US" sz="6000" dirty="0" err="1">
                <a:latin typeface="Century Gothic" panose="020B0502020202020204" pitchFamily="34" charset="0"/>
              </a:rPr>
              <a:t>BigData</a:t>
            </a:r>
            <a:r>
              <a:rPr lang="en-US" sz="6000" dirty="0">
                <a:latin typeface="Century Gothic" panose="020B0502020202020204" pitchFamily="34" charset="0"/>
              </a:rPr>
              <a:t> analytical services/software to insurance </a:t>
            </a:r>
            <a:r>
              <a:rPr lang="en-US" sz="6000" dirty="0" smtClean="0">
                <a:latin typeface="Century Gothic" panose="020B0502020202020204" pitchFamily="34" charset="0"/>
              </a:rPr>
              <a:t>sector</a:t>
            </a:r>
            <a:endParaRPr lang="en-US" sz="6000" dirty="0">
              <a:latin typeface="Century Gothic" panose="020B0502020202020204" pitchFamily="34" charset="0"/>
            </a:endParaRPr>
          </a:p>
          <a:p>
            <a:pPr lvl="1">
              <a:lnSpc>
                <a:spcPct val="170000"/>
              </a:lnSpc>
              <a:spcBef>
                <a:spcPts val="600"/>
              </a:spcBef>
              <a:spcAft>
                <a:spcPts val="0"/>
              </a:spcAft>
            </a:pPr>
            <a:r>
              <a:rPr lang="en-US" sz="6000" dirty="0">
                <a:latin typeface="Century Gothic" panose="020B0502020202020204" pitchFamily="34" charset="0"/>
              </a:rPr>
              <a:t>Recommendations:  </a:t>
            </a:r>
          </a:p>
          <a:p>
            <a:pPr lvl="2">
              <a:lnSpc>
                <a:spcPct val="170000"/>
              </a:lnSpc>
              <a:spcBef>
                <a:spcPts val="0"/>
              </a:spcBef>
              <a:spcAft>
                <a:spcPts val="600"/>
              </a:spcAft>
            </a:pPr>
            <a:r>
              <a:rPr lang="en-US" sz="6000" dirty="0">
                <a:latin typeface="Century Gothic" panose="020B0502020202020204" pitchFamily="34" charset="0"/>
              </a:rPr>
              <a:t>“State insurance regulators should ensure that insurers use big data only in a manner consistent with applicable state and federal laws and regulations.” (Report at 7</a:t>
            </a:r>
            <a:r>
              <a:rPr lang="en-US" sz="6000" dirty="0" smtClean="0">
                <a:latin typeface="Century Gothic" panose="020B0502020202020204" pitchFamily="34" charset="0"/>
              </a:rPr>
              <a:t>)</a:t>
            </a:r>
            <a:endParaRPr lang="en-US" sz="6000" dirty="0">
              <a:latin typeface="Century Gothic" panose="020B0502020202020204" pitchFamily="34" charset="0"/>
            </a:endParaRPr>
          </a:p>
        </p:txBody>
      </p:sp>
    </p:spTree>
    <p:extLst>
      <p:ext uri="{BB962C8B-B14F-4D97-AF65-F5344CB8AC3E}">
        <p14:creationId xmlns:p14="http://schemas.microsoft.com/office/powerpoint/2010/main" val="1325117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50"/>
            <a:ext cx="8229600" cy="857250"/>
          </a:xfrm>
        </p:spPr>
        <p:txBody>
          <a:bodyPr>
            <a:noAutofit/>
          </a:bodyPr>
          <a:lstStyle/>
          <a:p>
            <a:r>
              <a:rPr lang="en-US" sz="1000" dirty="0"/>
              <a:t>Insurance Regulation: Emerging Regulatory Compliance Risks and Trends </a:t>
            </a:r>
            <a:r>
              <a:rPr lang="en-US" sz="2800" dirty="0"/>
              <a:t/>
            </a:r>
            <a:br>
              <a:rPr lang="en-US" sz="2800" dirty="0"/>
            </a:br>
            <a:r>
              <a:rPr lang="en-US" sz="2800" dirty="0" smtClean="0"/>
              <a:t>				</a:t>
            </a:r>
            <a:r>
              <a:rPr lang="en-US" sz="2500" b="1" dirty="0" smtClean="0">
                <a:solidFill>
                  <a:schemeClr val="tx1"/>
                </a:solidFill>
              </a:rPr>
              <a:t>Federal </a:t>
            </a:r>
            <a:r>
              <a:rPr lang="en-US" sz="2500" b="1" dirty="0">
                <a:solidFill>
                  <a:schemeClr val="tx1"/>
                </a:solidFill>
              </a:rPr>
              <a:t>Insurance Office </a:t>
            </a:r>
            <a:br>
              <a:rPr lang="en-US" sz="2500" b="1" dirty="0">
                <a:solidFill>
                  <a:schemeClr val="tx1"/>
                </a:solidFill>
              </a:rPr>
            </a:br>
            <a:r>
              <a:rPr lang="en-US" sz="2500" b="1" dirty="0" smtClean="0">
                <a:solidFill>
                  <a:schemeClr val="tx1"/>
                </a:solidFill>
              </a:rPr>
              <a:t>		</a:t>
            </a:r>
            <a:r>
              <a:rPr lang="en-US" sz="2000" b="1" i="1" dirty="0" smtClean="0">
                <a:solidFill>
                  <a:schemeClr val="tx1"/>
                </a:solidFill>
              </a:rPr>
              <a:t>Report </a:t>
            </a:r>
            <a:r>
              <a:rPr lang="en-US" sz="2000" b="1" i="1" dirty="0">
                <a:solidFill>
                  <a:schemeClr val="tx1"/>
                </a:solidFill>
              </a:rPr>
              <a:t>on Protection of Insurance Consumers and </a:t>
            </a:r>
            <a:r>
              <a:rPr lang="en-US" sz="2000" b="1" i="1" dirty="0" smtClean="0">
                <a:solidFill>
                  <a:schemeClr val="tx1"/>
                </a:solidFill>
              </a:rPr>
              <a:t>								Access </a:t>
            </a:r>
            <a:r>
              <a:rPr lang="en-US" sz="2000" b="1" i="1" dirty="0">
                <a:solidFill>
                  <a:schemeClr val="tx1"/>
                </a:solidFill>
              </a:rPr>
              <a:t>to Insurance </a:t>
            </a:r>
            <a:endParaRPr lang="en-US" sz="2000" b="1" dirty="0">
              <a:solidFill>
                <a:schemeClr val="tx1"/>
              </a:solidFill>
            </a:endParaRPr>
          </a:p>
        </p:txBody>
      </p:sp>
      <p:sp>
        <p:nvSpPr>
          <p:cNvPr id="3" name="Content Placeholder 2"/>
          <p:cNvSpPr>
            <a:spLocks noGrp="1"/>
          </p:cNvSpPr>
          <p:nvPr>
            <p:ph idx="1"/>
          </p:nvPr>
        </p:nvSpPr>
        <p:spPr>
          <a:xfrm>
            <a:off x="87087" y="1665513"/>
            <a:ext cx="8952140" cy="1959429"/>
          </a:xfrm>
        </p:spPr>
        <p:txBody>
          <a:bodyPr>
            <a:normAutofit fontScale="32500" lnSpcReduction="20000"/>
          </a:bodyPr>
          <a:lstStyle/>
          <a:p>
            <a:pPr marL="0" indent="0">
              <a:lnSpc>
                <a:spcPct val="80000"/>
              </a:lnSpc>
              <a:spcBef>
                <a:spcPts val="600"/>
              </a:spcBef>
              <a:spcAft>
                <a:spcPts val="600"/>
              </a:spcAft>
              <a:buNone/>
            </a:pPr>
            <a:r>
              <a:rPr lang="en-US" sz="6200" b="1" i="1" dirty="0" smtClean="0"/>
              <a:t>Insurance </a:t>
            </a:r>
            <a:r>
              <a:rPr lang="en-US" sz="6200" b="1" i="1" dirty="0"/>
              <a:t>&amp; </a:t>
            </a:r>
            <a:r>
              <a:rPr lang="en-US" sz="6200" b="1" i="1" dirty="0" smtClean="0"/>
              <a:t>Technology (Continued)</a:t>
            </a:r>
            <a:endParaRPr lang="en-US" sz="6200" b="1" i="1" dirty="0"/>
          </a:p>
          <a:p>
            <a:pPr lvl="2">
              <a:lnSpc>
                <a:spcPct val="170000"/>
              </a:lnSpc>
              <a:spcBef>
                <a:spcPts val="0"/>
              </a:spcBef>
              <a:spcAft>
                <a:spcPts val="0"/>
              </a:spcAft>
            </a:pPr>
            <a:r>
              <a:rPr lang="en-US" sz="6000" dirty="0" smtClean="0">
                <a:latin typeface="Century Gothic" panose="020B0502020202020204" pitchFamily="34" charset="0"/>
              </a:rPr>
              <a:t>“</a:t>
            </a:r>
            <a:r>
              <a:rPr lang="en-US" sz="4600" dirty="0">
                <a:latin typeface="Century Gothic" panose="020B0502020202020204" pitchFamily="34" charset="0"/>
              </a:rPr>
              <a:t>State insurance regulators also should examine the increasing prevalence of big data and verify that the criteria and methodologies used by insurers and third-party vendors do not violate well-established standards against unlawful discrimination.” (Report at 7)</a:t>
            </a:r>
          </a:p>
          <a:p>
            <a:endParaRPr lang="en-US" sz="2100" dirty="0"/>
          </a:p>
        </p:txBody>
      </p:sp>
    </p:spTree>
    <p:extLst>
      <p:ext uri="{BB962C8B-B14F-4D97-AF65-F5344CB8AC3E}">
        <p14:creationId xmlns:p14="http://schemas.microsoft.com/office/powerpoint/2010/main" val="1133295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50"/>
            <a:ext cx="8229600" cy="857250"/>
          </a:xfrm>
        </p:spPr>
        <p:txBody>
          <a:bodyPr>
            <a:noAutofit/>
          </a:bodyPr>
          <a:lstStyle/>
          <a:p>
            <a:r>
              <a:rPr lang="en-US" sz="1000" dirty="0"/>
              <a:t>Insurance Regulation: Emerging Regulatory Compliance Risks and Trends </a:t>
            </a:r>
            <a:r>
              <a:rPr lang="en-US" sz="2800" dirty="0"/>
              <a:t/>
            </a:r>
            <a:br>
              <a:rPr lang="en-US" sz="2800" dirty="0"/>
            </a:br>
            <a:r>
              <a:rPr lang="en-US" sz="2800" dirty="0" smtClean="0"/>
              <a:t>				</a:t>
            </a:r>
            <a:r>
              <a:rPr lang="en-US" sz="2500" b="1" dirty="0" smtClean="0">
                <a:solidFill>
                  <a:schemeClr val="tx1"/>
                </a:solidFill>
              </a:rPr>
              <a:t>Federal Insurance Office </a:t>
            </a:r>
            <a:br>
              <a:rPr lang="en-US" sz="2500" b="1" dirty="0" smtClean="0">
                <a:solidFill>
                  <a:schemeClr val="tx1"/>
                </a:solidFill>
              </a:rPr>
            </a:br>
            <a:r>
              <a:rPr lang="en-US" sz="2500" b="1" dirty="0" smtClean="0">
                <a:solidFill>
                  <a:schemeClr val="tx1"/>
                </a:solidFill>
              </a:rPr>
              <a:t>		</a:t>
            </a:r>
            <a:r>
              <a:rPr lang="en-US" sz="2000" b="1" i="1" dirty="0" smtClean="0">
                <a:solidFill>
                  <a:schemeClr val="tx1"/>
                </a:solidFill>
              </a:rPr>
              <a:t>Report on Protection of Insurance Consumers and 								Access to Insurance </a:t>
            </a:r>
            <a:endParaRPr lang="en-US" sz="2000" b="1" dirty="0">
              <a:solidFill>
                <a:schemeClr val="tx1"/>
              </a:solidFill>
            </a:endParaRPr>
          </a:p>
        </p:txBody>
      </p:sp>
      <p:sp>
        <p:nvSpPr>
          <p:cNvPr id="3" name="Content Placeholder 2"/>
          <p:cNvSpPr>
            <a:spLocks noGrp="1"/>
          </p:cNvSpPr>
          <p:nvPr>
            <p:ph idx="1"/>
          </p:nvPr>
        </p:nvSpPr>
        <p:spPr>
          <a:xfrm>
            <a:off x="141514" y="1665514"/>
            <a:ext cx="8882743" cy="3015343"/>
          </a:xfrm>
        </p:spPr>
        <p:txBody>
          <a:bodyPr>
            <a:noAutofit/>
          </a:bodyPr>
          <a:lstStyle/>
          <a:p>
            <a:pPr marL="0" indent="0">
              <a:lnSpc>
                <a:spcPct val="80000"/>
              </a:lnSpc>
              <a:spcBef>
                <a:spcPts val="0"/>
              </a:spcBef>
              <a:spcAft>
                <a:spcPts val="600"/>
              </a:spcAft>
              <a:buNone/>
            </a:pPr>
            <a:r>
              <a:rPr lang="en-US" sz="2000" b="1" i="1" dirty="0" smtClean="0"/>
              <a:t>Insurance </a:t>
            </a:r>
            <a:r>
              <a:rPr lang="en-US" sz="2000" b="1" i="1" dirty="0"/>
              <a:t>&amp; Technology</a:t>
            </a:r>
          </a:p>
          <a:p>
            <a:pPr lvl="1">
              <a:lnSpc>
                <a:spcPct val="170000"/>
              </a:lnSpc>
              <a:spcBef>
                <a:spcPts val="200"/>
              </a:spcBef>
              <a:spcAft>
                <a:spcPts val="200"/>
              </a:spcAft>
            </a:pPr>
            <a:r>
              <a:rPr lang="en-US" sz="1500" dirty="0" smtClean="0"/>
              <a:t>Cybersecurity </a:t>
            </a:r>
            <a:endParaRPr lang="en-US" sz="1500" dirty="0"/>
          </a:p>
          <a:p>
            <a:pPr lvl="2">
              <a:lnSpc>
                <a:spcPct val="170000"/>
              </a:lnSpc>
              <a:spcBef>
                <a:spcPts val="0"/>
              </a:spcBef>
              <a:spcAft>
                <a:spcPts val="0"/>
              </a:spcAft>
            </a:pPr>
            <a:r>
              <a:rPr lang="en-US" sz="1500" dirty="0"/>
              <a:t>protection of consumers personally identifiable information (</a:t>
            </a:r>
            <a:r>
              <a:rPr lang="en-US" sz="1500" dirty="0" err="1"/>
              <a:t>PII</a:t>
            </a:r>
            <a:r>
              <a:rPr lang="en-US" sz="1500" dirty="0"/>
              <a:t>)</a:t>
            </a:r>
          </a:p>
          <a:p>
            <a:pPr lvl="2">
              <a:lnSpc>
                <a:spcPct val="170000"/>
              </a:lnSpc>
              <a:spcAft>
                <a:spcPts val="600"/>
              </a:spcAft>
            </a:pPr>
            <a:r>
              <a:rPr lang="en-US" sz="1500" dirty="0"/>
              <a:t>“Insurers collect unique personal information and are at significant risk for </a:t>
            </a:r>
            <a:r>
              <a:rPr lang="en-US" sz="1500" dirty="0" err="1"/>
              <a:t>cyber attack</a:t>
            </a:r>
            <a:r>
              <a:rPr lang="en-US" sz="1500" dirty="0"/>
              <a:t>.”</a:t>
            </a:r>
          </a:p>
          <a:p>
            <a:pPr marL="0" indent="0">
              <a:buNone/>
            </a:pPr>
            <a:endParaRPr lang="en-US" sz="1500" dirty="0"/>
          </a:p>
        </p:txBody>
      </p:sp>
    </p:spTree>
    <p:extLst>
      <p:ext uri="{BB962C8B-B14F-4D97-AF65-F5344CB8AC3E}">
        <p14:creationId xmlns:p14="http://schemas.microsoft.com/office/powerpoint/2010/main" val="3406113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50"/>
            <a:ext cx="8229600" cy="857250"/>
          </a:xfrm>
        </p:spPr>
        <p:txBody>
          <a:bodyPr>
            <a:noAutofit/>
          </a:bodyPr>
          <a:lstStyle/>
          <a:p>
            <a:r>
              <a:rPr lang="en-US" sz="1000" dirty="0"/>
              <a:t>Insurance Regulation: Emerging Regulatory Compliance Risks and Trends </a:t>
            </a:r>
            <a:r>
              <a:rPr lang="en-US" sz="2800" dirty="0"/>
              <a:t/>
            </a:r>
            <a:br>
              <a:rPr lang="en-US" sz="2800" dirty="0"/>
            </a:br>
            <a:r>
              <a:rPr lang="en-US" sz="2800" dirty="0" smtClean="0"/>
              <a:t>				</a:t>
            </a:r>
            <a:r>
              <a:rPr lang="en-US" sz="2500" b="1" dirty="0" smtClean="0">
                <a:solidFill>
                  <a:schemeClr val="tx1"/>
                </a:solidFill>
              </a:rPr>
              <a:t>Federal Insurance Office </a:t>
            </a:r>
            <a:br>
              <a:rPr lang="en-US" sz="2500" b="1" dirty="0" smtClean="0">
                <a:solidFill>
                  <a:schemeClr val="tx1"/>
                </a:solidFill>
              </a:rPr>
            </a:br>
            <a:r>
              <a:rPr lang="en-US" sz="2500" b="1" dirty="0" smtClean="0">
                <a:solidFill>
                  <a:schemeClr val="tx1"/>
                </a:solidFill>
              </a:rPr>
              <a:t>		</a:t>
            </a:r>
            <a:r>
              <a:rPr lang="en-US" sz="2000" b="1" i="1" dirty="0" smtClean="0">
                <a:solidFill>
                  <a:schemeClr val="tx1"/>
                </a:solidFill>
              </a:rPr>
              <a:t>Report on Protection of Insurance Consumers and 								Access to Insurance </a:t>
            </a:r>
            <a:endParaRPr lang="en-US" sz="2000" b="1" dirty="0">
              <a:solidFill>
                <a:schemeClr val="tx1"/>
              </a:solidFill>
            </a:endParaRPr>
          </a:p>
        </p:txBody>
      </p:sp>
      <p:sp>
        <p:nvSpPr>
          <p:cNvPr id="3" name="Content Placeholder 2"/>
          <p:cNvSpPr>
            <a:spLocks noGrp="1"/>
          </p:cNvSpPr>
          <p:nvPr>
            <p:ph idx="1"/>
          </p:nvPr>
        </p:nvSpPr>
        <p:spPr>
          <a:xfrm>
            <a:off x="261257" y="1719943"/>
            <a:ext cx="8643257" cy="2960914"/>
          </a:xfrm>
        </p:spPr>
        <p:txBody>
          <a:bodyPr>
            <a:noAutofit/>
          </a:bodyPr>
          <a:lstStyle/>
          <a:p>
            <a:pPr marL="0" indent="0">
              <a:lnSpc>
                <a:spcPct val="80000"/>
              </a:lnSpc>
              <a:spcBef>
                <a:spcPts val="0"/>
              </a:spcBef>
              <a:spcAft>
                <a:spcPts val="600"/>
              </a:spcAft>
              <a:buNone/>
            </a:pPr>
            <a:r>
              <a:rPr lang="en-US" sz="2000" b="1" i="1" dirty="0" smtClean="0"/>
              <a:t>Insurance </a:t>
            </a:r>
            <a:r>
              <a:rPr lang="en-US" sz="2000" b="1" i="1" dirty="0"/>
              <a:t>&amp; </a:t>
            </a:r>
            <a:r>
              <a:rPr lang="en-US" sz="2000" b="1" i="1" dirty="0" smtClean="0"/>
              <a:t>Technology (Continued)</a:t>
            </a:r>
            <a:endParaRPr lang="en-US" sz="2000" b="1" i="1" dirty="0"/>
          </a:p>
          <a:p>
            <a:pPr lvl="1">
              <a:lnSpc>
                <a:spcPct val="170000"/>
              </a:lnSpc>
              <a:spcBef>
                <a:spcPts val="200"/>
              </a:spcBef>
              <a:spcAft>
                <a:spcPts val="200"/>
              </a:spcAft>
            </a:pPr>
            <a:r>
              <a:rPr lang="en-US" sz="1500" dirty="0" smtClean="0"/>
              <a:t>Consumer </a:t>
            </a:r>
            <a:r>
              <a:rPr lang="en-US" sz="1500" dirty="0"/>
              <a:t>concerns:</a:t>
            </a:r>
          </a:p>
          <a:p>
            <a:pPr lvl="2">
              <a:lnSpc>
                <a:spcPct val="170000"/>
              </a:lnSpc>
              <a:spcAft>
                <a:spcPts val="600"/>
              </a:spcAft>
            </a:pPr>
            <a:r>
              <a:rPr lang="en-US" sz="1500" dirty="0"/>
              <a:t>“Insurers routinely collect, store, and use a variety of information – including personally identifiable information (</a:t>
            </a:r>
            <a:r>
              <a:rPr lang="en-US" sz="1500" dirty="0" err="1"/>
              <a:t>PII</a:t>
            </a:r>
            <a:r>
              <a:rPr lang="en-US" sz="1500" dirty="0"/>
              <a:t>) and protected health information (PHI) – obtained from policyholders who apply for or purchase insurance products, as well as from claimants and beneficiaries.”</a:t>
            </a:r>
          </a:p>
          <a:p>
            <a:pPr marL="0" indent="0">
              <a:buNone/>
            </a:pPr>
            <a:endParaRPr lang="en-US" sz="1500" dirty="0"/>
          </a:p>
        </p:txBody>
      </p:sp>
    </p:spTree>
    <p:extLst>
      <p:ext uri="{BB962C8B-B14F-4D97-AF65-F5344CB8AC3E}">
        <p14:creationId xmlns:p14="http://schemas.microsoft.com/office/powerpoint/2010/main" val="2489010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0055" y="1859453"/>
            <a:ext cx="941832" cy="131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91887" y="1571279"/>
            <a:ext cx="7094913" cy="2308324"/>
          </a:xfrm>
          <a:prstGeom prst="rect">
            <a:avLst/>
          </a:prstGeom>
          <a:noFill/>
        </p:spPr>
        <p:txBody>
          <a:bodyPr wrap="square" rtlCol="0">
            <a:spAutoFit/>
          </a:bodyPr>
          <a:lstStyle/>
          <a:p>
            <a:endParaRPr lang="en-US" dirty="0" smtClean="0">
              <a:solidFill>
                <a:schemeClr val="tx1">
                  <a:lumMod val="75000"/>
                  <a:lumOff val="25000"/>
                </a:schemeClr>
              </a:solidFill>
            </a:endParaRPr>
          </a:p>
          <a:p>
            <a:r>
              <a:rPr lang="en-US" sz="1200" b="1" dirty="0" smtClean="0">
                <a:solidFill>
                  <a:schemeClr val="tx1">
                    <a:lumMod val="75000"/>
                    <a:lumOff val="25000"/>
                  </a:schemeClr>
                </a:solidFill>
                <a:latin typeface="Century Gothic" panose="020B0502020202020204" pitchFamily="34" charset="0"/>
              </a:rPr>
              <a:t>	</a:t>
            </a:r>
          </a:p>
          <a:p>
            <a:r>
              <a:rPr lang="en-US" sz="1200" b="1" dirty="0">
                <a:solidFill>
                  <a:schemeClr val="tx1">
                    <a:lumMod val="75000"/>
                    <a:lumOff val="25000"/>
                  </a:schemeClr>
                </a:solidFill>
                <a:latin typeface="Century Gothic" panose="020B0502020202020204" pitchFamily="34" charset="0"/>
              </a:rPr>
              <a:t>	</a:t>
            </a:r>
            <a:r>
              <a:rPr lang="en-US" sz="1200" b="1" dirty="0" smtClean="0">
                <a:solidFill>
                  <a:schemeClr val="tx1">
                    <a:lumMod val="75000"/>
                    <a:lumOff val="25000"/>
                  </a:schemeClr>
                </a:solidFill>
                <a:latin typeface="Century Gothic" panose="020B0502020202020204" pitchFamily="34" charset="0"/>
              </a:rPr>
              <a:t>Ralph J. Kooy</a:t>
            </a:r>
            <a:r>
              <a:rPr lang="en-US" sz="1200" b="1" dirty="0">
                <a:solidFill>
                  <a:schemeClr val="tx1">
                    <a:lumMod val="75000"/>
                    <a:lumOff val="25000"/>
                  </a:schemeClr>
                </a:solidFill>
                <a:latin typeface="Century Gothic" panose="020B0502020202020204" pitchFamily="34" charset="0"/>
              </a:rPr>
              <a:t/>
            </a:r>
            <a:br>
              <a:rPr lang="en-US" sz="1200" b="1" dirty="0">
                <a:solidFill>
                  <a:schemeClr val="tx1">
                    <a:lumMod val="75000"/>
                    <a:lumOff val="25000"/>
                  </a:schemeClr>
                </a:solidFill>
                <a:latin typeface="Century Gothic" panose="020B0502020202020204" pitchFamily="34" charset="0"/>
              </a:rPr>
            </a:br>
            <a:r>
              <a:rPr lang="en-US" sz="1200" b="1" dirty="0" smtClean="0">
                <a:solidFill>
                  <a:schemeClr val="tx1">
                    <a:lumMod val="75000"/>
                    <a:lumOff val="25000"/>
                  </a:schemeClr>
                </a:solidFill>
                <a:latin typeface="Century Gothic" panose="020B0502020202020204" pitchFamily="34" charset="0"/>
              </a:rPr>
              <a:t>	Dinsmore </a:t>
            </a:r>
            <a:r>
              <a:rPr lang="en-US" sz="1200" b="1" dirty="0">
                <a:solidFill>
                  <a:schemeClr val="tx1">
                    <a:lumMod val="75000"/>
                    <a:lumOff val="25000"/>
                  </a:schemeClr>
                </a:solidFill>
                <a:latin typeface="Century Gothic" panose="020B0502020202020204" pitchFamily="34" charset="0"/>
              </a:rPr>
              <a:t>&amp; </a:t>
            </a:r>
            <a:r>
              <a:rPr lang="en-US" sz="1200" b="1" dirty="0" err="1">
                <a:solidFill>
                  <a:schemeClr val="tx1">
                    <a:lumMod val="75000"/>
                    <a:lumOff val="25000"/>
                  </a:schemeClr>
                </a:solidFill>
                <a:latin typeface="Century Gothic" panose="020B0502020202020204" pitchFamily="34" charset="0"/>
              </a:rPr>
              <a:t>Shohl</a:t>
            </a:r>
            <a:r>
              <a:rPr lang="en-US" sz="1200" b="1" dirty="0">
                <a:solidFill>
                  <a:schemeClr val="tx1">
                    <a:lumMod val="75000"/>
                    <a:lumOff val="25000"/>
                  </a:schemeClr>
                </a:solidFill>
                <a:latin typeface="Century Gothic" panose="020B0502020202020204" pitchFamily="34" charset="0"/>
              </a:rPr>
              <a:t> LLP </a:t>
            </a:r>
            <a:br>
              <a:rPr lang="en-US" sz="1200" b="1" dirty="0">
                <a:solidFill>
                  <a:schemeClr val="tx1">
                    <a:lumMod val="75000"/>
                    <a:lumOff val="25000"/>
                  </a:schemeClr>
                </a:solidFill>
                <a:latin typeface="Century Gothic" panose="020B0502020202020204" pitchFamily="34" charset="0"/>
              </a:rPr>
            </a:br>
            <a:r>
              <a:rPr lang="en-US" sz="1200" b="1" dirty="0" smtClean="0">
                <a:solidFill>
                  <a:schemeClr val="tx1">
                    <a:lumMod val="75000"/>
                    <a:lumOff val="25000"/>
                  </a:schemeClr>
                </a:solidFill>
                <a:latin typeface="Century Gothic" panose="020B0502020202020204" pitchFamily="34" charset="0"/>
              </a:rPr>
              <a:t>	Partner </a:t>
            </a:r>
            <a:endParaRPr lang="en-US" sz="1200" b="1" dirty="0">
              <a:solidFill>
                <a:schemeClr val="tx1">
                  <a:lumMod val="75000"/>
                  <a:lumOff val="25000"/>
                </a:schemeClr>
              </a:solidFill>
              <a:latin typeface="Century Gothic" panose="020B0502020202020204" pitchFamily="34" charset="0"/>
            </a:endParaRPr>
          </a:p>
          <a:p>
            <a:endParaRPr lang="en-US" sz="1200" b="1" dirty="0">
              <a:solidFill>
                <a:schemeClr val="tx1">
                  <a:lumMod val="75000"/>
                  <a:lumOff val="25000"/>
                </a:schemeClr>
              </a:solidFill>
              <a:latin typeface="Century Gothic" panose="020B0502020202020204" pitchFamily="34" charset="0"/>
            </a:endParaRPr>
          </a:p>
          <a:p>
            <a:r>
              <a:rPr lang="en-US" sz="1200" b="1" dirty="0" smtClean="0">
                <a:solidFill>
                  <a:schemeClr val="tx1">
                    <a:lumMod val="75000"/>
                    <a:lumOff val="25000"/>
                  </a:schemeClr>
                </a:solidFill>
                <a:latin typeface="Century Gothic" panose="020B0502020202020204" pitchFamily="34" charset="0"/>
              </a:rPr>
              <a:t>	Commercial Litigation</a:t>
            </a:r>
          </a:p>
          <a:p>
            <a:r>
              <a:rPr lang="en-US" sz="1200" b="1" dirty="0">
                <a:solidFill>
                  <a:schemeClr val="tx1">
                    <a:lumMod val="75000"/>
                    <a:lumOff val="25000"/>
                  </a:schemeClr>
                </a:solidFill>
                <a:latin typeface="Century Gothic" panose="020B0502020202020204" pitchFamily="34" charset="0"/>
              </a:rPr>
              <a:t>	</a:t>
            </a:r>
            <a:r>
              <a:rPr lang="en-US" sz="1200" b="1" dirty="0" smtClean="0">
                <a:solidFill>
                  <a:schemeClr val="tx1">
                    <a:lumMod val="75000"/>
                    <a:lumOff val="25000"/>
                  </a:schemeClr>
                </a:solidFill>
                <a:latin typeface="Century Gothic" panose="020B0502020202020204" pitchFamily="34" charset="0"/>
              </a:rPr>
              <a:t>Fidelity and Surety Litigation and Analysis</a:t>
            </a:r>
          </a:p>
          <a:p>
            <a:r>
              <a:rPr lang="en-US" sz="1200" b="1" dirty="0" smtClean="0">
                <a:solidFill>
                  <a:schemeClr val="tx1">
                    <a:lumMod val="75000"/>
                    <a:lumOff val="25000"/>
                  </a:schemeClr>
                </a:solidFill>
                <a:latin typeface="Century Gothic" panose="020B0502020202020204" pitchFamily="34" charset="0"/>
              </a:rPr>
              <a:t>	Construction Litigation</a:t>
            </a:r>
          </a:p>
          <a:p>
            <a:r>
              <a:rPr lang="en-US" sz="1200" b="1" dirty="0" smtClean="0">
                <a:solidFill>
                  <a:schemeClr val="tx1">
                    <a:lumMod val="75000"/>
                    <a:lumOff val="25000"/>
                  </a:schemeClr>
                </a:solidFill>
                <a:latin typeface="Century Gothic" panose="020B0502020202020204" pitchFamily="34" charset="0"/>
              </a:rPr>
              <a:t>	Insurance Litigation and Analysis</a:t>
            </a:r>
            <a:endParaRPr lang="en-US" sz="1200" b="1" dirty="0">
              <a:solidFill>
                <a:schemeClr val="tx1">
                  <a:lumMod val="75000"/>
                  <a:lumOff val="25000"/>
                </a:schemeClr>
              </a:solidFill>
              <a:latin typeface="Century Gothic" panose="020B0502020202020204" pitchFamily="34" charset="0"/>
            </a:endParaRPr>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311073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50"/>
            <a:ext cx="8229600" cy="857250"/>
          </a:xfrm>
        </p:spPr>
        <p:txBody>
          <a:bodyPr>
            <a:noAutofit/>
          </a:bodyPr>
          <a:lstStyle/>
          <a:p>
            <a:r>
              <a:rPr lang="en-US" sz="1000" dirty="0"/>
              <a:t>Insurance Regulation: Emerging Regulatory Compliance Risks and Trends </a:t>
            </a:r>
            <a:r>
              <a:rPr lang="en-US" sz="2800" dirty="0"/>
              <a:t/>
            </a:r>
            <a:br>
              <a:rPr lang="en-US" sz="2800" dirty="0"/>
            </a:br>
            <a:r>
              <a:rPr lang="en-US" sz="2800" dirty="0" smtClean="0"/>
              <a:t>				</a:t>
            </a:r>
            <a:r>
              <a:rPr lang="en-US" sz="2500" b="1" dirty="0" smtClean="0">
                <a:solidFill>
                  <a:schemeClr val="tx1"/>
                </a:solidFill>
              </a:rPr>
              <a:t>Federal Insurance Office </a:t>
            </a:r>
            <a:br>
              <a:rPr lang="en-US" sz="2500" b="1" dirty="0" smtClean="0">
                <a:solidFill>
                  <a:schemeClr val="tx1"/>
                </a:solidFill>
              </a:rPr>
            </a:br>
            <a:r>
              <a:rPr lang="en-US" sz="2500" b="1" dirty="0" smtClean="0">
                <a:solidFill>
                  <a:schemeClr val="tx1"/>
                </a:solidFill>
              </a:rPr>
              <a:t>		</a:t>
            </a:r>
            <a:r>
              <a:rPr lang="en-US" sz="2000" b="1" i="1" dirty="0" smtClean="0">
                <a:solidFill>
                  <a:schemeClr val="tx1"/>
                </a:solidFill>
              </a:rPr>
              <a:t>Report on Protection of Insurance Consumers and 								Access to Insurance </a:t>
            </a:r>
            <a:endParaRPr lang="en-US" sz="2000" b="1" dirty="0">
              <a:solidFill>
                <a:schemeClr val="tx1"/>
              </a:solidFill>
            </a:endParaRPr>
          </a:p>
        </p:txBody>
      </p:sp>
      <p:sp>
        <p:nvSpPr>
          <p:cNvPr id="3" name="Content Placeholder 2"/>
          <p:cNvSpPr>
            <a:spLocks noGrp="1"/>
          </p:cNvSpPr>
          <p:nvPr>
            <p:ph idx="1"/>
          </p:nvPr>
        </p:nvSpPr>
        <p:spPr>
          <a:xfrm>
            <a:off x="293914" y="1665513"/>
            <a:ext cx="8708572" cy="2754087"/>
          </a:xfrm>
        </p:spPr>
        <p:txBody>
          <a:bodyPr>
            <a:normAutofit fontScale="25000" lnSpcReduction="20000"/>
          </a:bodyPr>
          <a:lstStyle/>
          <a:p>
            <a:pPr marL="0" indent="0">
              <a:lnSpc>
                <a:spcPct val="80000"/>
              </a:lnSpc>
              <a:spcBef>
                <a:spcPts val="0"/>
              </a:spcBef>
              <a:spcAft>
                <a:spcPts val="600"/>
              </a:spcAft>
              <a:buNone/>
            </a:pPr>
            <a:r>
              <a:rPr lang="en-US" sz="8000" b="1" i="1" dirty="0" smtClean="0"/>
              <a:t>Insurance </a:t>
            </a:r>
            <a:r>
              <a:rPr lang="en-US" sz="8000" b="1" i="1" dirty="0"/>
              <a:t>&amp; </a:t>
            </a:r>
            <a:r>
              <a:rPr lang="en-US" sz="8000" b="1" i="1" dirty="0" smtClean="0"/>
              <a:t>Technology (Continued)</a:t>
            </a:r>
            <a:endParaRPr lang="en-US" sz="8000" b="1" i="1" dirty="0"/>
          </a:p>
          <a:p>
            <a:pPr lvl="1">
              <a:lnSpc>
                <a:spcPct val="170000"/>
              </a:lnSpc>
              <a:spcBef>
                <a:spcPts val="200"/>
              </a:spcBef>
              <a:spcAft>
                <a:spcPts val="200"/>
              </a:spcAft>
            </a:pPr>
            <a:r>
              <a:rPr lang="en-US" sz="6000" dirty="0" smtClean="0"/>
              <a:t>Regulatory </a:t>
            </a:r>
            <a:r>
              <a:rPr lang="en-US" sz="6000" dirty="0"/>
              <a:t>efforts:</a:t>
            </a:r>
          </a:p>
          <a:p>
            <a:pPr lvl="2">
              <a:lnSpc>
                <a:spcPct val="170000"/>
              </a:lnSpc>
              <a:spcAft>
                <a:spcPts val="0"/>
              </a:spcAft>
            </a:pPr>
            <a:r>
              <a:rPr lang="en-US" sz="6000" dirty="0" err="1"/>
              <a:t>NAIC</a:t>
            </a:r>
            <a:r>
              <a:rPr lang="en-US" sz="6000" dirty="0"/>
              <a:t> Cybersecurity (EX) Task Force</a:t>
            </a:r>
          </a:p>
          <a:p>
            <a:pPr lvl="2">
              <a:lnSpc>
                <a:spcPct val="170000"/>
              </a:lnSpc>
              <a:spcAft>
                <a:spcPts val="0"/>
              </a:spcAft>
            </a:pPr>
            <a:r>
              <a:rPr lang="en-US" sz="6000" dirty="0"/>
              <a:t>Financial Condition Examiners Handbook – updated to provide guidance for examiners who review an insurer’s cybersecurity practices</a:t>
            </a:r>
          </a:p>
          <a:p>
            <a:pPr lvl="2">
              <a:lnSpc>
                <a:spcPct val="170000"/>
              </a:lnSpc>
              <a:spcAft>
                <a:spcPts val="0"/>
              </a:spcAft>
            </a:pPr>
            <a:r>
              <a:rPr lang="en-US" sz="6000" dirty="0"/>
              <a:t>NY </a:t>
            </a:r>
            <a:r>
              <a:rPr lang="en-US" sz="6000" dirty="0" err="1"/>
              <a:t>Dept</a:t>
            </a:r>
            <a:r>
              <a:rPr lang="en-US" sz="6000" dirty="0"/>
              <a:t> of Financial Services (</a:t>
            </a:r>
            <a:r>
              <a:rPr lang="en-US" sz="6000" dirty="0" err="1"/>
              <a:t>NYDFS</a:t>
            </a:r>
            <a:r>
              <a:rPr lang="en-US" sz="6000" dirty="0"/>
              <a:t>) recent regulations on cybersecurity</a:t>
            </a:r>
          </a:p>
          <a:p>
            <a:pPr marL="0" indent="0">
              <a:buNone/>
            </a:pPr>
            <a:endParaRPr lang="en-US" dirty="0"/>
          </a:p>
        </p:txBody>
      </p:sp>
    </p:spTree>
    <p:extLst>
      <p:ext uri="{BB962C8B-B14F-4D97-AF65-F5344CB8AC3E}">
        <p14:creationId xmlns:p14="http://schemas.microsoft.com/office/powerpoint/2010/main" val="272740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50"/>
            <a:ext cx="8229600" cy="857250"/>
          </a:xfrm>
        </p:spPr>
        <p:txBody>
          <a:bodyPr>
            <a:noAutofit/>
          </a:bodyPr>
          <a:lstStyle/>
          <a:p>
            <a:r>
              <a:rPr lang="en-US" sz="1000" dirty="0"/>
              <a:t>Insurance Regulation: Emerging Regulatory Compliance Risks and Trends </a:t>
            </a:r>
            <a:r>
              <a:rPr lang="en-US" sz="2800" dirty="0"/>
              <a:t/>
            </a:r>
            <a:br>
              <a:rPr lang="en-US" sz="2800" dirty="0"/>
            </a:br>
            <a:r>
              <a:rPr lang="en-US" sz="2800" dirty="0" smtClean="0"/>
              <a:t>				</a:t>
            </a:r>
            <a:r>
              <a:rPr lang="en-US" sz="2500" b="1" dirty="0" smtClean="0">
                <a:solidFill>
                  <a:schemeClr val="tx1"/>
                </a:solidFill>
              </a:rPr>
              <a:t>Federal Insurance Office </a:t>
            </a:r>
            <a:br>
              <a:rPr lang="en-US" sz="2500" b="1" dirty="0" smtClean="0">
                <a:solidFill>
                  <a:schemeClr val="tx1"/>
                </a:solidFill>
              </a:rPr>
            </a:br>
            <a:r>
              <a:rPr lang="en-US" sz="2500" b="1" dirty="0" smtClean="0">
                <a:solidFill>
                  <a:schemeClr val="tx1"/>
                </a:solidFill>
              </a:rPr>
              <a:t>		</a:t>
            </a:r>
            <a:r>
              <a:rPr lang="en-US" sz="2000" b="1" i="1" dirty="0" smtClean="0">
                <a:solidFill>
                  <a:schemeClr val="tx1"/>
                </a:solidFill>
              </a:rPr>
              <a:t>Report on Protection of Insurance Consumers and 								Access to Insurance </a:t>
            </a:r>
            <a:endParaRPr lang="en-US" sz="2000" b="1" dirty="0">
              <a:solidFill>
                <a:schemeClr val="tx1"/>
              </a:solidFill>
            </a:endParaRPr>
          </a:p>
        </p:txBody>
      </p:sp>
      <p:sp>
        <p:nvSpPr>
          <p:cNvPr id="3" name="Content Placeholder 2"/>
          <p:cNvSpPr>
            <a:spLocks noGrp="1"/>
          </p:cNvSpPr>
          <p:nvPr>
            <p:ph idx="1"/>
          </p:nvPr>
        </p:nvSpPr>
        <p:spPr>
          <a:xfrm>
            <a:off x="315686" y="1665513"/>
            <a:ext cx="8686800" cy="2754087"/>
          </a:xfrm>
        </p:spPr>
        <p:txBody>
          <a:bodyPr>
            <a:normAutofit fontScale="25000" lnSpcReduction="20000"/>
          </a:bodyPr>
          <a:lstStyle/>
          <a:p>
            <a:pPr marL="0" indent="0">
              <a:lnSpc>
                <a:spcPct val="80000"/>
              </a:lnSpc>
              <a:spcBef>
                <a:spcPts val="0"/>
              </a:spcBef>
              <a:spcAft>
                <a:spcPts val="600"/>
              </a:spcAft>
              <a:buNone/>
            </a:pPr>
            <a:r>
              <a:rPr lang="en-US" sz="8000" b="1" i="1" dirty="0" smtClean="0"/>
              <a:t>Insurance </a:t>
            </a:r>
            <a:r>
              <a:rPr lang="en-US" sz="8000" b="1" i="1" dirty="0"/>
              <a:t>&amp; </a:t>
            </a:r>
            <a:r>
              <a:rPr lang="en-US" sz="8000" b="1" i="1" dirty="0" smtClean="0"/>
              <a:t>Technology (Continued)</a:t>
            </a:r>
            <a:endParaRPr lang="en-US" sz="8000" b="1" i="1" dirty="0"/>
          </a:p>
          <a:p>
            <a:pPr lvl="1">
              <a:lnSpc>
                <a:spcPct val="170000"/>
              </a:lnSpc>
              <a:spcBef>
                <a:spcPts val="200"/>
              </a:spcBef>
              <a:spcAft>
                <a:spcPts val="200"/>
              </a:spcAft>
            </a:pPr>
            <a:r>
              <a:rPr lang="en-US" sz="6000" dirty="0" smtClean="0"/>
              <a:t>Recommendations</a:t>
            </a:r>
            <a:r>
              <a:rPr lang="en-US" sz="6000" dirty="0"/>
              <a:t>:  </a:t>
            </a:r>
          </a:p>
          <a:p>
            <a:pPr lvl="2">
              <a:lnSpc>
                <a:spcPct val="170000"/>
              </a:lnSpc>
              <a:spcAft>
                <a:spcPts val="0"/>
              </a:spcAft>
            </a:pPr>
            <a:r>
              <a:rPr lang="en-US" sz="6000" dirty="0"/>
              <a:t>Insurers should develop comprehensive cybersecurity strategy</a:t>
            </a:r>
          </a:p>
          <a:p>
            <a:pPr lvl="2">
              <a:lnSpc>
                <a:spcPct val="170000"/>
              </a:lnSpc>
              <a:spcAft>
                <a:spcPts val="0"/>
              </a:spcAft>
            </a:pPr>
            <a:r>
              <a:rPr lang="en-US" sz="6000" dirty="0"/>
              <a:t>Vendor management</a:t>
            </a:r>
          </a:p>
          <a:p>
            <a:pPr lvl="2">
              <a:lnSpc>
                <a:spcPct val="170000"/>
              </a:lnSpc>
              <a:spcAft>
                <a:spcPts val="0"/>
              </a:spcAft>
            </a:pPr>
            <a:r>
              <a:rPr lang="en-US" sz="6000" dirty="0"/>
              <a:t>State insurance regulators should more frequently conduct cybersecurity examinations than standard financial examination schedule of 3-5 years</a:t>
            </a:r>
          </a:p>
          <a:p>
            <a:pPr marL="0" indent="0">
              <a:buNone/>
            </a:pPr>
            <a:endParaRPr lang="en-US" dirty="0"/>
          </a:p>
        </p:txBody>
      </p:sp>
    </p:spTree>
    <p:extLst>
      <p:ext uri="{BB962C8B-B14F-4D97-AF65-F5344CB8AC3E}">
        <p14:creationId xmlns:p14="http://schemas.microsoft.com/office/powerpoint/2010/main" val="3111978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50"/>
            <a:ext cx="8229600" cy="857250"/>
          </a:xfrm>
        </p:spPr>
        <p:txBody>
          <a:bodyPr>
            <a:noAutofit/>
          </a:bodyPr>
          <a:lstStyle/>
          <a:p>
            <a:r>
              <a:rPr lang="en-US" sz="1000" dirty="0"/>
              <a:t>Insurance Regulation: Emerging Regulatory Compliance Risks and Trends </a:t>
            </a:r>
            <a:r>
              <a:rPr lang="en-US" sz="2800" dirty="0"/>
              <a:t/>
            </a:r>
            <a:br>
              <a:rPr lang="en-US" sz="2800" dirty="0"/>
            </a:br>
            <a:r>
              <a:rPr lang="en-US" sz="2800" dirty="0" smtClean="0"/>
              <a:t>				</a:t>
            </a:r>
            <a:r>
              <a:rPr lang="en-US" sz="2500" b="1" dirty="0" smtClean="0">
                <a:solidFill>
                  <a:schemeClr val="tx1"/>
                </a:solidFill>
              </a:rPr>
              <a:t>Federal </a:t>
            </a:r>
            <a:r>
              <a:rPr lang="en-US" sz="2500" b="1" dirty="0">
                <a:solidFill>
                  <a:schemeClr val="tx1"/>
                </a:solidFill>
              </a:rPr>
              <a:t>Insurance Office </a:t>
            </a:r>
            <a:br>
              <a:rPr lang="en-US" sz="2500" b="1" dirty="0">
                <a:solidFill>
                  <a:schemeClr val="tx1"/>
                </a:solidFill>
              </a:rPr>
            </a:br>
            <a:r>
              <a:rPr lang="en-US" sz="2500" b="1" dirty="0" smtClean="0">
                <a:solidFill>
                  <a:schemeClr val="tx1"/>
                </a:solidFill>
              </a:rPr>
              <a:t>		</a:t>
            </a:r>
            <a:r>
              <a:rPr lang="en-US" sz="2000" b="1" i="1" dirty="0" smtClean="0">
                <a:solidFill>
                  <a:schemeClr val="tx1"/>
                </a:solidFill>
              </a:rPr>
              <a:t>Report </a:t>
            </a:r>
            <a:r>
              <a:rPr lang="en-US" sz="2000" b="1" i="1" dirty="0">
                <a:solidFill>
                  <a:schemeClr val="tx1"/>
                </a:solidFill>
              </a:rPr>
              <a:t>on Protection of Insurance Consumers and </a:t>
            </a:r>
            <a:r>
              <a:rPr lang="en-US" sz="2000" b="1" i="1" dirty="0" smtClean="0">
                <a:solidFill>
                  <a:schemeClr val="tx1"/>
                </a:solidFill>
              </a:rPr>
              <a:t/>
            </a:r>
            <a:br>
              <a:rPr lang="en-US" sz="2000" b="1" i="1" dirty="0" smtClean="0">
                <a:solidFill>
                  <a:schemeClr val="tx1"/>
                </a:solidFill>
              </a:rPr>
            </a:br>
            <a:r>
              <a:rPr lang="en-US" sz="2000" b="1" i="1" dirty="0">
                <a:solidFill>
                  <a:schemeClr val="tx1"/>
                </a:solidFill>
              </a:rPr>
              <a:t>	</a:t>
            </a:r>
            <a:r>
              <a:rPr lang="en-US" sz="2000" b="1" i="1" dirty="0" smtClean="0">
                <a:solidFill>
                  <a:schemeClr val="tx1"/>
                </a:solidFill>
              </a:rPr>
              <a:t>				Access </a:t>
            </a:r>
            <a:r>
              <a:rPr lang="en-US" sz="2000" b="1" i="1" dirty="0">
                <a:solidFill>
                  <a:schemeClr val="tx1"/>
                </a:solidFill>
              </a:rPr>
              <a:t>to Insurance </a:t>
            </a:r>
            <a:endParaRPr lang="en-US" sz="2000" b="1" dirty="0">
              <a:solidFill>
                <a:schemeClr val="tx1"/>
              </a:solidFill>
            </a:endParaRPr>
          </a:p>
        </p:txBody>
      </p:sp>
      <p:sp>
        <p:nvSpPr>
          <p:cNvPr id="3" name="Content Placeholder 2"/>
          <p:cNvSpPr>
            <a:spLocks noGrp="1"/>
          </p:cNvSpPr>
          <p:nvPr>
            <p:ph idx="1"/>
          </p:nvPr>
        </p:nvSpPr>
        <p:spPr>
          <a:xfrm>
            <a:off x="217714" y="1457326"/>
            <a:ext cx="8821511" cy="3256188"/>
          </a:xfrm>
        </p:spPr>
        <p:txBody>
          <a:bodyPr>
            <a:normAutofit fontScale="40000" lnSpcReduction="20000"/>
          </a:bodyPr>
          <a:lstStyle/>
          <a:p>
            <a:pPr marL="0" indent="0">
              <a:lnSpc>
                <a:spcPct val="120000"/>
              </a:lnSpc>
              <a:buNone/>
            </a:pPr>
            <a:r>
              <a:rPr lang="en-US" sz="4200" b="1" i="1" dirty="0"/>
              <a:t>Fairness in Insurance Practices</a:t>
            </a:r>
            <a:endParaRPr lang="en-US" sz="4200" i="1" dirty="0"/>
          </a:p>
          <a:p>
            <a:pPr lvl="1">
              <a:lnSpc>
                <a:spcPct val="170000"/>
              </a:lnSpc>
            </a:pPr>
            <a:r>
              <a:rPr lang="en-US" sz="3500" dirty="0" smtClean="0"/>
              <a:t>Risk Classifications: Marital Status</a:t>
            </a:r>
          </a:p>
          <a:p>
            <a:pPr lvl="1">
              <a:lnSpc>
                <a:spcPct val="170000"/>
              </a:lnSpc>
            </a:pPr>
            <a:r>
              <a:rPr lang="en-US" sz="3500" dirty="0" smtClean="0"/>
              <a:t>Regulatory concerns: </a:t>
            </a:r>
          </a:p>
          <a:p>
            <a:pPr lvl="2">
              <a:lnSpc>
                <a:spcPct val="170000"/>
              </a:lnSpc>
              <a:spcBef>
                <a:spcPts val="200"/>
              </a:spcBef>
              <a:spcAft>
                <a:spcPts val="200"/>
              </a:spcAft>
            </a:pPr>
            <a:r>
              <a:rPr lang="en-US" sz="3500" dirty="0" smtClean="0"/>
              <a:t>“Marital status is a factor that many insurers use in the rating and pricing of some personal lines insurance. … [and] Whether marital status should remain a factor for rating and pricing insurance is an important public policy question.” (Report at 17)</a:t>
            </a:r>
          </a:p>
          <a:p>
            <a:pPr lvl="2">
              <a:lnSpc>
                <a:spcPct val="170000"/>
              </a:lnSpc>
              <a:spcBef>
                <a:spcPts val="200"/>
              </a:spcBef>
              <a:spcAft>
                <a:spcPts val="200"/>
              </a:spcAft>
            </a:pPr>
            <a:r>
              <a:rPr lang="en-US" sz="3500" dirty="0" smtClean="0"/>
              <a:t>While it can contribute to a competitive insurance market, penalizing insured based on “personal legal status unconnected to [risk] can raise issues of fairness” – also raises issues for same-sex couples previously unable to legally marry</a:t>
            </a:r>
          </a:p>
          <a:p>
            <a:pPr marL="0" indent="0">
              <a:buNone/>
            </a:pPr>
            <a:endParaRPr lang="en-US" dirty="0"/>
          </a:p>
        </p:txBody>
      </p:sp>
    </p:spTree>
    <p:extLst>
      <p:ext uri="{BB962C8B-B14F-4D97-AF65-F5344CB8AC3E}">
        <p14:creationId xmlns:p14="http://schemas.microsoft.com/office/powerpoint/2010/main" val="1030805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50"/>
            <a:ext cx="8229600" cy="857250"/>
          </a:xfrm>
        </p:spPr>
        <p:txBody>
          <a:bodyPr>
            <a:noAutofit/>
          </a:bodyPr>
          <a:lstStyle/>
          <a:p>
            <a:r>
              <a:rPr lang="en-US" sz="1000" dirty="0"/>
              <a:t>Insurance Regulation: Emerging Regulatory Compliance Risks and Trends </a:t>
            </a:r>
            <a:r>
              <a:rPr lang="en-US" sz="2800" dirty="0"/>
              <a:t/>
            </a:r>
            <a:br>
              <a:rPr lang="en-US" sz="2800" dirty="0"/>
            </a:br>
            <a:r>
              <a:rPr lang="en-US" sz="2800" dirty="0" smtClean="0"/>
              <a:t>				</a:t>
            </a:r>
            <a:r>
              <a:rPr lang="en-US" sz="2500" b="1" dirty="0" smtClean="0">
                <a:solidFill>
                  <a:schemeClr val="tx1"/>
                </a:solidFill>
              </a:rPr>
              <a:t>Federal </a:t>
            </a:r>
            <a:r>
              <a:rPr lang="en-US" sz="2500" b="1" dirty="0">
                <a:solidFill>
                  <a:schemeClr val="tx1"/>
                </a:solidFill>
              </a:rPr>
              <a:t>Insurance Office </a:t>
            </a:r>
            <a:br>
              <a:rPr lang="en-US" sz="2500" b="1" dirty="0">
                <a:solidFill>
                  <a:schemeClr val="tx1"/>
                </a:solidFill>
              </a:rPr>
            </a:br>
            <a:r>
              <a:rPr lang="en-US" sz="2500" b="1" dirty="0" smtClean="0">
                <a:solidFill>
                  <a:schemeClr val="tx1"/>
                </a:solidFill>
              </a:rPr>
              <a:t>		</a:t>
            </a:r>
            <a:r>
              <a:rPr lang="en-US" sz="2000" b="1" i="1" dirty="0" smtClean="0">
                <a:solidFill>
                  <a:schemeClr val="tx1"/>
                </a:solidFill>
              </a:rPr>
              <a:t>Report </a:t>
            </a:r>
            <a:r>
              <a:rPr lang="en-US" sz="2000" b="1" i="1" dirty="0">
                <a:solidFill>
                  <a:schemeClr val="tx1"/>
                </a:solidFill>
              </a:rPr>
              <a:t>on Protection of Insurance Consumers and </a:t>
            </a:r>
            <a:r>
              <a:rPr lang="en-US" sz="2000" b="1" i="1" dirty="0" smtClean="0">
                <a:solidFill>
                  <a:schemeClr val="tx1"/>
                </a:solidFill>
              </a:rPr>
              <a:t/>
            </a:r>
            <a:br>
              <a:rPr lang="en-US" sz="2000" b="1" i="1" dirty="0" smtClean="0">
                <a:solidFill>
                  <a:schemeClr val="tx1"/>
                </a:solidFill>
              </a:rPr>
            </a:br>
            <a:r>
              <a:rPr lang="en-US" sz="2000" b="1" i="1" dirty="0">
                <a:solidFill>
                  <a:schemeClr val="tx1"/>
                </a:solidFill>
              </a:rPr>
              <a:t>	</a:t>
            </a:r>
            <a:r>
              <a:rPr lang="en-US" sz="2000" b="1" i="1" dirty="0" smtClean="0">
                <a:solidFill>
                  <a:schemeClr val="tx1"/>
                </a:solidFill>
              </a:rPr>
              <a:t>				Access </a:t>
            </a:r>
            <a:r>
              <a:rPr lang="en-US" sz="2000" b="1" i="1" dirty="0">
                <a:solidFill>
                  <a:schemeClr val="tx1"/>
                </a:solidFill>
              </a:rPr>
              <a:t>to Insurance </a:t>
            </a:r>
            <a:endParaRPr lang="en-US" sz="2000" b="1" dirty="0">
              <a:solidFill>
                <a:schemeClr val="tx1"/>
              </a:solidFill>
            </a:endParaRPr>
          </a:p>
        </p:txBody>
      </p:sp>
      <p:sp>
        <p:nvSpPr>
          <p:cNvPr id="3" name="Content Placeholder 2"/>
          <p:cNvSpPr>
            <a:spLocks noGrp="1"/>
          </p:cNvSpPr>
          <p:nvPr>
            <p:ph idx="1"/>
          </p:nvPr>
        </p:nvSpPr>
        <p:spPr>
          <a:xfrm>
            <a:off x="304800" y="1457327"/>
            <a:ext cx="8734425" cy="3049360"/>
          </a:xfrm>
        </p:spPr>
        <p:txBody>
          <a:bodyPr>
            <a:normAutofit fontScale="70000" lnSpcReduction="20000"/>
          </a:bodyPr>
          <a:lstStyle/>
          <a:p>
            <a:pPr marL="0" indent="0">
              <a:lnSpc>
                <a:spcPct val="170000"/>
              </a:lnSpc>
              <a:buNone/>
            </a:pPr>
            <a:r>
              <a:rPr lang="en-US" sz="2900" b="1" i="1" dirty="0"/>
              <a:t>Fairness in Insurance </a:t>
            </a:r>
            <a:r>
              <a:rPr lang="en-US" sz="2900" b="1" i="1" dirty="0" smtClean="0"/>
              <a:t>Practices (Continued)</a:t>
            </a:r>
            <a:endParaRPr lang="en-US" sz="2900" i="1" dirty="0"/>
          </a:p>
          <a:p>
            <a:pPr lvl="1">
              <a:lnSpc>
                <a:spcPct val="170000"/>
              </a:lnSpc>
            </a:pPr>
            <a:r>
              <a:rPr lang="en-US" sz="2100" dirty="0" smtClean="0"/>
              <a:t>Regulatory </a:t>
            </a:r>
            <a:r>
              <a:rPr lang="en-US" sz="2100" dirty="0"/>
              <a:t>efforts:</a:t>
            </a:r>
          </a:p>
          <a:p>
            <a:pPr lvl="2">
              <a:lnSpc>
                <a:spcPct val="170000"/>
              </a:lnSpc>
              <a:spcBef>
                <a:spcPts val="200"/>
              </a:spcBef>
              <a:spcAft>
                <a:spcPts val="200"/>
              </a:spcAft>
            </a:pPr>
            <a:r>
              <a:rPr lang="en-US" sz="2100" dirty="0"/>
              <a:t>A few states prohibit use of marital status in setting price of auto insurance (HA, MA, MI, MT) and home insurance (MA)</a:t>
            </a:r>
          </a:p>
          <a:p>
            <a:pPr lvl="1">
              <a:lnSpc>
                <a:spcPct val="170000"/>
              </a:lnSpc>
            </a:pPr>
            <a:r>
              <a:rPr lang="en-US" sz="2100" dirty="0"/>
              <a:t>Recommendations:</a:t>
            </a:r>
          </a:p>
          <a:p>
            <a:pPr lvl="2">
              <a:lnSpc>
                <a:spcPct val="170000"/>
              </a:lnSpc>
              <a:spcAft>
                <a:spcPts val="200"/>
              </a:spcAft>
            </a:pPr>
            <a:r>
              <a:rPr lang="en-US" sz="2100" dirty="0"/>
              <a:t>“State insurance regulators should continue to assess whether marital status in an appropriate rating or pricing consideration for all personal lines insurance.”</a:t>
            </a:r>
          </a:p>
          <a:p>
            <a:pPr marL="0" indent="0">
              <a:buNone/>
            </a:pPr>
            <a:endParaRPr lang="en-US" dirty="0"/>
          </a:p>
        </p:txBody>
      </p:sp>
    </p:spTree>
    <p:extLst>
      <p:ext uri="{BB962C8B-B14F-4D97-AF65-F5344CB8AC3E}">
        <p14:creationId xmlns:p14="http://schemas.microsoft.com/office/powerpoint/2010/main" val="1436948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100" dirty="0"/>
              <a:t>Insurance Regulation: Emerging Regulatory Compliance Risks and Trends </a:t>
            </a:r>
            <a:r>
              <a:rPr lang="en-US" dirty="0"/>
              <a:t/>
            </a:r>
            <a:br>
              <a:rPr lang="en-US" dirty="0"/>
            </a:br>
            <a:r>
              <a:rPr lang="en-US" dirty="0" smtClean="0"/>
              <a:t>				</a:t>
            </a:r>
            <a:r>
              <a:rPr lang="en-US" sz="2800" b="1" dirty="0" smtClean="0">
                <a:solidFill>
                  <a:schemeClr val="tx1"/>
                </a:solidFill>
              </a:rPr>
              <a:t>Federal </a:t>
            </a:r>
            <a:r>
              <a:rPr lang="en-US" sz="2800" b="1" dirty="0">
                <a:solidFill>
                  <a:schemeClr val="tx1"/>
                </a:solidFill>
              </a:rPr>
              <a:t>Insurance Office </a:t>
            </a:r>
            <a:br>
              <a:rPr lang="en-US" sz="2800" b="1" dirty="0">
                <a:solidFill>
                  <a:schemeClr val="tx1"/>
                </a:solidFill>
              </a:rPr>
            </a:br>
            <a:r>
              <a:rPr lang="en-US" sz="2800" b="1" dirty="0" smtClean="0">
                <a:solidFill>
                  <a:schemeClr val="tx1"/>
                </a:solidFill>
              </a:rPr>
              <a:t>		</a:t>
            </a:r>
            <a:r>
              <a:rPr lang="en-US" b="1" i="1" dirty="0" smtClean="0">
                <a:solidFill>
                  <a:schemeClr val="tx1"/>
                </a:solidFill>
              </a:rPr>
              <a:t>Report </a:t>
            </a:r>
            <a:r>
              <a:rPr lang="en-US" b="1" i="1" dirty="0">
                <a:solidFill>
                  <a:schemeClr val="tx1"/>
                </a:solidFill>
              </a:rPr>
              <a:t>on Protection of Insurance Consumers and </a:t>
            </a:r>
            <a:r>
              <a:rPr lang="en-US" b="1" i="1" dirty="0" smtClean="0">
                <a:solidFill>
                  <a:schemeClr val="tx1"/>
                </a:solidFill>
              </a:rPr>
              <a:t>							Access </a:t>
            </a:r>
            <a:r>
              <a:rPr lang="en-US" b="1" i="1" dirty="0">
                <a:solidFill>
                  <a:schemeClr val="tx1"/>
                </a:solidFill>
              </a:rPr>
              <a:t>to Insurance </a:t>
            </a:r>
            <a:endParaRPr lang="en-US" b="1" dirty="0">
              <a:solidFill>
                <a:schemeClr val="tx1"/>
              </a:solidFill>
            </a:endParaRPr>
          </a:p>
        </p:txBody>
      </p:sp>
      <p:sp>
        <p:nvSpPr>
          <p:cNvPr id="3" name="Content Placeholder 2"/>
          <p:cNvSpPr>
            <a:spLocks noGrp="1"/>
          </p:cNvSpPr>
          <p:nvPr>
            <p:ph idx="1"/>
          </p:nvPr>
        </p:nvSpPr>
        <p:spPr>
          <a:xfrm>
            <a:off x="295275" y="1730829"/>
            <a:ext cx="8391525" cy="2669720"/>
          </a:xfrm>
        </p:spPr>
        <p:txBody>
          <a:bodyPr>
            <a:normAutofit/>
          </a:bodyPr>
          <a:lstStyle/>
          <a:p>
            <a:r>
              <a:rPr lang="en-US" sz="2000" b="1" i="1" dirty="0"/>
              <a:t>Fairness in Insurance Practices</a:t>
            </a:r>
            <a:endParaRPr lang="en-US" sz="2000" i="1" dirty="0"/>
          </a:p>
          <a:p>
            <a:pPr lvl="1">
              <a:lnSpc>
                <a:spcPct val="160000"/>
              </a:lnSpc>
            </a:pPr>
            <a:r>
              <a:rPr lang="en-US" sz="1500" dirty="0"/>
              <a:t>Risk Classifications: Sex and Gender</a:t>
            </a:r>
          </a:p>
          <a:p>
            <a:pPr lvl="1">
              <a:lnSpc>
                <a:spcPct val="160000"/>
              </a:lnSpc>
            </a:pPr>
            <a:r>
              <a:rPr lang="en-US" sz="1500" dirty="0"/>
              <a:t>Regulatory concerns: </a:t>
            </a:r>
          </a:p>
          <a:p>
            <a:pPr lvl="2">
              <a:lnSpc>
                <a:spcPct val="160000"/>
              </a:lnSpc>
            </a:pPr>
            <a:r>
              <a:rPr lang="en-US" sz="1500" dirty="0"/>
              <a:t>While a historic practice in insurance industry, use of “sex- and gender-based approaches to the pricing of insurance products raise questions of fundamental fairness.”</a:t>
            </a:r>
          </a:p>
          <a:p>
            <a:pPr marL="0" indent="0">
              <a:buNone/>
            </a:pPr>
            <a:endParaRPr lang="en-US" dirty="0"/>
          </a:p>
        </p:txBody>
      </p:sp>
    </p:spTree>
    <p:extLst>
      <p:ext uri="{BB962C8B-B14F-4D97-AF65-F5344CB8AC3E}">
        <p14:creationId xmlns:p14="http://schemas.microsoft.com/office/powerpoint/2010/main" val="9320511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100" dirty="0"/>
              <a:t>Insurance Regulation: Emerging Regulatory Compliance Risks and Trends </a:t>
            </a:r>
            <a:r>
              <a:rPr lang="en-US" dirty="0"/>
              <a:t/>
            </a:r>
            <a:br>
              <a:rPr lang="en-US" dirty="0"/>
            </a:br>
            <a:r>
              <a:rPr lang="en-US" dirty="0" smtClean="0"/>
              <a:t>				</a:t>
            </a:r>
            <a:r>
              <a:rPr lang="en-US" sz="2800" b="1" dirty="0" smtClean="0">
                <a:solidFill>
                  <a:schemeClr val="tx1"/>
                </a:solidFill>
              </a:rPr>
              <a:t>Federal </a:t>
            </a:r>
            <a:r>
              <a:rPr lang="en-US" sz="2800" b="1" dirty="0">
                <a:solidFill>
                  <a:schemeClr val="tx1"/>
                </a:solidFill>
              </a:rPr>
              <a:t>Insurance Office </a:t>
            </a:r>
            <a:br>
              <a:rPr lang="en-US" sz="2800" b="1" dirty="0">
                <a:solidFill>
                  <a:schemeClr val="tx1"/>
                </a:solidFill>
              </a:rPr>
            </a:br>
            <a:r>
              <a:rPr lang="en-US" sz="2800" b="1" dirty="0" smtClean="0">
                <a:solidFill>
                  <a:schemeClr val="tx1"/>
                </a:solidFill>
              </a:rPr>
              <a:t>		</a:t>
            </a:r>
            <a:r>
              <a:rPr lang="en-US" b="1" i="1" dirty="0" smtClean="0">
                <a:solidFill>
                  <a:schemeClr val="tx1"/>
                </a:solidFill>
              </a:rPr>
              <a:t>Report </a:t>
            </a:r>
            <a:r>
              <a:rPr lang="en-US" b="1" i="1" dirty="0">
                <a:solidFill>
                  <a:schemeClr val="tx1"/>
                </a:solidFill>
              </a:rPr>
              <a:t>on Protection of Insurance Consumers and </a:t>
            </a:r>
            <a:r>
              <a:rPr lang="en-US" b="1" i="1" dirty="0" smtClean="0">
                <a:solidFill>
                  <a:schemeClr val="tx1"/>
                </a:solidFill>
              </a:rPr>
              <a:t>							Access </a:t>
            </a:r>
            <a:r>
              <a:rPr lang="en-US" b="1" i="1" dirty="0">
                <a:solidFill>
                  <a:schemeClr val="tx1"/>
                </a:solidFill>
              </a:rPr>
              <a:t>to Insurance </a:t>
            </a:r>
            <a:endParaRPr lang="en-US" b="1" dirty="0">
              <a:solidFill>
                <a:schemeClr val="tx1"/>
              </a:solidFill>
            </a:endParaRPr>
          </a:p>
        </p:txBody>
      </p:sp>
      <p:sp>
        <p:nvSpPr>
          <p:cNvPr id="3" name="Content Placeholder 2"/>
          <p:cNvSpPr>
            <a:spLocks noGrp="1"/>
          </p:cNvSpPr>
          <p:nvPr>
            <p:ph idx="1"/>
          </p:nvPr>
        </p:nvSpPr>
        <p:spPr>
          <a:xfrm>
            <a:off x="295275" y="1643743"/>
            <a:ext cx="8391525" cy="2971800"/>
          </a:xfrm>
        </p:spPr>
        <p:txBody>
          <a:bodyPr>
            <a:normAutofit fontScale="70000" lnSpcReduction="20000"/>
          </a:bodyPr>
          <a:lstStyle/>
          <a:p>
            <a:r>
              <a:rPr lang="en-US" sz="2900" b="1" i="1" dirty="0"/>
              <a:t>Fairness in Insurance </a:t>
            </a:r>
            <a:r>
              <a:rPr lang="en-US" sz="2900" b="1" i="1" dirty="0" smtClean="0"/>
              <a:t>Practices (Continued)</a:t>
            </a:r>
            <a:endParaRPr lang="en-US" sz="2900" i="1" dirty="0"/>
          </a:p>
          <a:p>
            <a:pPr lvl="1">
              <a:lnSpc>
                <a:spcPct val="160000"/>
              </a:lnSpc>
            </a:pPr>
            <a:r>
              <a:rPr lang="en-US" sz="2100" dirty="0" smtClean="0"/>
              <a:t>Regulatory </a:t>
            </a:r>
            <a:r>
              <a:rPr lang="en-US" sz="2100" dirty="0"/>
              <a:t>efforts:</a:t>
            </a:r>
          </a:p>
          <a:p>
            <a:pPr lvl="2">
              <a:lnSpc>
                <a:spcPct val="160000"/>
              </a:lnSpc>
            </a:pPr>
            <a:r>
              <a:rPr lang="en-US" sz="2100" dirty="0"/>
              <a:t>A few states prohibit use of sex or gender status in setting price of non-health insurance (HA, MA, MI, MT, PA)</a:t>
            </a:r>
          </a:p>
          <a:p>
            <a:pPr lvl="1">
              <a:lnSpc>
                <a:spcPct val="160000"/>
              </a:lnSpc>
            </a:pPr>
            <a:r>
              <a:rPr lang="en-US" sz="2100" dirty="0"/>
              <a:t>Recommendations:</a:t>
            </a:r>
          </a:p>
          <a:p>
            <a:pPr lvl="2">
              <a:lnSpc>
                <a:spcPct val="160000"/>
              </a:lnSpc>
            </a:pPr>
            <a:r>
              <a:rPr lang="en-US" sz="2100" dirty="0"/>
              <a:t>“…state and federal policymakers should continue to assess whether sex and gender are appropriate underwriting considerations for insurers.”</a:t>
            </a:r>
          </a:p>
          <a:p>
            <a:pPr lvl="2">
              <a:lnSpc>
                <a:spcPct val="160000"/>
              </a:lnSpc>
            </a:pPr>
            <a:r>
              <a:rPr lang="en-US" sz="2100" dirty="0"/>
              <a:t>Call for Congressional action under federal civil rights legislation</a:t>
            </a:r>
          </a:p>
          <a:p>
            <a:pPr marL="0" indent="0">
              <a:buNone/>
            </a:pPr>
            <a:endParaRPr lang="en-US" dirty="0"/>
          </a:p>
        </p:txBody>
      </p:sp>
    </p:spTree>
    <p:extLst>
      <p:ext uri="{BB962C8B-B14F-4D97-AF65-F5344CB8AC3E}">
        <p14:creationId xmlns:p14="http://schemas.microsoft.com/office/powerpoint/2010/main" val="22186716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1100" dirty="0"/>
              <a:t>Insurance Regulation: Emerging Regulatory Compliance Risks and Trends </a:t>
            </a:r>
            <a:r>
              <a:rPr lang="en-US" dirty="0"/>
              <a:t/>
            </a:r>
            <a:br>
              <a:rPr lang="en-US" dirty="0"/>
            </a:br>
            <a:r>
              <a:rPr lang="en-US" dirty="0" smtClean="0"/>
              <a:t>				</a:t>
            </a:r>
            <a:r>
              <a:rPr lang="en-US" sz="2800" b="1" dirty="0" smtClean="0">
                <a:solidFill>
                  <a:schemeClr val="tx1"/>
                </a:solidFill>
              </a:rPr>
              <a:t>Federal </a:t>
            </a:r>
            <a:r>
              <a:rPr lang="en-US" sz="2800" b="1" dirty="0">
                <a:solidFill>
                  <a:schemeClr val="tx1"/>
                </a:solidFill>
              </a:rPr>
              <a:t>Insurance Office </a:t>
            </a:r>
            <a:br>
              <a:rPr lang="en-US" sz="2800" b="1" dirty="0">
                <a:solidFill>
                  <a:schemeClr val="tx1"/>
                </a:solidFill>
              </a:rPr>
            </a:br>
            <a:r>
              <a:rPr lang="en-US" sz="2800" b="1" dirty="0" smtClean="0">
                <a:solidFill>
                  <a:schemeClr val="tx1"/>
                </a:solidFill>
              </a:rPr>
              <a:t>		</a:t>
            </a:r>
            <a:r>
              <a:rPr lang="en-US" b="1" i="1" dirty="0" smtClean="0">
                <a:solidFill>
                  <a:schemeClr val="tx1"/>
                </a:solidFill>
              </a:rPr>
              <a:t>Report </a:t>
            </a:r>
            <a:r>
              <a:rPr lang="en-US" b="1" i="1" dirty="0">
                <a:solidFill>
                  <a:schemeClr val="tx1"/>
                </a:solidFill>
              </a:rPr>
              <a:t>on Protection of Insurance Consumers and </a:t>
            </a:r>
            <a:r>
              <a:rPr lang="en-US" b="1" i="1" dirty="0" smtClean="0">
                <a:solidFill>
                  <a:schemeClr val="tx1"/>
                </a:solidFill>
              </a:rPr>
              <a:t>							Access </a:t>
            </a:r>
            <a:r>
              <a:rPr lang="en-US" b="1" i="1" dirty="0">
                <a:solidFill>
                  <a:schemeClr val="tx1"/>
                </a:solidFill>
              </a:rPr>
              <a:t>to Insurance</a:t>
            </a:r>
            <a:r>
              <a:rPr lang="en-US" i="1" dirty="0">
                <a:solidFill>
                  <a:schemeClr val="tx1"/>
                </a:solidFill>
              </a:rPr>
              <a:t> </a:t>
            </a:r>
            <a:endParaRPr lang="en-US" dirty="0">
              <a:solidFill>
                <a:schemeClr val="tx1"/>
              </a:solidFill>
            </a:endParaRPr>
          </a:p>
        </p:txBody>
      </p:sp>
      <p:sp>
        <p:nvSpPr>
          <p:cNvPr id="5" name="Content Placeholder 4"/>
          <p:cNvSpPr>
            <a:spLocks noGrp="1"/>
          </p:cNvSpPr>
          <p:nvPr>
            <p:ph idx="1"/>
          </p:nvPr>
        </p:nvSpPr>
        <p:spPr>
          <a:xfrm>
            <a:off x="293914" y="1513114"/>
            <a:ext cx="8392886" cy="3211286"/>
          </a:xfrm>
        </p:spPr>
        <p:txBody>
          <a:bodyPr>
            <a:normAutofit fontScale="92500" lnSpcReduction="20000"/>
          </a:bodyPr>
          <a:lstStyle/>
          <a:p>
            <a:pPr marL="0" indent="0">
              <a:spcAft>
                <a:spcPts val="600"/>
              </a:spcAft>
              <a:buNone/>
            </a:pPr>
            <a:r>
              <a:rPr lang="en-US" sz="2200" b="1" i="1" dirty="0"/>
              <a:t>Fairness in Insurance </a:t>
            </a:r>
            <a:r>
              <a:rPr lang="en-US" sz="2200" b="1" i="1" dirty="0" smtClean="0"/>
              <a:t>Practices</a:t>
            </a:r>
          </a:p>
          <a:p>
            <a:pPr lvl="1">
              <a:lnSpc>
                <a:spcPct val="120000"/>
              </a:lnSpc>
              <a:spcBef>
                <a:spcPts val="0"/>
              </a:spcBef>
            </a:pPr>
            <a:r>
              <a:rPr lang="en-US" dirty="0" smtClean="0"/>
              <a:t>Transparency </a:t>
            </a:r>
            <a:r>
              <a:rPr lang="en-US" dirty="0"/>
              <a:t>in Homeowners Insurance Coverage</a:t>
            </a:r>
          </a:p>
          <a:p>
            <a:pPr lvl="1">
              <a:lnSpc>
                <a:spcPct val="160000"/>
              </a:lnSpc>
            </a:pPr>
            <a:r>
              <a:rPr lang="en-US" dirty="0"/>
              <a:t>Regulatory concerns: </a:t>
            </a:r>
          </a:p>
          <a:p>
            <a:pPr lvl="2">
              <a:lnSpc>
                <a:spcPct val="160000"/>
              </a:lnSpc>
              <a:spcBef>
                <a:spcPts val="200"/>
              </a:spcBef>
              <a:spcAft>
                <a:spcPts val="200"/>
              </a:spcAft>
            </a:pPr>
            <a:r>
              <a:rPr lang="en-US" sz="1600" dirty="0"/>
              <a:t>Increasing use on non-standardized policies, and deviating in substantially less generous manner from HO-3 form</a:t>
            </a:r>
          </a:p>
          <a:p>
            <a:pPr lvl="2">
              <a:lnSpc>
                <a:spcPct val="160000"/>
              </a:lnSpc>
              <a:spcBef>
                <a:spcPts val="200"/>
              </a:spcBef>
              <a:spcAft>
                <a:spcPts val="200"/>
              </a:spcAft>
            </a:pPr>
            <a:r>
              <a:rPr lang="en-US" sz="1600" dirty="0"/>
              <a:t>The non-standardization trend is more problematic due to fact that “[g]</a:t>
            </a:r>
            <a:r>
              <a:rPr lang="en-US" sz="1600" dirty="0" err="1"/>
              <a:t>enerally</a:t>
            </a:r>
            <a:r>
              <a:rPr lang="en-US" sz="1600" dirty="0"/>
              <a:t>, policy forms are not made available to a consumer by insurers until after the purchase of the policy” – thus “consumers cannot evaluate options from a coverage or price perspective in a fully informed manner.”</a:t>
            </a:r>
          </a:p>
          <a:p>
            <a:pPr marL="0" indent="0">
              <a:buNone/>
            </a:pPr>
            <a:endParaRPr lang="en-US" dirty="0"/>
          </a:p>
        </p:txBody>
      </p:sp>
    </p:spTree>
    <p:extLst>
      <p:ext uri="{BB962C8B-B14F-4D97-AF65-F5344CB8AC3E}">
        <p14:creationId xmlns:p14="http://schemas.microsoft.com/office/powerpoint/2010/main" val="281057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1100" dirty="0"/>
              <a:t>Insurance Regulation: Emerging Regulatory Compliance Risks and Trends </a:t>
            </a:r>
            <a:r>
              <a:rPr lang="en-US" dirty="0"/>
              <a:t/>
            </a:r>
            <a:br>
              <a:rPr lang="en-US" dirty="0"/>
            </a:br>
            <a:r>
              <a:rPr lang="en-US" dirty="0" smtClean="0"/>
              <a:t>				</a:t>
            </a:r>
            <a:r>
              <a:rPr lang="en-US" sz="2800" b="1" dirty="0" smtClean="0">
                <a:solidFill>
                  <a:schemeClr val="tx1"/>
                </a:solidFill>
              </a:rPr>
              <a:t>Federal </a:t>
            </a:r>
            <a:r>
              <a:rPr lang="en-US" sz="2800" b="1" dirty="0">
                <a:solidFill>
                  <a:schemeClr val="tx1"/>
                </a:solidFill>
              </a:rPr>
              <a:t>Insurance Office </a:t>
            </a:r>
            <a:br>
              <a:rPr lang="en-US" sz="2800" b="1" dirty="0">
                <a:solidFill>
                  <a:schemeClr val="tx1"/>
                </a:solidFill>
              </a:rPr>
            </a:br>
            <a:r>
              <a:rPr lang="en-US" sz="2800" b="1" dirty="0" smtClean="0">
                <a:solidFill>
                  <a:schemeClr val="tx1"/>
                </a:solidFill>
              </a:rPr>
              <a:t>           </a:t>
            </a:r>
            <a:r>
              <a:rPr lang="en-US" b="1" i="1" dirty="0" smtClean="0">
                <a:solidFill>
                  <a:schemeClr val="tx1"/>
                </a:solidFill>
              </a:rPr>
              <a:t>Report </a:t>
            </a:r>
            <a:r>
              <a:rPr lang="en-US" b="1" i="1" dirty="0">
                <a:solidFill>
                  <a:schemeClr val="tx1"/>
                </a:solidFill>
              </a:rPr>
              <a:t>on Protection of Insurance Consumers and </a:t>
            </a:r>
            <a:r>
              <a:rPr lang="en-US" b="1" i="1" dirty="0" smtClean="0">
                <a:solidFill>
                  <a:schemeClr val="tx1"/>
                </a:solidFill>
              </a:rPr>
              <a:t>					             Access </a:t>
            </a:r>
            <a:r>
              <a:rPr lang="en-US" b="1" i="1" dirty="0">
                <a:solidFill>
                  <a:schemeClr val="tx1"/>
                </a:solidFill>
              </a:rPr>
              <a:t>to Insurance</a:t>
            </a:r>
            <a:r>
              <a:rPr lang="en-US" i="1" dirty="0">
                <a:solidFill>
                  <a:schemeClr val="tx1"/>
                </a:solidFill>
              </a:rPr>
              <a:t> </a:t>
            </a:r>
            <a:endParaRPr lang="en-US" dirty="0">
              <a:solidFill>
                <a:schemeClr val="tx1"/>
              </a:solidFill>
            </a:endParaRPr>
          </a:p>
        </p:txBody>
      </p:sp>
      <p:sp>
        <p:nvSpPr>
          <p:cNvPr id="5" name="Content Placeholder 4"/>
          <p:cNvSpPr>
            <a:spLocks noGrp="1"/>
          </p:cNvSpPr>
          <p:nvPr>
            <p:ph idx="1"/>
          </p:nvPr>
        </p:nvSpPr>
        <p:spPr>
          <a:xfrm>
            <a:off x="239485" y="1513114"/>
            <a:ext cx="8806544" cy="3004457"/>
          </a:xfrm>
        </p:spPr>
        <p:txBody>
          <a:bodyPr>
            <a:noAutofit/>
          </a:bodyPr>
          <a:lstStyle/>
          <a:p>
            <a:pPr marL="0" indent="0">
              <a:spcAft>
                <a:spcPts val="600"/>
              </a:spcAft>
              <a:buNone/>
            </a:pPr>
            <a:r>
              <a:rPr lang="en-US" sz="2000" b="1" i="1" dirty="0"/>
              <a:t>Fairness in Insurance </a:t>
            </a:r>
            <a:r>
              <a:rPr lang="en-US" sz="2000" b="1" i="1" dirty="0" smtClean="0"/>
              <a:t>Practices (Continued)</a:t>
            </a:r>
          </a:p>
          <a:p>
            <a:pPr lvl="1">
              <a:spcBef>
                <a:spcPts val="0"/>
              </a:spcBef>
            </a:pPr>
            <a:r>
              <a:rPr lang="en-US" sz="1500" dirty="0" smtClean="0"/>
              <a:t>Regulatory </a:t>
            </a:r>
            <a:r>
              <a:rPr lang="en-US" sz="1500" dirty="0"/>
              <a:t>efforts:</a:t>
            </a:r>
          </a:p>
          <a:p>
            <a:pPr lvl="2">
              <a:lnSpc>
                <a:spcPct val="100000"/>
              </a:lnSpc>
              <a:spcBef>
                <a:spcPts val="200"/>
              </a:spcBef>
              <a:spcAft>
                <a:spcPts val="200"/>
              </a:spcAft>
            </a:pPr>
            <a:r>
              <a:rPr lang="en-US" sz="1500" dirty="0"/>
              <a:t>A few states promote transparency through public availability of policy forms (NV) or online comparison tools (CA, TX) </a:t>
            </a:r>
          </a:p>
          <a:p>
            <a:pPr lvl="2">
              <a:lnSpc>
                <a:spcPct val="100000"/>
              </a:lnSpc>
              <a:spcBef>
                <a:spcPts val="200"/>
              </a:spcBef>
              <a:spcAft>
                <a:spcPts val="200"/>
              </a:spcAft>
            </a:pPr>
            <a:r>
              <a:rPr lang="en-US" sz="1500" dirty="0" err="1"/>
              <a:t>NAIC</a:t>
            </a:r>
            <a:r>
              <a:rPr lang="en-US" sz="1500" dirty="0"/>
              <a:t> Transparency and Readability of Consumer Information Working Group, 2016 Charges</a:t>
            </a:r>
          </a:p>
          <a:p>
            <a:pPr lvl="1"/>
            <a:r>
              <a:rPr lang="en-US" sz="1500" dirty="0"/>
              <a:t>Recommendations:</a:t>
            </a:r>
          </a:p>
          <a:p>
            <a:pPr lvl="2">
              <a:lnSpc>
                <a:spcPct val="100000"/>
              </a:lnSpc>
              <a:spcBef>
                <a:spcPts val="200"/>
              </a:spcBef>
              <a:spcAft>
                <a:spcPts val="200"/>
              </a:spcAft>
            </a:pPr>
            <a:r>
              <a:rPr lang="en-US" sz="1500" dirty="0"/>
              <a:t>“Insurers should provide consumers with access to homeowners insurance policy forms before purchase….” </a:t>
            </a:r>
          </a:p>
          <a:p>
            <a:pPr lvl="2">
              <a:lnSpc>
                <a:spcPct val="100000"/>
              </a:lnSpc>
              <a:spcBef>
                <a:spcPts val="200"/>
              </a:spcBef>
              <a:spcAft>
                <a:spcPts val="200"/>
              </a:spcAft>
            </a:pPr>
            <a:r>
              <a:rPr lang="en-US" sz="1500" dirty="0"/>
              <a:t>“State insurance regulators should work to improve the transparency of consumer disclosures regarding policy forms and coverage limits.”</a:t>
            </a:r>
          </a:p>
          <a:p>
            <a:endParaRPr lang="en-US" sz="1500" dirty="0"/>
          </a:p>
        </p:txBody>
      </p:sp>
    </p:spTree>
    <p:extLst>
      <p:ext uri="{BB962C8B-B14F-4D97-AF65-F5344CB8AC3E}">
        <p14:creationId xmlns:p14="http://schemas.microsoft.com/office/powerpoint/2010/main" val="427960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050" dirty="0"/>
              <a:t>Insurance Regulation: Emerging Regulatory Compliance Risks and Trends </a:t>
            </a:r>
            <a:r>
              <a:rPr lang="en-US" dirty="0"/>
              <a:t/>
            </a:r>
            <a:br>
              <a:rPr lang="en-US" dirty="0"/>
            </a:br>
            <a:r>
              <a:rPr lang="en-US" dirty="0"/>
              <a:t>				</a:t>
            </a:r>
            <a:r>
              <a:rPr lang="en-US" sz="2800" b="1" dirty="0">
                <a:solidFill>
                  <a:schemeClr val="tx1"/>
                </a:solidFill>
              </a:rPr>
              <a:t>Federal Insurance Office </a:t>
            </a:r>
            <a:br>
              <a:rPr lang="en-US" sz="2800" b="1" dirty="0">
                <a:solidFill>
                  <a:schemeClr val="tx1"/>
                </a:solidFill>
              </a:rPr>
            </a:br>
            <a:r>
              <a:rPr lang="en-US" sz="2800" b="1" dirty="0" smtClean="0">
                <a:solidFill>
                  <a:schemeClr val="tx1"/>
                </a:solidFill>
              </a:rPr>
              <a:t>		</a:t>
            </a:r>
            <a:r>
              <a:rPr lang="en-US" b="1" i="1" dirty="0" smtClean="0">
                <a:solidFill>
                  <a:schemeClr val="tx1"/>
                </a:solidFill>
              </a:rPr>
              <a:t>Report </a:t>
            </a:r>
            <a:r>
              <a:rPr lang="en-US" b="1" i="1" dirty="0">
                <a:solidFill>
                  <a:schemeClr val="tx1"/>
                </a:solidFill>
              </a:rPr>
              <a:t>on Protection of Insurance Consumers and 					</a:t>
            </a:r>
            <a:r>
              <a:rPr lang="en-US" b="1" i="1" dirty="0" smtClean="0">
                <a:solidFill>
                  <a:schemeClr val="tx1"/>
                </a:solidFill>
              </a:rPr>
              <a:t>		Access </a:t>
            </a:r>
            <a:r>
              <a:rPr lang="en-US" b="1" i="1" dirty="0">
                <a:solidFill>
                  <a:schemeClr val="tx1"/>
                </a:solidFill>
              </a:rPr>
              <a:t>to Insurance</a:t>
            </a:r>
            <a:r>
              <a:rPr lang="en-US" i="1" dirty="0">
                <a:solidFill>
                  <a:schemeClr val="tx1"/>
                </a:solidFill>
              </a:rPr>
              <a:t> </a:t>
            </a:r>
            <a:endParaRPr lang="en-US" dirty="0">
              <a:solidFill>
                <a:schemeClr val="tx1"/>
              </a:solidFill>
            </a:endParaRPr>
          </a:p>
        </p:txBody>
      </p:sp>
      <p:sp>
        <p:nvSpPr>
          <p:cNvPr id="3" name="Content Placeholder 2"/>
          <p:cNvSpPr>
            <a:spLocks noGrp="1"/>
          </p:cNvSpPr>
          <p:nvPr>
            <p:ph idx="1"/>
          </p:nvPr>
        </p:nvSpPr>
        <p:spPr>
          <a:xfrm>
            <a:off x="217713" y="1393371"/>
            <a:ext cx="8828315" cy="3265715"/>
          </a:xfrm>
        </p:spPr>
        <p:txBody>
          <a:bodyPr>
            <a:normAutofit/>
          </a:bodyPr>
          <a:lstStyle/>
          <a:p>
            <a:pPr>
              <a:spcAft>
                <a:spcPts val="600"/>
              </a:spcAft>
            </a:pPr>
            <a:r>
              <a:rPr lang="en-US" sz="2000" b="1" i="1" dirty="0"/>
              <a:t>Fairness in Insurance Practices</a:t>
            </a:r>
            <a:endParaRPr lang="en-US" sz="2000" i="1" dirty="0"/>
          </a:p>
          <a:p>
            <a:pPr lvl="1"/>
            <a:r>
              <a:rPr lang="en-US" sz="1500" b="1" dirty="0"/>
              <a:t>Mandatory Arbitration Clauses</a:t>
            </a:r>
            <a:endParaRPr lang="en-US" sz="1500" dirty="0"/>
          </a:p>
          <a:p>
            <a:pPr lvl="1"/>
            <a:r>
              <a:rPr lang="en-US" sz="1500" dirty="0"/>
              <a:t>Regulatory concerns: </a:t>
            </a:r>
          </a:p>
          <a:p>
            <a:pPr lvl="2">
              <a:lnSpc>
                <a:spcPct val="100000"/>
              </a:lnSpc>
              <a:spcBef>
                <a:spcPts val="200"/>
              </a:spcBef>
              <a:spcAft>
                <a:spcPts val="200"/>
              </a:spcAft>
            </a:pPr>
            <a:r>
              <a:rPr lang="en-US" sz="1500" dirty="0"/>
              <a:t>While there are benefits to arbitration, “mandatory arbitration clauses can be problematic if balanced bargaining power does not exist.”</a:t>
            </a:r>
          </a:p>
          <a:p>
            <a:pPr lvl="1"/>
            <a:r>
              <a:rPr lang="en-US" sz="1500" dirty="0"/>
              <a:t>Regulatory efforts:</a:t>
            </a:r>
          </a:p>
          <a:p>
            <a:pPr lvl="2">
              <a:lnSpc>
                <a:spcPct val="100000"/>
              </a:lnSpc>
              <a:spcBef>
                <a:spcPts val="200"/>
              </a:spcBef>
              <a:spcAft>
                <a:spcPts val="200"/>
              </a:spcAft>
            </a:pPr>
            <a:r>
              <a:rPr lang="en-US" sz="1500" dirty="0"/>
              <a:t>Consumer Financial Protection Bureau (CFPB) proposed rule in May 2016 to prohibit use of pre-dispute arbitration clauses, however </a:t>
            </a:r>
            <a:r>
              <a:rPr lang="en-US" sz="1500" dirty="0" err="1"/>
              <a:t>CFPB’s</a:t>
            </a:r>
            <a:r>
              <a:rPr lang="en-US" sz="1500" dirty="0"/>
              <a:t> authority excludes business of insurance and persons regulated by state insurance regulator.  </a:t>
            </a:r>
          </a:p>
          <a:p>
            <a:pPr lvl="2">
              <a:lnSpc>
                <a:spcPct val="100000"/>
              </a:lnSpc>
              <a:spcBef>
                <a:spcPts val="200"/>
              </a:spcBef>
              <a:spcAft>
                <a:spcPts val="200"/>
              </a:spcAft>
            </a:pPr>
            <a:r>
              <a:rPr lang="en-US" sz="1500" dirty="0"/>
              <a:t>16 states prohibit use of arbitration clauses, but there is concern over preemption under the Federal Arbitration Act.</a:t>
            </a:r>
          </a:p>
          <a:p>
            <a:pPr marL="0" indent="0">
              <a:buNone/>
            </a:pPr>
            <a:endParaRPr lang="en-US" dirty="0"/>
          </a:p>
        </p:txBody>
      </p:sp>
    </p:spTree>
    <p:extLst>
      <p:ext uri="{BB962C8B-B14F-4D97-AF65-F5344CB8AC3E}">
        <p14:creationId xmlns:p14="http://schemas.microsoft.com/office/powerpoint/2010/main" val="4259678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050" dirty="0"/>
              <a:t>Insurance Regulation: Emerging Regulatory Compliance Risks and Trends </a:t>
            </a:r>
            <a:r>
              <a:rPr lang="en-US" dirty="0"/>
              <a:t/>
            </a:r>
            <a:br>
              <a:rPr lang="en-US" dirty="0"/>
            </a:br>
            <a:r>
              <a:rPr lang="en-US" dirty="0"/>
              <a:t>				</a:t>
            </a:r>
            <a:r>
              <a:rPr lang="en-US" sz="2800" b="1" dirty="0">
                <a:solidFill>
                  <a:schemeClr val="tx1"/>
                </a:solidFill>
              </a:rPr>
              <a:t>Federal Insurance Office </a:t>
            </a:r>
            <a:br>
              <a:rPr lang="en-US" sz="2800" b="1" dirty="0">
                <a:solidFill>
                  <a:schemeClr val="tx1"/>
                </a:solidFill>
              </a:rPr>
            </a:br>
            <a:r>
              <a:rPr lang="en-US" sz="2800" b="1" dirty="0" smtClean="0">
                <a:solidFill>
                  <a:schemeClr val="tx1"/>
                </a:solidFill>
              </a:rPr>
              <a:t>		</a:t>
            </a:r>
            <a:r>
              <a:rPr lang="en-US" b="1" i="1" dirty="0" smtClean="0">
                <a:solidFill>
                  <a:schemeClr val="tx1"/>
                </a:solidFill>
              </a:rPr>
              <a:t>Report </a:t>
            </a:r>
            <a:r>
              <a:rPr lang="en-US" b="1" i="1" dirty="0">
                <a:solidFill>
                  <a:schemeClr val="tx1"/>
                </a:solidFill>
              </a:rPr>
              <a:t>on Protection of Insurance Consumers and 					</a:t>
            </a:r>
            <a:r>
              <a:rPr lang="en-US" b="1" i="1" dirty="0" smtClean="0">
                <a:solidFill>
                  <a:schemeClr val="tx1"/>
                </a:solidFill>
              </a:rPr>
              <a:t>		Access </a:t>
            </a:r>
            <a:r>
              <a:rPr lang="en-US" b="1" i="1" dirty="0">
                <a:solidFill>
                  <a:schemeClr val="tx1"/>
                </a:solidFill>
              </a:rPr>
              <a:t>to Insurance</a:t>
            </a:r>
            <a:r>
              <a:rPr lang="en-US" i="1" dirty="0">
                <a:solidFill>
                  <a:schemeClr val="tx1"/>
                </a:solidFill>
              </a:rPr>
              <a:t> </a:t>
            </a:r>
            <a:endParaRPr lang="en-US" dirty="0">
              <a:solidFill>
                <a:schemeClr val="tx1"/>
              </a:solidFill>
            </a:endParaRPr>
          </a:p>
        </p:txBody>
      </p:sp>
      <p:sp>
        <p:nvSpPr>
          <p:cNvPr id="3" name="Content Placeholder 2"/>
          <p:cNvSpPr>
            <a:spLocks noGrp="1"/>
          </p:cNvSpPr>
          <p:nvPr>
            <p:ph idx="1"/>
          </p:nvPr>
        </p:nvSpPr>
        <p:spPr>
          <a:xfrm>
            <a:off x="457200" y="1514474"/>
            <a:ext cx="8229600" cy="2634987"/>
          </a:xfrm>
        </p:spPr>
        <p:txBody>
          <a:bodyPr>
            <a:normAutofit/>
          </a:bodyPr>
          <a:lstStyle/>
          <a:p>
            <a:pPr>
              <a:spcAft>
                <a:spcPts val="1200"/>
              </a:spcAft>
            </a:pPr>
            <a:r>
              <a:rPr lang="en-US" sz="2000" b="1" i="1" dirty="0"/>
              <a:t>Fairness in Insurance </a:t>
            </a:r>
            <a:r>
              <a:rPr lang="en-US" sz="2000" b="1" i="1" dirty="0" smtClean="0"/>
              <a:t>Practices (Continued)</a:t>
            </a:r>
            <a:endParaRPr lang="en-US" sz="2000" i="1" dirty="0"/>
          </a:p>
          <a:p>
            <a:pPr lvl="1"/>
            <a:r>
              <a:rPr lang="en-US" sz="1500" dirty="0" smtClean="0"/>
              <a:t>Recommendations</a:t>
            </a:r>
            <a:r>
              <a:rPr lang="en-US" sz="1500" dirty="0"/>
              <a:t>:</a:t>
            </a:r>
          </a:p>
          <a:p>
            <a:pPr lvl="2">
              <a:lnSpc>
                <a:spcPct val="100000"/>
              </a:lnSpc>
              <a:spcBef>
                <a:spcPts val="200"/>
              </a:spcBef>
              <a:spcAft>
                <a:spcPts val="200"/>
              </a:spcAft>
            </a:pPr>
            <a:r>
              <a:rPr lang="en-US" sz="1500" dirty="0"/>
              <a:t>“State policymakers and insurance regulators should assess whether the current lack of uniformity in state laws and regulations raises questions about whether state consumer protections for insurance consumers should better align with those afforded to the consumers of other financial products and services.”</a:t>
            </a:r>
          </a:p>
          <a:p>
            <a:pPr lvl="2">
              <a:lnSpc>
                <a:spcPct val="100000"/>
              </a:lnSpc>
              <a:spcBef>
                <a:spcPts val="200"/>
              </a:spcBef>
              <a:spcAft>
                <a:spcPts val="200"/>
              </a:spcAft>
            </a:pPr>
            <a:r>
              <a:rPr lang="en-US" sz="1500" dirty="0"/>
              <a:t>Call for Congressional action under FAA</a:t>
            </a:r>
            <a:endParaRPr lang="en-US" sz="1500" i="1" dirty="0"/>
          </a:p>
          <a:p>
            <a:pPr marL="0" indent="0">
              <a:buNone/>
            </a:pPr>
            <a:endParaRPr lang="en-US" dirty="0"/>
          </a:p>
        </p:txBody>
      </p:sp>
    </p:spTree>
    <p:extLst>
      <p:ext uri="{BB962C8B-B14F-4D97-AF65-F5344CB8AC3E}">
        <p14:creationId xmlns:p14="http://schemas.microsoft.com/office/powerpoint/2010/main" val="3386080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100" dirty="0"/>
              <a:t>Insurance Regulation: Emerging Regulatory Compliance Risks and Trends </a:t>
            </a:r>
            <a:r>
              <a:rPr lang="en-US" dirty="0"/>
              <a:t/>
            </a:r>
            <a:br>
              <a:rPr lang="en-US" dirty="0"/>
            </a:br>
            <a:r>
              <a:rPr lang="en-US" dirty="0" smtClean="0"/>
              <a:t/>
            </a:r>
            <a:br>
              <a:rPr lang="en-US" dirty="0" smtClean="0"/>
            </a:br>
            <a:r>
              <a:rPr lang="en-US" sz="2800" b="1" dirty="0" smtClean="0">
                <a:solidFill>
                  <a:schemeClr val="tx1"/>
                </a:solidFill>
              </a:rPr>
              <a:t>Emerging </a:t>
            </a:r>
            <a:r>
              <a:rPr lang="en-US" sz="2800" b="1" dirty="0">
                <a:solidFill>
                  <a:schemeClr val="tx1"/>
                </a:solidFill>
              </a:rPr>
              <a:t>Regulatory Trends in Insurance Industry</a:t>
            </a:r>
          </a:p>
        </p:txBody>
      </p:sp>
      <p:sp>
        <p:nvSpPr>
          <p:cNvPr id="3" name="Content Placeholder 2"/>
          <p:cNvSpPr>
            <a:spLocks noGrp="1"/>
          </p:cNvSpPr>
          <p:nvPr>
            <p:ph idx="1"/>
          </p:nvPr>
        </p:nvSpPr>
        <p:spPr>
          <a:xfrm>
            <a:off x="457200" y="1200151"/>
            <a:ext cx="3802380" cy="2949312"/>
          </a:xfrm>
        </p:spPr>
        <p:txBody>
          <a:bodyPr>
            <a:normAutofit fontScale="92500"/>
          </a:bodyPr>
          <a:lstStyle/>
          <a:p>
            <a:pPr>
              <a:lnSpc>
                <a:spcPct val="150000"/>
              </a:lnSpc>
              <a:buFont typeface="Arial" panose="020B0604020202020204" pitchFamily="34" charset="0"/>
              <a:buChar char="•"/>
            </a:pPr>
            <a:r>
              <a:rPr lang="en-US" sz="1600" dirty="0"/>
              <a:t>Multiple regulatory influences</a:t>
            </a:r>
          </a:p>
          <a:p>
            <a:pPr>
              <a:lnSpc>
                <a:spcPct val="150000"/>
              </a:lnSpc>
              <a:buFont typeface="Arial" panose="020B0604020202020204" pitchFamily="34" charset="0"/>
              <a:buChar char="•"/>
            </a:pPr>
            <a:r>
              <a:rPr lang="en-US" sz="1600" dirty="0"/>
              <a:t>Impact of the Federal Insurance </a:t>
            </a:r>
            <a:r>
              <a:rPr lang="en-US" sz="1600" dirty="0" smtClean="0"/>
              <a:t>Office</a:t>
            </a:r>
          </a:p>
          <a:p>
            <a:pPr>
              <a:lnSpc>
                <a:spcPct val="150000"/>
              </a:lnSpc>
              <a:buFont typeface="Arial" panose="020B0604020202020204" pitchFamily="34" charset="0"/>
              <a:buChar char="•"/>
            </a:pPr>
            <a:r>
              <a:rPr lang="en-US" sz="1600" dirty="0">
                <a:latin typeface="Century Gothic" panose="020B0502020202020204" pitchFamily="34" charset="0"/>
              </a:rPr>
              <a:t>Principle-based reserving (</a:t>
            </a:r>
            <a:r>
              <a:rPr lang="en-US" sz="1600" dirty="0" err="1">
                <a:latin typeface="Century Gothic" panose="020B0502020202020204" pitchFamily="34" charset="0"/>
              </a:rPr>
              <a:t>PBR</a:t>
            </a:r>
            <a:r>
              <a:rPr lang="en-US" sz="1600" dirty="0">
                <a:latin typeface="Century Gothic" panose="020B0502020202020204" pitchFamily="34" charset="0"/>
              </a:rPr>
              <a:t>)</a:t>
            </a:r>
          </a:p>
          <a:p>
            <a:pPr>
              <a:lnSpc>
                <a:spcPct val="150000"/>
              </a:lnSpc>
              <a:buFont typeface="Arial" panose="020B0604020202020204" pitchFamily="34" charset="0"/>
              <a:buChar char="•"/>
            </a:pPr>
            <a:r>
              <a:rPr lang="en-US" sz="1600" dirty="0">
                <a:latin typeface="Century Gothic" panose="020B0502020202020204" pitchFamily="34" charset="0"/>
              </a:rPr>
              <a:t>Price </a:t>
            </a:r>
            <a:r>
              <a:rPr lang="en-US" sz="1600" dirty="0" smtClean="0">
                <a:latin typeface="Century Gothic" panose="020B0502020202020204" pitchFamily="34" charset="0"/>
              </a:rPr>
              <a:t>optimization</a:t>
            </a:r>
            <a:endParaRPr lang="en-US" sz="1600" dirty="0"/>
          </a:p>
          <a:p>
            <a:pPr>
              <a:lnSpc>
                <a:spcPct val="150000"/>
              </a:lnSpc>
              <a:buFont typeface="Arial" panose="020B0604020202020204" pitchFamily="34" charset="0"/>
              <a:buChar char="•"/>
            </a:pPr>
            <a:r>
              <a:rPr lang="en-US" sz="1600" dirty="0"/>
              <a:t>Potential Impact of the Consumer Finance Protection Bureau</a:t>
            </a:r>
          </a:p>
          <a:p>
            <a:endParaRPr lang="en-US" dirty="0"/>
          </a:p>
        </p:txBody>
      </p:sp>
      <p:sp>
        <p:nvSpPr>
          <p:cNvPr id="4" name="TextBox 3"/>
          <p:cNvSpPr txBox="1"/>
          <p:nvPr/>
        </p:nvSpPr>
        <p:spPr>
          <a:xfrm>
            <a:off x="4709160" y="1200151"/>
            <a:ext cx="3977640" cy="348557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1500" dirty="0">
                <a:latin typeface="Century Gothic" panose="020B0502020202020204" pitchFamily="34" charset="0"/>
              </a:rPr>
              <a:t>Own Risk and Solvency Assessment (</a:t>
            </a:r>
            <a:r>
              <a:rPr lang="en-US" sz="1500" dirty="0" err="1">
                <a:latin typeface="Century Gothic" panose="020B0502020202020204" pitchFamily="34" charset="0"/>
              </a:rPr>
              <a:t>ORSA</a:t>
            </a:r>
            <a:r>
              <a:rPr lang="en-US" sz="1500" dirty="0">
                <a:latin typeface="Century Gothic" panose="020B0502020202020204" pitchFamily="34" charset="0"/>
              </a:rPr>
              <a:t>)</a:t>
            </a:r>
          </a:p>
          <a:p>
            <a:pPr marL="342900" indent="-342900">
              <a:lnSpc>
                <a:spcPct val="150000"/>
              </a:lnSpc>
              <a:buFont typeface="Arial" panose="020B0604020202020204" pitchFamily="34" charset="0"/>
              <a:buChar char="•"/>
            </a:pPr>
            <a:r>
              <a:rPr lang="en-US" sz="1500" dirty="0">
                <a:latin typeface="Century Gothic" panose="020B0502020202020204" pitchFamily="34" charset="0"/>
              </a:rPr>
              <a:t>Cybersecurity and privacy</a:t>
            </a:r>
          </a:p>
          <a:p>
            <a:pPr marL="342900" indent="-342900">
              <a:lnSpc>
                <a:spcPct val="150000"/>
              </a:lnSpc>
              <a:buFont typeface="Arial" panose="020B0604020202020204" pitchFamily="34" charset="0"/>
              <a:buChar char="•"/>
            </a:pPr>
            <a:r>
              <a:rPr lang="en-US" sz="1500" dirty="0">
                <a:latin typeface="Century Gothic" panose="020B0502020202020204" pitchFamily="34" charset="0"/>
              </a:rPr>
              <a:t>Acquisition from </a:t>
            </a:r>
            <a:r>
              <a:rPr lang="en-US" sz="1500" dirty="0" smtClean="0">
                <a:latin typeface="Century Gothic" panose="020B0502020202020204" pitchFamily="34" charset="0"/>
              </a:rPr>
              <a:t>abroad</a:t>
            </a:r>
          </a:p>
          <a:p>
            <a:pPr marL="342900" indent="-342900">
              <a:lnSpc>
                <a:spcPct val="150000"/>
              </a:lnSpc>
              <a:buFont typeface="Arial" panose="020B0604020202020204" pitchFamily="34" charset="0"/>
              <a:buChar char="•"/>
            </a:pPr>
            <a:r>
              <a:rPr lang="en-US" sz="1500" dirty="0" smtClean="0">
                <a:latin typeface="Century Gothic" panose="020B0502020202020204" pitchFamily="34" charset="0"/>
              </a:rPr>
              <a:t>Corporate governance</a:t>
            </a:r>
          </a:p>
          <a:p>
            <a:pPr marL="342900" indent="-342900">
              <a:lnSpc>
                <a:spcPct val="150000"/>
              </a:lnSpc>
              <a:buFont typeface="Arial" panose="020B0604020202020204" pitchFamily="34" charset="0"/>
              <a:buChar char="•"/>
            </a:pPr>
            <a:r>
              <a:rPr lang="en-US" sz="1500" dirty="0" smtClean="0">
                <a:latin typeface="Century Gothic" panose="020B0502020202020204" pitchFamily="34" charset="0"/>
              </a:rPr>
              <a:t>Life </a:t>
            </a:r>
            <a:r>
              <a:rPr lang="en-US" sz="1500" dirty="0">
                <a:latin typeface="Century Gothic" panose="020B0502020202020204" pitchFamily="34" charset="0"/>
              </a:rPr>
              <a:t>insurer use of affiliated captives</a:t>
            </a:r>
          </a:p>
          <a:p>
            <a:pPr marL="342900" indent="-342900">
              <a:lnSpc>
                <a:spcPct val="150000"/>
              </a:lnSpc>
              <a:buFont typeface="Arial" panose="020B0604020202020204" pitchFamily="34" charset="0"/>
              <a:buChar char="•"/>
            </a:pPr>
            <a:r>
              <a:rPr lang="en-US" sz="1500" dirty="0" smtClean="0">
                <a:latin typeface="Century Gothic" panose="020B0502020202020204" pitchFamily="34" charset="0"/>
              </a:rPr>
              <a:t>Regulatory </a:t>
            </a:r>
            <a:r>
              <a:rPr lang="en-US" sz="1500" dirty="0">
                <a:latin typeface="Century Gothic" panose="020B0502020202020204" pitchFamily="34" charset="0"/>
              </a:rPr>
              <a:t>response to </a:t>
            </a:r>
            <a:br>
              <a:rPr lang="en-US" sz="1500" dirty="0">
                <a:latin typeface="Century Gothic" panose="020B0502020202020204" pitchFamily="34" charset="0"/>
              </a:rPr>
            </a:br>
            <a:r>
              <a:rPr lang="en-US" sz="1500" dirty="0">
                <a:latin typeface="Century Gothic" panose="020B0502020202020204" pitchFamily="34" charset="0"/>
              </a:rPr>
              <a:t>disruptive technology</a:t>
            </a:r>
          </a:p>
          <a:p>
            <a:pPr marL="342900" indent="-342900">
              <a:lnSpc>
                <a:spcPct val="150000"/>
              </a:lnSpc>
              <a:buFont typeface="Arial" panose="020B0604020202020204" pitchFamily="34" charset="0"/>
              <a:buChar char="•"/>
            </a:pPr>
            <a:r>
              <a:rPr lang="en-US" sz="1500" dirty="0" err="1" smtClean="0">
                <a:latin typeface="Century Gothic" panose="020B0502020202020204" pitchFamily="34" charset="0"/>
              </a:rPr>
              <a:t>DOL</a:t>
            </a:r>
            <a:r>
              <a:rPr lang="en-US" sz="1500" dirty="0" smtClean="0">
                <a:latin typeface="Century Gothic" panose="020B0502020202020204" pitchFamily="34" charset="0"/>
              </a:rPr>
              <a:t> </a:t>
            </a:r>
            <a:r>
              <a:rPr lang="en-US" sz="1500" dirty="0">
                <a:latin typeface="Century Gothic" panose="020B0502020202020204" pitchFamily="34" charset="0"/>
              </a:rPr>
              <a:t>fiduciary standards</a:t>
            </a:r>
          </a:p>
          <a:p>
            <a:endParaRPr lang="en-US" dirty="0"/>
          </a:p>
        </p:txBody>
      </p:sp>
    </p:spTree>
    <p:extLst>
      <p:ext uri="{BB962C8B-B14F-4D97-AF65-F5344CB8AC3E}">
        <p14:creationId xmlns:p14="http://schemas.microsoft.com/office/powerpoint/2010/main" val="1947229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000" dirty="0"/>
              <a:t>Insurance Regulation: Emerging Regulatory Compliance Risks and Trends </a:t>
            </a:r>
            <a:r>
              <a:rPr lang="en-US" dirty="0"/>
              <a:t/>
            </a:r>
            <a:br>
              <a:rPr lang="en-US" dirty="0"/>
            </a:br>
            <a:r>
              <a:rPr lang="en-US" dirty="0"/>
              <a:t>				</a:t>
            </a:r>
            <a:r>
              <a:rPr lang="en-US" sz="2800" b="1" dirty="0">
                <a:solidFill>
                  <a:schemeClr val="tx1"/>
                </a:solidFill>
              </a:rPr>
              <a:t>Federal Insurance Office </a:t>
            </a:r>
            <a:br>
              <a:rPr lang="en-US" sz="2800" b="1" dirty="0">
                <a:solidFill>
                  <a:schemeClr val="tx1"/>
                </a:solidFill>
              </a:rPr>
            </a:br>
            <a:r>
              <a:rPr lang="en-US" sz="2800" b="1" dirty="0" smtClean="0">
                <a:solidFill>
                  <a:schemeClr val="tx1"/>
                </a:solidFill>
              </a:rPr>
              <a:t>           </a:t>
            </a:r>
            <a:r>
              <a:rPr lang="en-US" b="1" i="1" dirty="0" smtClean="0">
                <a:solidFill>
                  <a:schemeClr val="tx1"/>
                </a:solidFill>
              </a:rPr>
              <a:t>Report </a:t>
            </a:r>
            <a:r>
              <a:rPr lang="en-US" b="1" i="1" dirty="0">
                <a:solidFill>
                  <a:schemeClr val="tx1"/>
                </a:solidFill>
              </a:rPr>
              <a:t>on Protection of Insurance Consumers and 					</a:t>
            </a:r>
            <a:r>
              <a:rPr lang="en-US" b="1" i="1" dirty="0" smtClean="0">
                <a:solidFill>
                  <a:schemeClr val="tx1"/>
                </a:solidFill>
              </a:rPr>
              <a:t>             Access </a:t>
            </a:r>
            <a:r>
              <a:rPr lang="en-US" b="1" i="1" dirty="0">
                <a:solidFill>
                  <a:schemeClr val="tx1"/>
                </a:solidFill>
              </a:rPr>
              <a:t>to Insurance</a:t>
            </a:r>
            <a:endParaRPr lang="en-US" dirty="0">
              <a:solidFill>
                <a:schemeClr val="tx1"/>
              </a:solidFill>
            </a:endParaRPr>
          </a:p>
        </p:txBody>
      </p:sp>
      <p:sp>
        <p:nvSpPr>
          <p:cNvPr id="3" name="Content Placeholder 2"/>
          <p:cNvSpPr>
            <a:spLocks noGrp="1"/>
          </p:cNvSpPr>
          <p:nvPr>
            <p:ph idx="1"/>
          </p:nvPr>
        </p:nvSpPr>
        <p:spPr>
          <a:xfrm>
            <a:off x="457200" y="1571625"/>
            <a:ext cx="8229600" cy="2577838"/>
          </a:xfrm>
        </p:spPr>
        <p:txBody>
          <a:bodyPr>
            <a:normAutofit fontScale="92500" lnSpcReduction="10000"/>
          </a:bodyPr>
          <a:lstStyle/>
          <a:p>
            <a:pPr marL="0" indent="0">
              <a:buNone/>
            </a:pPr>
            <a:r>
              <a:rPr lang="en-US" sz="2200" b="1" i="1" dirty="0"/>
              <a:t>Key Takeaways</a:t>
            </a:r>
            <a:endParaRPr lang="en-US" sz="2200" i="1" dirty="0"/>
          </a:p>
          <a:p>
            <a:pPr lvl="1">
              <a:lnSpc>
                <a:spcPct val="150000"/>
              </a:lnSpc>
            </a:pPr>
            <a:r>
              <a:rPr lang="en-US" dirty="0"/>
              <a:t>Anticipate regulatory action involving:</a:t>
            </a:r>
          </a:p>
          <a:p>
            <a:pPr lvl="2">
              <a:lnSpc>
                <a:spcPct val="150000"/>
              </a:lnSpc>
            </a:pPr>
            <a:r>
              <a:rPr lang="en-US" sz="1600" dirty="0"/>
              <a:t>Use of </a:t>
            </a:r>
            <a:r>
              <a:rPr lang="en-US" sz="1600" dirty="0" err="1"/>
              <a:t>BigData</a:t>
            </a:r>
            <a:r>
              <a:rPr lang="en-US" sz="1600" dirty="0"/>
              <a:t> in Underwriting</a:t>
            </a:r>
          </a:p>
          <a:p>
            <a:pPr lvl="2">
              <a:lnSpc>
                <a:spcPct val="150000"/>
              </a:lnSpc>
            </a:pPr>
            <a:r>
              <a:rPr lang="en-US" sz="1600" dirty="0" err="1"/>
              <a:t>CyberSecurity</a:t>
            </a:r>
            <a:r>
              <a:rPr lang="en-US" sz="1600" dirty="0"/>
              <a:t> of Consumer </a:t>
            </a:r>
            <a:r>
              <a:rPr lang="en-US" sz="1600" dirty="0" err="1"/>
              <a:t>PII</a:t>
            </a:r>
            <a:r>
              <a:rPr lang="en-US" sz="1600" dirty="0"/>
              <a:t> / PHI</a:t>
            </a:r>
          </a:p>
          <a:p>
            <a:pPr lvl="2">
              <a:lnSpc>
                <a:spcPct val="150000"/>
              </a:lnSpc>
            </a:pPr>
            <a:r>
              <a:rPr lang="en-US" sz="1600" dirty="0"/>
              <a:t>Risk Classifications: Marital Status / Sex &amp; Gender</a:t>
            </a:r>
          </a:p>
          <a:p>
            <a:pPr lvl="2">
              <a:lnSpc>
                <a:spcPct val="150000"/>
              </a:lnSpc>
            </a:pPr>
            <a:r>
              <a:rPr lang="en-US" sz="1600" dirty="0"/>
              <a:t>Transparency in Homeowners Insurance Coverage</a:t>
            </a:r>
          </a:p>
          <a:p>
            <a:pPr lvl="2">
              <a:lnSpc>
                <a:spcPct val="150000"/>
              </a:lnSpc>
            </a:pPr>
            <a:r>
              <a:rPr lang="en-US" sz="1600" dirty="0"/>
              <a:t>Mandatory Arbitration Clauses</a:t>
            </a:r>
          </a:p>
          <a:p>
            <a:pPr marL="0" indent="0">
              <a:buNone/>
            </a:pPr>
            <a:endParaRPr lang="en-US" dirty="0"/>
          </a:p>
        </p:txBody>
      </p:sp>
    </p:spTree>
    <p:extLst>
      <p:ext uri="{BB962C8B-B14F-4D97-AF65-F5344CB8AC3E}">
        <p14:creationId xmlns:p14="http://schemas.microsoft.com/office/powerpoint/2010/main" val="2399904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36550"/>
          </a:xfrm>
        </p:spPr>
        <p:txBody>
          <a:bodyPr>
            <a:normAutofit fontScale="90000"/>
          </a:bodyPr>
          <a:lstStyle/>
          <a:p>
            <a:r>
              <a:rPr lang="en-US" sz="1100" dirty="0"/>
              <a:t>Insurance Regulation: Emerging Regulatory Compliance Risks and Trends </a:t>
            </a:r>
            <a:r>
              <a:rPr lang="en-US" dirty="0"/>
              <a:t/>
            </a:r>
            <a:br>
              <a:rPr lang="en-US" dirty="0"/>
            </a:br>
            <a:endParaRPr lang="en-US" dirty="0"/>
          </a:p>
        </p:txBody>
      </p:sp>
      <p:sp>
        <p:nvSpPr>
          <p:cNvPr id="3" name="Content Placeholder 2"/>
          <p:cNvSpPr>
            <a:spLocks noGrp="1"/>
          </p:cNvSpPr>
          <p:nvPr>
            <p:ph sz="half" idx="1"/>
          </p:nvPr>
        </p:nvSpPr>
        <p:spPr/>
        <p:txBody>
          <a:bodyPr/>
          <a:lstStyle/>
          <a:p>
            <a:pPr marL="0" indent="0" algn="ctr">
              <a:buNone/>
            </a:pPr>
            <a:r>
              <a:rPr lang="en-US" dirty="0"/>
              <a:t>3. Current Regulatory Issues Concerning Price Optimization and Principle-Based Reserving (</a:t>
            </a:r>
            <a:r>
              <a:rPr lang="en-US" dirty="0" err="1"/>
              <a:t>PBR</a:t>
            </a:r>
            <a:r>
              <a:rPr lang="en-US" dirty="0"/>
              <a:t>)</a:t>
            </a:r>
          </a:p>
        </p:txBody>
      </p:sp>
      <p:pic>
        <p:nvPicPr>
          <p:cNvPr id="5" name="Picture 2" descr="C:\Users\mfenn\AppData\Local\Microsoft\Windows\Temporary Internet Files\Content.IE5\3T7L5S1E\ScalesOfJusticeAndWreath.svg[1].pn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700881" y="914400"/>
            <a:ext cx="3933237" cy="339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2518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07975"/>
          </a:xfrm>
        </p:spPr>
        <p:txBody>
          <a:bodyPr>
            <a:normAutofit fontScale="90000"/>
          </a:bodyPr>
          <a:lstStyle/>
          <a:p>
            <a:r>
              <a:rPr lang="en-US" sz="1100" dirty="0"/>
              <a:t>Insurance Regulation: Emerging Regulatory Compliance Risks and Trends </a:t>
            </a:r>
            <a:r>
              <a:rPr lang="en-US" dirty="0"/>
              <a:t/>
            </a:r>
            <a:br>
              <a:rPr lang="en-US" dirty="0"/>
            </a:br>
            <a:endParaRPr lang="en-US" dirty="0"/>
          </a:p>
        </p:txBody>
      </p:sp>
      <p:sp>
        <p:nvSpPr>
          <p:cNvPr id="3" name="Content Placeholder 2"/>
          <p:cNvSpPr>
            <a:spLocks noGrp="1"/>
          </p:cNvSpPr>
          <p:nvPr>
            <p:ph idx="1"/>
          </p:nvPr>
        </p:nvSpPr>
        <p:spPr>
          <a:xfrm>
            <a:off x="457200" y="714375"/>
            <a:ext cx="8229600" cy="3435088"/>
          </a:xfrm>
        </p:spPr>
        <p:txBody>
          <a:bodyPr>
            <a:normAutofit/>
          </a:bodyPr>
          <a:lstStyle/>
          <a:p>
            <a:pPr marL="0" indent="0">
              <a:spcAft>
                <a:spcPts val="1200"/>
              </a:spcAft>
              <a:buNone/>
            </a:pPr>
            <a:r>
              <a:rPr lang="en-US" dirty="0" smtClean="0"/>
              <a:t>		</a:t>
            </a:r>
            <a:r>
              <a:rPr lang="en-US" sz="2900" dirty="0" smtClean="0"/>
              <a:t>	</a:t>
            </a:r>
            <a:r>
              <a:rPr lang="en-US" sz="2500" b="1" dirty="0" smtClean="0"/>
              <a:t>How </a:t>
            </a:r>
            <a:r>
              <a:rPr lang="en-US" sz="2500" b="1" dirty="0"/>
              <a:t>are insurance rates regulated</a:t>
            </a:r>
            <a:r>
              <a:rPr lang="en-US" sz="2500" b="1" dirty="0" smtClean="0"/>
              <a:t>?</a:t>
            </a:r>
          </a:p>
          <a:p>
            <a:pPr marL="0" indent="0">
              <a:lnSpc>
                <a:spcPct val="120000"/>
              </a:lnSpc>
              <a:buNone/>
            </a:pPr>
            <a:r>
              <a:rPr lang="en-US" sz="1500" dirty="0" smtClean="0"/>
              <a:t>Insurance rates are regulated by the state. Guidelines states use to regulate: </a:t>
            </a:r>
          </a:p>
          <a:p>
            <a:pPr marL="457200" indent="-457200">
              <a:lnSpc>
                <a:spcPct val="120000"/>
              </a:lnSpc>
              <a:buFont typeface="+mj-lt"/>
              <a:buAutoNum type="arabicPeriod"/>
            </a:pPr>
            <a:r>
              <a:rPr lang="en-US" sz="1500" b="1" dirty="0" smtClean="0"/>
              <a:t>Rates must be adequate, </a:t>
            </a:r>
            <a:r>
              <a:rPr lang="en-US" sz="1500" dirty="0" smtClean="0"/>
              <a:t/>
            </a:r>
            <a:br>
              <a:rPr lang="en-US" sz="1500" dirty="0" smtClean="0"/>
            </a:br>
            <a:r>
              <a:rPr lang="en-US" sz="1500" dirty="0" smtClean="0"/>
              <a:t>A company must remain solvent and be able to pay out if needed.</a:t>
            </a:r>
          </a:p>
          <a:p>
            <a:pPr marL="457200" indent="-457200">
              <a:lnSpc>
                <a:spcPct val="120000"/>
              </a:lnSpc>
              <a:buFont typeface="+mj-lt"/>
              <a:buAutoNum type="arabicPeriod"/>
            </a:pPr>
            <a:r>
              <a:rPr lang="en-US" sz="1500" b="1" dirty="0" smtClean="0"/>
              <a:t>not be excessive, and </a:t>
            </a:r>
            <a:br>
              <a:rPr lang="en-US" sz="1500" b="1" dirty="0" smtClean="0"/>
            </a:br>
            <a:r>
              <a:rPr lang="en-US" sz="1500" dirty="0" smtClean="0"/>
              <a:t>Must be enough to pay out, but not in the form of excessive profits.</a:t>
            </a:r>
          </a:p>
          <a:p>
            <a:pPr marL="457200" indent="-457200">
              <a:lnSpc>
                <a:spcPct val="120000"/>
              </a:lnSpc>
              <a:buFont typeface="+mj-lt"/>
              <a:buAutoNum type="arabicPeriod"/>
            </a:pPr>
            <a:r>
              <a:rPr lang="en-US" sz="1500" b="1" dirty="0" smtClean="0"/>
              <a:t>not be unfairly discriminatory</a:t>
            </a:r>
            <a:br>
              <a:rPr lang="en-US" sz="1500" b="1" dirty="0" smtClean="0"/>
            </a:br>
            <a:r>
              <a:rPr lang="en-US" sz="1500" dirty="0" smtClean="0"/>
              <a:t>Company must reflect differences in expected claims and expenses.</a:t>
            </a:r>
          </a:p>
          <a:p>
            <a:pPr marL="0" indent="0">
              <a:buNone/>
            </a:pPr>
            <a:endParaRPr lang="en-US" sz="2500" b="1" dirty="0"/>
          </a:p>
        </p:txBody>
      </p:sp>
    </p:spTree>
    <p:extLst>
      <p:ext uri="{BB962C8B-B14F-4D97-AF65-F5344CB8AC3E}">
        <p14:creationId xmlns:p14="http://schemas.microsoft.com/office/powerpoint/2010/main" val="3496264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07975"/>
          </a:xfrm>
        </p:spPr>
        <p:txBody>
          <a:bodyPr>
            <a:normAutofit fontScale="90000"/>
          </a:bodyPr>
          <a:lstStyle/>
          <a:p>
            <a:r>
              <a:rPr lang="en-US" sz="1100" dirty="0"/>
              <a:t>Insurance Regulation: Emerging Regulatory Compliance Risks and Trends </a:t>
            </a:r>
            <a:r>
              <a:rPr lang="en-US" dirty="0"/>
              <a:t/>
            </a:r>
            <a:br>
              <a:rPr lang="en-US" dirty="0"/>
            </a:br>
            <a:endParaRPr lang="en-US" dirty="0"/>
          </a:p>
        </p:txBody>
      </p:sp>
      <p:sp>
        <p:nvSpPr>
          <p:cNvPr id="3" name="Content Placeholder 2"/>
          <p:cNvSpPr>
            <a:spLocks noGrp="1"/>
          </p:cNvSpPr>
          <p:nvPr>
            <p:ph idx="1"/>
          </p:nvPr>
        </p:nvSpPr>
        <p:spPr>
          <a:xfrm>
            <a:off x="457200" y="714375"/>
            <a:ext cx="8229600" cy="3435088"/>
          </a:xfrm>
        </p:spPr>
        <p:txBody>
          <a:bodyPr>
            <a:normAutofit/>
          </a:bodyPr>
          <a:lstStyle/>
          <a:p>
            <a:pPr marL="0" indent="0">
              <a:spcAft>
                <a:spcPts val="1200"/>
              </a:spcAft>
              <a:buNone/>
            </a:pPr>
            <a:r>
              <a:rPr lang="en-US" dirty="0" smtClean="0"/>
              <a:t>			</a:t>
            </a:r>
            <a:r>
              <a:rPr lang="en-US" sz="2500" b="1" dirty="0"/>
              <a:t>State Regulatory </a:t>
            </a:r>
            <a:r>
              <a:rPr lang="en-US" sz="2500" b="1" dirty="0" smtClean="0"/>
              <a:t>Systems</a:t>
            </a:r>
          </a:p>
          <a:p>
            <a:pPr marL="0" indent="0">
              <a:lnSpc>
                <a:spcPct val="110000"/>
              </a:lnSpc>
              <a:buNone/>
            </a:pPr>
            <a:r>
              <a:rPr lang="en-US" sz="1500" dirty="0"/>
              <a:t>State regulators’ primary responsibilities are to preserve the long-term solvency of insurance companies and protect consumers from any unfair and discriminatory treatment. The basic regulatory systems are: </a:t>
            </a:r>
          </a:p>
          <a:p>
            <a:pPr marL="457200" indent="-457200">
              <a:lnSpc>
                <a:spcPct val="110000"/>
              </a:lnSpc>
              <a:buFont typeface="+mj-lt"/>
              <a:buAutoNum type="arabicPeriod"/>
            </a:pPr>
            <a:r>
              <a:rPr lang="en-US" sz="1500" b="1" dirty="0"/>
              <a:t>Competitive Rating (file-and-use)</a:t>
            </a:r>
            <a:br>
              <a:rPr lang="en-US" sz="1500" b="1" dirty="0"/>
            </a:br>
            <a:r>
              <a:rPr lang="en-US" sz="1500" dirty="0"/>
              <a:t>This regulatory system relies on marketplace forces to keep insurance rates consistent with underlying costs.</a:t>
            </a:r>
            <a:endParaRPr lang="en-US" sz="1500" b="1" dirty="0"/>
          </a:p>
          <a:p>
            <a:pPr marL="457200" indent="-457200">
              <a:lnSpc>
                <a:spcPct val="110000"/>
              </a:lnSpc>
              <a:buFont typeface="+mj-lt"/>
              <a:buAutoNum type="arabicPeriod"/>
            </a:pPr>
            <a:r>
              <a:rPr lang="en-US" sz="1500" b="1" dirty="0"/>
              <a:t>Prior Approval</a:t>
            </a:r>
            <a:br>
              <a:rPr lang="en-US" sz="1500" b="1" dirty="0"/>
            </a:br>
            <a:r>
              <a:rPr lang="en-US" sz="1500" dirty="0"/>
              <a:t>This regulatory system essentially relies on the regulators’ individual judgment and the existing political environment.</a:t>
            </a:r>
            <a:endParaRPr lang="en-US" sz="1500" b="1" dirty="0"/>
          </a:p>
          <a:p>
            <a:pPr marL="0" indent="0">
              <a:buNone/>
            </a:pPr>
            <a:endParaRPr lang="en-US" sz="2500" b="1" dirty="0"/>
          </a:p>
        </p:txBody>
      </p:sp>
    </p:spTree>
    <p:extLst>
      <p:ext uri="{BB962C8B-B14F-4D97-AF65-F5344CB8AC3E}">
        <p14:creationId xmlns:p14="http://schemas.microsoft.com/office/powerpoint/2010/main" val="1586209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07975"/>
          </a:xfrm>
        </p:spPr>
        <p:txBody>
          <a:bodyPr>
            <a:normAutofit fontScale="90000"/>
          </a:bodyPr>
          <a:lstStyle/>
          <a:p>
            <a:r>
              <a:rPr lang="en-US" sz="1100" dirty="0"/>
              <a:t>Insurance Regulation: Emerging Regulatory Compliance Risks and Trends </a:t>
            </a:r>
            <a:r>
              <a:rPr lang="en-US" dirty="0"/>
              <a:t/>
            </a:r>
            <a:br>
              <a:rPr lang="en-US" dirty="0"/>
            </a:br>
            <a:endParaRPr lang="en-US" dirty="0"/>
          </a:p>
        </p:txBody>
      </p:sp>
      <p:sp>
        <p:nvSpPr>
          <p:cNvPr id="3" name="Content Placeholder 2"/>
          <p:cNvSpPr>
            <a:spLocks noGrp="1"/>
          </p:cNvSpPr>
          <p:nvPr>
            <p:ph idx="1"/>
          </p:nvPr>
        </p:nvSpPr>
        <p:spPr>
          <a:xfrm>
            <a:off x="257175" y="714375"/>
            <a:ext cx="8658225" cy="3435088"/>
          </a:xfrm>
        </p:spPr>
        <p:txBody>
          <a:bodyPr>
            <a:normAutofit/>
          </a:bodyPr>
          <a:lstStyle/>
          <a:p>
            <a:pPr marL="0" indent="0">
              <a:spcAft>
                <a:spcPts val="1200"/>
              </a:spcAft>
              <a:buNone/>
            </a:pPr>
            <a:r>
              <a:rPr lang="en-US" sz="2500" b="1" dirty="0" smtClean="0">
                <a:hlinkClick r:id="rId2"/>
              </a:rPr>
              <a:t>Regulation </a:t>
            </a:r>
            <a:r>
              <a:rPr lang="en-US" sz="2500" b="1" dirty="0">
                <a:hlinkClick r:id="rId2"/>
              </a:rPr>
              <a:t>Modernization</a:t>
            </a:r>
            <a:r>
              <a:rPr lang="en-US" sz="2500" b="1" dirty="0"/>
              <a:t>: Modified Prior Approval</a:t>
            </a:r>
            <a:endParaRPr lang="en-US" sz="2500" b="1" dirty="0" smtClean="0"/>
          </a:p>
          <a:p>
            <a:pPr marL="457200" indent="-457200">
              <a:spcAft>
                <a:spcPts val="1200"/>
              </a:spcAft>
              <a:buFont typeface="Arial" panose="020B0604020202020204" pitchFamily="34" charset="0"/>
              <a:buChar char="•"/>
            </a:pPr>
            <a:r>
              <a:rPr lang="en-US" sz="1500" dirty="0"/>
              <a:t>Many states have implemented some ‘Modified Prior Approval’—</a:t>
            </a:r>
            <a:br>
              <a:rPr lang="en-US" sz="1500" dirty="0"/>
            </a:br>
            <a:r>
              <a:rPr lang="en-US" sz="1500" dirty="0"/>
              <a:t>a hybrid of “prior approval” and “file-and-use” laws.</a:t>
            </a:r>
          </a:p>
          <a:p>
            <a:pPr marL="1200150" lvl="1" indent="-457200">
              <a:buFont typeface="Arial" panose="020B0604020202020204" pitchFamily="34" charset="0"/>
              <a:buChar char="•"/>
            </a:pPr>
            <a:r>
              <a:rPr lang="en-US" sz="1500" dirty="0"/>
              <a:t>If the rate revision is based on change in loss experience, then file-and-use might apply.</a:t>
            </a:r>
          </a:p>
          <a:p>
            <a:pPr marL="1200150" lvl="1" indent="-457200">
              <a:spcBef>
                <a:spcPts val="0"/>
              </a:spcBef>
              <a:spcAft>
                <a:spcPts val="1200"/>
              </a:spcAft>
              <a:buFont typeface="Arial" panose="020B0604020202020204" pitchFamily="34" charset="0"/>
              <a:buChar char="•"/>
            </a:pPr>
            <a:r>
              <a:rPr lang="en-US" sz="1500" dirty="0"/>
              <a:t>If on change in expense relationship or rate classification, then prior approval may apply.</a:t>
            </a:r>
          </a:p>
          <a:p>
            <a:pPr marL="457200" indent="-457200">
              <a:buFont typeface="Arial" panose="020B0604020202020204" pitchFamily="34" charset="0"/>
              <a:buChar char="•"/>
            </a:pPr>
            <a:r>
              <a:rPr lang="en-US" sz="1500" dirty="0"/>
              <a:t>California and a few other states still favor prior approval by itself.</a:t>
            </a:r>
          </a:p>
          <a:p>
            <a:pPr marL="0" indent="0">
              <a:buNone/>
            </a:pPr>
            <a:endParaRPr lang="en-US" sz="2500" b="1" dirty="0"/>
          </a:p>
        </p:txBody>
      </p:sp>
    </p:spTree>
    <p:extLst>
      <p:ext uri="{BB962C8B-B14F-4D97-AF65-F5344CB8AC3E}">
        <p14:creationId xmlns:p14="http://schemas.microsoft.com/office/powerpoint/2010/main" val="28829704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07975"/>
          </a:xfrm>
        </p:spPr>
        <p:txBody>
          <a:bodyPr>
            <a:normAutofit fontScale="90000"/>
          </a:bodyPr>
          <a:lstStyle/>
          <a:p>
            <a:r>
              <a:rPr lang="en-US" sz="1100" dirty="0"/>
              <a:t>Insurance Regulation: Emerging Regulatory Compliance Risks and Trends </a:t>
            </a:r>
            <a:r>
              <a:rPr lang="en-US" dirty="0"/>
              <a:t/>
            </a:r>
            <a:br>
              <a:rPr lang="en-US" dirty="0"/>
            </a:br>
            <a:endParaRPr lang="en-US" dirty="0"/>
          </a:p>
        </p:txBody>
      </p:sp>
      <p:sp>
        <p:nvSpPr>
          <p:cNvPr id="3" name="Content Placeholder 2"/>
          <p:cNvSpPr>
            <a:spLocks noGrp="1"/>
          </p:cNvSpPr>
          <p:nvPr>
            <p:ph idx="1"/>
          </p:nvPr>
        </p:nvSpPr>
        <p:spPr>
          <a:xfrm>
            <a:off x="257175" y="714375"/>
            <a:ext cx="8658225" cy="3435088"/>
          </a:xfrm>
        </p:spPr>
        <p:txBody>
          <a:bodyPr>
            <a:normAutofit/>
          </a:bodyPr>
          <a:lstStyle/>
          <a:p>
            <a:pPr marL="0" indent="0">
              <a:spcAft>
                <a:spcPts val="1200"/>
              </a:spcAft>
              <a:buNone/>
            </a:pPr>
            <a:r>
              <a:rPr lang="en-US" sz="2500" b="1" dirty="0" smtClean="0"/>
              <a:t>	Current Regulatory Issues Concerning Rate Regulation </a:t>
            </a:r>
          </a:p>
          <a:p>
            <a:pPr>
              <a:spcAft>
                <a:spcPts val="1200"/>
              </a:spcAft>
            </a:pPr>
            <a:r>
              <a:rPr lang="en-US" sz="1500" dirty="0" smtClean="0"/>
              <a:t>The </a:t>
            </a:r>
            <a:r>
              <a:rPr lang="en-US" sz="1500" dirty="0"/>
              <a:t>trend is that more states, instead of prior approval, are going to file-and-use, relying on competition to keep rates fairly reasonable.</a:t>
            </a:r>
          </a:p>
          <a:p>
            <a:pPr>
              <a:buFont typeface="Arial" panose="020B0604020202020204" pitchFamily="34" charset="0"/>
              <a:buChar char="•"/>
            </a:pPr>
            <a:r>
              <a:rPr lang="en-US" sz="1500" dirty="0"/>
              <a:t>Demand elasticity is a measure of how much customer demand for a product changes in response to changes in price, and it is a basic tool for setting the price of a competitive product. The current issue of </a:t>
            </a:r>
            <a:r>
              <a:rPr lang="en-US" sz="1500" b="1" dirty="0"/>
              <a:t>price optimization</a:t>
            </a:r>
            <a:r>
              <a:rPr lang="en-US" sz="1500" dirty="0"/>
              <a:t> is one common example of how businesses use the concept of elasticity to improve their performance, especially since it is easier and more pervasive than ever in the era of big data.</a:t>
            </a:r>
          </a:p>
          <a:p>
            <a:pPr marL="0" indent="0">
              <a:buNone/>
            </a:pPr>
            <a:endParaRPr lang="en-US" sz="2500" b="1" dirty="0"/>
          </a:p>
        </p:txBody>
      </p:sp>
    </p:spTree>
    <p:extLst>
      <p:ext uri="{BB962C8B-B14F-4D97-AF65-F5344CB8AC3E}">
        <p14:creationId xmlns:p14="http://schemas.microsoft.com/office/powerpoint/2010/main" val="9004030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390651"/>
            <a:ext cx="7258050" cy="954107"/>
          </a:xfrm>
          <a:prstGeom prst="rect">
            <a:avLst/>
          </a:prstGeom>
        </p:spPr>
        <p:txBody>
          <a:bodyPr wrap="square">
            <a:spAutoFit/>
          </a:bodyPr>
          <a:lstStyle/>
          <a:p>
            <a:pPr algn="ctr"/>
            <a:r>
              <a:rPr lang="en-US" sz="2800" b="1" dirty="0"/>
              <a:t>Current Regulatory Issues Concerning </a:t>
            </a:r>
            <a:br>
              <a:rPr lang="en-US" sz="2800" b="1" dirty="0"/>
            </a:br>
            <a:r>
              <a:rPr lang="en-US" sz="2800" b="1" dirty="0"/>
              <a:t>Price Optimization</a:t>
            </a:r>
          </a:p>
        </p:txBody>
      </p:sp>
    </p:spTree>
    <p:extLst>
      <p:ext uri="{BB962C8B-B14F-4D97-AF65-F5344CB8AC3E}">
        <p14:creationId xmlns:p14="http://schemas.microsoft.com/office/powerpoint/2010/main" val="41248891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92339"/>
          </a:xfrm>
        </p:spPr>
        <p:txBody>
          <a:bodyPr>
            <a:normAutofit fontScale="90000"/>
          </a:bodyPr>
          <a:lstStyle/>
          <a:p>
            <a:r>
              <a:rPr lang="en-US" sz="1100" dirty="0"/>
              <a:t>Insurance Regulation: Emerging Regulatory Compliance Risks and Trends </a:t>
            </a:r>
            <a:r>
              <a:rPr lang="en-US" dirty="0"/>
              <a:t/>
            </a:r>
            <a:br>
              <a:rPr lang="en-US" dirty="0"/>
            </a:br>
            <a:endParaRPr lang="en-US" dirty="0"/>
          </a:p>
        </p:txBody>
      </p:sp>
      <p:sp>
        <p:nvSpPr>
          <p:cNvPr id="3" name="Content Placeholder 2"/>
          <p:cNvSpPr>
            <a:spLocks noGrp="1"/>
          </p:cNvSpPr>
          <p:nvPr>
            <p:ph idx="1"/>
          </p:nvPr>
        </p:nvSpPr>
        <p:spPr>
          <a:xfrm>
            <a:off x="457200" y="598714"/>
            <a:ext cx="8229600" cy="3550749"/>
          </a:xfrm>
        </p:spPr>
        <p:txBody>
          <a:bodyPr>
            <a:normAutofit/>
          </a:bodyPr>
          <a:lstStyle/>
          <a:p>
            <a:pPr marL="0" indent="0">
              <a:spcAft>
                <a:spcPts val="1200"/>
              </a:spcAft>
              <a:buNone/>
            </a:pPr>
            <a:r>
              <a:rPr lang="en-US" sz="2600" b="1" dirty="0" smtClean="0"/>
              <a:t>					</a:t>
            </a:r>
            <a:r>
              <a:rPr lang="en-US" sz="2500" b="1" dirty="0" smtClean="0"/>
              <a:t>Price Optimization</a:t>
            </a:r>
          </a:p>
          <a:p>
            <a:pPr>
              <a:lnSpc>
                <a:spcPct val="110000"/>
              </a:lnSpc>
              <a:spcAft>
                <a:spcPts val="1200"/>
              </a:spcAft>
              <a:buFont typeface="Arial" panose="020B0604020202020204" pitchFamily="34" charset="0"/>
              <a:buChar char="•"/>
            </a:pPr>
            <a:r>
              <a:rPr lang="en-US" sz="1500" dirty="0"/>
              <a:t>The fundamental idea behind price optimization is adjusting prices based on a customer’s ability and willingness to pay.</a:t>
            </a:r>
          </a:p>
          <a:p>
            <a:pPr>
              <a:lnSpc>
                <a:spcPct val="110000"/>
              </a:lnSpc>
              <a:spcAft>
                <a:spcPts val="1200"/>
              </a:spcAft>
              <a:buFont typeface="Arial" panose="020B0604020202020204" pitchFamily="34" charset="0"/>
              <a:buChar char="•"/>
            </a:pPr>
            <a:r>
              <a:rPr lang="en-US" sz="1500" dirty="0"/>
              <a:t>Insurance rates must be actuarially justified. Given that fact though, how can an insurer justify charging different prices to different customers who are actuarially equivalent? This is a concern many consumer groups have raised and some regulators seem to share.</a:t>
            </a:r>
          </a:p>
          <a:p>
            <a:pPr marL="1085850" lvl="1" indent="-342900">
              <a:lnSpc>
                <a:spcPct val="110000"/>
              </a:lnSpc>
              <a:buFont typeface="Arial" panose="020B0604020202020204" pitchFamily="34" charset="0"/>
              <a:buChar char="•"/>
            </a:pPr>
            <a:r>
              <a:rPr lang="en-US" sz="1500" dirty="0"/>
              <a:t>One justification is that an actuarially determined rate is in fact a flexible rate band, and not a single magic number.</a:t>
            </a:r>
          </a:p>
          <a:p>
            <a:pPr marL="0" indent="0">
              <a:buNone/>
            </a:pPr>
            <a:endParaRPr lang="en-US" sz="2600" b="1" dirty="0"/>
          </a:p>
        </p:txBody>
      </p:sp>
    </p:spTree>
    <p:extLst>
      <p:ext uri="{BB962C8B-B14F-4D97-AF65-F5344CB8AC3E}">
        <p14:creationId xmlns:p14="http://schemas.microsoft.com/office/powerpoint/2010/main" val="10358371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92339"/>
          </a:xfrm>
        </p:spPr>
        <p:txBody>
          <a:bodyPr>
            <a:normAutofit fontScale="90000"/>
          </a:bodyPr>
          <a:lstStyle/>
          <a:p>
            <a:r>
              <a:rPr lang="en-US" sz="1100" dirty="0"/>
              <a:t>Insurance Regulation: Emerging Regulatory Compliance Risks and Trends </a:t>
            </a:r>
            <a:r>
              <a:rPr lang="en-US" dirty="0"/>
              <a:t/>
            </a:r>
            <a:br>
              <a:rPr lang="en-US" dirty="0"/>
            </a:br>
            <a:endParaRPr lang="en-US" dirty="0"/>
          </a:p>
        </p:txBody>
      </p:sp>
      <p:sp>
        <p:nvSpPr>
          <p:cNvPr id="3" name="Content Placeholder 2"/>
          <p:cNvSpPr>
            <a:spLocks noGrp="1"/>
          </p:cNvSpPr>
          <p:nvPr>
            <p:ph idx="1"/>
          </p:nvPr>
        </p:nvSpPr>
        <p:spPr>
          <a:xfrm>
            <a:off x="108857" y="468087"/>
            <a:ext cx="9035143" cy="3875313"/>
          </a:xfrm>
        </p:spPr>
        <p:txBody>
          <a:bodyPr>
            <a:noAutofit/>
          </a:bodyPr>
          <a:lstStyle/>
          <a:p>
            <a:pPr marL="0" indent="0">
              <a:buNone/>
            </a:pPr>
            <a:r>
              <a:rPr lang="en-US" sz="1500" b="1" dirty="0" smtClean="0"/>
              <a:t>		    </a:t>
            </a:r>
            <a:r>
              <a:rPr lang="en-US" sz="2500" b="1" dirty="0" smtClean="0"/>
              <a:t>Issues </a:t>
            </a:r>
            <a:r>
              <a:rPr lang="en-US" sz="2500" b="1" dirty="0"/>
              <a:t>&amp; Concerns with Price </a:t>
            </a:r>
            <a:r>
              <a:rPr lang="en-US" sz="2500" b="1" dirty="0" smtClean="0"/>
              <a:t>Optimization</a:t>
            </a:r>
          </a:p>
          <a:p>
            <a:pPr>
              <a:lnSpc>
                <a:spcPct val="120000"/>
              </a:lnSpc>
              <a:spcAft>
                <a:spcPts val="600"/>
              </a:spcAft>
              <a:buFont typeface="Arial" panose="020B0604020202020204" pitchFamily="34" charset="0"/>
              <a:buChar char="•"/>
            </a:pPr>
            <a:r>
              <a:rPr lang="en-US" sz="1500" dirty="0"/>
              <a:t>In reality, issues and concerns that revolve around price optimization probably have less to do with economics and management theory and more to do with the public perception of fairness, as is evidenced by multiple states banning it.</a:t>
            </a:r>
          </a:p>
          <a:p>
            <a:pPr>
              <a:lnSpc>
                <a:spcPct val="120000"/>
              </a:lnSpc>
              <a:spcAft>
                <a:spcPts val="600"/>
              </a:spcAft>
              <a:buFont typeface="Arial" panose="020B0604020202020204" pitchFamily="34" charset="0"/>
              <a:buChar char="•"/>
            </a:pPr>
            <a:r>
              <a:rPr lang="en-US" sz="1500" dirty="0"/>
              <a:t>19 states have banned price optimization in the insurance industry, </a:t>
            </a:r>
            <a:br>
              <a:rPr lang="en-US" sz="1500" dirty="0"/>
            </a:br>
            <a:r>
              <a:rPr lang="en-US" sz="1500" dirty="0"/>
              <a:t>and others are reportedly considering the </a:t>
            </a:r>
            <a:r>
              <a:rPr lang="en-US" sz="1500" dirty="0" smtClean="0"/>
              <a:t>issue (Current as of 9/14/17 – </a:t>
            </a:r>
            <a:r>
              <a:rPr lang="en-US" sz="1500" dirty="0" err="1" smtClean="0"/>
              <a:t>NAIC</a:t>
            </a:r>
            <a:r>
              <a:rPr lang="en-US" sz="1500" dirty="0" smtClean="0"/>
              <a:t> Website)</a:t>
            </a:r>
            <a:endParaRPr lang="en-US" sz="1500" dirty="0"/>
          </a:p>
          <a:p>
            <a:pPr marL="1085850" lvl="1" indent="-342900">
              <a:lnSpc>
                <a:spcPct val="120000"/>
              </a:lnSpc>
              <a:spcAft>
                <a:spcPts val="600"/>
              </a:spcAft>
              <a:buFont typeface="Arial" panose="020B0604020202020204" pitchFamily="34" charset="0"/>
              <a:buChar char="•"/>
            </a:pPr>
            <a:r>
              <a:rPr lang="en-US" sz="1500" dirty="0"/>
              <a:t>Banned in these states: Alaska, California, Colorado, Connecticut, Delaware, </a:t>
            </a:r>
            <a:br>
              <a:rPr lang="en-US" sz="1500" dirty="0"/>
            </a:br>
            <a:r>
              <a:rPr lang="en-US" sz="1500" dirty="0"/>
              <a:t>District of Columbia, Florida, Indiana, Maine, Maryland, Minnesota, Missouri, Montana, Ohio, Pennsylvania, Rhode Island, Vermont, Virginia, Washington, New York (considering)</a:t>
            </a:r>
          </a:p>
          <a:p>
            <a:pPr>
              <a:lnSpc>
                <a:spcPct val="120000"/>
              </a:lnSpc>
              <a:buFont typeface="Arial" panose="020B0604020202020204" pitchFamily="34" charset="0"/>
              <a:buChar char="•"/>
            </a:pPr>
            <a:r>
              <a:rPr lang="en-US" sz="1500" dirty="0"/>
              <a:t>Despite its potential merits for lowering marketing and other costs while arguably saving money for all policyholders, </a:t>
            </a:r>
            <a:r>
              <a:rPr lang="en-US" sz="1500" dirty="0" smtClean="0"/>
              <a:t>some have argued that price </a:t>
            </a:r>
            <a:r>
              <a:rPr lang="en-US" sz="1500" dirty="0"/>
              <a:t>optimization can be difficult to defend from a political perspective.</a:t>
            </a:r>
          </a:p>
          <a:p>
            <a:pPr marL="0" indent="0">
              <a:buNone/>
            </a:pPr>
            <a:endParaRPr lang="en-US" sz="1500" b="1" dirty="0"/>
          </a:p>
        </p:txBody>
      </p:sp>
    </p:spTree>
    <p:extLst>
      <p:ext uri="{BB962C8B-B14F-4D97-AF65-F5344CB8AC3E}">
        <p14:creationId xmlns:p14="http://schemas.microsoft.com/office/powerpoint/2010/main" val="37677990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59682"/>
          </a:xfrm>
        </p:spPr>
        <p:txBody>
          <a:bodyPr>
            <a:normAutofit/>
          </a:bodyPr>
          <a:lstStyle/>
          <a:p>
            <a:r>
              <a:rPr lang="en-US" sz="1000" dirty="0"/>
              <a:t>Insurance Regulation: Emerging Regulatory Compliance Risks and Trends </a:t>
            </a:r>
          </a:p>
        </p:txBody>
      </p:sp>
      <p:sp>
        <p:nvSpPr>
          <p:cNvPr id="3" name="Content Placeholder 2"/>
          <p:cNvSpPr>
            <a:spLocks noGrp="1"/>
          </p:cNvSpPr>
          <p:nvPr>
            <p:ph idx="1"/>
          </p:nvPr>
        </p:nvSpPr>
        <p:spPr>
          <a:xfrm>
            <a:off x="457200" y="566057"/>
            <a:ext cx="8229600" cy="3583406"/>
          </a:xfrm>
        </p:spPr>
        <p:txBody>
          <a:bodyPr>
            <a:normAutofit lnSpcReduction="10000"/>
          </a:bodyPr>
          <a:lstStyle/>
          <a:p>
            <a:pPr marL="0" indent="0">
              <a:buNone/>
            </a:pPr>
            <a:r>
              <a:rPr lang="en-US" dirty="0" smtClean="0"/>
              <a:t>			</a:t>
            </a:r>
            <a:r>
              <a:rPr lang="en-US" sz="2400" b="1" dirty="0" smtClean="0"/>
              <a:t>Issues </a:t>
            </a:r>
            <a:r>
              <a:rPr lang="en-US" sz="2400" b="1" dirty="0"/>
              <a:t>&amp; Concerns with Price </a:t>
            </a:r>
            <a:r>
              <a:rPr lang="en-US" sz="2400" b="1" dirty="0" smtClean="0"/>
              <a:t>Optimization</a:t>
            </a:r>
          </a:p>
          <a:p>
            <a:pPr>
              <a:lnSpc>
                <a:spcPct val="150000"/>
              </a:lnSpc>
              <a:buFont typeface="Arial" panose="020B0604020202020204" pitchFamily="34" charset="0"/>
              <a:buChar char="•"/>
            </a:pPr>
            <a:r>
              <a:rPr lang="en-US" sz="1500" dirty="0"/>
              <a:t>On November 19, 2015, the Casualty Actuarial and Statistical (C) Task Force issued a white paper on Price Optimization</a:t>
            </a:r>
          </a:p>
          <a:p>
            <a:pPr marL="1085850" lvl="1" indent="-342900">
              <a:lnSpc>
                <a:spcPct val="150000"/>
              </a:lnSpc>
              <a:buFont typeface="Arial" panose="020B0604020202020204" pitchFamily="34" charset="0"/>
              <a:buChar char="•"/>
            </a:pPr>
            <a:r>
              <a:rPr lang="en-US" sz="1500" dirty="0"/>
              <a:t>Recommendations:</a:t>
            </a:r>
          </a:p>
          <a:p>
            <a:pPr marL="1485900" lvl="2" indent="-342900">
              <a:lnSpc>
                <a:spcPct val="150000"/>
              </a:lnSpc>
              <a:buFont typeface="Arial" panose="020B0604020202020204" pitchFamily="34" charset="0"/>
              <a:buChar char="•"/>
            </a:pPr>
            <a:r>
              <a:rPr lang="en-US" sz="1500" dirty="0"/>
              <a:t>Rating plans should be derived from sound actuarial analysis and be cost-based</a:t>
            </a:r>
          </a:p>
          <a:p>
            <a:pPr marL="1485900" lvl="2" indent="-342900">
              <a:lnSpc>
                <a:spcPct val="150000"/>
              </a:lnSpc>
              <a:buFont typeface="Arial" panose="020B0604020202020204" pitchFamily="34" charset="0"/>
              <a:buChar char="•"/>
            </a:pPr>
            <a:r>
              <a:rPr lang="en-US" sz="1500" dirty="0"/>
              <a:t>Two insurance customers having the same risk profile should be charged the same premium for the same coverage (allowing for some temporary deviation due to capping or premium transition rules)</a:t>
            </a:r>
          </a:p>
          <a:p>
            <a:pPr>
              <a:lnSpc>
                <a:spcPct val="150000"/>
              </a:lnSpc>
              <a:buFont typeface="Arial" panose="020B0604020202020204" pitchFamily="34" charset="0"/>
              <a:buChar char="•"/>
            </a:pPr>
            <a:r>
              <a:rPr lang="en-US" sz="1500" dirty="0"/>
              <a:t>Adopted by the </a:t>
            </a:r>
            <a:r>
              <a:rPr lang="en-US" sz="1500" dirty="0" err="1"/>
              <a:t>NAIC</a:t>
            </a:r>
            <a:r>
              <a:rPr lang="en-US" sz="1500" dirty="0"/>
              <a:t> on April 6, 2016</a:t>
            </a:r>
          </a:p>
          <a:p>
            <a:pPr marL="0" indent="0">
              <a:buNone/>
            </a:pPr>
            <a:endParaRPr lang="en-US" sz="2400" b="1" dirty="0"/>
          </a:p>
        </p:txBody>
      </p:sp>
    </p:spTree>
    <p:extLst>
      <p:ext uri="{BB962C8B-B14F-4D97-AF65-F5344CB8AC3E}">
        <p14:creationId xmlns:p14="http://schemas.microsoft.com/office/powerpoint/2010/main" val="14125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000" dirty="0"/>
              <a:t>Insurance Regulation: Emerging Regulatory Compliance Risks and Trends</a:t>
            </a:r>
          </a:p>
        </p:txBody>
      </p:sp>
      <p:sp>
        <p:nvSpPr>
          <p:cNvPr id="3" name="Content Placeholder 2"/>
          <p:cNvSpPr>
            <a:spLocks noGrp="1"/>
          </p:cNvSpPr>
          <p:nvPr>
            <p:ph idx="1"/>
          </p:nvPr>
        </p:nvSpPr>
        <p:spPr>
          <a:xfrm>
            <a:off x="457200" y="1200151"/>
            <a:ext cx="3284220" cy="2949312"/>
          </a:xfrm>
        </p:spPr>
        <p:txBody>
          <a:bodyPr>
            <a:normAutofit fontScale="92500" lnSpcReduction="20000"/>
          </a:bodyPr>
          <a:lstStyle/>
          <a:p>
            <a:pPr marL="457200" indent="-457200">
              <a:lnSpc>
                <a:spcPct val="150000"/>
              </a:lnSpc>
              <a:buFont typeface="+mj-lt"/>
              <a:buAutoNum type="arabicPeriod"/>
            </a:pPr>
            <a:r>
              <a:rPr lang="en-US" sz="1600" dirty="0"/>
              <a:t>The Impact of Increased Regulatory Influences</a:t>
            </a:r>
          </a:p>
          <a:p>
            <a:pPr marL="457200" indent="-457200">
              <a:lnSpc>
                <a:spcPct val="150000"/>
              </a:lnSpc>
              <a:buFont typeface="+mj-lt"/>
              <a:buAutoNum type="arabicPeriod"/>
            </a:pPr>
            <a:r>
              <a:rPr lang="en-US" sz="1600" dirty="0"/>
              <a:t>Federal Insurance Office</a:t>
            </a:r>
          </a:p>
          <a:p>
            <a:pPr marL="457200" indent="-457200">
              <a:lnSpc>
                <a:spcPct val="150000"/>
              </a:lnSpc>
              <a:buFont typeface="+mj-lt"/>
              <a:buAutoNum type="arabicPeriod"/>
            </a:pPr>
            <a:r>
              <a:rPr lang="en-US" sz="1600" dirty="0"/>
              <a:t>Current Regulatory Issues Concerning Price Optimization and Principle-Based Reserving (</a:t>
            </a:r>
            <a:r>
              <a:rPr lang="en-US" sz="1600" dirty="0" err="1"/>
              <a:t>PBR</a:t>
            </a:r>
            <a:r>
              <a:rPr lang="en-US" sz="1600" dirty="0"/>
              <a:t>)</a:t>
            </a:r>
          </a:p>
          <a:p>
            <a:pPr marL="457200" indent="-457200">
              <a:lnSpc>
                <a:spcPct val="150000"/>
              </a:lnSpc>
              <a:buFont typeface="+mj-lt"/>
              <a:buAutoNum type="arabicPeriod"/>
            </a:pPr>
            <a:r>
              <a:rPr lang="en-US" sz="1600" dirty="0"/>
              <a:t>Consumer Financial Protection Bureau</a:t>
            </a:r>
          </a:p>
          <a:p>
            <a:endParaRPr lang="en-US" dirty="0"/>
          </a:p>
        </p:txBody>
      </p:sp>
      <p:sp>
        <p:nvSpPr>
          <p:cNvPr id="5" name="TextBox 4"/>
          <p:cNvSpPr txBox="1"/>
          <p:nvPr/>
        </p:nvSpPr>
        <p:spPr>
          <a:xfrm>
            <a:off x="5448300" y="1943100"/>
            <a:ext cx="184731" cy="369332"/>
          </a:xfrm>
          <a:prstGeom prst="rect">
            <a:avLst/>
          </a:prstGeom>
          <a:noFill/>
        </p:spPr>
        <p:txBody>
          <a:bodyPr wrap="none" rtlCol="0">
            <a:spAutoFit/>
          </a:bodyPr>
          <a:lstStyle/>
          <a:p>
            <a:endParaRPr lang="en-US" dirty="0"/>
          </a:p>
        </p:txBody>
      </p:sp>
      <p:pic>
        <p:nvPicPr>
          <p:cNvPr id="6" name="Picture 2" descr="C:\Users\mfenn\AppData\Local\Microsoft\Windows\Temporary Internet Files\Content.IE5\0CYDOFSN\Bigstock48158489ComplianceRulesRegsGuidelines-300x300.jpg[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5900" y="929640"/>
            <a:ext cx="2788920" cy="3219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8668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92339"/>
          </a:xfrm>
        </p:spPr>
        <p:txBody>
          <a:bodyPr>
            <a:normAutofit fontScale="90000"/>
          </a:bodyPr>
          <a:lstStyle/>
          <a:p>
            <a:r>
              <a:rPr lang="en-US" sz="1100" dirty="0"/>
              <a:t>Insurance Regulation: Emerging Regulatory Compliance Risks and Trends </a:t>
            </a:r>
            <a:r>
              <a:rPr lang="en-US" dirty="0"/>
              <a:t/>
            </a:r>
            <a:br>
              <a:rPr lang="en-US" dirty="0"/>
            </a:br>
            <a:endParaRPr lang="en-US" dirty="0"/>
          </a:p>
        </p:txBody>
      </p:sp>
      <p:sp>
        <p:nvSpPr>
          <p:cNvPr id="3" name="Content Placeholder 2"/>
          <p:cNvSpPr>
            <a:spLocks noGrp="1"/>
          </p:cNvSpPr>
          <p:nvPr>
            <p:ph idx="1"/>
          </p:nvPr>
        </p:nvSpPr>
        <p:spPr>
          <a:xfrm>
            <a:off x="457200" y="511629"/>
            <a:ext cx="8229600" cy="3690258"/>
          </a:xfrm>
        </p:spPr>
        <p:txBody>
          <a:bodyPr>
            <a:noAutofit/>
          </a:bodyPr>
          <a:lstStyle/>
          <a:p>
            <a:pPr marL="0" indent="0">
              <a:spcAft>
                <a:spcPts val="600"/>
              </a:spcAft>
              <a:buNone/>
            </a:pPr>
            <a:r>
              <a:rPr lang="en-US" sz="2400" b="1" dirty="0" smtClean="0"/>
              <a:t>		</a:t>
            </a:r>
            <a:r>
              <a:rPr lang="en-US" sz="2500" b="1" dirty="0" smtClean="0"/>
              <a:t>Two </a:t>
            </a:r>
            <a:r>
              <a:rPr lang="en-US" sz="2500" b="1" dirty="0"/>
              <a:t>Divergent Views on Price </a:t>
            </a:r>
            <a:r>
              <a:rPr lang="en-US" sz="2500" b="1" dirty="0" smtClean="0"/>
              <a:t>Optimization</a:t>
            </a:r>
          </a:p>
          <a:p>
            <a:pPr marL="457200" indent="-457200">
              <a:lnSpc>
                <a:spcPct val="150000"/>
              </a:lnSpc>
              <a:spcAft>
                <a:spcPts val="1200"/>
              </a:spcAft>
              <a:buFont typeface="+mj-lt"/>
              <a:buAutoNum type="arabicPeriod"/>
            </a:pPr>
            <a:r>
              <a:rPr lang="en-US" sz="1500" dirty="0"/>
              <a:t>Price optimization is the future of actuarial pricing. All future price analyses will have to be accompanied by some analysis of the price elasticity of demand (the “PED”) to show not only the true “traditional” rate level change but also “state of the art” calculation, when considering the PED on business retention and conversion.</a:t>
            </a:r>
          </a:p>
          <a:p>
            <a:pPr marL="457200" indent="-457200">
              <a:lnSpc>
                <a:spcPct val="150000"/>
              </a:lnSpc>
              <a:spcAft>
                <a:spcPts val="1200"/>
              </a:spcAft>
              <a:buFont typeface="+mj-lt"/>
              <a:buAutoNum type="arabicPeriod"/>
            </a:pPr>
            <a:r>
              <a:rPr lang="en-US" sz="1500" dirty="0"/>
              <a:t>Price optimization is a trendy fad but hopefully will soon be gone. It’s another in a long line of attempts to depart from traditional actuarial pricing methods and use of objective, non-discriminatory variables which are honest, fair, and which stood the test of time.</a:t>
            </a:r>
          </a:p>
          <a:p>
            <a:pPr marL="0" indent="0">
              <a:buNone/>
            </a:pPr>
            <a:endParaRPr lang="en-US" sz="1500" b="1" dirty="0"/>
          </a:p>
        </p:txBody>
      </p:sp>
    </p:spTree>
    <p:extLst>
      <p:ext uri="{BB962C8B-B14F-4D97-AF65-F5344CB8AC3E}">
        <p14:creationId xmlns:p14="http://schemas.microsoft.com/office/powerpoint/2010/main" val="41668709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59682"/>
          </a:xfrm>
        </p:spPr>
        <p:txBody>
          <a:bodyPr>
            <a:normAutofit fontScale="90000"/>
          </a:bodyPr>
          <a:lstStyle/>
          <a:p>
            <a:r>
              <a:rPr lang="en-US" sz="1100" dirty="0"/>
              <a:t>Insurance Regulation: Emerging Regulatory Compliance Risks and Trends </a:t>
            </a:r>
            <a:r>
              <a:rPr lang="en-US" dirty="0"/>
              <a:t/>
            </a:r>
            <a:br>
              <a:rPr lang="en-US" dirty="0"/>
            </a:br>
            <a:endParaRPr lang="en-US" dirty="0"/>
          </a:p>
        </p:txBody>
      </p:sp>
      <p:sp>
        <p:nvSpPr>
          <p:cNvPr id="3" name="Content Placeholder 2"/>
          <p:cNvSpPr>
            <a:spLocks noGrp="1"/>
          </p:cNvSpPr>
          <p:nvPr>
            <p:ph idx="1"/>
          </p:nvPr>
        </p:nvSpPr>
        <p:spPr>
          <a:xfrm>
            <a:off x="457200" y="642257"/>
            <a:ext cx="8229600" cy="3507206"/>
          </a:xfrm>
        </p:spPr>
        <p:txBody>
          <a:bodyPr>
            <a:normAutofit/>
          </a:bodyPr>
          <a:lstStyle/>
          <a:p>
            <a:pPr marL="0" indent="0">
              <a:buNone/>
            </a:pPr>
            <a:r>
              <a:rPr lang="en-US" sz="2400" b="1" dirty="0" smtClean="0"/>
              <a:t>	</a:t>
            </a:r>
            <a:r>
              <a:rPr lang="en-US" sz="2500" b="1" dirty="0" smtClean="0"/>
              <a:t>File-and-Use States That Ban Price Optimization</a:t>
            </a:r>
          </a:p>
          <a:p>
            <a:pPr>
              <a:lnSpc>
                <a:spcPct val="150000"/>
              </a:lnSpc>
              <a:buFont typeface="Arial" panose="020B0604020202020204" pitchFamily="34" charset="0"/>
              <a:buChar char="•"/>
            </a:pPr>
            <a:r>
              <a:rPr lang="en-US" sz="1500" dirty="0"/>
              <a:t>Many states have trended towards file-and-use around and about the same time that they have banned the use of price optimization.</a:t>
            </a:r>
          </a:p>
          <a:p>
            <a:pPr>
              <a:lnSpc>
                <a:spcPct val="150000"/>
              </a:lnSpc>
              <a:buFont typeface="Arial" panose="020B0604020202020204" pitchFamily="34" charset="0"/>
              <a:buChar char="•"/>
            </a:pPr>
            <a:r>
              <a:rPr lang="en-US" sz="1500" dirty="0"/>
              <a:t>For example, take Colorado: </a:t>
            </a:r>
          </a:p>
          <a:p>
            <a:pPr marL="1085850" lvl="1" indent="-342900">
              <a:lnSpc>
                <a:spcPct val="150000"/>
              </a:lnSpc>
              <a:buFont typeface="Arial" panose="020B0604020202020204" pitchFamily="34" charset="0"/>
              <a:buChar char="•"/>
            </a:pPr>
            <a:r>
              <a:rPr lang="en-US" sz="1500" dirty="0"/>
              <a:t>Despite file-and-use, in 2015, price optimization was banned.</a:t>
            </a:r>
          </a:p>
          <a:p>
            <a:pPr marL="1085850" lvl="1" indent="-342900">
              <a:lnSpc>
                <a:spcPct val="150000"/>
              </a:lnSpc>
              <a:buFont typeface="Arial" panose="020B0604020202020204" pitchFamily="34" charset="0"/>
              <a:buChar char="•"/>
            </a:pPr>
            <a:r>
              <a:rPr lang="en-US" sz="1500" dirty="0"/>
              <a:t>The State emphasized that these techniques in rating were </a:t>
            </a:r>
            <a:r>
              <a:rPr lang="en-US" sz="1500" i="1" dirty="0"/>
              <a:t>illegal</a:t>
            </a:r>
            <a:r>
              <a:rPr lang="en-US" sz="1500" dirty="0"/>
              <a:t> and </a:t>
            </a:r>
            <a:r>
              <a:rPr lang="en-US" sz="1500" i="1" dirty="0"/>
              <a:t>unfair discrimination</a:t>
            </a:r>
            <a:r>
              <a:rPr lang="en-US" sz="1500" dirty="0"/>
              <a:t> to non-risk factors.</a:t>
            </a:r>
          </a:p>
          <a:p>
            <a:pPr>
              <a:lnSpc>
                <a:spcPct val="150000"/>
              </a:lnSpc>
              <a:buFont typeface="Arial" panose="020B0604020202020204" pitchFamily="34" charset="0"/>
              <a:buChar char="•"/>
            </a:pPr>
            <a:r>
              <a:rPr lang="en-US" sz="1500" dirty="0"/>
              <a:t>All but one (California) of the states that banned price optimization have implemented some form of file-and-use rate setting measure</a:t>
            </a:r>
            <a:endParaRPr lang="en-US" sz="1500" b="1" dirty="0"/>
          </a:p>
        </p:txBody>
      </p:sp>
    </p:spTree>
    <p:extLst>
      <p:ext uri="{BB962C8B-B14F-4D97-AF65-F5344CB8AC3E}">
        <p14:creationId xmlns:p14="http://schemas.microsoft.com/office/powerpoint/2010/main" val="34606115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48796"/>
          </a:xfrm>
        </p:spPr>
        <p:txBody>
          <a:bodyPr>
            <a:normAutofit fontScale="90000"/>
          </a:bodyPr>
          <a:lstStyle/>
          <a:p>
            <a:r>
              <a:rPr lang="en-US" sz="1100" dirty="0"/>
              <a:t>Insurance Regulation: Emerging Regulatory Compliance Risks and Trends </a:t>
            </a:r>
            <a:r>
              <a:rPr lang="en-US" dirty="0"/>
              <a:t/>
            </a:r>
            <a:br>
              <a:rPr lang="en-US" dirty="0"/>
            </a:br>
            <a:endParaRPr lang="en-US" dirty="0"/>
          </a:p>
        </p:txBody>
      </p:sp>
      <p:sp>
        <p:nvSpPr>
          <p:cNvPr id="3" name="Content Placeholder 2"/>
          <p:cNvSpPr>
            <a:spLocks noGrp="1"/>
          </p:cNvSpPr>
          <p:nvPr>
            <p:ph idx="1"/>
          </p:nvPr>
        </p:nvSpPr>
        <p:spPr>
          <a:xfrm>
            <a:off x="457200" y="555170"/>
            <a:ext cx="8229600" cy="3875315"/>
          </a:xfrm>
        </p:spPr>
        <p:txBody>
          <a:bodyPr>
            <a:normAutofit lnSpcReduction="10000"/>
          </a:bodyPr>
          <a:lstStyle/>
          <a:p>
            <a:pPr marL="0" indent="0">
              <a:buNone/>
            </a:pPr>
            <a:r>
              <a:rPr lang="en-US" sz="2400" b="1" dirty="0" smtClean="0"/>
              <a:t>			</a:t>
            </a:r>
            <a:r>
              <a:rPr lang="en-US" sz="2800" b="1" dirty="0" smtClean="0"/>
              <a:t>	</a:t>
            </a:r>
            <a:r>
              <a:rPr lang="en-US" sz="2500" b="1" dirty="0" smtClean="0"/>
              <a:t>Legal </a:t>
            </a:r>
            <a:r>
              <a:rPr lang="en-US" sz="2500" b="1" dirty="0"/>
              <a:t>Considerations: </a:t>
            </a:r>
            <a:br>
              <a:rPr lang="en-US" sz="2500" b="1" dirty="0"/>
            </a:br>
            <a:r>
              <a:rPr lang="en-US" sz="2500" b="1" dirty="0" smtClean="0"/>
              <a:t>			Two </a:t>
            </a:r>
            <a:r>
              <a:rPr lang="en-US" sz="2500" b="1" dirty="0"/>
              <a:t>Theories of </a:t>
            </a:r>
            <a:r>
              <a:rPr lang="en-US" sz="2500" b="1" dirty="0" smtClean="0"/>
              <a:t>Discrimination</a:t>
            </a:r>
          </a:p>
          <a:p>
            <a:pPr marL="457200" indent="-457200">
              <a:lnSpc>
                <a:spcPct val="150000"/>
              </a:lnSpc>
              <a:spcAft>
                <a:spcPts val="1200"/>
              </a:spcAft>
              <a:buFont typeface="+mj-lt"/>
              <a:buAutoNum type="arabicPeriod"/>
            </a:pPr>
            <a:r>
              <a:rPr lang="en-US" sz="1500" dirty="0"/>
              <a:t>“</a:t>
            </a:r>
            <a:r>
              <a:rPr lang="en-US" sz="1500" u="sng" dirty="0"/>
              <a:t>Disparate Treatment</a:t>
            </a:r>
            <a:r>
              <a:rPr lang="en-US" sz="1500" dirty="0"/>
              <a:t>” </a:t>
            </a:r>
            <a:br>
              <a:rPr lang="en-US" sz="1500" dirty="0"/>
            </a:br>
            <a:r>
              <a:rPr lang="en-US" sz="1500" dirty="0"/>
              <a:t>means that a business treats a “protected class” differently.</a:t>
            </a:r>
          </a:p>
          <a:p>
            <a:pPr marL="457200" indent="-457200">
              <a:lnSpc>
                <a:spcPct val="150000"/>
              </a:lnSpc>
              <a:spcAft>
                <a:spcPts val="1200"/>
              </a:spcAft>
              <a:buFont typeface="+mj-lt"/>
              <a:buAutoNum type="arabicPeriod"/>
            </a:pPr>
            <a:r>
              <a:rPr lang="en-US" sz="1500" dirty="0"/>
              <a:t>“</a:t>
            </a:r>
            <a:r>
              <a:rPr lang="en-US" sz="1500" u="sng" dirty="0"/>
              <a:t>Disparate Impact</a:t>
            </a:r>
            <a:r>
              <a:rPr lang="en-US" sz="1500" dirty="0"/>
              <a:t>” </a:t>
            </a:r>
            <a:br>
              <a:rPr lang="en-US" sz="1500" dirty="0"/>
            </a:br>
            <a:r>
              <a:rPr lang="en-US" sz="1500" dirty="0"/>
              <a:t>means that a business’ policy, though neutral on the surface, </a:t>
            </a:r>
            <a:br>
              <a:rPr lang="en-US" sz="1500" dirty="0"/>
            </a:br>
            <a:r>
              <a:rPr lang="en-US" sz="1500" dirty="0"/>
              <a:t>has a demonstrably adverse effect on a “protected class”</a:t>
            </a:r>
          </a:p>
          <a:p>
            <a:pPr marL="0" indent="0">
              <a:lnSpc>
                <a:spcPct val="150000"/>
              </a:lnSpc>
              <a:buNone/>
            </a:pPr>
            <a:r>
              <a:rPr lang="en-US" sz="1500" dirty="0" smtClean="0"/>
              <a:t>What </a:t>
            </a:r>
            <a:r>
              <a:rPr lang="en-US" sz="1500" dirty="0"/>
              <a:t>is a “Protected Class”? Definitions vary by state or federal agency but can include without limitation: race, gender, religion, national origin, age, sexual orientation, or disability, among others.</a:t>
            </a:r>
          </a:p>
          <a:p>
            <a:pPr marL="0" indent="0">
              <a:buNone/>
            </a:pPr>
            <a:endParaRPr lang="en-US" sz="2400" b="1" dirty="0"/>
          </a:p>
        </p:txBody>
      </p:sp>
    </p:spTree>
    <p:extLst>
      <p:ext uri="{BB962C8B-B14F-4D97-AF65-F5344CB8AC3E}">
        <p14:creationId xmlns:p14="http://schemas.microsoft.com/office/powerpoint/2010/main" val="36311647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27025"/>
          </a:xfrm>
        </p:spPr>
        <p:txBody>
          <a:bodyPr>
            <a:normAutofit fontScale="90000"/>
          </a:bodyPr>
          <a:lstStyle/>
          <a:p>
            <a:r>
              <a:rPr lang="en-US" sz="1100" dirty="0"/>
              <a:t>Insurance Regulation: Emerging Regulatory Compliance Risks and Trends </a:t>
            </a:r>
            <a:r>
              <a:rPr lang="en-US" dirty="0"/>
              <a:t/>
            </a:r>
            <a:br>
              <a:rPr lang="en-US" dirty="0"/>
            </a:br>
            <a:endParaRPr lang="en-US" dirty="0"/>
          </a:p>
        </p:txBody>
      </p:sp>
      <p:sp>
        <p:nvSpPr>
          <p:cNvPr id="3" name="Content Placeholder 2"/>
          <p:cNvSpPr>
            <a:spLocks noGrp="1"/>
          </p:cNvSpPr>
          <p:nvPr>
            <p:ph idx="1"/>
          </p:nvPr>
        </p:nvSpPr>
        <p:spPr>
          <a:xfrm>
            <a:off x="457200" y="533400"/>
            <a:ext cx="8229600" cy="3777343"/>
          </a:xfrm>
        </p:spPr>
        <p:txBody>
          <a:bodyPr>
            <a:normAutofit fontScale="92500" lnSpcReduction="10000"/>
          </a:bodyPr>
          <a:lstStyle/>
          <a:p>
            <a:pPr marL="0" indent="0">
              <a:spcAft>
                <a:spcPts val="1200"/>
              </a:spcAft>
              <a:buNone/>
            </a:pPr>
            <a:r>
              <a:rPr lang="en-US" sz="2400" b="1" dirty="0" smtClean="0"/>
              <a:t>	</a:t>
            </a:r>
            <a:r>
              <a:rPr lang="en-US" sz="2700" b="1" dirty="0" smtClean="0"/>
              <a:t>Price </a:t>
            </a:r>
            <a:r>
              <a:rPr lang="en-US" sz="2700" b="1" dirty="0"/>
              <a:t>Optimization’s Potential for </a:t>
            </a:r>
            <a:r>
              <a:rPr lang="en-US" sz="2700" b="1" dirty="0" smtClean="0"/>
              <a:t>Disruption</a:t>
            </a:r>
          </a:p>
          <a:p>
            <a:pPr>
              <a:lnSpc>
                <a:spcPct val="150000"/>
              </a:lnSpc>
              <a:spcAft>
                <a:spcPts val="1200"/>
              </a:spcAft>
              <a:buFont typeface="Arial" panose="020B0604020202020204" pitchFamily="34" charset="0"/>
              <a:buChar char="•"/>
            </a:pPr>
            <a:r>
              <a:rPr lang="en-US" sz="1600" dirty="0"/>
              <a:t>Moreover, the same big data that makes price optimization effective could boomerang into a disruptor to the insurance industry.</a:t>
            </a:r>
          </a:p>
          <a:p>
            <a:pPr marL="1085850" lvl="1" indent="-342900">
              <a:lnSpc>
                <a:spcPct val="150000"/>
              </a:lnSpc>
              <a:spcAft>
                <a:spcPts val="1200"/>
              </a:spcAft>
              <a:buFont typeface="Arial" panose="020B0604020202020204" pitchFamily="34" charset="0"/>
              <a:buChar char="•"/>
            </a:pPr>
            <a:r>
              <a:rPr lang="en-US" dirty="0"/>
              <a:t>For example, a major search engine could use big data to offer a service that makes it easy for customers to shop around, thus negating the benefits of price optimization.</a:t>
            </a:r>
          </a:p>
          <a:p>
            <a:pPr>
              <a:lnSpc>
                <a:spcPct val="150000"/>
              </a:lnSpc>
              <a:buFont typeface="Arial" panose="020B0604020202020204" pitchFamily="34" charset="0"/>
              <a:buChar char="•"/>
            </a:pPr>
            <a:r>
              <a:rPr lang="en-US" sz="1600" dirty="0"/>
              <a:t>Given the regulatory issues and other obstacles, insurers that currently use price optimization might want to review the net costs and goals of their price optimization </a:t>
            </a:r>
            <a:r>
              <a:rPr lang="en-US" sz="1600" dirty="0" smtClean="0"/>
              <a:t>strategies.</a:t>
            </a:r>
            <a:endParaRPr lang="en-US" sz="2400" dirty="0"/>
          </a:p>
        </p:txBody>
      </p:sp>
    </p:spTree>
    <p:extLst>
      <p:ext uri="{BB962C8B-B14F-4D97-AF65-F5344CB8AC3E}">
        <p14:creationId xmlns:p14="http://schemas.microsoft.com/office/powerpoint/2010/main" val="7171970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4514" y="1861457"/>
            <a:ext cx="6934200" cy="954107"/>
          </a:xfrm>
          <a:prstGeom prst="rect">
            <a:avLst/>
          </a:prstGeom>
        </p:spPr>
        <p:txBody>
          <a:bodyPr wrap="square">
            <a:spAutoFit/>
          </a:bodyPr>
          <a:lstStyle/>
          <a:p>
            <a:pPr algn="ctr"/>
            <a:r>
              <a:rPr lang="en-US" sz="2800" b="1" dirty="0"/>
              <a:t>Current Regulatory Issues Concerning </a:t>
            </a:r>
            <a:br>
              <a:rPr lang="en-US" sz="2800" b="1" dirty="0"/>
            </a:br>
            <a:r>
              <a:rPr lang="en-US" sz="2800" b="1" dirty="0"/>
              <a:t>Principle-Based Reserving (</a:t>
            </a:r>
            <a:r>
              <a:rPr lang="en-US" sz="2800" b="1" dirty="0" err="1"/>
              <a:t>PBR</a:t>
            </a:r>
            <a:r>
              <a:rPr lang="en-US" sz="2800" b="1" dirty="0"/>
              <a:t>)</a:t>
            </a:r>
          </a:p>
        </p:txBody>
      </p:sp>
    </p:spTree>
    <p:extLst>
      <p:ext uri="{BB962C8B-B14F-4D97-AF65-F5344CB8AC3E}">
        <p14:creationId xmlns:p14="http://schemas.microsoft.com/office/powerpoint/2010/main" val="24946937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27025"/>
          </a:xfrm>
        </p:spPr>
        <p:txBody>
          <a:bodyPr>
            <a:normAutofit/>
          </a:bodyPr>
          <a:lstStyle/>
          <a:p>
            <a:r>
              <a:rPr lang="en-US" sz="1000" dirty="0"/>
              <a:t>Insurance Regulation: Emerging Regulatory Compliance Risks and Trends </a:t>
            </a:r>
          </a:p>
        </p:txBody>
      </p:sp>
      <p:sp>
        <p:nvSpPr>
          <p:cNvPr id="3" name="Content Placeholder 2"/>
          <p:cNvSpPr>
            <a:spLocks noGrp="1"/>
          </p:cNvSpPr>
          <p:nvPr>
            <p:ph idx="1"/>
          </p:nvPr>
        </p:nvSpPr>
        <p:spPr>
          <a:xfrm>
            <a:off x="457200" y="533400"/>
            <a:ext cx="8229600" cy="3616063"/>
          </a:xfrm>
        </p:spPr>
        <p:txBody>
          <a:bodyPr>
            <a:normAutofit lnSpcReduction="10000"/>
          </a:bodyPr>
          <a:lstStyle/>
          <a:p>
            <a:pPr marL="0" indent="0">
              <a:spcAft>
                <a:spcPts val="1200"/>
              </a:spcAft>
              <a:buNone/>
            </a:pPr>
            <a:r>
              <a:rPr lang="en-US" sz="2400" b="1" dirty="0" smtClean="0"/>
              <a:t>			</a:t>
            </a:r>
            <a:r>
              <a:rPr lang="en-US" sz="2500" b="1" dirty="0" smtClean="0"/>
              <a:t>Principle-Based </a:t>
            </a:r>
            <a:r>
              <a:rPr lang="en-US" sz="2500" b="1" dirty="0"/>
              <a:t>Reserving (</a:t>
            </a:r>
            <a:r>
              <a:rPr lang="en-US" sz="2500" b="1" dirty="0" err="1"/>
              <a:t>PBR</a:t>
            </a:r>
            <a:r>
              <a:rPr lang="en-US" sz="2500" b="1" dirty="0" smtClean="0"/>
              <a:t>)</a:t>
            </a:r>
          </a:p>
          <a:p>
            <a:pPr>
              <a:lnSpc>
                <a:spcPct val="150000"/>
              </a:lnSpc>
              <a:spcAft>
                <a:spcPts val="1200"/>
              </a:spcAft>
              <a:buFont typeface="Arial" panose="020B0604020202020204" pitchFamily="34" charset="0"/>
              <a:buChar char="•"/>
            </a:pPr>
            <a:r>
              <a:rPr lang="en-US" sz="1500" dirty="0"/>
              <a:t>What is principle-based reserving?</a:t>
            </a:r>
          </a:p>
          <a:p>
            <a:pPr marL="1085850" lvl="1" indent="-342900">
              <a:lnSpc>
                <a:spcPct val="150000"/>
              </a:lnSpc>
              <a:spcAft>
                <a:spcPts val="1200"/>
              </a:spcAft>
              <a:buFont typeface="Arial" panose="020B0604020202020204" pitchFamily="34" charset="0"/>
              <a:buChar char="•"/>
            </a:pPr>
            <a:r>
              <a:rPr lang="en-US" sz="1500" dirty="0"/>
              <a:t>Insurers set aside funds, or reserves, to pay insurance claims when due. Formulas and assumptions are used to determine these reserves, as prescribed by state laws and regulations.</a:t>
            </a:r>
          </a:p>
          <a:p>
            <a:pPr marL="1085850" lvl="1" indent="-342900">
              <a:lnSpc>
                <a:spcPct val="150000"/>
              </a:lnSpc>
              <a:buFont typeface="Arial" panose="020B0604020202020204" pitchFamily="34" charset="0"/>
              <a:buChar char="•"/>
            </a:pPr>
            <a:r>
              <a:rPr lang="en-US" sz="1500" dirty="0"/>
              <a:t>Principle-based reserving for life insurers is a centerpiece of the </a:t>
            </a:r>
            <a:r>
              <a:rPr lang="en-US" sz="1500" dirty="0" err="1"/>
              <a:t>NAIC’s</a:t>
            </a:r>
            <a:r>
              <a:rPr lang="en-US" sz="1500" dirty="0"/>
              <a:t> Solvency Modernization Initiative (</a:t>
            </a:r>
            <a:r>
              <a:rPr lang="en-US" sz="1500" dirty="0" err="1"/>
              <a:t>SMI</a:t>
            </a:r>
            <a:r>
              <a:rPr lang="en-US" sz="1500" dirty="0"/>
              <a:t>) and a high priority for that organization. Most insurers also recognize this as a priority, particularly seeing </a:t>
            </a:r>
            <a:r>
              <a:rPr lang="en-US" sz="1500" dirty="0" err="1"/>
              <a:t>PBR</a:t>
            </a:r>
            <a:r>
              <a:rPr lang="en-US" sz="1500" dirty="0"/>
              <a:t> as a way to right-size required reserves.</a:t>
            </a:r>
          </a:p>
          <a:p>
            <a:pPr marL="0" indent="0">
              <a:buNone/>
            </a:pPr>
            <a:endParaRPr lang="en-US" sz="2400" b="1" dirty="0"/>
          </a:p>
        </p:txBody>
      </p:sp>
    </p:spTree>
    <p:extLst>
      <p:ext uri="{BB962C8B-B14F-4D97-AF65-F5344CB8AC3E}">
        <p14:creationId xmlns:p14="http://schemas.microsoft.com/office/powerpoint/2010/main" val="28297204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70568"/>
          </a:xfrm>
        </p:spPr>
        <p:txBody>
          <a:bodyPr>
            <a:normAutofit/>
          </a:bodyPr>
          <a:lstStyle/>
          <a:p>
            <a:r>
              <a:rPr lang="en-US" sz="1000" dirty="0"/>
              <a:t>Insurance Regulation: Emerging Regulatory Compliance Risks and Trends </a:t>
            </a:r>
          </a:p>
        </p:txBody>
      </p:sp>
      <p:sp>
        <p:nvSpPr>
          <p:cNvPr id="3" name="Content Placeholder 2"/>
          <p:cNvSpPr>
            <a:spLocks noGrp="1"/>
          </p:cNvSpPr>
          <p:nvPr>
            <p:ph idx="1"/>
          </p:nvPr>
        </p:nvSpPr>
        <p:spPr>
          <a:xfrm>
            <a:off x="457200" y="576943"/>
            <a:ext cx="8229600" cy="3668486"/>
          </a:xfrm>
        </p:spPr>
        <p:txBody>
          <a:bodyPr>
            <a:normAutofit fontScale="92500" lnSpcReduction="10000"/>
          </a:bodyPr>
          <a:lstStyle/>
          <a:p>
            <a:pPr marL="0" indent="0">
              <a:spcAft>
                <a:spcPts val="1200"/>
              </a:spcAft>
              <a:buNone/>
            </a:pPr>
            <a:r>
              <a:rPr lang="en-US" sz="2400" b="1" dirty="0" smtClean="0"/>
              <a:t>		</a:t>
            </a:r>
            <a:r>
              <a:rPr lang="en-US" sz="2600" b="1" dirty="0" smtClean="0"/>
              <a:t>	</a:t>
            </a:r>
            <a:r>
              <a:rPr lang="en-US" sz="2700" b="1" dirty="0" smtClean="0"/>
              <a:t>Principle-Based </a:t>
            </a:r>
            <a:r>
              <a:rPr lang="en-US" sz="2700" b="1" dirty="0"/>
              <a:t>Reserving (</a:t>
            </a:r>
            <a:r>
              <a:rPr lang="en-US" sz="2700" b="1" dirty="0" err="1"/>
              <a:t>PBR</a:t>
            </a:r>
            <a:r>
              <a:rPr lang="en-US" sz="2700" b="1" dirty="0" smtClean="0"/>
              <a:t>)</a:t>
            </a:r>
          </a:p>
          <a:p>
            <a:pPr>
              <a:lnSpc>
                <a:spcPct val="150000"/>
              </a:lnSpc>
              <a:spcAft>
                <a:spcPts val="1200"/>
              </a:spcAft>
              <a:buFont typeface="Arial" panose="020B0604020202020204" pitchFamily="34" charset="0"/>
              <a:buChar char="•"/>
            </a:pPr>
            <a:r>
              <a:rPr lang="en-US" sz="1600" dirty="0"/>
              <a:t>What is principle-based reserving?</a:t>
            </a:r>
          </a:p>
          <a:p>
            <a:pPr marL="1085850" lvl="1" indent="-342900">
              <a:lnSpc>
                <a:spcPct val="150000"/>
              </a:lnSpc>
              <a:spcAft>
                <a:spcPts val="1200"/>
              </a:spcAft>
              <a:buFont typeface="Arial" panose="020B0604020202020204" pitchFamily="34" charset="0"/>
              <a:buChar char="•"/>
            </a:pPr>
            <a:r>
              <a:rPr lang="en-US" dirty="0"/>
              <a:t>Companies will hold the higher of: a) the reserve using prescribed factors; and b) the reserve derived from taking account of a wide range of future economic conditions, and is computed using justified company experience factors (i.e., mortality, policyholder behavior, expenses)</a:t>
            </a:r>
          </a:p>
          <a:p>
            <a:pPr marL="1085850" lvl="1" indent="-342900">
              <a:lnSpc>
                <a:spcPct val="150000"/>
              </a:lnSpc>
              <a:buFont typeface="Arial" panose="020B0604020202020204" pitchFamily="34" charset="0"/>
              <a:buChar char="•"/>
            </a:pPr>
            <a:r>
              <a:rPr lang="en-US" dirty="0"/>
              <a:t>The new Standard Valuation Law and Valuation Manual are designed for life and health insurers, but although </a:t>
            </a:r>
            <a:r>
              <a:rPr lang="en-US" dirty="0" err="1"/>
              <a:t>PBR</a:t>
            </a:r>
            <a:r>
              <a:rPr lang="en-US" dirty="0"/>
              <a:t> is initially meant for life insurers, it is expected to be developed for additional product lines</a:t>
            </a:r>
          </a:p>
          <a:p>
            <a:pPr marL="0" indent="0">
              <a:buNone/>
            </a:pPr>
            <a:endParaRPr lang="en-US" sz="2400" b="1" dirty="0"/>
          </a:p>
        </p:txBody>
      </p:sp>
    </p:spTree>
    <p:extLst>
      <p:ext uri="{BB962C8B-B14F-4D97-AF65-F5344CB8AC3E}">
        <p14:creationId xmlns:p14="http://schemas.microsoft.com/office/powerpoint/2010/main" val="21444165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403225"/>
          </a:xfrm>
        </p:spPr>
        <p:txBody>
          <a:bodyPr>
            <a:normAutofit/>
          </a:bodyPr>
          <a:lstStyle/>
          <a:p>
            <a:r>
              <a:rPr lang="en-US" sz="1000" dirty="0"/>
              <a:t>Insurance Regulation: Emerging Regulatory Compliance Risks and Trends </a:t>
            </a:r>
          </a:p>
        </p:txBody>
      </p:sp>
      <p:sp>
        <p:nvSpPr>
          <p:cNvPr id="3" name="Content Placeholder 2"/>
          <p:cNvSpPr>
            <a:spLocks noGrp="1"/>
          </p:cNvSpPr>
          <p:nvPr>
            <p:ph idx="1"/>
          </p:nvPr>
        </p:nvSpPr>
        <p:spPr>
          <a:xfrm>
            <a:off x="141513" y="609599"/>
            <a:ext cx="8817429" cy="4191001"/>
          </a:xfrm>
        </p:spPr>
        <p:txBody>
          <a:bodyPr>
            <a:normAutofit fontScale="47500" lnSpcReduction="20000"/>
          </a:bodyPr>
          <a:lstStyle/>
          <a:p>
            <a:pPr marL="0" indent="0">
              <a:spcAft>
                <a:spcPts val="1200"/>
              </a:spcAft>
              <a:buNone/>
            </a:pPr>
            <a:r>
              <a:rPr lang="en-US" sz="2400" b="1" dirty="0" smtClean="0"/>
              <a:t>		</a:t>
            </a:r>
            <a:r>
              <a:rPr lang="en-US" sz="2800" b="1" dirty="0" smtClean="0"/>
              <a:t>	</a:t>
            </a:r>
            <a:r>
              <a:rPr lang="en-US" sz="5300" b="1" dirty="0" smtClean="0"/>
              <a:t>Principle-Based </a:t>
            </a:r>
            <a:r>
              <a:rPr lang="en-US" sz="5300" b="1" dirty="0"/>
              <a:t>Reserving (</a:t>
            </a:r>
            <a:r>
              <a:rPr lang="en-US" sz="5300" b="1" dirty="0" err="1"/>
              <a:t>PBR</a:t>
            </a:r>
            <a:r>
              <a:rPr lang="en-US" sz="5300" b="1" dirty="0" smtClean="0"/>
              <a:t>)</a:t>
            </a:r>
          </a:p>
          <a:p>
            <a:pPr>
              <a:lnSpc>
                <a:spcPct val="150000"/>
              </a:lnSpc>
              <a:spcAft>
                <a:spcPts val="1200"/>
              </a:spcAft>
              <a:buFont typeface="Arial" panose="020B0604020202020204" pitchFamily="34" charset="0"/>
              <a:buChar char="•"/>
            </a:pPr>
            <a:r>
              <a:rPr lang="en-US" sz="3200" dirty="0"/>
              <a:t>Why is </a:t>
            </a:r>
            <a:r>
              <a:rPr lang="en-US" sz="3200" dirty="0" err="1"/>
              <a:t>PBR</a:t>
            </a:r>
            <a:r>
              <a:rPr lang="en-US" sz="3200" dirty="0"/>
              <a:t> Needed?</a:t>
            </a:r>
          </a:p>
          <a:p>
            <a:pPr marL="1085850" lvl="1" indent="-342900">
              <a:lnSpc>
                <a:spcPct val="150000"/>
              </a:lnSpc>
              <a:spcAft>
                <a:spcPts val="1200"/>
              </a:spcAft>
              <a:buFont typeface="Arial" panose="020B0604020202020204" pitchFamily="34" charset="0"/>
              <a:buChar char="•"/>
            </a:pPr>
            <a:r>
              <a:rPr lang="en-US" sz="3200" dirty="0"/>
              <a:t>Many states currently prescribe a formulaic approach for reserving, which needs to be updated as new products are introduced – </a:t>
            </a:r>
            <a:r>
              <a:rPr lang="en-US" sz="3200" dirty="0" err="1"/>
              <a:t>PBR</a:t>
            </a:r>
            <a:r>
              <a:rPr lang="en-US" sz="3200" dirty="0"/>
              <a:t> alleviates the need for such updating to a large degree</a:t>
            </a:r>
          </a:p>
          <a:p>
            <a:pPr marL="1085850" lvl="1" indent="-342900">
              <a:lnSpc>
                <a:spcPct val="150000"/>
              </a:lnSpc>
              <a:spcAft>
                <a:spcPts val="1200"/>
              </a:spcAft>
              <a:buFont typeface="Arial" panose="020B0604020202020204" pitchFamily="34" charset="0"/>
              <a:buChar char="•"/>
            </a:pPr>
            <a:r>
              <a:rPr lang="en-US" sz="3200" dirty="0"/>
              <a:t>Current formulas do not always accurately reflect the risks or the true cost of the liability or the obligations of the insurer – for some products this leads to overly conservative reserve calculations, and for some it leads to inadequate reserves</a:t>
            </a:r>
          </a:p>
          <a:p>
            <a:pPr marL="1085850" lvl="1" indent="-342900">
              <a:lnSpc>
                <a:spcPct val="150000"/>
              </a:lnSpc>
              <a:buFont typeface="Arial" panose="020B0604020202020204" pitchFamily="34" charset="0"/>
              <a:buChar char="•"/>
            </a:pPr>
            <a:r>
              <a:rPr lang="en-US" sz="3200" dirty="0"/>
              <a:t>The current system locks in certain assumptions, resulting in reserves that do not change with economic conditions, or as insurers accumulate claim experience</a:t>
            </a:r>
          </a:p>
          <a:p>
            <a:pPr marL="0" indent="0">
              <a:buNone/>
            </a:pPr>
            <a:endParaRPr lang="en-US" sz="2400" b="1" dirty="0"/>
          </a:p>
        </p:txBody>
      </p:sp>
    </p:spTree>
    <p:extLst>
      <p:ext uri="{BB962C8B-B14F-4D97-AF65-F5344CB8AC3E}">
        <p14:creationId xmlns:p14="http://schemas.microsoft.com/office/powerpoint/2010/main" val="3521764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81454"/>
          </a:xfrm>
        </p:spPr>
        <p:txBody>
          <a:bodyPr>
            <a:normAutofit/>
          </a:bodyPr>
          <a:lstStyle/>
          <a:p>
            <a:r>
              <a:rPr lang="en-US" sz="1000" dirty="0"/>
              <a:t>Insurance Regulation: Emerging Regulatory Compliance Risks and Trends </a:t>
            </a:r>
          </a:p>
        </p:txBody>
      </p:sp>
      <p:sp>
        <p:nvSpPr>
          <p:cNvPr id="3" name="Content Placeholder 2"/>
          <p:cNvSpPr>
            <a:spLocks noGrp="1"/>
          </p:cNvSpPr>
          <p:nvPr>
            <p:ph idx="1"/>
          </p:nvPr>
        </p:nvSpPr>
        <p:spPr>
          <a:xfrm>
            <a:off x="457200" y="587829"/>
            <a:ext cx="8229600" cy="3561634"/>
          </a:xfrm>
        </p:spPr>
        <p:txBody>
          <a:bodyPr>
            <a:normAutofit/>
          </a:bodyPr>
          <a:lstStyle/>
          <a:p>
            <a:pPr marL="0" indent="0">
              <a:spcAft>
                <a:spcPts val="1200"/>
              </a:spcAft>
              <a:buNone/>
            </a:pPr>
            <a:r>
              <a:rPr lang="en-US" sz="2400" b="1" dirty="0" smtClean="0"/>
              <a:t>		</a:t>
            </a:r>
            <a:r>
              <a:rPr lang="en-US" sz="2500" b="1" dirty="0" smtClean="0"/>
              <a:t>Principle-Based </a:t>
            </a:r>
            <a:r>
              <a:rPr lang="en-US" sz="2500" b="1" dirty="0"/>
              <a:t>Reserving (</a:t>
            </a:r>
            <a:r>
              <a:rPr lang="en-US" sz="2500" b="1" dirty="0" err="1"/>
              <a:t>PBR</a:t>
            </a:r>
            <a:r>
              <a:rPr lang="en-US" sz="2500" b="1" dirty="0"/>
              <a:t>) Cont’d</a:t>
            </a:r>
            <a:r>
              <a:rPr lang="en-US" sz="2500" b="1" dirty="0" smtClean="0"/>
              <a:t>.</a:t>
            </a:r>
          </a:p>
          <a:p>
            <a:pPr>
              <a:lnSpc>
                <a:spcPct val="150000"/>
              </a:lnSpc>
            </a:pPr>
            <a:r>
              <a:rPr lang="en-US" sz="1500" dirty="0"/>
              <a:t>Regulators intend for adoption of </a:t>
            </a:r>
            <a:r>
              <a:rPr lang="en-US" sz="1500" dirty="0" err="1"/>
              <a:t>PBR</a:t>
            </a:r>
            <a:r>
              <a:rPr lang="en-US" sz="1500" dirty="0"/>
              <a:t>  for life insurance companies to reduce the need for affiliated captives. However, until </a:t>
            </a:r>
            <a:r>
              <a:rPr lang="en-US" sz="1500" dirty="0" err="1"/>
              <a:t>PBR</a:t>
            </a:r>
            <a:r>
              <a:rPr lang="en-US" sz="1500" dirty="0"/>
              <a:t> is fully in place, insurers may continue to view these captives as the best vehicles for managing the costs of statutory reserves in excess of the required reserves.</a:t>
            </a:r>
          </a:p>
          <a:p>
            <a:pPr marL="0" indent="0">
              <a:buNone/>
            </a:pPr>
            <a:endParaRPr lang="en-US" sz="2400" b="1" dirty="0"/>
          </a:p>
        </p:txBody>
      </p:sp>
    </p:spTree>
    <p:extLst>
      <p:ext uri="{BB962C8B-B14F-4D97-AF65-F5344CB8AC3E}">
        <p14:creationId xmlns:p14="http://schemas.microsoft.com/office/powerpoint/2010/main" val="21815874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81454"/>
          </a:xfrm>
        </p:spPr>
        <p:txBody>
          <a:bodyPr>
            <a:normAutofit/>
          </a:bodyPr>
          <a:lstStyle/>
          <a:p>
            <a:r>
              <a:rPr lang="en-US" sz="1000" dirty="0"/>
              <a:t>Insurance Regulation: Emerging Regulatory Compliance Risks and Trends </a:t>
            </a:r>
          </a:p>
        </p:txBody>
      </p:sp>
      <p:sp>
        <p:nvSpPr>
          <p:cNvPr id="3" name="Content Placeholder 2"/>
          <p:cNvSpPr>
            <a:spLocks noGrp="1"/>
          </p:cNvSpPr>
          <p:nvPr>
            <p:ph idx="1"/>
          </p:nvPr>
        </p:nvSpPr>
        <p:spPr>
          <a:xfrm>
            <a:off x="457200" y="587829"/>
            <a:ext cx="8229600" cy="3211285"/>
          </a:xfrm>
        </p:spPr>
        <p:txBody>
          <a:bodyPr>
            <a:normAutofit/>
          </a:bodyPr>
          <a:lstStyle/>
          <a:p>
            <a:pPr marL="0" indent="0">
              <a:spcAft>
                <a:spcPts val="1200"/>
              </a:spcAft>
              <a:buNone/>
            </a:pPr>
            <a:r>
              <a:rPr lang="en-US" sz="2400" b="1" dirty="0" smtClean="0"/>
              <a:t>		</a:t>
            </a:r>
            <a:r>
              <a:rPr lang="en-US" sz="2500" b="1" dirty="0" smtClean="0"/>
              <a:t>Principle-Based </a:t>
            </a:r>
            <a:r>
              <a:rPr lang="en-US" sz="2500" b="1" dirty="0"/>
              <a:t>Reserving (</a:t>
            </a:r>
            <a:r>
              <a:rPr lang="en-US" sz="2500" b="1" dirty="0" err="1"/>
              <a:t>PBR</a:t>
            </a:r>
            <a:r>
              <a:rPr lang="en-US" sz="2500" b="1" dirty="0"/>
              <a:t>) </a:t>
            </a:r>
            <a:r>
              <a:rPr lang="en-US" sz="2500" b="1" dirty="0" smtClean="0"/>
              <a:t>Continued.</a:t>
            </a:r>
          </a:p>
          <a:p>
            <a:pPr>
              <a:lnSpc>
                <a:spcPct val="150000"/>
              </a:lnSpc>
            </a:pPr>
            <a:r>
              <a:rPr lang="en-US" sz="1500" dirty="0" smtClean="0"/>
              <a:t>On June 10, 2016, the </a:t>
            </a:r>
            <a:r>
              <a:rPr lang="en-US" sz="1500" dirty="0" err="1" smtClean="0"/>
              <a:t>NAIC</a:t>
            </a:r>
            <a:r>
              <a:rPr lang="en-US" sz="1500" dirty="0" smtClean="0"/>
              <a:t> adopted a recommendation for states with revised “Standard Valuation Law” (</a:t>
            </a:r>
            <a:r>
              <a:rPr lang="en-US" sz="1500" dirty="0" err="1" smtClean="0"/>
              <a:t>SVL</a:t>
            </a:r>
            <a:r>
              <a:rPr lang="en-US" sz="1500" dirty="0" smtClean="0"/>
              <a:t>) to activate </a:t>
            </a:r>
            <a:r>
              <a:rPr lang="en-US" sz="1500" dirty="0" err="1" smtClean="0"/>
              <a:t>PBR</a:t>
            </a:r>
            <a:r>
              <a:rPr lang="en-US" sz="1500" dirty="0" smtClean="0"/>
              <a:t> on January 1, 2017</a:t>
            </a:r>
          </a:p>
          <a:p>
            <a:pPr>
              <a:lnSpc>
                <a:spcPct val="150000"/>
              </a:lnSpc>
            </a:pPr>
            <a:r>
              <a:rPr lang="en-US" sz="1500" dirty="0" smtClean="0"/>
              <a:t>While January 1, 2017 is an optional date, insurers in those states must implement for new life business written on or after January 1, 2020</a:t>
            </a:r>
          </a:p>
          <a:p>
            <a:pPr>
              <a:lnSpc>
                <a:spcPct val="150000"/>
              </a:lnSpc>
            </a:pPr>
            <a:r>
              <a:rPr lang="en-US" sz="1500" dirty="0" smtClean="0"/>
              <a:t>As of January 31, 2017, 46 states have adopted the revised model laws, representing 85.7% of the U.S. life insurance market</a:t>
            </a:r>
            <a:endParaRPr lang="en-US" sz="1500" dirty="0"/>
          </a:p>
        </p:txBody>
      </p:sp>
    </p:spTree>
    <p:extLst>
      <p:ext uri="{BB962C8B-B14F-4D97-AF65-F5344CB8AC3E}">
        <p14:creationId xmlns:p14="http://schemas.microsoft.com/office/powerpoint/2010/main" val="1284912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000" dirty="0"/>
              <a:t>Insurance Regulation: Emerging Regulatory Compliance Risks and Trends </a:t>
            </a:r>
            <a:r>
              <a:rPr lang="en-US" dirty="0"/>
              <a:t/>
            </a:r>
            <a:br>
              <a:rPr lang="en-US" dirty="0"/>
            </a:br>
            <a:endParaRPr lang="en-US" dirty="0"/>
          </a:p>
        </p:txBody>
      </p:sp>
      <p:sp>
        <p:nvSpPr>
          <p:cNvPr id="3" name="Content Placeholder 2"/>
          <p:cNvSpPr>
            <a:spLocks noGrp="1"/>
          </p:cNvSpPr>
          <p:nvPr>
            <p:ph idx="1"/>
          </p:nvPr>
        </p:nvSpPr>
        <p:spPr>
          <a:xfrm>
            <a:off x="457200" y="1200151"/>
            <a:ext cx="4191000" cy="2949312"/>
          </a:xfrm>
        </p:spPr>
        <p:txBody>
          <a:bodyPr>
            <a:normAutofit/>
          </a:bodyPr>
          <a:lstStyle/>
          <a:p>
            <a:pPr marL="0" indent="0" algn="ctr">
              <a:buNone/>
            </a:pPr>
            <a:r>
              <a:rPr lang="en-US" sz="2800" dirty="0"/>
              <a:t>1. The Impact of </a:t>
            </a:r>
            <a:r>
              <a:rPr lang="en-US" sz="2800" dirty="0" smtClean="0"/>
              <a:t>Increased </a:t>
            </a:r>
            <a:r>
              <a:rPr lang="en-US" sz="2800" dirty="0"/>
              <a:t>Regulatory Influences</a:t>
            </a:r>
          </a:p>
        </p:txBody>
      </p:sp>
      <p:pic>
        <p:nvPicPr>
          <p:cNvPr id="5" name="Picture 11" descr="C:\Users\mfenn\AppData\Local\Microsoft\Windows\Temporary Internet Files\Content.IE5\CNYLS404\man-confused-sad-hi[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5425" y="1149350"/>
            <a:ext cx="2454058" cy="299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3461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27025"/>
          </a:xfrm>
        </p:spPr>
        <p:txBody>
          <a:bodyPr>
            <a:normAutofit fontScale="90000"/>
          </a:bodyPr>
          <a:lstStyle/>
          <a:p>
            <a:r>
              <a:rPr lang="en-US" sz="1100" dirty="0"/>
              <a:t>Insurance Regulation: Emerging Regulatory Compliance Risks and Trends </a:t>
            </a:r>
            <a:r>
              <a:rPr lang="en-US" dirty="0"/>
              <a:t/>
            </a:r>
            <a:br>
              <a:rPr lang="en-US" dirty="0"/>
            </a:br>
            <a:endParaRPr lang="en-US" dirty="0"/>
          </a:p>
        </p:txBody>
      </p:sp>
      <p:sp>
        <p:nvSpPr>
          <p:cNvPr id="3" name="Content Placeholder 2"/>
          <p:cNvSpPr>
            <a:spLocks noGrp="1"/>
          </p:cNvSpPr>
          <p:nvPr>
            <p:ph idx="1"/>
          </p:nvPr>
        </p:nvSpPr>
        <p:spPr>
          <a:xfrm>
            <a:off x="457201" y="1200151"/>
            <a:ext cx="3374570" cy="1401535"/>
          </a:xfrm>
        </p:spPr>
        <p:txBody>
          <a:bodyPr>
            <a:normAutofit/>
          </a:bodyPr>
          <a:lstStyle/>
          <a:p>
            <a:pPr marL="0" indent="0" algn="ctr">
              <a:buNone/>
            </a:pPr>
            <a:r>
              <a:rPr lang="en-US" dirty="0"/>
              <a:t>4. </a:t>
            </a:r>
            <a:r>
              <a:rPr lang="en-US" sz="2600" b="1" dirty="0"/>
              <a:t>Consumer Financial Protection Bureau</a:t>
            </a:r>
          </a:p>
        </p:txBody>
      </p:sp>
      <p:sp>
        <p:nvSpPr>
          <p:cNvPr id="4" name="TextBox 3"/>
          <p:cNvSpPr txBox="1"/>
          <p:nvPr/>
        </p:nvSpPr>
        <p:spPr>
          <a:xfrm>
            <a:off x="936171" y="2895600"/>
            <a:ext cx="7968343" cy="369332"/>
          </a:xfrm>
          <a:prstGeom prst="rect">
            <a:avLst/>
          </a:prstGeom>
          <a:noFill/>
        </p:spPr>
        <p:txBody>
          <a:bodyPr wrap="square" rtlCol="0">
            <a:spAutoFit/>
          </a:bodyPr>
          <a:lstStyle/>
          <a:p>
            <a:endParaRPr lang="en-US" dirty="0"/>
          </a:p>
        </p:txBody>
      </p:sp>
      <p:pic>
        <p:nvPicPr>
          <p:cNvPr id="5" name="Picture 2"/>
          <p:cNvPicPr>
            <a:picLocks noChangeAspect="1" noChangeArrowheads="1"/>
          </p:cNvPicPr>
          <p:nvPr/>
        </p:nvPicPr>
        <p:blipFill>
          <a:blip r:embed="rId2" cstate="print"/>
          <a:srcRect/>
          <a:stretch>
            <a:fillRect/>
          </a:stretch>
        </p:blipFill>
        <p:spPr bwMode="auto">
          <a:xfrm>
            <a:off x="435428" y="2601686"/>
            <a:ext cx="8381999" cy="1556657"/>
          </a:xfrm>
          <a:prstGeom prst="rect">
            <a:avLst/>
          </a:prstGeom>
          <a:noFill/>
          <a:ln w="9525">
            <a:noFill/>
            <a:miter lim="800000"/>
            <a:headEnd/>
            <a:tailEnd/>
          </a:ln>
        </p:spPr>
      </p:pic>
    </p:spTree>
    <p:extLst>
      <p:ext uri="{BB962C8B-B14F-4D97-AF65-F5344CB8AC3E}">
        <p14:creationId xmlns:p14="http://schemas.microsoft.com/office/powerpoint/2010/main" val="14789974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294368"/>
          </a:xfrm>
        </p:spPr>
        <p:txBody>
          <a:bodyPr>
            <a:normAutofit/>
          </a:bodyPr>
          <a:lstStyle/>
          <a:p>
            <a:r>
              <a:rPr lang="en-US" sz="1000" dirty="0"/>
              <a:t>Insurance Regulation: Emerging Regulatory Compliance Risks and Trends </a:t>
            </a:r>
          </a:p>
        </p:txBody>
      </p:sp>
      <p:sp>
        <p:nvSpPr>
          <p:cNvPr id="3" name="Content Placeholder 2"/>
          <p:cNvSpPr>
            <a:spLocks noGrp="1"/>
          </p:cNvSpPr>
          <p:nvPr>
            <p:ph idx="1"/>
          </p:nvPr>
        </p:nvSpPr>
        <p:spPr>
          <a:xfrm>
            <a:off x="457200" y="500742"/>
            <a:ext cx="8229600" cy="4005944"/>
          </a:xfrm>
        </p:spPr>
        <p:txBody>
          <a:bodyPr>
            <a:normAutofit fontScale="92500" lnSpcReduction="20000"/>
          </a:bodyPr>
          <a:lstStyle/>
          <a:p>
            <a:pPr marL="0" indent="0">
              <a:spcAft>
                <a:spcPts val="600"/>
              </a:spcAft>
              <a:buNone/>
            </a:pPr>
            <a:r>
              <a:rPr lang="en-US" sz="2400" b="1" dirty="0" smtClean="0">
                <a:solidFill>
                  <a:schemeClr val="accent1"/>
                </a:solidFill>
              </a:rPr>
              <a:t>		</a:t>
            </a:r>
            <a:r>
              <a:rPr lang="en-US" sz="2700" b="1" dirty="0" smtClean="0"/>
              <a:t>Consumer </a:t>
            </a:r>
            <a:r>
              <a:rPr lang="en-US" sz="2700" b="1" dirty="0"/>
              <a:t>Financial Protection Bureau</a:t>
            </a:r>
            <a:r>
              <a:rPr lang="en-US" dirty="0"/>
              <a:t/>
            </a:r>
            <a:br>
              <a:rPr lang="en-US" dirty="0"/>
            </a:br>
            <a:r>
              <a:rPr lang="en-US" dirty="0" smtClean="0"/>
              <a:t>							</a:t>
            </a:r>
            <a:r>
              <a:rPr lang="en-US" sz="2200" b="1" i="1" dirty="0" smtClean="0"/>
              <a:t>Introduction</a:t>
            </a:r>
          </a:p>
          <a:p>
            <a:pPr>
              <a:lnSpc>
                <a:spcPct val="150000"/>
              </a:lnSpc>
            </a:pPr>
            <a:r>
              <a:rPr lang="en-US" sz="1600" dirty="0"/>
              <a:t>Consumer Financial Protection Bureau (“CFPB”)</a:t>
            </a:r>
          </a:p>
          <a:p>
            <a:pPr lvl="1">
              <a:lnSpc>
                <a:spcPct val="150000"/>
              </a:lnSpc>
            </a:pPr>
            <a:r>
              <a:rPr lang="en-US" dirty="0"/>
              <a:t>What It Is…?</a:t>
            </a:r>
          </a:p>
          <a:p>
            <a:pPr lvl="1">
              <a:lnSpc>
                <a:spcPct val="150000"/>
              </a:lnSpc>
            </a:pPr>
            <a:r>
              <a:rPr lang="en-US" dirty="0"/>
              <a:t>What It Does…Authority?</a:t>
            </a:r>
          </a:p>
          <a:p>
            <a:pPr lvl="1">
              <a:lnSpc>
                <a:spcPct val="150000"/>
              </a:lnSpc>
              <a:spcAft>
                <a:spcPts val="1200"/>
              </a:spcAft>
            </a:pPr>
            <a:r>
              <a:rPr lang="en-US" dirty="0"/>
              <a:t>Who It Reaches…?</a:t>
            </a:r>
          </a:p>
          <a:p>
            <a:pPr>
              <a:lnSpc>
                <a:spcPct val="150000"/>
              </a:lnSpc>
            </a:pPr>
            <a:r>
              <a:rPr lang="en-US" sz="1600" dirty="0"/>
              <a:t>CFPB and the Business of Insurance</a:t>
            </a:r>
          </a:p>
          <a:p>
            <a:pPr lvl="1">
              <a:lnSpc>
                <a:spcPct val="150000"/>
              </a:lnSpc>
            </a:pPr>
            <a:r>
              <a:rPr lang="en-US" dirty="0"/>
              <a:t>Enforcement Risk Analysis</a:t>
            </a:r>
          </a:p>
          <a:p>
            <a:pPr lvl="2">
              <a:lnSpc>
                <a:spcPct val="150000"/>
              </a:lnSpc>
            </a:pPr>
            <a:r>
              <a:rPr lang="en-US" sz="1600" dirty="0"/>
              <a:t>What CFPB May do Directly</a:t>
            </a:r>
          </a:p>
          <a:p>
            <a:pPr lvl="2">
              <a:lnSpc>
                <a:spcPct val="150000"/>
              </a:lnSpc>
            </a:pPr>
            <a:r>
              <a:rPr lang="en-US" sz="1600" dirty="0"/>
              <a:t>What CFPB May do Indirectly</a:t>
            </a:r>
          </a:p>
          <a:p>
            <a:pPr lvl="1">
              <a:lnSpc>
                <a:spcPct val="150000"/>
              </a:lnSpc>
            </a:pPr>
            <a:r>
              <a:rPr lang="en-US" dirty="0"/>
              <a:t>Examples of CFPB Enforcement Involving Insurance Industry participants </a:t>
            </a:r>
          </a:p>
          <a:p>
            <a:pPr marL="0" indent="0">
              <a:buNone/>
            </a:pPr>
            <a:endParaRPr lang="en-US" b="1" dirty="0"/>
          </a:p>
        </p:txBody>
      </p:sp>
    </p:spTree>
    <p:extLst>
      <p:ext uri="{BB962C8B-B14F-4D97-AF65-F5344CB8AC3E}">
        <p14:creationId xmlns:p14="http://schemas.microsoft.com/office/powerpoint/2010/main" val="35547190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59682"/>
          </a:xfrm>
        </p:spPr>
        <p:txBody>
          <a:bodyPr>
            <a:normAutofit/>
          </a:bodyPr>
          <a:lstStyle/>
          <a:p>
            <a:r>
              <a:rPr lang="en-US" sz="1000" dirty="0"/>
              <a:t>Insurance Regulation: Emerging Regulatory Compliance Risks and Trends </a:t>
            </a:r>
          </a:p>
        </p:txBody>
      </p:sp>
      <p:sp>
        <p:nvSpPr>
          <p:cNvPr id="3" name="Content Placeholder 2"/>
          <p:cNvSpPr>
            <a:spLocks noGrp="1"/>
          </p:cNvSpPr>
          <p:nvPr>
            <p:ph idx="1"/>
          </p:nvPr>
        </p:nvSpPr>
        <p:spPr>
          <a:xfrm>
            <a:off x="457200" y="566057"/>
            <a:ext cx="8229600" cy="3583406"/>
          </a:xfrm>
        </p:spPr>
        <p:txBody>
          <a:bodyPr>
            <a:normAutofit/>
          </a:bodyPr>
          <a:lstStyle/>
          <a:p>
            <a:pPr marL="0" indent="0">
              <a:spcAft>
                <a:spcPts val="1200"/>
              </a:spcAft>
              <a:buNone/>
            </a:pPr>
            <a:r>
              <a:rPr lang="en-US" sz="2400" b="1" dirty="0" smtClean="0">
                <a:latin typeface="Calibri" pitchFamily="34" charset="0"/>
              </a:rPr>
              <a:t>					</a:t>
            </a:r>
            <a:r>
              <a:rPr lang="en-US" sz="2500" b="1" dirty="0" smtClean="0">
                <a:latin typeface="Century Gothic" panose="020B0502020202020204" pitchFamily="34" charset="0"/>
              </a:rPr>
              <a:t>CFPB </a:t>
            </a:r>
            <a:r>
              <a:rPr lang="en-US" sz="2500" b="1" dirty="0">
                <a:latin typeface="Century Gothic" panose="020B0502020202020204" pitchFamily="34" charset="0"/>
              </a:rPr>
              <a:t>Overview – What It </a:t>
            </a:r>
            <a:r>
              <a:rPr lang="en-US" sz="2500" b="1" dirty="0" smtClean="0">
                <a:latin typeface="Century Gothic" panose="020B0502020202020204" pitchFamily="34" charset="0"/>
              </a:rPr>
              <a:t>Is</a:t>
            </a:r>
          </a:p>
          <a:p>
            <a:pPr lvl="1">
              <a:lnSpc>
                <a:spcPct val="150000"/>
              </a:lnSpc>
              <a:spcAft>
                <a:spcPts val="1200"/>
              </a:spcAft>
              <a:buFont typeface="Arial" pitchFamily="34" charset="0"/>
              <a:buChar char="•"/>
            </a:pPr>
            <a:r>
              <a:rPr lang="en-US" sz="1500" dirty="0"/>
              <a:t>Title X of Dodd-Frank Wall Street Reform and Consumer Protection Act created a new federal agency, the CFPB.  </a:t>
            </a:r>
          </a:p>
          <a:p>
            <a:pPr lvl="1">
              <a:lnSpc>
                <a:spcPct val="150000"/>
              </a:lnSpc>
              <a:spcAft>
                <a:spcPts val="1200"/>
              </a:spcAft>
              <a:buFont typeface="Arial" pitchFamily="34" charset="0"/>
              <a:buChar char="•"/>
            </a:pPr>
            <a:r>
              <a:rPr lang="en-US" sz="1500" dirty="0"/>
              <a:t>CFPB vested with sweeping powers to fulfill its mandate – the protection of consumers related to financial products and services</a:t>
            </a:r>
          </a:p>
          <a:p>
            <a:pPr lvl="1">
              <a:lnSpc>
                <a:spcPct val="150000"/>
              </a:lnSpc>
              <a:buFont typeface="Arial" pitchFamily="34" charset="0"/>
              <a:buChar char="•"/>
            </a:pPr>
            <a:r>
              <a:rPr lang="en-US" sz="1500" dirty="0"/>
              <a:t>Essentially, Dodd-Frank transferred primary rulemaking and enforcement authority over all or parts of 18 federal consumer protection statutes from 7 different federal agencies into 1. </a:t>
            </a:r>
          </a:p>
          <a:p>
            <a:pPr marL="0" indent="0">
              <a:buNone/>
            </a:pPr>
            <a:endParaRPr lang="en-US" sz="2400" b="1" dirty="0"/>
          </a:p>
        </p:txBody>
      </p:sp>
    </p:spTree>
    <p:extLst>
      <p:ext uri="{BB962C8B-B14F-4D97-AF65-F5344CB8AC3E}">
        <p14:creationId xmlns:p14="http://schemas.microsoft.com/office/powerpoint/2010/main" val="7915767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81454"/>
          </a:xfrm>
        </p:spPr>
        <p:txBody>
          <a:bodyPr>
            <a:normAutofit fontScale="90000"/>
          </a:bodyPr>
          <a:lstStyle/>
          <a:p>
            <a:r>
              <a:rPr lang="en-US" sz="1100" dirty="0"/>
              <a:t>Insurance Regulation: Emerging Regulatory Compliance Risks and Trends </a:t>
            </a:r>
            <a:r>
              <a:rPr lang="en-US" dirty="0"/>
              <a:t/>
            </a:r>
            <a:br>
              <a:rPr lang="en-US" dirty="0"/>
            </a:br>
            <a:endParaRPr lang="en-US" dirty="0"/>
          </a:p>
        </p:txBody>
      </p:sp>
      <p:sp>
        <p:nvSpPr>
          <p:cNvPr id="3" name="Content Placeholder 2"/>
          <p:cNvSpPr>
            <a:spLocks noGrp="1"/>
          </p:cNvSpPr>
          <p:nvPr>
            <p:ph idx="1"/>
          </p:nvPr>
        </p:nvSpPr>
        <p:spPr>
          <a:xfrm>
            <a:off x="457200" y="587829"/>
            <a:ext cx="8229600" cy="3561634"/>
          </a:xfrm>
        </p:spPr>
        <p:txBody>
          <a:bodyPr>
            <a:normAutofit fontScale="92500" lnSpcReduction="10000"/>
          </a:bodyPr>
          <a:lstStyle/>
          <a:p>
            <a:pPr marL="0" indent="0">
              <a:spcAft>
                <a:spcPts val="1200"/>
              </a:spcAft>
              <a:buNone/>
            </a:pPr>
            <a:r>
              <a:rPr lang="en-US" sz="2400" b="1" dirty="0" smtClean="0">
                <a:latin typeface="Calibri" pitchFamily="34" charset="0"/>
              </a:rPr>
              <a:t>				</a:t>
            </a:r>
            <a:r>
              <a:rPr lang="en-US" sz="2700" b="1" dirty="0" smtClean="0">
                <a:latin typeface="Century Gothic" panose="020B0502020202020204" pitchFamily="34" charset="0"/>
              </a:rPr>
              <a:t>CFPB </a:t>
            </a:r>
            <a:r>
              <a:rPr lang="en-US" sz="2700" b="1" dirty="0">
                <a:latin typeface="Century Gothic" panose="020B0502020202020204" pitchFamily="34" charset="0"/>
              </a:rPr>
              <a:t>Overview – What It </a:t>
            </a:r>
            <a:r>
              <a:rPr lang="en-US" sz="2700" b="1" dirty="0" smtClean="0">
                <a:latin typeface="Century Gothic" panose="020B0502020202020204" pitchFamily="34" charset="0"/>
              </a:rPr>
              <a:t>Does</a:t>
            </a:r>
          </a:p>
          <a:p>
            <a:pPr>
              <a:lnSpc>
                <a:spcPct val="150000"/>
              </a:lnSpc>
            </a:pPr>
            <a:r>
              <a:rPr lang="en-US" sz="1600" dirty="0"/>
              <a:t>Title X of Dodd-Frank Act granted CFPB authority to do:</a:t>
            </a:r>
          </a:p>
          <a:p>
            <a:pPr lvl="1">
              <a:lnSpc>
                <a:spcPct val="150000"/>
              </a:lnSpc>
            </a:pPr>
            <a:r>
              <a:rPr lang="en-US" b="1" i="1" dirty="0"/>
              <a:t>rulemaking</a:t>
            </a:r>
            <a:r>
              <a:rPr lang="en-US" dirty="0"/>
              <a:t> under Title X and certain “enumerated consumer laws” throughout U.S. Code</a:t>
            </a:r>
          </a:p>
          <a:p>
            <a:pPr lvl="1">
              <a:lnSpc>
                <a:spcPct val="150000"/>
              </a:lnSpc>
            </a:pPr>
            <a:r>
              <a:rPr lang="en-US" b="1" i="1" dirty="0"/>
              <a:t>supervision</a:t>
            </a:r>
            <a:r>
              <a:rPr lang="en-US" dirty="0"/>
              <a:t> of “covered persons”</a:t>
            </a:r>
          </a:p>
          <a:p>
            <a:pPr lvl="1">
              <a:lnSpc>
                <a:spcPct val="150000"/>
              </a:lnSpc>
            </a:pPr>
            <a:r>
              <a:rPr lang="en-US" b="1" i="1" dirty="0"/>
              <a:t>enforcement </a:t>
            </a:r>
            <a:r>
              <a:rPr lang="en-US" dirty="0"/>
              <a:t>of Title X and certain “enumerated consumer laws”</a:t>
            </a:r>
          </a:p>
          <a:p>
            <a:pPr>
              <a:lnSpc>
                <a:spcPct val="150000"/>
              </a:lnSpc>
            </a:pPr>
            <a:r>
              <a:rPr lang="en-US" sz="1600" dirty="0"/>
              <a:t>In its brief tenure, CFPB has fundamentally altered how consumer financial industry participants think about compliance management systems and consumer interactions. </a:t>
            </a:r>
          </a:p>
          <a:p>
            <a:pPr marL="0" indent="0">
              <a:buNone/>
            </a:pPr>
            <a:endParaRPr lang="en-US" sz="2400" b="1" dirty="0"/>
          </a:p>
        </p:txBody>
      </p:sp>
    </p:spTree>
    <p:extLst>
      <p:ext uri="{BB962C8B-B14F-4D97-AF65-F5344CB8AC3E}">
        <p14:creationId xmlns:p14="http://schemas.microsoft.com/office/powerpoint/2010/main" val="28004650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05254"/>
          </a:xfrm>
        </p:spPr>
        <p:txBody>
          <a:bodyPr>
            <a:normAutofit/>
          </a:bodyPr>
          <a:lstStyle/>
          <a:p>
            <a:r>
              <a:rPr lang="en-US" sz="1000" dirty="0"/>
              <a:t>Insurance Regulation: Emerging Regulatory Compliance Risks and Trends </a:t>
            </a:r>
          </a:p>
        </p:txBody>
      </p:sp>
      <p:sp>
        <p:nvSpPr>
          <p:cNvPr id="3" name="Content Placeholder 2"/>
          <p:cNvSpPr>
            <a:spLocks noGrp="1"/>
          </p:cNvSpPr>
          <p:nvPr>
            <p:ph idx="1"/>
          </p:nvPr>
        </p:nvSpPr>
        <p:spPr>
          <a:xfrm>
            <a:off x="119743" y="511629"/>
            <a:ext cx="8828314" cy="4299857"/>
          </a:xfrm>
        </p:spPr>
        <p:txBody>
          <a:bodyPr>
            <a:normAutofit fontScale="55000" lnSpcReduction="20000"/>
          </a:bodyPr>
          <a:lstStyle/>
          <a:p>
            <a:pPr marL="0" indent="0">
              <a:buNone/>
            </a:pPr>
            <a:r>
              <a:rPr lang="en-US" sz="2400" b="1" dirty="0" smtClean="0">
                <a:latin typeface="Century Gothic" panose="020B0502020202020204" pitchFamily="34" charset="0"/>
              </a:rPr>
              <a:t>		</a:t>
            </a:r>
            <a:r>
              <a:rPr lang="en-US" sz="4400" b="1" dirty="0" smtClean="0">
                <a:latin typeface="Century Gothic" panose="020B0502020202020204" pitchFamily="34" charset="0"/>
              </a:rPr>
              <a:t>	</a:t>
            </a:r>
            <a:r>
              <a:rPr lang="en-US" sz="4500" b="1" dirty="0" smtClean="0">
                <a:latin typeface="Century Gothic" panose="020B0502020202020204" pitchFamily="34" charset="0"/>
              </a:rPr>
              <a:t>CFPB </a:t>
            </a:r>
            <a:r>
              <a:rPr lang="en-US" sz="4500" b="1" dirty="0">
                <a:latin typeface="Century Gothic" panose="020B0502020202020204" pitchFamily="34" charset="0"/>
              </a:rPr>
              <a:t>Overview – Enforced </a:t>
            </a:r>
            <a:r>
              <a:rPr lang="en-US" sz="4500" b="1" dirty="0" smtClean="0">
                <a:latin typeface="Century Gothic" panose="020B0502020202020204" pitchFamily="34" charset="0"/>
              </a:rPr>
              <a:t>Laws</a:t>
            </a:r>
          </a:p>
          <a:p>
            <a:pPr>
              <a:lnSpc>
                <a:spcPct val="150000"/>
              </a:lnSpc>
            </a:pPr>
            <a:r>
              <a:rPr lang="en-US" sz="2500" dirty="0"/>
              <a:t>Title X of Dodd-Frank – </a:t>
            </a:r>
            <a:r>
              <a:rPr lang="en-US" sz="2500" b="1" dirty="0" err="1"/>
              <a:t>UDAAP</a:t>
            </a:r>
            <a:r>
              <a:rPr lang="en-US" sz="2500" dirty="0"/>
              <a:t> (unfair, deceptive and abusive acts &amp; practices)</a:t>
            </a:r>
          </a:p>
          <a:p>
            <a:pPr lvl="1">
              <a:lnSpc>
                <a:spcPct val="150000"/>
              </a:lnSpc>
              <a:spcAft>
                <a:spcPts val="600"/>
              </a:spcAft>
            </a:pPr>
            <a:r>
              <a:rPr lang="en-US" sz="2500" dirty="0" err="1"/>
              <a:t>UDAAP</a:t>
            </a:r>
            <a:r>
              <a:rPr lang="en-US" sz="2500" dirty="0"/>
              <a:t> is a roving commission to do “good”</a:t>
            </a:r>
          </a:p>
          <a:p>
            <a:pPr>
              <a:lnSpc>
                <a:spcPct val="150000"/>
              </a:lnSpc>
            </a:pPr>
            <a:r>
              <a:rPr lang="en-US" sz="2500" dirty="0"/>
              <a:t>Enumerated Consumer Laws, include among others:</a:t>
            </a:r>
          </a:p>
          <a:p>
            <a:pPr lvl="1">
              <a:lnSpc>
                <a:spcPct val="150000"/>
              </a:lnSpc>
            </a:pPr>
            <a:r>
              <a:rPr lang="en-US" sz="2500" dirty="0"/>
              <a:t>Electronic Fund Transfer Act</a:t>
            </a:r>
          </a:p>
          <a:p>
            <a:pPr lvl="1">
              <a:lnSpc>
                <a:spcPct val="150000"/>
              </a:lnSpc>
            </a:pPr>
            <a:r>
              <a:rPr lang="en-US" sz="2500" dirty="0"/>
              <a:t>Equal Credit Opportunity Act</a:t>
            </a:r>
          </a:p>
          <a:p>
            <a:pPr lvl="1">
              <a:lnSpc>
                <a:spcPct val="150000"/>
              </a:lnSpc>
            </a:pPr>
            <a:r>
              <a:rPr lang="en-US" sz="2500" dirty="0"/>
              <a:t>Fair Credit Reporting Act</a:t>
            </a:r>
          </a:p>
          <a:p>
            <a:pPr lvl="1">
              <a:lnSpc>
                <a:spcPct val="150000"/>
              </a:lnSpc>
            </a:pPr>
            <a:r>
              <a:rPr lang="en-US" sz="2500" dirty="0"/>
              <a:t>Fair Debt Collection Practices Act </a:t>
            </a:r>
          </a:p>
          <a:p>
            <a:pPr lvl="1">
              <a:lnSpc>
                <a:spcPct val="150000"/>
              </a:lnSpc>
            </a:pPr>
            <a:r>
              <a:rPr lang="en-US" sz="2500" dirty="0"/>
              <a:t>Section 43 of the Federal Deposit Insurance Act </a:t>
            </a:r>
          </a:p>
          <a:p>
            <a:pPr lvl="1">
              <a:lnSpc>
                <a:spcPct val="150000"/>
              </a:lnSpc>
            </a:pPr>
            <a:r>
              <a:rPr lang="en-US" sz="2500" dirty="0"/>
              <a:t>Sections 502 through 509 (Privacy) of the Gramm-Leach-Bliley Act</a:t>
            </a:r>
          </a:p>
          <a:p>
            <a:pPr lvl="1">
              <a:lnSpc>
                <a:spcPct val="150000"/>
              </a:lnSpc>
            </a:pPr>
            <a:r>
              <a:rPr lang="en-US" sz="2500" dirty="0"/>
              <a:t>Real Estate Settlement Procedures Act</a:t>
            </a:r>
          </a:p>
          <a:p>
            <a:pPr lvl="1">
              <a:lnSpc>
                <a:spcPct val="150000"/>
              </a:lnSpc>
            </a:pPr>
            <a:r>
              <a:rPr lang="en-US" sz="2500" dirty="0"/>
              <a:t>Truth in Lending Act</a:t>
            </a:r>
          </a:p>
          <a:p>
            <a:pPr marL="0" indent="0">
              <a:buNone/>
            </a:pPr>
            <a:endParaRPr lang="en-US" sz="2400" b="1" dirty="0">
              <a:latin typeface="Century Gothic" panose="020B0502020202020204" pitchFamily="34" charset="0"/>
            </a:endParaRPr>
          </a:p>
        </p:txBody>
      </p:sp>
    </p:spTree>
    <p:extLst>
      <p:ext uri="{BB962C8B-B14F-4D97-AF65-F5344CB8AC3E}">
        <p14:creationId xmlns:p14="http://schemas.microsoft.com/office/powerpoint/2010/main" val="13601915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37911"/>
          </a:xfrm>
        </p:spPr>
        <p:txBody>
          <a:bodyPr>
            <a:normAutofit fontScale="90000"/>
          </a:bodyPr>
          <a:lstStyle/>
          <a:p>
            <a:r>
              <a:rPr lang="en-US" sz="1100" dirty="0"/>
              <a:t>Insurance Regulation: Emerging Regulatory Compliance Risks and Trends </a:t>
            </a:r>
            <a:r>
              <a:rPr lang="en-US" dirty="0"/>
              <a:t/>
            </a:r>
            <a:br>
              <a:rPr lang="en-US" dirty="0"/>
            </a:br>
            <a:endParaRPr lang="en-US" dirty="0"/>
          </a:p>
        </p:txBody>
      </p:sp>
      <p:sp>
        <p:nvSpPr>
          <p:cNvPr id="3" name="Content Placeholder 2"/>
          <p:cNvSpPr>
            <a:spLocks noGrp="1"/>
          </p:cNvSpPr>
          <p:nvPr>
            <p:ph idx="1"/>
          </p:nvPr>
        </p:nvSpPr>
        <p:spPr>
          <a:xfrm>
            <a:off x="457200" y="544286"/>
            <a:ext cx="8229600" cy="3831771"/>
          </a:xfrm>
        </p:spPr>
        <p:txBody>
          <a:bodyPr>
            <a:normAutofit fontScale="92500"/>
          </a:bodyPr>
          <a:lstStyle/>
          <a:p>
            <a:pPr marL="0" indent="0">
              <a:spcAft>
                <a:spcPts val="1200"/>
              </a:spcAft>
              <a:buNone/>
            </a:pPr>
            <a:r>
              <a:rPr lang="en-US" sz="2400" b="1" dirty="0" smtClean="0">
                <a:latin typeface="Century Gothic" panose="020B0502020202020204" pitchFamily="34" charset="0"/>
              </a:rPr>
              <a:t>			</a:t>
            </a:r>
            <a:r>
              <a:rPr lang="en-US" sz="2700" b="1" dirty="0" smtClean="0">
                <a:latin typeface="Century Gothic" panose="020B0502020202020204" pitchFamily="34" charset="0"/>
              </a:rPr>
              <a:t>CFPB </a:t>
            </a:r>
            <a:r>
              <a:rPr lang="en-US" sz="2700" b="1" dirty="0">
                <a:latin typeface="Century Gothic" panose="020B0502020202020204" pitchFamily="34" charset="0"/>
              </a:rPr>
              <a:t>Overview – Who It </a:t>
            </a:r>
            <a:r>
              <a:rPr lang="en-US" sz="2700" b="1" dirty="0" smtClean="0">
                <a:latin typeface="Century Gothic" panose="020B0502020202020204" pitchFamily="34" charset="0"/>
              </a:rPr>
              <a:t>Reaches</a:t>
            </a:r>
          </a:p>
          <a:p>
            <a:pPr>
              <a:lnSpc>
                <a:spcPct val="150000"/>
              </a:lnSpc>
            </a:pPr>
            <a:r>
              <a:rPr lang="en-US" sz="1600" dirty="0" smtClean="0"/>
              <a:t>CFPB </a:t>
            </a:r>
            <a:r>
              <a:rPr lang="en-US" sz="1600" dirty="0"/>
              <a:t>regulates “covered persons” providing consumer financial products and services</a:t>
            </a:r>
          </a:p>
          <a:p>
            <a:pPr lvl="1">
              <a:lnSpc>
                <a:spcPct val="150000"/>
              </a:lnSpc>
            </a:pPr>
            <a:r>
              <a:rPr lang="en-US" dirty="0"/>
              <a:t>banks and non-bank lenders (e.g., payday loans)</a:t>
            </a:r>
          </a:p>
          <a:p>
            <a:pPr lvl="1">
              <a:lnSpc>
                <a:spcPct val="150000"/>
              </a:lnSpc>
            </a:pPr>
            <a:r>
              <a:rPr lang="en-US" dirty="0"/>
              <a:t>credit reporting agencies</a:t>
            </a:r>
          </a:p>
          <a:p>
            <a:pPr lvl="1">
              <a:lnSpc>
                <a:spcPct val="150000"/>
              </a:lnSpc>
            </a:pPr>
            <a:r>
              <a:rPr lang="en-US" dirty="0"/>
              <a:t>debt counseling services </a:t>
            </a:r>
          </a:p>
          <a:p>
            <a:pPr>
              <a:lnSpc>
                <a:spcPct val="150000"/>
              </a:lnSpc>
            </a:pPr>
            <a:r>
              <a:rPr lang="en-US" sz="1600" dirty="0"/>
              <a:t>CFPB also regulates “service providers” to covered persons</a:t>
            </a:r>
          </a:p>
          <a:p>
            <a:pPr lvl="1">
              <a:lnSpc>
                <a:spcPct val="150000"/>
              </a:lnSpc>
            </a:pPr>
            <a:r>
              <a:rPr lang="en-US" dirty="0"/>
              <a:t>servicing companies</a:t>
            </a:r>
          </a:p>
          <a:p>
            <a:pPr lvl="1">
              <a:lnSpc>
                <a:spcPct val="150000"/>
              </a:lnSpc>
            </a:pPr>
            <a:r>
              <a:rPr lang="en-US" dirty="0"/>
              <a:t>others designing / operating / maintaining financial product or service at issue</a:t>
            </a:r>
          </a:p>
          <a:p>
            <a:pPr marL="0" indent="0">
              <a:buNone/>
            </a:pPr>
            <a:endParaRPr lang="en-US" sz="2400" b="1" dirty="0">
              <a:latin typeface="Century Gothic" panose="020B0502020202020204" pitchFamily="34" charset="0"/>
            </a:endParaRPr>
          </a:p>
        </p:txBody>
      </p:sp>
    </p:spTree>
    <p:extLst>
      <p:ext uri="{BB962C8B-B14F-4D97-AF65-F5344CB8AC3E}">
        <p14:creationId xmlns:p14="http://schemas.microsoft.com/office/powerpoint/2010/main" val="4257518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294368"/>
          </a:xfrm>
        </p:spPr>
        <p:txBody>
          <a:bodyPr>
            <a:normAutofit fontScale="90000"/>
          </a:bodyPr>
          <a:lstStyle/>
          <a:p>
            <a:r>
              <a:rPr lang="en-US" sz="1100" dirty="0"/>
              <a:t>Insurance Regulation: Emerging Regulatory Compliance Risks and Trends </a:t>
            </a:r>
            <a:r>
              <a:rPr lang="en-US" dirty="0"/>
              <a:t/>
            </a:r>
            <a:br>
              <a:rPr lang="en-US" dirty="0"/>
            </a:br>
            <a:endParaRPr lang="en-US" dirty="0"/>
          </a:p>
        </p:txBody>
      </p:sp>
      <p:sp>
        <p:nvSpPr>
          <p:cNvPr id="3" name="Content Placeholder 2"/>
          <p:cNvSpPr>
            <a:spLocks noGrp="1"/>
          </p:cNvSpPr>
          <p:nvPr>
            <p:ph idx="1"/>
          </p:nvPr>
        </p:nvSpPr>
        <p:spPr>
          <a:xfrm>
            <a:off x="457200" y="609600"/>
            <a:ext cx="8229600" cy="3853543"/>
          </a:xfrm>
        </p:spPr>
        <p:txBody>
          <a:bodyPr>
            <a:normAutofit/>
          </a:bodyPr>
          <a:lstStyle/>
          <a:p>
            <a:pPr marL="0" indent="0">
              <a:spcAft>
                <a:spcPts val="1200"/>
              </a:spcAft>
              <a:buNone/>
            </a:pPr>
            <a:r>
              <a:rPr lang="en-US" sz="2400" b="1" dirty="0" smtClean="0">
                <a:latin typeface="Century Gothic" panose="020B0502020202020204" pitchFamily="34" charset="0"/>
              </a:rPr>
              <a:t>		</a:t>
            </a:r>
            <a:r>
              <a:rPr lang="en-US" sz="2800" b="1" dirty="0" smtClean="0">
                <a:latin typeface="Century Gothic" panose="020B0502020202020204" pitchFamily="34" charset="0"/>
              </a:rPr>
              <a:t>	</a:t>
            </a:r>
            <a:r>
              <a:rPr lang="en-US" sz="2500" b="1" dirty="0" smtClean="0">
                <a:latin typeface="Century Gothic" panose="020B0502020202020204" pitchFamily="34" charset="0"/>
              </a:rPr>
              <a:t>CFPB </a:t>
            </a:r>
            <a:r>
              <a:rPr lang="en-US" sz="2500" b="1" dirty="0">
                <a:latin typeface="Century Gothic" panose="020B0502020202020204" pitchFamily="34" charset="0"/>
              </a:rPr>
              <a:t>Overview – Who It </a:t>
            </a:r>
            <a:r>
              <a:rPr lang="en-US" sz="2500" b="1" dirty="0" smtClean="0">
                <a:latin typeface="Century Gothic" panose="020B0502020202020204" pitchFamily="34" charset="0"/>
              </a:rPr>
              <a:t>Reaches</a:t>
            </a:r>
          </a:p>
          <a:p>
            <a:pPr>
              <a:lnSpc>
                <a:spcPct val="150000"/>
              </a:lnSpc>
              <a:spcAft>
                <a:spcPts val="1200"/>
              </a:spcAft>
            </a:pPr>
            <a:r>
              <a:rPr lang="en-US" sz="1500" dirty="0"/>
              <a:t>“</a:t>
            </a:r>
            <a:r>
              <a:rPr lang="en-US" sz="1500" i="1" u="sng" dirty="0"/>
              <a:t>consumer financial product or service</a:t>
            </a:r>
            <a:r>
              <a:rPr lang="en-US" sz="1500" dirty="0"/>
              <a:t>” </a:t>
            </a:r>
            <a:r>
              <a:rPr lang="en-US" sz="1500" dirty="0" smtClean="0"/>
              <a:t>includes,</a:t>
            </a:r>
            <a:endParaRPr lang="en-US" sz="1500" dirty="0"/>
          </a:p>
          <a:p>
            <a:pPr lvl="1">
              <a:lnSpc>
                <a:spcPct val="150000"/>
              </a:lnSpc>
            </a:pPr>
            <a:r>
              <a:rPr lang="en-US" sz="1500" dirty="0"/>
              <a:t>“extending credit and servicing loans, including acquiring, purchasing, selling, brokering, or other extensions of credit,” </a:t>
            </a:r>
            <a:r>
              <a:rPr lang="en-US" sz="1500" b="1" i="1" dirty="0"/>
              <a:t>as well as</a:t>
            </a:r>
            <a:r>
              <a:rPr lang="en-US" sz="1500" dirty="0"/>
              <a:t>:</a:t>
            </a:r>
          </a:p>
          <a:p>
            <a:pPr lvl="1">
              <a:lnSpc>
                <a:spcPct val="150000"/>
              </a:lnSpc>
            </a:pPr>
            <a:r>
              <a:rPr lang="en-US" sz="1500" dirty="0"/>
              <a:t>Leasing or real/personal property if equivalent to finance arrangements</a:t>
            </a:r>
          </a:p>
          <a:p>
            <a:pPr lvl="1">
              <a:lnSpc>
                <a:spcPct val="150000"/>
              </a:lnSpc>
            </a:pPr>
            <a:r>
              <a:rPr lang="en-US" sz="1500" dirty="0"/>
              <a:t>Deposit taking activities</a:t>
            </a:r>
          </a:p>
          <a:p>
            <a:pPr lvl="1">
              <a:lnSpc>
                <a:spcPct val="150000"/>
              </a:lnSpc>
            </a:pPr>
            <a:r>
              <a:rPr lang="en-US" sz="1500" dirty="0"/>
              <a:t>Check cashing, check collection, or check guaranty services</a:t>
            </a:r>
          </a:p>
          <a:p>
            <a:pPr marL="0" indent="0">
              <a:buNone/>
            </a:pPr>
            <a:endParaRPr lang="en-US" sz="2400" b="1" dirty="0">
              <a:latin typeface="Century Gothic" panose="020B0502020202020204" pitchFamily="34" charset="0"/>
            </a:endParaRPr>
          </a:p>
        </p:txBody>
      </p:sp>
    </p:spTree>
    <p:extLst>
      <p:ext uri="{BB962C8B-B14F-4D97-AF65-F5344CB8AC3E}">
        <p14:creationId xmlns:p14="http://schemas.microsoft.com/office/powerpoint/2010/main" val="30351885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294368"/>
          </a:xfrm>
        </p:spPr>
        <p:txBody>
          <a:bodyPr>
            <a:normAutofit fontScale="90000"/>
          </a:bodyPr>
          <a:lstStyle/>
          <a:p>
            <a:r>
              <a:rPr lang="en-US" sz="1100" dirty="0"/>
              <a:t>Insurance Regulation: Emerging Regulatory Compliance Risks and Trends </a:t>
            </a:r>
            <a:r>
              <a:rPr lang="en-US" dirty="0"/>
              <a:t/>
            </a:r>
            <a:br>
              <a:rPr lang="en-US" dirty="0"/>
            </a:br>
            <a:endParaRPr lang="en-US" dirty="0"/>
          </a:p>
        </p:txBody>
      </p:sp>
      <p:sp>
        <p:nvSpPr>
          <p:cNvPr id="3" name="Content Placeholder 2"/>
          <p:cNvSpPr>
            <a:spLocks noGrp="1"/>
          </p:cNvSpPr>
          <p:nvPr>
            <p:ph idx="1"/>
          </p:nvPr>
        </p:nvSpPr>
        <p:spPr>
          <a:xfrm>
            <a:off x="457200" y="609600"/>
            <a:ext cx="8229600" cy="3853543"/>
          </a:xfrm>
        </p:spPr>
        <p:txBody>
          <a:bodyPr>
            <a:normAutofit/>
          </a:bodyPr>
          <a:lstStyle/>
          <a:p>
            <a:pPr marL="0" indent="0">
              <a:spcAft>
                <a:spcPts val="1200"/>
              </a:spcAft>
              <a:buNone/>
            </a:pPr>
            <a:r>
              <a:rPr lang="en-US" sz="2400" b="1" dirty="0" smtClean="0">
                <a:latin typeface="Century Gothic" panose="020B0502020202020204" pitchFamily="34" charset="0"/>
              </a:rPr>
              <a:t>		</a:t>
            </a:r>
            <a:r>
              <a:rPr lang="en-US" sz="2800" b="1" dirty="0" smtClean="0">
                <a:latin typeface="Century Gothic" panose="020B0502020202020204" pitchFamily="34" charset="0"/>
              </a:rPr>
              <a:t>	</a:t>
            </a:r>
            <a:r>
              <a:rPr lang="en-US" sz="2500" b="1" dirty="0" smtClean="0">
                <a:latin typeface="Century Gothic" panose="020B0502020202020204" pitchFamily="34" charset="0"/>
              </a:rPr>
              <a:t>CFPB </a:t>
            </a:r>
            <a:r>
              <a:rPr lang="en-US" sz="2500" b="1" dirty="0">
                <a:latin typeface="Century Gothic" panose="020B0502020202020204" pitchFamily="34" charset="0"/>
              </a:rPr>
              <a:t>Overview – Who It </a:t>
            </a:r>
            <a:r>
              <a:rPr lang="en-US" sz="2500" b="1" dirty="0" smtClean="0">
                <a:latin typeface="Century Gothic" panose="020B0502020202020204" pitchFamily="34" charset="0"/>
              </a:rPr>
              <a:t>Reaches</a:t>
            </a:r>
          </a:p>
          <a:p>
            <a:pPr>
              <a:lnSpc>
                <a:spcPct val="150000"/>
              </a:lnSpc>
              <a:spcAft>
                <a:spcPts val="1200"/>
              </a:spcAft>
            </a:pPr>
            <a:r>
              <a:rPr lang="en-US" sz="1500" dirty="0"/>
              <a:t>“</a:t>
            </a:r>
            <a:r>
              <a:rPr lang="en-US" sz="1500" i="1" u="sng" dirty="0"/>
              <a:t>consumer financial product or service</a:t>
            </a:r>
            <a:r>
              <a:rPr lang="en-US" sz="1500" dirty="0"/>
              <a:t>” </a:t>
            </a:r>
            <a:r>
              <a:rPr lang="en-US" sz="1500" dirty="0" smtClean="0"/>
              <a:t>includes (Continued),</a:t>
            </a:r>
            <a:endParaRPr lang="en-US" sz="1500" dirty="0"/>
          </a:p>
          <a:p>
            <a:pPr lvl="1">
              <a:lnSpc>
                <a:spcPct val="150000"/>
              </a:lnSpc>
            </a:pPr>
            <a:r>
              <a:rPr lang="en-US" sz="1500" dirty="0" smtClean="0"/>
              <a:t>Certain </a:t>
            </a:r>
            <a:r>
              <a:rPr lang="en-US" sz="1500" dirty="0"/>
              <a:t>financial data processing</a:t>
            </a:r>
          </a:p>
          <a:p>
            <a:pPr lvl="1">
              <a:lnSpc>
                <a:spcPct val="150000"/>
              </a:lnSpc>
            </a:pPr>
            <a:r>
              <a:rPr lang="en-US" sz="1500" dirty="0"/>
              <a:t>Debt collection</a:t>
            </a:r>
          </a:p>
          <a:p>
            <a:pPr lvl="1">
              <a:lnSpc>
                <a:spcPct val="150000"/>
              </a:lnSpc>
            </a:pPr>
            <a:r>
              <a:rPr lang="en-US" sz="1500" dirty="0"/>
              <a:t>Stored value or payment instruments</a:t>
            </a:r>
          </a:p>
          <a:p>
            <a:pPr lvl="1">
              <a:lnSpc>
                <a:spcPct val="150000"/>
              </a:lnSpc>
            </a:pPr>
            <a:r>
              <a:rPr lang="en-US" sz="1500" dirty="0"/>
              <a:t>Financial advisory services</a:t>
            </a:r>
          </a:p>
          <a:p>
            <a:pPr lvl="1">
              <a:lnSpc>
                <a:spcPct val="150000"/>
              </a:lnSpc>
            </a:pPr>
            <a:r>
              <a:rPr lang="en-US" sz="1500" dirty="0"/>
              <a:t>Consumer report services</a:t>
            </a:r>
          </a:p>
          <a:p>
            <a:pPr marL="0" indent="0">
              <a:buNone/>
            </a:pPr>
            <a:endParaRPr lang="en-US" sz="2400" b="1" dirty="0">
              <a:latin typeface="Century Gothic" panose="020B0502020202020204" pitchFamily="34" charset="0"/>
            </a:endParaRPr>
          </a:p>
        </p:txBody>
      </p:sp>
    </p:spTree>
    <p:extLst>
      <p:ext uri="{BB962C8B-B14F-4D97-AF65-F5344CB8AC3E}">
        <p14:creationId xmlns:p14="http://schemas.microsoft.com/office/powerpoint/2010/main" val="33417745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429"/>
            <a:ext cx="8229600" cy="330200"/>
          </a:xfrm>
        </p:spPr>
        <p:txBody>
          <a:bodyPr>
            <a:normAutofit/>
          </a:bodyPr>
          <a:lstStyle/>
          <a:p>
            <a:r>
              <a:rPr lang="en-US" sz="1000" dirty="0"/>
              <a:t>Insurance Regulation: Emerging Regulatory Compliance Risks and Trends </a:t>
            </a:r>
          </a:p>
        </p:txBody>
      </p:sp>
      <p:sp>
        <p:nvSpPr>
          <p:cNvPr id="3" name="Content Placeholder 2"/>
          <p:cNvSpPr>
            <a:spLocks noGrp="1"/>
          </p:cNvSpPr>
          <p:nvPr>
            <p:ph idx="1"/>
          </p:nvPr>
        </p:nvSpPr>
        <p:spPr>
          <a:xfrm>
            <a:off x="457200" y="511629"/>
            <a:ext cx="8229600" cy="3637834"/>
          </a:xfrm>
        </p:spPr>
        <p:txBody>
          <a:bodyPr>
            <a:normAutofit/>
          </a:bodyPr>
          <a:lstStyle/>
          <a:p>
            <a:pPr marL="0" indent="0">
              <a:spcAft>
                <a:spcPts val="1200"/>
              </a:spcAft>
              <a:buNone/>
            </a:pPr>
            <a:r>
              <a:rPr lang="en-US" sz="2400" b="1" dirty="0" smtClean="0">
                <a:latin typeface="Century Gothic" panose="020B0502020202020204" pitchFamily="34" charset="0"/>
              </a:rPr>
              <a:t>						</a:t>
            </a:r>
            <a:r>
              <a:rPr lang="en-US" sz="2500" b="1" dirty="0" smtClean="0">
                <a:latin typeface="Century Gothic" panose="020B0502020202020204" pitchFamily="34" charset="0"/>
              </a:rPr>
              <a:t>CFPB </a:t>
            </a:r>
            <a:r>
              <a:rPr lang="en-US" sz="2500" b="1" dirty="0">
                <a:latin typeface="Century Gothic" panose="020B0502020202020204" pitchFamily="34" charset="0"/>
              </a:rPr>
              <a:t>&amp; </a:t>
            </a:r>
            <a:r>
              <a:rPr lang="en-US" sz="2500" b="1" dirty="0" smtClean="0">
                <a:latin typeface="Century Gothic" panose="020B0502020202020204" pitchFamily="34" charset="0"/>
              </a:rPr>
              <a:t>Insurance</a:t>
            </a:r>
          </a:p>
          <a:p>
            <a:pPr>
              <a:lnSpc>
                <a:spcPct val="150000"/>
              </a:lnSpc>
            </a:pPr>
            <a:r>
              <a:rPr lang="en-US" sz="1500" u="sng" dirty="0"/>
              <a:t>First</a:t>
            </a:r>
            <a:r>
              <a:rPr lang="en-US" sz="1500" dirty="0"/>
              <a:t> Principles</a:t>
            </a:r>
          </a:p>
          <a:p>
            <a:pPr lvl="1">
              <a:lnSpc>
                <a:spcPct val="150000"/>
              </a:lnSpc>
            </a:pPr>
            <a:r>
              <a:rPr lang="en-US" sz="1500" dirty="0"/>
              <a:t>“</a:t>
            </a:r>
            <a:r>
              <a:rPr lang="en-US" sz="1500" b="1" i="1" dirty="0"/>
              <a:t>business of insurance</a:t>
            </a:r>
            <a:r>
              <a:rPr lang="en-US" sz="1500" dirty="0"/>
              <a:t>” is excluded from the list of financial products and services subject to </a:t>
            </a:r>
            <a:r>
              <a:rPr lang="en-US" sz="1500" dirty="0" err="1"/>
              <a:t>CFPB’s</a:t>
            </a:r>
            <a:r>
              <a:rPr lang="en-US" sz="1500" dirty="0"/>
              <a:t> jurisdiction</a:t>
            </a:r>
          </a:p>
          <a:p>
            <a:pPr lvl="1">
              <a:lnSpc>
                <a:spcPct val="150000"/>
              </a:lnSpc>
            </a:pPr>
            <a:r>
              <a:rPr lang="en-US" sz="1500" dirty="0"/>
              <a:t>CFPB prohibited from enforcing Title X against “any person regulated by a state insurance regulator”</a:t>
            </a:r>
          </a:p>
          <a:p>
            <a:pPr>
              <a:lnSpc>
                <a:spcPct val="150000"/>
              </a:lnSpc>
            </a:pPr>
            <a:r>
              <a:rPr lang="en-US" sz="1500" u="sng" dirty="0"/>
              <a:t>Second</a:t>
            </a:r>
            <a:r>
              <a:rPr lang="en-US" sz="1500" dirty="0"/>
              <a:t> Guesses</a:t>
            </a:r>
          </a:p>
          <a:p>
            <a:pPr lvl="1">
              <a:lnSpc>
                <a:spcPct val="150000"/>
              </a:lnSpc>
            </a:pPr>
            <a:r>
              <a:rPr lang="en-US" sz="1500" dirty="0"/>
              <a:t>there are a few exemptions to the above rules</a:t>
            </a:r>
          </a:p>
          <a:p>
            <a:pPr marL="0" indent="0">
              <a:buNone/>
            </a:pPr>
            <a:endParaRPr lang="en-US" sz="2400" b="1" dirty="0">
              <a:latin typeface="Century Gothic" panose="020B0502020202020204" pitchFamily="34" charset="0"/>
            </a:endParaRPr>
          </a:p>
          <a:p>
            <a:pPr marL="0" indent="0">
              <a:buNone/>
            </a:pPr>
            <a:endParaRPr lang="en-US" sz="2400" b="1" dirty="0">
              <a:latin typeface="Century Gothic" panose="020B0502020202020204" pitchFamily="34" charset="0"/>
            </a:endParaRPr>
          </a:p>
        </p:txBody>
      </p:sp>
    </p:spTree>
    <p:extLst>
      <p:ext uri="{BB962C8B-B14F-4D97-AF65-F5344CB8AC3E}">
        <p14:creationId xmlns:p14="http://schemas.microsoft.com/office/powerpoint/2010/main" val="30541474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261711"/>
          </a:xfrm>
        </p:spPr>
        <p:txBody>
          <a:bodyPr>
            <a:normAutofit/>
          </a:bodyPr>
          <a:lstStyle/>
          <a:p>
            <a:r>
              <a:rPr lang="en-US" sz="1000" dirty="0"/>
              <a:t>Insurance Regulation: Emerging Regulatory Compliance Risks and Trends </a:t>
            </a:r>
          </a:p>
        </p:txBody>
      </p:sp>
      <p:sp>
        <p:nvSpPr>
          <p:cNvPr id="3" name="Content Placeholder 2"/>
          <p:cNvSpPr>
            <a:spLocks noGrp="1"/>
          </p:cNvSpPr>
          <p:nvPr>
            <p:ph idx="1"/>
          </p:nvPr>
        </p:nvSpPr>
        <p:spPr>
          <a:xfrm>
            <a:off x="457200" y="696686"/>
            <a:ext cx="8229600" cy="3635827"/>
          </a:xfrm>
        </p:spPr>
        <p:txBody>
          <a:bodyPr>
            <a:normAutofit/>
          </a:bodyPr>
          <a:lstStyle/>
          <a:p>
            <a:pPr marL="0" indent="0">
              <a:spcAft>
                <a:spcPts val="1200"/>
              </a:spcAft>
              <a:buNone/>
            </a:pPr>
            <a:r>
              <a:rPr lang="en-US" sz="2400" b="1" dirty="0" smtClean="0">
                <a:latin typeface="Century Gothic" panose="020B0502020202020204" pitchFamily="34" charset="0"/>
              </a:rPr>
              <a:t>					</a:t>
            </a:r>
            <a:r>
              <a:rPr lang="en-US" sz="2500" b="1" dirty="0" smtClean="0">
                <a:latin typeface="Century Gothic" panose="020B0502020202020204" pitchFamily="34" charset="0"/>
              </a:rPr>
              <a:t>CFPB </a:t>
            </a:r>
            <a:r>
              <a:rPr lang="en-US" sz="2500" b="1" dirty="0">
                <a:latin typeface="Century Gothic" panose="020B0502020202020204" pitchFamily="34" charset="0"/>
              </a:rPr>
              <a:t>&amp; </a:t>
            </a:r>
            <a:r>
              <a:rPr lang="en-US" sz="2500" b="1" dirty="0" smtClean="0">
                <a:latin typeface="Century Gothic" panose="020B0502020202020204" pitchFamily="34" charset="0"/>
              </a:rPr>
              <a:t>Insurance</a:t>
            </a:r>
          </a:p>
          <a:p>
            <a:pPr lvl="1">
              <a:lnSpc>
                <a:spcPct val="150000"/>
              </a:lnSpc>
              <a:buFont typeface="Arial" pitchFamily="34" charset="0"/>
              <a:buChar char="•"/>
            </a:pPr>
            <a:r>
              <a:rPr lang="en-US" sz="1500" dirty="0"/>
              <a:t>despite noted exclusions for “</a:t>
            </a:r>
            <a:r>
              <a:rPr lang="en-US" sz="1500" i="1" dirty="0"/>
              <a:t>business of insurance</a:t>
            </a:r>
            <a:r>
              <a:rPr lang="en-US" sz="1500" dirty="0"/>
              <a:t>” and “any person regulated by a state insurance regulator,” CFPB has authority over insurance companies if:</a:t>
            </a:r>
          </a:p>
          <a:p>
            <a:pPr marL="1371600" lvl="1">
              <a:lnSpc>
                <a:spcPct val="150000"/>
              </a:lnSpc>
            </a:pPr>
            <a:r>
              <a:rPr lang="en-US" sz="1500" dirty="0"/>
              <a:t>providing a “consumer financial product or service”</a:t>
            </a:r>
          </a:p>
          <a:p>
            <a:pPr marL="1371600" lvl="1">
              <a:lnSpc>
                <a:spcPct val="150000"/>
              </a:lnSpc>
            </a:pPr>
            <a:r>
              <a:rPr lang="en-US" sz="1500" dirty="0"/>
              <a:t>covered by an “enumerated consumer law”</a:t>
            </a:r>
          </a:p>
          <a:p>
            <a:pPr marL="1371600" lvl="1">
              <a:lnSpc>
                <a:spcPct val="150000"/>
              </a:lnSpc>
            </a:pPr>
            <a:r>
              <a:rPr lang="en-US" sz="1500" dirty="0"/>
              <a:t>operating as a “service provider” to a “covered person”</a:t>
            </a:r>
          </a:p>
          <a:p>
            <a:pPr marL="0" indent="0">
              <a:buNone/>
            </a:pPr>
            <a:endParaRPr lang="en-US" sz="2400" b="1" dirty="0">
              <a:latin typeface="Century Gothic" panose="020B0502020202020204" pitchFamily="34" charset="0"/>
            </a:endParaRPr>
          </a:p>
        </p:txBody>
      </p:sp>
    </p:spTree>
    <p:extLst>
      <p:ext uri="{BB962C8B-B14F-4D97-AF65-F5344CB8AC3E}">
        <p14:creationId xmlns:p14="http://schemas.microsoft.com/office/powerpoint/2010/main" val="481469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100" dirty="0"/>
              <a:t>Insurance Regulation: Emerging Regulatory Compliance Risks and Trends </a:t>
            </a:r>
            <a:r>
              <a:rPr lang="en-US" dirty="0"/>
              <a:t/>
            </a:r>
            <a:br>
              <a:rPr lang="en-US" dirty="0"/>
            </a:br>
            <a:r>
              <a:rPr lang="en-US" dirty="0" smtClean="0"/>
              <a:t/>
            </a:r>
            <a:br>
              <a:rPr lang="en-US" dirty="0" smtClean="0"/>
            </a:br>
            <a:r>
              <a:rPr lang="en-US" dirty="0" smtClean="0"/>
              <a:t>			</a:t>
            </a:r>
            <a:r>
              <a:rPr lang="en-US" sz="2800" b="1" dirty="0" smtClean="0">
                <a:solidFill>
                  <a:schemeClr val="tx1"/>
                </a:solidFill>
              </a:rPr>
              <a:t>Multiple </a:t>
            </a:r>
            <a:r>
              <a:rPr lang="en-US" sz="2800" b="1" dirty="0">
                <a:solidFill>
                  <a:schemeClr val="tx1"/>
                </a:solidFill>
              </a:rPr>
              <a:t>Regulatory Influences</a:t>
            </a:r>
          </a:p>
        </p:txBody>
      </p:sp>
      <p:sp>
        <p:nvSpPr>
          <p:cNvPr id="3" name="Content Placeholder 2"/>
          <p:cNvSpPr>
            <a:spLocks noGrp="1"/>
          </p:cNvSpPr>
          <p:nvPr>
            <p:ph idx="1"/>
          </p:nvPr>
        </p:nvSpPr>
        <p:spPr/>
        <p:txBody>
          <a:bodyPr>
            <a:normAutofit lnSpcReduction="10000"/>
          </a:bodyPr>
          <a:lstStyle/>
          <a:p>
            <a:pPr>
              <a:lnSpc>
                <a:spcPct val="150000"/>
              </a:lnSpc>
              <a:buFont typeface="Arial" panose="020B0604020202020204" pitchFamily="34" charset="0"/>
              <a:buChar char="•"/>
            </a:pPr>
            <a:r>
              <a:rPr lang="en-US" sz="1500" dirty="0"/>
              <a:t>Insurance regulation is being influenced and defined by a mix of regulators at three different levels: state, federal, and international.</a:t>
            </a:r>
          </a:p>
          <a:p>
            <a:pPr>
              <a:buFont typeface="Arial" panose="020B0604020202020204" pitchFamily="34" charset="0"/>
              <a:buChar char="•"/>
            </a:pPr>
            <a:r>
              <a:rPr lang="en-US" sz="1500" dirty="0"/>
              <a:t>There is a strong push for global standards in a range of areas.</a:t>
            </a:r>
          </a:p>
          <a:p>
            <a:pPr>
              <a:lnSpc>
                <a:spcPct val="160000"/>
              </a:lnSpc>
              <a:buFont typeface="Arial" panose="020B0604020202020204" pitchFamily="34" charset="0"/>
              <a:buChar char="•"/>
            </a:pPr>
            <a:r>
              <a:rPr lang="en-US" sz="1500" dirty="0"/>
              <a:t>At the federal level, laws such as Dodd-Frank have given rise to a whole host of emerging regulators and regulatory influencers</a:t>
            </a:r>
          </a:p>
          <a:p>
            <a:pPr marL="1085850" lvl="1" indent="-342900">
              <a:lnSpc>
                <a:spcPct val="170000"/>
              </a:lnSpc>
              <a:buFont typeface="Arial" panose="020B0604020202020204" pitchFamily="34" charset="0"/>
              <a:buChar char="•"/>
            </a:pPr>
            <a:r>
              <a:rPr lang="en-US" sz="1500" dirty="0"/>
              <a:t>actively working to define roles and establish authority, creating uncertainty and confusion for many insurers—sometimes prompting state regulators to become proactive.</a:t>
            </a:r>
          </a:p>
          <a:p>
            <a:endParaRPr lang="en-US" dirty="0"/>
          </a:p>
        </p:txBody>
      </p:sp>
    </p:spTree>
    <p:extLst>
      <p:ext uri="{BB962C8B-B14F-4D97-AF65-F5344CB8AC3E}">
        <p14:creationId xmlns:p14="http://schemas.microsoft.com/office/powerpoint/2010/main" val="13991055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403225"/>
          </a:xfrm>
        </p:spPr>
        <p:txBody>
          <a:bodyPr>
            <a:normAutofit fontScale="90000"/>
          </a:bodyPr>
          <a:lstStyle/>
          <a:p>
            <a:r>
              <a:rPr lang="en-US" sz="1100" dirty="0"/>
              <a:t>Insurance Regulation: Emerging Regulatory Compliance Risks and Trends </a:t>
            </a:r>
            <a:r>
              <a:rPr lang="en-US" dirty="0"/>
              <a:t/>
            </a:r>
            <a:br>
              <a:rPr lang="en-US" dirty="0"/>
            </a:br>
            <a:endParaRPr lang="en-US" dirty="0"/>
          </a:p>
        </p:txBody>
      </p:sp>
      <p:sp>
        <p:nvSpPr>
          <p:cNvPr id="3" name="Content Placeholder 2"/>
          <p:cNvSpPr>
            <a:spLocks noGrp="1"/>
          </p:cNvSpPr>
          <p:nvPr>
            <p:ph idx="1"/>
          </p:nvPr>
        </p:nvSpPr>
        <p:spPr>
          <a:xfrm>
            <a:off x="457200" y="609600"/>
            <a:ext cx="8229600" cy="3320143"/>
          </a:xfrm>
        </p:spPr>
        <p:txBody>
          <a:bodyPr>
            <a:normAutofit/>
          </a:bodyPr>
          <a:lstStyle/>
          <a:p>
            <a:pPr marL="0" indent="0">
              <a:spcAft>
                <a:spcPts val="1200"/>
              </a:spcAft>
              <a:buNone/>
            </a:pPr>
            <a:r>
              <a:rPr lang="en-US" sz="2400" b="1" dirty="0" smtClean="0">
                <a:latin typeface="Century Gothic" panose="020B0502020202020204" pitchFamily="34" charset="0"/>
              </a:rPr>
              <a:t>				</a:t>
            </a:r>
            <a:r>
              <a:rPr lang="en-US" sz="2500" b="1" dirty="0" smtClean="0">
                <a:latin typeface="Century Gothic" panose="020B0502020202020204" pitchFamily="34" charset="0"/>
              </a:rPr>
              <a:t>	</a:t>
            </a:r>
            <a:r>
              <a:rPr lang="en-US" sz="2500" b="1" dirty="0" err="1" smtClean="0">
                <a:latin typeface="Century Gothic" panose="020B0502020202020204" pitchFamily="34" charset="0"/>
              </a:rPr>
              <a:t>CFPB</a:t>
            </a:r>
            <a:r>
              <a:rPr lang="en-US" sz="2500" b="1" dirty="0" smtClean="0">
                <a:latin typeface="Century Gothic" panose="020B0502020202020204" pitchFamily="34" charset="0"/>
              </a:rPr>
              <a:t> </a:t>
            </a:r>
            <a:r>
              <a:rPr lang="en-US" sz="2500" b="1" dirty="0">
                <a:latin typeface="Century Gothic" panose="020B0502020202020204" pitchFamily="34" charset="0"/>
              </a:rPr>
              <a:t>&amp; </a:t>
            </a:r>
            <a:r>
              <a:rPr lang="en-US" sz="2500" b="1" dirty="0" smtClean="0">
                <a:latin typeface="Century Gothic" panose="020B0502020202020204" pitchFamily="34" charset="0"/>
              </a:rPr>
              <a:t>Insurance</a:t>
            </a:r>
          </a:p>
          <a:p>
            <a:pPr>
              <a:lnSpc>
                <a:spcPct val="150000"/>
              </a:lnSpc>
              <a:buFont typeface="Arial" pitchFamily="34" charset="0"/>
              <a:buChar char="•"/>
            </a:pPr>
            <a:r>
              <a:rPr lang="en-US" sz="1500" dirty="0"/>
              <a:t>instances where an insurance industry participant may provide a “consumer financial product or service”</a:t>
            </a:r>
          </a:p>
          <a:p>
            <a:pPr marL="1371600" lvl="1">
              <a:lnSpc>
                <a:spcPct val="150000"/>
              </a:lnSpc>
            </a:pPr>
            <a:r>
              <a:rPr lang="en-US" sz="1500" dirty="0"/>
              <a:t>financial advisory </a:t>
            </a:r>
            <a:r>
              <a:rPr lang="en-US" sz="1500" dirty="0" smtClean="0"/>
              <a:t>services</a:t>
            </a:r>
          </a:p>
          <a:p>
            <a:pPr marL="571500">
              <a:lnSpc>
                <a:spcPct val="150000"/>
              </a:lnSpc>
            </a:pPr>
            <a:r>
              <a:rPr lang="en-US" sz="1500" dirty="0"/>
              <a:t>the scope of this is unclear</a:t>
            </a:r>
          </a:p>
          <a:p>
            <a:pPr marL="1371600" lvl="1">
              <a:lnSpc>
                <a:spcPct val="150000"/>
              </a:lnSpc>
            </a:pPr>
            <a:r>
              <a:rPr lang="en-US" sz="1500" dirty="0" smtClean="0"/>
              <a:t>loans </a:t>
            </a:r>
            <a:r>
              <a:rPr lang="en-US" sz="1500" dirty="0"/>
              <a:t>to policyholders…?</a:t>
            </a:r>
          </a:p>
          <a:p>
            <a:pPr marL="1371600" lvl="1">
              <a:lnSpc>
                <a:spcPct val="150000"/>
              </a:lnSpc>
            </a:pPr>
            <a:r>
              <a:rPr lang="en-US" sz="1500" dirty="0"/>
              <a:t>insurance premium financing…?</a:t>
            </a:r>
          </a:p>
          <a:p>
            <a:pPr marL="0" indent="0">
              <a:buNone/>
            </a:pPr>
            <a:endParaRPr lang="en-US" sz="2400" b="1" dirty="0">
              <a:latin typeface="Century Gothic" panose="020B0502020202020204" pitchFamily="34" charset="0"/>
            </a:endParaRPr>
          </a:p>
        </p:txBody>
      </p:sp>
    </p:spTree>
    <p:extLst>
      <p:ext uri="{BB962C8B-B14F-4D97-AF65-F5344CB8AC3E}">
        <p14:creationId xmlns:p14="http://schemas.microsoft.com/office/powerpoint/2010/main" val="25430306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37911"/>
          </a:xfrm>
        </p:spPr>
        <p:txBody>
          <a:bodyPr>
            <a:normAutofit/>
          </a:bodyPr>
          <a:lstStyle/>
          <a:p>
            <a:r>
              <a:rPr lang="en-US" sz="1000" dirty="0"/>
              <a:t>Insurance Regulation: Emerging Regulatory Compliance Risks and Trends </a:t>
            </a:r>
          </a:p>
        </p:txBody>
      </p:sp>
      <p:sp>
        <p:nvSpPr>
          <p:cNvPr id="3" name="Content Placeholder 2"/>
          <p:cNvSpPr>
            <a:spLocks noGrp="1"/>
          </p:cNvSpPr>
          <p:nvPr>
            <p:ph idx="1"/>
          </p:nvPr>
        </p:nvSpPr>
        <p:spPr>
          <a:xfrm>
            <a:off x="457200" y="707571"/>
            <a:ext cx="8229600" cy="3441892"/>
          </a:xfrm>
        </p:spPr>
        <p:txBody>
          <a:bodyPr>
            <a:normAutofit fontScale="92500" lnSpcReduction="20000"/>
          </a:bodyPr>
          <a:lstStyle/>
          <a:p>
            <a:pPr marL="0" indent="0">
              <a:spcAft>
                <a:spcPts val="1200"/>
              </a:spcAft>
              <a:buNone/>
            </a:pPr>
            <a:r>
              <a:rPr lang="en-US" sz="2400" b="1" dirty="0" smtClean="0">
                <a:latin typeface="Century Gothic" panose="020B0502020202020204" pitchFamily="34" charset="0"/>
              </a:rPr>
              <a:t>					</a:t>
            </a:r>
            <a:r>
              <a:rPr lang="en-US" sz="2700" b="1" dirty="0" smtClean="0">
                <a:latin typeface="Century Gothic" panose="020B0502020202020204" pitchFamily="34" charset="0"/>
              </a:rPr>
              <a:t>CFPB </a:t>
            </a:r>
            <a:r>
              <a:rPr lang="en-US" sz="2700" b="1" dirty="0">
                <a:latin typeface="Century Gothic" panose="020B0502020202020204" pitchFamily="34" charset="0"/>
              </a:rPr>
              <a:t>&amp; </a:t>
            </a:r>
            <a:r>
              <a:rPr lang="en-US" sz="2700" b="1" dirty="0" smtClean="0">
                <a:latin typeface="Century Gothic" panose="020B0502020202020204" pitchFamily="34" charset="0"/>
              </a:rPr>
              <a:t>Insurance</a:t>
            </a:r>
          </a:p>
          <a:p>
            <a:pPr lvl="1">
              <a:lnSpc>
                <a:spcPct val="150000"/>
              </a:lnSpc>
              <a:buFont typeface="Arial" pitchFamily="34" charset="0"/>
              <a:buChar char="•"/>
            </a:pPr>
            <a:r>
              <a:rPr lang="en-US" dirty="0"/>
              <a:t>instances where an insurance industry participant may operate under an “</a:t>
            </a:r>
            <a:r>
              <a:rPr lang="en-US" i="1" dirty="0"/>
              <a:t>enumerated consumer law</a:t>
            </a:r>
            <a:r>
              <a:rPr lang="en-US" dirty="0"/>
              <a:t>”</a:t>
            </a:r>
          </a:p>
          <a:p>
            <a:pPr marL="1371600" lvl="1">
              <a:lnSpc>
                <a:spcPct val="150000"/>
              </a:lnSpc>
            </a:pPr>
            <a:r>
              <a:rPr lang="en-US" dirty="0"/>
              <a:t>Electronic Fund Transfer Act</a:t>
            </a:r>
          </a:p>
          <a:p>
            <a:pPr marL="1371600" lvl="1">
              <a:lnSpc>
                <a:spcPct val="150000"/>
              </a:lnSpc>
            </a:pPr>
            <a:r>
              <a:rPr lang="en-US" dirty="0"/>
              <a:t>Fair Credit Reporting Act</a:t>
            </a:r>
          </a:p>
          <a:p>
            <a:pPr marL="1371600" lvl="1">
              <a:lnSpc>
                <a:spcPct val="150000"/>
              </a:lnSpc>
            </a:pPr>
            <a:r>
              <a:rPr lang="en-US" dirty="0"/>
              <a:t>Fair Debt Collection Practices Act</a:t>
            </a:r>
          </a:p>
          <a:p>
            <a:pPr marL="1371600" lvl="1">
              <a:lnSpc>
                <a:spcPct val="150000"/>
              </a:lnSpc>
            </a:pPr>
            <a:r>
              <a:rPr lang="en-US" dirty="0"/>
              <a:t>Sections 502 through 509 (Privacy) of the Gramm-Leach-Bliley Act* </a:t>
            </a:r>
          </a:p>
          <a:p>
            <a:pPr marL="1371600" lvl="2">
              <a:lnSpc>
                <a:spcPct val="150000"/>
              </a:lnSpc>
            </a:pPr>
            <a:r>
              <a:rPr lang="en-US" sz="1600" dirty="0"/>
              <a:t>(technically this is outside CFPB scope </a:t>
            </a:r>
            <a:r>
              <a:rPr lang="en-US" sz="1600" i="1" u="sng" dirty="0"/>
              <a:t>if</a:t>
            </a:r>
            <a:r>
              <a:rPr lang="en-US" sz="1600" dirty="0"/>
              <a:t> state regulator handles)</a:t>
            </a:r>
          </a:p>
          <a:p>
            <a:pPr marL="1371600" lvl="1">
              <a:lnSpc>
                <a:spcPct val="150000"/>
              </a:lnSpc>
            </a:pPr>
            <a:r>
              <a:rPr lang="en-US" dirty="0"/>
              <a:t>Real Estate Settlement Procedures Act</a:t>
            </a:r>
          </a:p>
          <a:p>
            <a:pPr marL="0" indent="0">
              <a:buNone/>
            </a:pPr>
            <a:endParaRPr lang="en-US" sz="2400" b="1" dirty="0">
              <a:latin typeface="Century Gothic" panose="020B0502020202020204" pitchFamily="34" charset="0"/>
            </a:endParaRPr>
          </a:p>
        </p:txBody>
      </p:sp>
    </p:spTree>
    <p:extLst>
      <p:ext uri="{BB962C8B-B14F-4D97-AF65-F5344CB8AC3E}">
        <p14:creationId xmlns:p14="http://schemas.microsoft.com/office/powerpoint/2010/main" val="18315534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16139"/>
          </a:xfrm>
        </p:spPr>
        <p:txBody>
          <a:bodyPr>
            <a:normAutofit/>
          </a:bodyPr>
          <a:lstStyle/>
          <a:p>
            <a:r>
              <a:rPr lang="en-US" sz="1000" dirty="0"/>
              <a:t>Insurance Regulation: Emerging Regulatory Compliance Risks and Trends </a:t>
            </a:r>
          </a:p>
        </p:txBody>
      </p:sp>
      <p:sp>
        <p:nvSpPr>
          <p:cNvPr id="3" name="Content Placeholder 2"/>
          <p:cNvSpPr>
            <a:spLocks noGrp="1"/>
          </p:cNvSpPr>
          <p:nvPr>
            <p:ph idx="1"/>
          </p:nvPr>
        </p:nvSpPr>
        <p:spPr>
          <a:xfrm>
            <a:off x="457200" y="707571"/>
            <a:ext cx="8229600" cy="3441892"/>
          </a:xfrm>
        </p:spPr>
        <p:txBody>
          <a:bodyPr>
            <a:normAutofit/>
          </a:bodyPr>
          <a:lstStyle/>
          <a:p>
            <a:pPr marL="0" indent="0">
              <a:spcAft>
                <a:spcPts val="1200"/>
              </a:spcAft>
              <a:buNone/>
            </a:pPr>
            <a:r>
              <a:rPr lang="en-US" sz="2400" b="1" dirty="0" smtClean="0">
                <a:latin typeface="Century Gothic" panose="020B0502020202020204" pitchFamily="34" charset="0"/>
              </a:rPr>
              <a:t>					</a:t>
            </a:r>
            <a:r>
              <a:rPr lang="en-US" sz="2500" b="1" dirty="0" err="1" smtClean="0">
                <a:latin typeface="Century Gothic" panose="020B0502020202020204" pitchFamily="34" charset="0"/>
              </a:rPr>
              <a:t>CFPB</a:t>
            </a:r>
            <a:r>
              <a:rPr lang="en-US" sz="2500" b="1" dirty="0" smtClean="0">
                <a:latin typeface="Century Gothic" panose="020B0502020202020204" pitchFamily="34" charset="0"/>
              </a:rPr>
              <a:t> </a:t>
            </a:r>
            <a:r>
              <a:rPr lang="en-US" sz="2500" b="1" dirty="0">
                <a:latin typeface="Century Gothic" panose="020B0502020202020204" pitchFamily="34" charset="0"/>
              </a:rPr>
              <a:t>&amp; </a:t>
            </a:r>
            <a:r>
              <a:rPr lang="en-US" sz="2500" b="1" dirty="0" smtClean="0">
                <a:latin typeface="Century Gothic" panose="020B0502020202020204" pitchFamily="34" charset="0"/>
              </a:rPr>
              <a:t>Insurance</a:t>
            </a:r>
          </a:p>
          <a:p>
            <a:pPr lvl="1">
              <a:lnSpc>
                <a:spcPct val="150000"/>
              </a:lnSpc>
              <a:buFont typeface="Arial" pitchFamily="34" charset="0"/>
              <a:buChar char="•"/>
            </a:pPr>
            <a:r>
              <a:rPr lang="en-US" sz="1500" dirty="0"/>
              <a:t>instances where an insurance industry participant may operate as a “service provider” to a “covered person”</a:t>
            </a:r>
          </a:p>
          <a:p>
            <a:pPr marL="1371600" lvl="1">
              <a:lnSpc>
                <a:spcPct val="150000"/>
              </a:lnSpc>
            </a:pPr>
            <a:r>
              <a:rPr lang="en-US" sz="1500" dirty="0"/>
              <a:t>debt protection contract administration</a:t>
            </a:r>
          </a:p>
          <a:p>
            <a:pPr marL="1371600" lvl="1">
              <a:lnSpc>
                <a:spcPct val="150000"/>
              </a:lnSpc>
            </a:pPr>
            <a:r>
              <a:rPr lang="en-US" sz="1500" dirty="0"/>
              <a:t>design of a product offering…?</a:t>
            </a:r>
          </a:p>
          <a:p>
            <a:pPr marL="1371600" lvl="1">
              <a:lnSpc>
                <a:spcPct val="150000"/>
              </a:lnSpc>
            </a:pPr>
            <a:r>
              <a:rPr lang="en-US" sz="1500" dirty="0"/>
              <a:t>joint venture involving add-on products…?</a:t>
            </a:r>
          </a:p>
          <a:p>
            <a:pPr>
              <a:buFont typeface="Arial" pitchFamily="34" charset="0"/>
              <a:buChar char="•"/>
            </a:pPr>
            <a:endParaRPr lang="en-US" sz="1400" dirty="0"/>
          </a:p>
          <a:p>
            <a:pPr marL="0" indent="0">
              <a:buNone/>
            </a:pPr>
            <a:endParaRPr lang="en-US" sz="2400" b="1" dirty="0">
              <a:latin typeface="Century Gothic" panose="020B0502020202020204" pitchFamily="34" charset="0"/>
            </a:endParaRPr>
          </a:p>
        </p:txBody>
      </p:sp>
    </p:spTree>
    <p:extLst>
      <p:ext uri="{BB962C8B-B14F-4D97-AF65-F5344CB8AC3E}">
        <p14:creationId xmlns:p14="http://schemas.microsoft.com/office/powerpoint/2010/main" val="14512222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16139"/>
          </a:xfrm>
        </p:spPr>
        <p:txBody>
          <a:bodyPr>
            <a:normAutofit/>
          </a:bodyPr>
          <a:lstStyle/>
          <a:p>
            <a:r>
              <a:rPr lang="en-US" sz="1000" dirty="0"/>
              <a:t>Insurance Regulation: Emerging Regulatory Compliance Risks and Trends </a:t>
            </a:r>
          </a:p>
        </p:txBody>
      </p:sp>
      <p:sp>
        <p:nvSpPr>
          <p:cNvPr id="3" name="Content Placeholder 2"/>
          <p:cNvSpPr>
            <a:spLocks noGrp="1"/>
          </p:cNvSpPr>
          <p:nvPr>
            <p:ph idx="1"/>
          </p:nvPr>
        </p:nvSpPr>
        <p:spPr>
          <a:xfrm>
            <a:off x="457200" y="664028"/>
            <a:ext cx="8229600" cy="3788227"/>
          </a:xfrm>
        </p:spPr>
        <p:txBody>
          <a:bodyPr>
            <a:normAutofit/>
          </a:bodyPr>
          <a:lstStyle/>
          <a:p>
            <a:pPr marL="0" indent="0">
              <a:spcAft>
                <a:spcPts val="1200"/>
              </a:spcAft>
              <a:buNone/>
            </a:pPr>
            <a:r>
              <a:rPr lang="en-US" sz="2400" b="1" dirty="0" smtClean="0">
                <a:latin typeface="Century Gothic" panose="020B0502020202020204" pitchFamily="34" charset="0"/>
              </a:rPr>
              <a:t>			</a:t>
            </a:r>
            <a:r>
              <a:rPr lang="en-US" sz="2500" b="1" dirty="0" smtClean="0">
                <a:latin typeface="Century Gothic" panose="020B0502020202020204" pitchFamily="34" charset="0"/>
              </a:rPr>
              <a:t>What </a:t>
            </a:r>
            <a:r>
              <a:rPr lang="en-US" sz="2500" b="1" dirty="0">
                <a:latin typeface="Century Gothic" panose="020B0502020202020204" pitchFamily="34" charset="0"/>
              </a:rPr>
              <a:t>Is “Business of Insurance</a:t>
            </a:r>
            <a:r>
              <a:rPr lang="en-US" sz="2500" b="1" dirty="0" smtClean="0">
                <a:latin typeface="Century Gothic" panose="020B0502020202020204" pitchFamily="34" charset="0"/>
              </a:rPr>
              <a:t>”</a:t>
            </a:r>
          </a:p>
          <a:p>
            <a:pPr marL="0" lvl="1">
              <a:lnSpc>
                <a:spcPct val="150000"/>
              </a:lnSpc>
              <a:spcAft>
                <a:spcPts val="1200"/>
              </a:spcAft>
              <a:buFont typeface="Arial" pitchFamily="34" charset="0"/>
              <a:buChar char="•"/>
            </a:pPr>
            <a:r>
              <a:rPr lang="en-US" sz="1500" dirty="0"/>
              <a:t>the “business of insurance” is defined in Dodd-Frank to mean:</a:t>
            </a:r>
          </a:p>
          <a:p>
            <a:pPr lvl="1">
              <a:lnSpc>
                <a:spcPct val="150000"/>
              </a:lnSpc>
            </a:pPr>
            <a:r>
              <a:rPr lang="en-US" sz="1500" dirty="0"/>
              <a:t>“writing of insurance or the reinsuring of risks by an insurer, </a:t>
            </a:r>
            <a:r>
              <a:rPr lang="en-US" sz="1500" b="1" i="1" dirty="0"/>
              <a:t>including all acts necessary to such writing </a:t>
            </a:r>
            <a:r>
              <a:rPr lang="en-US" sz="1500" dirty="0"/>
              <a:t>or reinsuring </a:t>
            </a:r>
            <a:r>
              <a:rPr lang="en-US" sz="1500" b="1" i="1" dirty="0"/>
              <a:t>and the activities relating to the writing of insurance </a:t>
            </a:r>
            <a:r>
              <a:rPr lang="en-US" sz="1500" dirty="0"/>
              <a:t>or the reinsuring of risks conducted by persons who act as, or are, officers, directors, agents, or employees of insurers or who are other persons authorized to act on behalf of such persons.”</a:t>
            </a:r>
          </a:p>
          <a:p>
            <a:pPr marL="0" indent="0">
              <a:buNone/>
            </a:pPr>
            <a:endParaRPr lang="en-US" sz="2400" b="1" dirty="0">
              <a:latin typeface="Century Gothic" panose="020B0502020202020204" pitchFamily="34" charset="0"/>
            </a:endParaRPr>
          </a:p>
        </p:txBody>
      </p:sp>
    </p:spTree>
    <p:extLst>
      <p:ext uri="{BB962C8B-B14F-4D97-AF65-F5344CB8AC3E}">
        <p14:creationId xmlns:p14="http://schemas.microsoft.com/office/powerpoint/2010/main" val="16352814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16139"/>
          </a:xfrm>
        </p:spPr>
        <p:txBody>
          <a:bodyPr>
            <a:normAutofit/>
          </a:bodyPr>
          <a:lstStyle/>
          <a:p>
            <a:r>
              <a:rPr lang="en-US" sz="1000" dirty="0"/>
              <a:t>Insurance Regulation: Emerging Regulatory Compliance Risks and Trends </a:t>
            </a:r>
          </a:p>
        </p:txBody>
      </p:sp>
      <p:sp>
        <p:nvSpPr>
          <p:cNvPr id="3" name="Content Placeholder 2"/>
          <p:cNvSpPr>
            <a:spLocks noGrp="1"/>
          </p:cNvSpPr>
          <p:nvPr>
            <p:ph idx="1"/>
          </p:nvPr>
        </p:nvSpPr>
        <p:spPr>
          <a:xfrm>
            <a:off x="457200" y="653143"/>
            <a:ext cx="8229600" cy="3799114"/>
          </a:xfrm>
        </p:spPr>
        <p:txBody>
          <a:bodyPr>
            <a:normAutofit/>
          </a:bodyPr>
          <a:lstStyle/>
          <a:p>
            <a:pPr marL="0" indent="0">
              <a:spcAft>
                <a:spcPts val="1200"/>
              </a:spcAft>
              <a:buNone/>
            </a:pPr>
            <a:r>
              <a:rPr lang="en-US" sz="2400" b="1" dirty="0" smtClean="0">
                <a:latin typeface="Century Gothic" panose="020B0502020202020204" pitchFamily="34" charset="0"/>
              </a:rPr>
              <a:t>			</a:t>
            </a:r>
            <a:r>
              <a:rPr lang="en-US" sz="2500" b="1" dirty="0" smtClean="0">
                <a:latin typeface="Century Gothic" panose="020B0502020202020204" pitchFamily="34" charset="0"/>
              </a:rPr>
              <a:t>What </a:t>
            </a:r>
            <a:r>
              <a:rPr lang="en-US" sz="2500" b="1" dirty="0">
                <a:latin typeface="Century Gothic" panose="020B0502020202020204" pitchFamily="34" charset="0"/>
              </a:rPr>
              <a:t>Is “Business of Insurance</a:t>
            </a:r>
            <a:r>
              <a:rPr lang="en-US" sz="2500" b="1" dirty="0" smtClean="0">
                <a:latin typeface="Century Gothic" panose="020B0502020202020204" pitchFamily="34" charset="0"/>
              </a:rPr>
              <a:t>”</a:t>
            </a:r>
          </a:p>
          <a:p>
            <a:pPr marL="0" lvl="1">
              <a:lnSpc>
                <a:spcPct val="150000"/>
              </a:lnSpc>
              <a:spcAft>
                <a:spcPts val="1200"/>
              </a:spcAft>
              <a:buFont typeface="Arial" pitchFamily="34" charset="0"/>
              <a:buChar char="•"/>
            </a:pPr>
            <a:r>
              <a:rPr lang="en-US" sz="1500" dirty="0"/>
              <a:t>the “business of insurance” is defined in Dodd-Frank to mean</a:t>
            </a:r>
            <a:r>
              <a:rPr lang="en-US" sz="1500" dirty="0" smtClean="0"/>
              <a:t>: (Continued)</a:t>
            </a:r>
            <a:endParaRPr lang="en-US" sz="1500" dirty="0"/>
          </a:p>
          <a:p>
            <a:pPr marL="342900" lvl="1" indent="-342900">
              <a:lnSpc>
                <a:spcPct val="150000"/>
              </a:lnSpc>
              <a:buFontTx/>
              <a:buChar char="•"/>
            </a:pPr>
            <a:r>
              <a:rPr lang="en-US" sz="1500" dirty="0" smtClean="0"/>
              <a:t>Does this include </a:t>
            </a:r>
            <a:r>
              <a:rPr lang="en-US" sz="1500" b="1" i="1" dirty="0" smtClean="0"/>
              <a:t>sales and marketing activity</a:t>
            </a:r>
            <a:r>
              <a:rPr lang="en-US" sz="1500" dirty="0" smtClean="0"/>
              <a:t>?</a:t>
            </a:r>
          </a:p>
          <a:p>
            <a:pPr marL="742950" lvl="2" indent="-342900">
              <a:lnSpc>
                <a:spcPct val="150000"/>
              </a:lnSpc>
            </a:pPr>
            <a:r>
              <a:rPr lang="en-US" sz="1500" dirty="0" smtClean="0"/>
              <a:t>other </a:t>
            </a:r>
            <a:r>
              <a:rPr lang="en-US" sz="1500" dirty="0"/>
              <a:t>authority:</a:t>
            </a:r>
          </a:p>
          <a:p>
            <a:pPr lvl="1">
              <a:lnSpc>
                <a:spcPct val="150000"/>
              </a:lnSpc>
            </a:pPr>
            <a:r>
              <a:rPr lang="en-US" sz="1500" dirty="0"/>
              <a:t>McCarran Ferguson</a:t>
            </a:r>
          </a:p>
          <a:p>
            <a:pPr lvl="1">
              <a:lnSpc>
                <a:spcPct val="150000"/>
              </a:lnSpc>
            </a:pPr>
            <a:r>
              <a:rPr lang="en-US" sz="1500" dirty="0" err="1"/>
              <a:t>caselaw</a:t>
            </a:r>
            <a:r>
              <a:rPr lang="en-US" sz="1500" dirty="0"/>
              <a:t>: </a:t>
            </a:r>
            <a:r>
              <a:rPr lang="en-US" sz="1500" i="1" dirty="0"/>
              <a:t>Dep’t of Treasury v. </a:t>
            </a:r>
            <a:r>
              <a:rPr lang="en-US" sz="1500" i="1" dirty="0" err="1"/>
              <a:t>Fabe</a:t>
            </a:r>
            <a:r>
              <a:rPr lang="en-US" sz="1500" dirty="0"/>
              <a:t> (1993); </a:t>
            </a:r>
            <a:r>
              <a:rPr lang="en-US" sz="1500" i="1" dirty="0"/>
              <a:t>Group Life &amp; Health Ins. v. Royal Drug</a:t>
            </a:r>
            <a:r>
              <a:rPr lang="en-US" sz="1500" dirty="0"/>
              <a:t> (1979); </a:t>
            </a:r>
            <a:r>
              <a:rPr lang="en-US" sz="1500" i="1" dirty="0"/>
              <a:t>FTC v. Nat’l Casualty</a:t>
            </a:r>
            <a:r>
              <a:rPr lang="en-US" sz="1500" dirty="0"/>
              <a:t> (1958)</a:t>
            </a:r>
          </a:p>
          <a:p>
            <a:pPr marL="0" indent="0">
              <a:buNone/>
            </a:pPr>
            <a:endParaRPr lang="en-US" sz="2400" b="1" dirty="0">
              <a:latin typeface="Century Gothic" panose="020B0502020202020204" pitchFamily="34" charset="0"/>
            </a:endParaRPr>
          </a:p>
        </p:txBody>
      </p:sp>
    </p:spTree>
    <p:extLst>
      <p:ext uri="{BB962C8B-B14F-4D97-AF65-F5344CB8AC3E}">
        <p14:creationId xmlns:p14="http://schemas.microsoft.com/office/powerpoint/2010/main" val="13166078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27025"/>
          </a:xfrm>
        </p:spPr>
        <p:txBody>
          <a:bodyPr>
            <a:normAutofit/>
          </a:bodyPr>
          <a:lstStyle/>
          <a:p>
            <a:r>
              <a:rPr lang="en-US" sz="1000" dirty="0"/>
              <a:t>Insurance Regulation: Emerging Regulatory Compliance Risks and Trends </a:t>
            </a:r>
          </a:p>
        </p:txBody>
      </p:sp>
      <p:sp>
        <p:nvSpPr>
          <p:cNvPr id="3" name="Content Placeholder 2"/>
          <p:cNvSpPr>
            <a:spLocks noGrp="1"/>
          </p:cNvSpPr>
          <p:nvPr>
            <p:ph idx="1"/>
          </p:nvPr>
        </p:nvSpPr>
        <p:spPr>
          <a:xfrm>
            <a:off x="457200" y="740229"/>
            <a:ext cx="8229600" cy="3409234"/>
          </a:xfrm>
        </p:spPr>
        <p:txBody>
          <a:bodyPr>
            <a:normAutofit fontScale="62500" lnSpcReduction="20000"/>
          </a:bodyPr>
          <a:lstStyle/>
          <a:p>
            <a:pPr marL="0" indent="0">
              <a:spcAft>
                <a:spcPts val="1200"/>
              </a:spcAft>
              <a:buNone/>
            </a:pPr>
            <a:r>
              <a:rPr lang="en-US" sz="2400" b="1" dirty="0" smtClean="0">
                <a:latin typeface="Century Gothic" panose="020B0502020202020204" pitchFamily="34" charset="0"/>
              </a:rPr>
              <a:t>			</a:t>
            </a:r>
            <a:r>
              <a:rPr lang="en-US" sz="4000" b="1" dirty="0" smtClean="0">
                <a:latin typeface="Century Gothic" panose="020B0502020202020204" pitchFamily="34" charset="0"/>
              </a:rPr>
              <a:t>Insurance </a:t>
            </a:r>
            <a:r>
              <a:rPr lang="en-US" sz="4000" b="1" dirty="0">
                <a:latin typeface="Century Gothic" panose="020B0502020202020204" pitchFamily="34" charset="0"/>
              </a:rPr>
              <a:t>As Add-On </a:t>
            </a:r>
            <a:r>
              <a:rPr lang="en-US" sz="4000" b="1" dirty="0" smtClean="0">
                <a:latin typeface="Century Gothic" panose="020B0502020202020204" pitchFamily="34" charset="0"/>
              </a:rPr>
              <a:t>Product</a:t>
            </a:r>
          </a:p>
          <a:p>
            <a:pPr lvl="1">
              <a:lnSpc>
                <a:spcPct val="170000"/>
              </a:lnSpc>
              <a:buFont typeface="Arial" pitchFamily="34" charset="0"/>
              <a:buChar char="•"/>
            </a:pPr>
            <a:r>
              <a:rPr lang="en-US" sz="2400" dirty="0"/>
              <a:t>Beyond the text of Dodd-Frank, concerns remain that the CFPB may attempt to regulate insurance products offered in conjunction with loans (</a:t>
            </a:r>
            <a:r>
              <a:rPr lang="en-US" sz="2400" b="1" i="1" dirty="0"/>
              <a:t>add-on products</a:t>
            </a:r>
            <a:r>
              <a:rPr lang="en-US" sz="2400" dirty="0"/>
              <a:t>) through its authority under the Truth in Lending Act. </a:t>
            </a:r>
          </a:p>
          <a:p>
            <a:pPr lvl="1">
              <a:lnSpc>
                <a:spcPct val="170000"/>
              </a:lnSpc>
              <a:buFont typeface="Arial" pitchFamily="34" charset="0"/>
              <a:buChar char="•"/>
            </a:pPr>
            <a:r>
              <a:rPr lang="en-US" sz="2400" dirty="0"/>
              <a:t>In comment letters submitted to </a:t>
            </a:r>
            <a:r>
              <a:rPr lang="en-US" sz="2400" dirty="0" err="1"/>
              <a:t>FIO</a:t>
            </a:r>
            <a:r>
              <a:rPr lang="en-US" sz="2400" dirty="0"/>
              <a:t>, several trade associations requested that the regulatory actions of the CFPB be monitored to ensure that it does not attempt to directly or indirectly regulate insurance products.</a:t>
            </a:r>
          </a:p>
          <a:p>
            <a:pPr marL="0" indent="0">
              <a:buNone/>
            </a:pPr>
            <a:endParaRPr lang="en-US" sz="2400" b="1" dirty="0">
              <a:latin typeface="Century Gothic" panose="020B0502020202020204" pitchFamily="34" charset="0"/>
            </a:endParaRPr>
          </a:p>
        </p:txBody>
      </p:sp>
    </p:spTree>
    <p:extLst>
      <p:ext uri="{BB962C8B-B14F-4D97-AF65-F5344CB8AC3E}">
        <p14:creationId xmlns:p14="http://schemas.microsoft.com/office/powerpoint/2010/main" val="14029555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27025"/>
          </a:xfrm>
        </p:spPr>
        <p:txBody>
          <a:bodyPr>
            <a:normAutofit/>
          </a:bodyPr>
          <a:lstStyle/>
          <a:p>
            <a:r>
              <a:rPr lang="en-US" sz="1000" dirty="0"/>
              <a:t>Insurance Regulation: Emerging Regulatory Compliance Risks and Trends </a:t>
            </a:r>
          </a:p>
        </p:txBody>
      </p:sp>
      <p:sp>
        <p:nvSpPr>
          <p:cNvPr id="3" name="Content Placeholder 2"/>
          <p:cNvSpPr>
            <a:spLocks noGrp="1"/>
          </p:cNvSpPr>
          <p:nvPr>
            <p:ph idx="1"/>
          </p:nvPr>
        </p:nvSpPr>
        <p:spPr>
          <a:xfrm>
            <a:off x="206829" y="533400"/>
            <a:ext cx="8817428" cy="4256314"/>
          </a:xfrm>
        </p:spPr>
        <p:txBody>
          <a:bodyPr>
            <a:noAutofit/>
          </a:bodyPr>
          <a:lstStyle/>
          <a:p>
            <a:pPr marL="0" indent="0">
              <a:buNone/>
            </a:pPr>
            <a:r>
              <a:rPr lang="en-US" sz="1500" b="1" dirty="0" smtClean="0">
                <a:latin typeface="Century Gothic" panose="020B0502020202020204" pitchFamily="34" charset="0"/>
              </a:rPr>
              <a:t>			</a:t>
            </a:r>
            <a:r>
              <a:rPr lang="en-US" sz="2400" b="1" dirty="0">
                <a:latin typeface="Century Gothic" panose="020B0502020202020204" pitchFamily="34" charset="0"/>
              </a:rPr>
              <a:t> </a:t>
            </a:r>
            <a:r>
              <a:rPr lang="en-US" sz="2500" b="1" dirty="0">
                <a:latin typeface="Century Gothic" panose="020B0502020202020204" pitchFamily="34" charset="0"/>
              </a:rPr>
              <a:t>CFPB Actions – Insurance Industry </a:t>
            </a:r>
            <a:endParaRPr lang="en-US" sz="2500" b="1" dirty="0" smtClean="0">
              <a:latin typeface="Century Gothic" panose="020B0502020202020204" pitchFamily="34" charset="0"/>
            </a:endParaRPr>
          </a:p>
          <a:p>
            <a:pPr>
              <a:lnSpc>
                <a:spcPct val="150000"/>
              </a:lnSpc>
            </a:pPr>
            <a:r>
              <a:rPr lang="en-US" sz="1500" b="1" i="1" dirty="0"/>
              <a:t>In re PHH, Atrium Insurance Corporation, and Atrium Reinsurance Corporation,</a:t>
            </a:r>
            <a:r>
              <a:rPr lang="en-US" sz="1500" i="1" dirty="0"/>
              <a:t> et al.</a:t>
            </a:r>
            <a:r>
              <a:rPr lang="en-US" sz="1500" dirty="0"/>
              <a:t> </a:t>
            </a:r>
            <a:r>
              <a:rPr lang="en-US" sz="1500" i="1" dirty="0"/>
              <a:t>– pending (November 2014 </a:t>
            </a:r>
            <a:r>
              <a:rPr lang="en-US" sz="1500" i="1" dirty="0" err="1"/>
              <a:t>ALJ</a:t>
            </a:r>
            <a:r>
              <a:rPr lang="en-US" sz="1500" i="1" dirty="0"/>
              <a:t> recommendation of liability)</a:t>
            </a:r>
            <a:endParaRPr lang="en-US" sz="1500" dirty="0"/>
          </a:p>
          <a:p>
            <a:pPr lvl="1">
              <a:lnSpc>
                <a:spcPct val="150000"/>
              </a:lnSpc>
            </a:pPr>
            <a:r>
              <a:rPr lang="en-US" sz="1500" dirty="0"/>
              <a:t>CFPB focused on PHH Corporation and its named affiliates’ use of captive mortgage reinsurance arrangements to solicit and collect allegedly illegal kickback payments and unearned fees, disguised as reinsurance premiums, in violation of </a:t>
            </a:r>
            <a:r>
              <a:rPr lang="en-US" sz="1500" dirty="0" err="1"/>
              <a:t>RESPA</a:t>
            </a:r>
            <a:endParaRPr lang="en-US" sz="1500" dirty="0"/>
          </a:p>
          <a:p>
            <a:r>
              <a:rPr lang="en-US" sz="1500" b="1" i="1" dirty="0"/>
              <a:t>In re Genworth </a:t>
            </a:r>
            <a:r>
              <a:rPr lang="en-US" sz="1500" i="1" dirty="0"/>
              <a:t>– Consent Order April 2013</a:t>
            </a:r>
            <a:endParaRPr lang="en-US" sz="1500" b="1" i="1" dirty="0"/>
          </a:p>
          <a:p>
            <a:pPr lvl="1">
              <a:lnSpc>
                <a:spcPct val="150000"/>
              </a:lnSpc>
            </a:pPr>
            <a:r>
              <a:rPr lang="en-US" sz="1500" dirty="0" err="1"/>
              <a:t>RESPA</a:t>
            </a:r>
            <a:r>
              <a:rPr lang="en-US" sz="1500" dirty="0"/>
              <a:t> kickback violations</a:t>
            </a:r>
          </a:p>
          <a:p>
            <a:r>
              <a:rPr lang="en-US" sz="1500" b="1" i="1" dirty="0"/>
              <a:t>US Bank and Dealers Financial Services </a:t>
            </a:r>
            <a:r>
              <a:rPr lang="en-US" sz="1500" i="1" dirty="0"/>
              <a:t>– Consent Order June 2013 </a:t>
            </a:r>
            <a:endParaRPr lang="en-US" sz="1500" dirty="0"/>
          </a:p>
          <a:p>
            <a:pPr lvl="1">
              <a:lnSpc>
                <a:spcPct val="150000"/>
              </a:lnSpc>
              <a:spcBef>
                <a:spcPts val="0"/>
              </a:spcBef>
            </a:pPr>
            <a:r>
              <a:rPr lang="en-US" sz="1500" dirty="0"/>
              <a:t>CFPB focused on the sales and marketing of add-on insurance-like products, such as vehicle service contracts and debt cancellation contracts</a:t>
            </a:r>
          </a:p>
          <a:p>
            <a:pPr marL="0" indent="0">
              <a:buNone/>
            </a:pPr>
            <a:endParaRPr lang="en-US" sz="1500" b="1" dirty="0">
              <a:latin typeface="Century Gothic" panose="020B0502020202020204" pitchFamily="34" charset="0"/>
            </a:endParaRPr>
          </a:p>
        </p:txBody>
      </p:sp>
    </p:spTree>
    <p:extLst>
      <p:ext uri="{BB962C8B-B14F-4D97-AF65-F5344CB8AC3E}">
        <p14:creationId xmlns:p14="http://schemas.microsoft.com/office/powerpoint/2010/main" val="7154227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27025"/>
          </a:xfrm>
        </p:spPr>
        <p:txBody>
          <a:bodyPr>
            <a:normAutofit/>
          </a:bodyPr>
          <a:lstStyle/>
          <a:p>
            <a:r>
              <a:rPr lang="en-US" sz="1000" dirty="0"/>
              <a:t>Insurance Regulation: Emerging Regulatory Compliance Risks and Trends </a:t>
            </a:r>
          </a:p>
        </p:txBody>
      </p:sp>
      <p:sp>
        <p:nvSpPr>
          <p:cNvPr id="3" name="Content Placeholder 2"/>
          <p:cNvSpPr>
            <a:spLocks noGrp="1"/>
          </p:cNvSpPr>
          <p:nvPr>
            <p:ph idx="1"/>
          </p:nvPr>
        </p:nvSpPr>
        <p:spPr>
          <a:xfrm>
            <a:off x="457200" y="609600"/>
            <a:ext cx="8229600" cy="4038600"/>
          </a:xfrm>
        </p:spPr>
        <p:txBody>
          <a:bodyPr>
            <a:normAutofit fontScale="92500" lnSpcReduction="20000"/>
          </a:bodyPr>
          <a:lstStyle/>
          <a:p>
            <a:pPr marL="0" indent="0">
              <a:buNone/>
            </a:pPr>
            <a:r>
              <a:rPr lang="en-US" sz="2400" b="1" dirty="0" smtClean="0">
                <a:latin typeface="Century Gothic" panose="020B0502020202020204" pitchFamily="34" charset="0"/>
              </a:rPr>
              <a:t>			</a:t>
            </a:r>
            <a:r>
              <a:rPr lang="en-US" sz="3400" b="1" dirty="0">
                <a:latin typeface="Century Gothic" panose="020B0502020202020204" pitchFamily="34" charset="0"/>
              </a:rPr>
              <a:t> </a:t>
            </a:r>
            <a:r>
              <a:rPr lang="en-US" sz="2700" b="1" dirty="0">
                <a:latin typeface="Century Gothic" panose="020B0502020202020204" pitchFamily="34" charset="0"/>
              </a:rPr>
              <a:t>Can You Minimize CFPB Risk?</a:t>
            </a:r>
            <a:endParaRPr lang="en-US" sz="2700" b="1" dirty="0" smtClean="0">
              <a:latin typeface="Century Gothic" panose="020B0502020202020204" pitchFamily="34" charset="0"/>
            </a:endParaRPr>
          </a:p>
          <a:p>
            <a:pPr>
              <a:lnSpc>
                <a:spcPct val="150000"/>
              </a:lnSpc>
            </a:pPr>
            <a:r>
              <a:rPr lang="en-US" sz="1600" dirty="0"/>
              <a:t>Prepare, Prepare, Prepare</a:t>
            </a:r>
          </a:p>
          <a:p>
            <a:pPr lvl="1">
              <a:lnSpc>
                <a:spcPct val="150000"/>
              </a:lnSpc>
            </a:pPr>
            <a:r>
              <a:rPr lang="en-US" dirty="0"/>
              <a:t>CFPB Supervisory Highlights noted </a:t>
            </a:r>
            <a:r>
              <a:rPr lang="en-US" b="1" i="1" dirty="0"/>
              <a:t>“non-banks are more likely to lack a robust CMS…”</a:t>
            </a:r>
          </a:p>
          <a:p>
            <a:pPr lvl="2">
              <a:lnSpc>
                <a:spcPct val="150000"/>
              </a:lnSpc>
            </a:pPr>
            <a:r>
              <a:rPr lang="en-US" sz="1600" dirty="0"/>
              <a:t>GOOD NEWS: this is something Insurance Industry Participants have historically done based on their state supervision</a:t>
            </a:r>
          </a:p>
          <a:p>
            <a:pPr>
              <a:lnSpc>
                <a:spcPct val="150000"/>
              </a:lnSpc>
            </a:pPr>
            <a:r>
              <a:rPr lang="en-US" sz="1600" dirty="0"/>
              <a:t>Conduct mock-CFPB audits / survey areas of regulation</a:t>
            </a:r>
          </a:p>
          <a:p>
            <a:pPr lvl="1">
              <a:lnSpc>
                <a:spcPct val="150000"/>
              </a:lnSpc>
            </a:pPr>
            <a:r>
              <a:rPr lang="en-US" dirty="0"/>
              <a:t>have LAW in one hand and CONFIDENCE in the other</a:t>
            </a:r>
          </a:p>
          <a:p>
            <a:pPr>
              <a:lnSpc>
                <a:spcPct val="150000"/>
              </a:lnSpc>
            </a:pPr>
            <a:r>
              <a:rPr lang="en-US" sz="1600" dirty="0"/>
              <a:t>Strategic Plan</a:t>
            </a:r>
          </a:p>
          <a:p>
            <a:pPr lvl="1">
              <a:lnSpc>
                <a:spcPct val="150000"/>
              </a:lnSpc>
            </a:pPr>
            <a:r>
              <a:rPr lang="en-US" dirty="0"/>
              <a:t>read the tea leaves </a:t>
            </a:r>
          </a:p>
          <a:p>
            <a:pPr lvl="1">
              <a:lnSpc>
                <a:spcPct val="150000"/>
              </a:lnSpc>
            </a:pPr>
            <a:r>
              <a:rPr lang="en-US" dirty="0"/>
              <a:t>determine if challenges can be eliminated or minimized?</a:t>
            </a:r>
          </a:p>
          <a:p>
            <a:pPr marL="0" indent="0">
              <a:buNone/>
            </a:pPr>
            <a:endParaRPr lang="en-US" sz="2400" b="1" dirty="0">
              <a:latin typeface="Century Gothic" panose="020B0502020202020204" pitchFamily="34" charset="0"/>
            </a:endParaRPr>
          </a:p>
        </p:txBody>
      </p:sp>
    </p:spTree>
    <p:extLst>
      <p:ext uri="{BB962C8B-B14F-4D97-AF65-F5344CB8AC3E}">
        <p14:creationId xmlns:p14="http://schemas.microsoft.com/office/powerpoint/2010/main" val="18696698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27025"/>
          </a:xfrm>
        </p:spPr>
        <p:txBody>
          <a:bodyPr>
            <a:normAutofit/>
          </a:bodyPr>
          <a:lstStyle/>
          <a:p>
            <a:r>
              <a:rPr lang="en-US" sz="1000" dirty="0"/>
              <a:t>Insurance Regulation: Emerging Regulatory Compliance Risks and Trends </a:t>
            </a:r>
          </a:p>
        </p:txBody>
      </p:sp>
      <p:sp>
        <p:nvSpPr>
          <p:cNvPr id="3" name="Content Placeholder 2"/>
          <p:cNvSpPr>
            <a:spLocks noGrp="1"/>
          </p:cNvSpPr>
          <p:nvPr>
            <p:ph idx="1"/>
          </p:nvPr>
        </p:nvSpPr>
        <p:spPr>
          <a:xfrm>
            <a:off x="457200" y="609600"/>
            <a:ext cx="8229600" cy="4038600"/>
          </a:xfrm>
        </p:spPr>
        <p:txBody>
          <a:bodyPr>
            <a:normAutofit fontScale="92500" lnSpcReduction="10000"/>
          </a:bodyPr>
          <a:lstStyle/>
          <a:p>
            <a:pPr marL="0" indent="0">
              <a:spcAft>
                <a:spcPts val="600"/>
              </a:spcAft>
              <a:buNone/>
            </a:pPr>
            <a:r>
              <a:rPr lang="en-US" sz="2400" b="1" dirty="0" smtClean="0">
                <a:latin typeface="Century Gothic" panose="020B0502020202020204" pitchFamily="34" charset="0"/>
              </a:rPr>
              <a:t>			</a:t>
            </a:r>
            <a:r>
              <a:rPr lang="en-US" sz="3400" b="1" dirty="0">
                <a:latin typeface="Century Gothic" panose="020B0502020202020204" pitchFamily="34" charset="0"/>
              </a:rPr>
              <a:t> </a:t>
            </a:r>
            <a:r>
              <a:rPr lang="en-US" sz="3400" b="1" dirty="0" smtClean="0">
                <a:latin typeface="Century Gothic" panose="020B0502020202020204" pitchFamily="34" charset="0"/>
              </a:rPr>
              <a:t>		</a:t>
            </a:r>
            <a:r>
              <a:rPr lang="en-US" sz="2700" b="1" dirty="0" smtClean="0">
                <a:latin typeface="Century Gothic" panose="020B0502020202020204" pitchFamily="34" charset="0"/>
              </a:rPr>
              <a:t>Reading </a:t>
            </a:r>
            <a:r>
              <a:rPr lang="en-US" sz="2700" b="1" dirty="0">
                <a:latin typeface="Century Gothic" panose="020B0502020202020204" pitchFamily="34" charset="0"/>
              </a:rPr>
              <a:t>Tea Leaves </a:t>
            </a:r>
            <a:endParaRPr lang="en-US" sz="2700" b="1" dirty="0" smtClean="0">
              <a:latin typeface="Century Gothic" panose="020B0502020202020204" pitchFamily="34" charset="0"/>
            </a:endParaRPr>
          </a:p>
          <a:p>
            <a:pPr>
              <a:lnSpc>
                <a:spcPct val="150000"/>
              </a:lnSpc>
              <a:buFont typeface="Arial" pitchFamily="34" charset="0"/>
              <a:buChar char="•"/>
            </a:pPr>
            <a:r>
              <a:rPr lang="en-US" sz="1600" dirty="0"/>
              <a:t>Mission Creep by Federal Agencies into Insurance</a:t>
            </a:r>
          </a:p>
          <a:p>
            <a:pPr lvl="1">
              <a:lnSpc>
                <a:spcPct val="150000"/>
              </a:lnSpc>
              <a:buFont typeface="Arial" pitchFamily="34" charset="0"/>
              <a:buChar char="•"/>
            </a:pPr>
            <a:r>
              <a:rPr lang="en-US" dirty="0"/>
              <a:t>Interaction of CFPB and </a:t>
            </a:r>
            <a:r>
              <a:rPr lang="en-US" dirty="0" err="1"/>
              <a:t>FIO</a:t>
            </a:r>
            <a:endParaRPr lang="en-US" dirty="0"/>
          </a:p>
          <a:p>
            <a:pPr lvl="2">
              <a:lnSpc>
                <a:spcPct val="150000"/>
              </a:lnSpc>
              <a:buFont typeface="Arial" pitchFamily="34" charset="0"/>
              <a:buChar char="•"/>
            </a:pPr>
            <a:r>
              <a:rPr lang="en-US" sz="1600" dirty="0"/>
              <a:t>perception of distrust of state regulatory infrastructure</a:t>
            </a:r>
          </a:p>
          <a:p>
            <a:pPr lvl="1">
              <a:lnSpc>
                <a:spcPct val="150000"/>
              </a:lnSpc>
              <a:buFont typeface="Arial" pitchFamily="34" charset="0"/>
              <a:buChar char="•"/>
            </a:pPr>
            <a:r>
              <a:rPr lang="en-US" dirty="0"/>
              <a:t>HUD Disparate Impact rule</a:t>
            </a:r>
          </a:p>
          <a:p>
            <a:pPr>
              <a:lnSpc>
                <a:spcPct val="150000"/>
              </a:lnSpc>
              <a:buFont typeface="Arial" pitchFamily="34" charset="0"/>
              <a:buChar char="•"/>
            </a:pPr>
            <a:r>
              <a:rPr lang="en-US" sz="1600" dirty="0"/>
              <a:t>Responding to Consumer Complaints</a:t>
            </a:r>
          </a:p>
          <a:p>
            <a:pPr lvl="1">
              <a:lnSpc>
                <a:spcPct val="150000"/>
              </a:lnSpc>
              <a:buFont typeface="Arial" pitchFamily="34" charset="0"/>
              <a:buChar char="•"/>
            </a:pPr>
            <a:r>
              <a:rPr lang="en-US" dirty="0"/>
              <a:t>expect referrals from CFPB to state insurance regulators</a:t>
            </a:r>
          </a:p>
          <a:p>
            <a:pPr lvl="1">
              <a:lnSpc>
                <a:spcPct val="150000"/>
              </a:lnSpc>
              <a:buFont typeface="Arial" pitchFamily="34" charset="0"/>
              <a:buChar char="•"/>
            </a:pPr>
            <a:r>
              <a:rPr lang="en-US" dirty="0"/>
              <a:t>CFPB Complaint Portal / FTC Consumer Sentinel will become the only games in town</a:t>
            </a:r>
          </a:p>
          <a:p>
            <a:pPr lvl="2">
              <a:lnSpc>
                <a:spcPct val="150000"/>
              </a:lnSpc>
              <a:buFont typeface="Arial" pitchFamily="34" charset="0"/>
              <a:buChar char="•"/>
            </a:pPr>
            <a:r>
              <a:rPr lang="en-US" sz="1600" dirty="0"/>
              <a:t>competition for complainants</a:t>
            </a:r>
          </a:p>
          <a:p>
            <a:pPr marL="0" indent="0">
              <a:buNone/>
            </a:pPr>
            <a:endParaRPr lang="en-US" sz="2400" b="1" dirty="0">
              <a:latin typeface="Century Gothic" panose="020B0502020202020204" pitchFamily="34" charset="0"/>
            </a:endParaRPr>
          </a:p>
        </p:txBody>
      </p:sp>
    </p:spTree>
    <p:extLst>
      <p:ext uri="{BB962C8B-B14F-4D97-AF65-F5344CB8AC3E}">
        <p14:creationId xmlns:p14="http://schemas.microsoft.com/office/powerpoint/2010/main" val="3718067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261711"/>
          </a:xfrm>
        </p:spPr>
        <p:txBody>
          <a:bodyPr>
            <a:normAutofit/>
          </a:bodyPr>
          <a:lstStyle/>
          <a:p>
            <a:r>
              <a:rPr lang="en-US" sz="1000" dirty="0"/>
              <a:t>Insurance Regulation: Emerging Regulatory Compliance Risks and Trends </a:t>
            </a:r>
          </a:p>
        </p:txBody>
      </p:sp>
      <p:sp>
        <p:nvSpPr>
          <p:cNvPr id="4" name="Content Placeholder 3"/>
          <p:cNvSpPr>
            <a:spLocks noGrp="1"/>
          </p:cNvSpPr>
          <p:nvPr>
            <p:ph sz="half" idx="2"/>
          </p:nvPr>
        </p:nvSpPr>
        <p:spPr>
          <a:xfrm>
            <a:off x="4648200" y="566058"/>
            <a:ext cx="4038600" cy="4028167"/>
          </a:xfrm>
        </p:spPr>
        <p:txBody>
          <a:bodyPr>
            <a:normAutofit fontScale="70000" lnSpcReduction="20000"/>
          </a:bodyPr>
          <a:lstStyle/>
          <a:p>
            <a:pPr marL="0" indent="0" algn="just">
              <a:buNone/>
            </a:pPr>
            <a:r>
              <a:rPr lang="en-US" dirty="0">
                <a:hlinkClick r:id="rId2"/>
              </a:rPr>
              <a:t>Thomas G. Drennan</a:t>
            </a:r>
            <a:endParaRPr lang="en-US" dirty="0"/>
          </a:p>
          <a:p>
            <a:pPr marL="457200" lvl="1" indent="0" algn="just">
              <a:buNone/>
            </a:pPr>
            <a:r>
              <a:rPr lang="en-US" dirty="0"/>
              <a:t>Partner</a:t>
            </a:r>
          </a:p>
          <a:p>
            <a:pPr marL="457200" lvl="1" indent="0" algn="just">
              <a:buNone/>
            </a:pPr>
            <a:r>
              <a:rPr lang="en-US" dirty="0">
                <a:hlinkClick r:id="rId3"/>
              </a:rPr>
              <a:t>Chicago, IL</a:t>
            </a:r>
            <a:endParaRPr lang="en-US" dirty="0"/>
          </a:p>
          <a:p>
            <a:pPr marL="457200" lvl="1" indent="0" algn="just">
              <a:buNone/>
            </a:pPr>
            <a:r>
              <a:rPr lang="en-US" b="1" dirty="0"/>
              <a:t>P:</a:t>
            </a:r>
            <a:r>
              <a:rPr lang="en-US" dirty="0"/>
              <a:t> (312) 428-2728</a:t>
            </a:r>
          </a:p>
          <a:p>
            <a:pPr marL="457200" lvl="1" indent="0" algn="just">
              <a:buNone/>
            </a:pPr>
            <a:r>
              <a:rPr lang="en-US" b="1" dirty="0"/>
              <a:t>F:</a:t>
            </a:r>
            <a:r>
              <a:rPr lang="en-US" dirty="0"/>
              <a:t> (312) 372-6085</a:t>
            </a:r>
            <a:endParaRPr lang="en-US" b="1" dirty="0"/>
          </a:p>
          <a:p>
            <a:pPr marL="457200" lvl="1" indent="0" algn="just">
              <a:buNone/>
            </a:pPr>
            <a:r>
              <a:rPr lang="en-US" dirty="0">
                <a:hlinkClick r:id="rId4"/>
              </a:rPr>
              <a:t>tom.drennan@dinsmore.com</a:t>
            </a:r>
            <a:endParaRPr lang="en-US" dirty="0"/>
          </a:p>
          <a:p>
            <a:pPr lvl="1" algn="just"/>
            <a:endParaRPr lang="en-US" dirty="0"/>
          </a:p>
          <a:p>
            <a:pPr marL="0" indent="0" algn="just">
              <a:buNone/>
            </a:pPr>
            <a:r>
              <a:rPr lang="en-US" u="sng" dirty="0" smtClean="0">
                <a:hlinkClick r:id="rId2"/>
              </a:rPr>
              <a:t>Ralph  J. Kooy</a:t>
            </a:r>
            <a:endParaRPr lang="en-US" u="sng" dirty="0"/>
          </a:p>
          <a:p>
            <a:pPr marL="457200" lvl="1" indent="0" algn="just">
              <a:buNone/>
            </a:pPr>
            <a:r>
              <a:rPr lang="en-US" dirty="0" smtClean="0"/>
              <a:t>Partner</a:t>
            </a:r>
            <a:endParaRPr lang="en-US" dirty="0"/>
          </a:p>
          <a:p>
            <a:pPr marL="457200" lvl="1" indent="0" algn="just">
              <a:buNone/>
            </a:pPr>
            <a:r>
              <a:rPr lang="en-US" dirty="0">
                <a:hlinkClick r:id="rId3"/>
              </a:rPr>
              <a:t>Chicago, IL</a:t>
            </a:r>
            <a:endParaRPr lang="en-US" dirty="0"/>
          </a:p>
          <a:p>
            <a:pPr marL="457200" lvl="1" indent="0" algn="just">
              <a:buNone/>
            </a:pPr>
            <a:r>
              <a:rPr lang="en-US" b="1" dirty="0"/>
              <a:t>P:</a:t>
            </a:r>
            <a:r>
              <a:rPr lang="en-US" dirty="0"/>
              <a:t> (312) </a:t>
            </a:r>
            <a:r>
              <a:rPr lang="en-US" dirty="0" smtClean="0"/>
              <a:t>775-1748</a:t>
            </a:r>
            <a:endParaRPr lang="en-US" dirty="0"/>
          </a:p>
          <a:p>
            <a:pPr marL="457200" lvl="1" indent="0" algn="just">
              <a:buNone/>
            </a:pPr>
            <a:r>
              <a:rPr lang="en-US" b="1" dirty="0"/>
              <a:t>F:</a:t>
            </a:r>
            <a:r>
              <a:rPr lang="en-US" dirty="0"/>
              <a:t> (312) 372-6085</a:t>
            </a:r>
            <a:endParaRPr lang="en-US" b="1" dirty="0"/>
          </a:p>
          <a:p>
            <a:pPr marL="457200" lvl="1" indent="0" algn="just">
              <a:buNone/>
            </a:pPr>
            <a:r>
              <a:rPr lang="en-US" dirty="0" smtClean="0">
                <a:hlinkClick r:id="rId5"/>
              </a:rPr>
              <a:t>Ralp.kooy@dinsmore.com</a:t>
            </a:r>
            <a:endParaRPr lang="en-US" dirty="0"/>
          </a:p>
          <a:p>
            <a:pPr marL="0" indent="0">
              <a:buNone/>
            </a:pPr>
            <a:endParaRPr lang="en-US" dirty="0"/>
          </a:p>
        </p:txBody>
      </p:sp>
      <p:pic>
        <p:nvPicPr>
          <p:cNvPr id="5" name="Content Placeholder 4" descr="184694712.jpg"/>
          <p:cNvPicPr>
            <a:picLocks noGrp="1" noChangeAspect="1"/>
          </p:cNvPicPr>
          <p:nvPr>
            <p:ph sz="half" idx="1"/>
          </p:nvPr>
        </p:nvPicPr>
        <p:blipFill rotWithShape="1">
          <a:blip r:embed="rId6" cstate="email">
            <a:extLst>
              <a:ext uri="{28A0092B-C50C-407E-A947-70E740481C1C}">
                <a14:useLocalDpi xmlns:a14="http://schemas.microsoft.com/office/drawing/2010/main"/>
              </a:ext>
            </a:extLst>
          </a:blip>
          <a:srcRect l="3261"/>
          <a:stretch/>
        </p:blipFill>
        <p:spPr>
          <a:xfrm>
            <a:off x="152400" y="1406336"/>
            <a:ext cx="4038600" cy="2348290"/>
          </a:xfrm>
          <a:prstGeom prst="rect">
            <a:avLst/>
          </a:prstGeom>
        </p:spPr>
      </p:pic>
    </p:spTree>
    <p:extLst>
      <p:ext uri="{BB962C8B-B14F-4D97-AF65-F5344CB8AC3E}">
        <p14:creationId xmlns:p14="http://schemas.microsoft.com/office/powerpoint/2010/main" val="1961130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100" dirty="0"/>
              <a:t>Insurance Regulation: Emerging Regulatory Compliance Risks and Trends </a:t>
            </a:r>
            <a:r>
              <a:rPr lang="en-US" dirty="0"/>
              <a:t/>
            </a:r>
            <a:br>
              <a:rPr lang="en-US" dirty="0"/>
            </a:br>
            <a:r>
              <a:rPr lang="en-US" dirty="0" smtClean="0"/>
              <a:t/>
            </a:r>
            <a:br>
              <a:rPr lang="en-US" dirty="0" smtClean="0"/>
            </a:br>
            <a:r>
              <a:rPr lang="en-US" dirty="0" smtClean="0"/>
              <a:t>	</a:t>
            </a:r>
            <a:r>
              <a:rPr lang="en-US" sz="2800" b="1" dirty="0" smtClean="0">
                <a:solidFill>
                  <a:schemeClr val="tx1"/>
                </a:solidFill>
              </a:rPr>
              <a:t>The </a:t>
            </a:r>
            <a:r>
              <a:rPr lang="en-US" sz="2800" b="1" dirty="0">
                <a:solidFill>
                  <a:schemeClr val="tx1"/>
                </a:solidFill>
              </a:rPr>
              <a:t>Impact of Increased Regulatory Influences</a:t>
            </a:r>
          </a:p>
        </p:txBody>
      </p:sp>
      <p:sp>
        <p:nvSpPr>
          <p:cNvPr id="3" name="Content Placeholder 2"/>
          <p:cNvSpPr>
            <a:spLocks noGrp="1"/>
          </p:cNvSpPr>
          <p:nvPr>
            <p:ph idx="1"/>
          </p:nvPr>
        </p:nvSpPr>
        <p:spPr/>
        <p:txBody>
          <a:bodyPr>
            <a:normAutofit/>
          </a:bodyPr>
          <a:lstStyle/>
          <a:p>
            <a:pPr>
              <a:lnSpc>
                <a:spcPct val="150000"/>
              </a:lnSpc>
              <a:buFont typeface="Arial" panose="020B0604020202020204" pitchFamily="34" charset="0"/>
              <a:buChar char="•"/>
            </a:pPr>
            <a:r>
              <a:rPr lang="en-US" sz="1500" dirty="0"/>
              <a:t>For many insurers, one of today’s biggest challenges is trying to comply with new capital regulations that were originally designed for banks and do not necessarily fit the insurance business model.</a:t>
            </a:r>
          </a:p>
          <a:p>
            <a:pPr>
              <a:lnSpc>
                <a:spcPct val="150000"/>
              </a:lnSpc>
              <a:buFont typeface="Arial" panose="020B0604020202020204" pitchFamily="34" charset="0"/>
              <a:buChar char="•"/>
            </a:pPr>
            <a:r>
              <a:rPr lang="en-US" sz="1500" b="1" dirty="0"/>
              <a:t>The combined impact of these multiple and increased regulatory influences on the insurance industry is tremendous.</a:t>
            </a:r>
            <a:r>
              <a:rPr lang="en-US" sz="1500" dirty="0"/>
              <a:t> Not only are there more regulators for some insurers to satisfy and more regulations to comply with, there is also a more aggressive tone in the air as regulatory entities vie for position and authority.</a:t>
            </a:r>
          </a:p>
        </p:txBody>
      </p:sp>
    </p:spTree>
    <p:extLst>
      <p:ext uri="{BB962C8B-B14F-4D97-AF65-F5344CB8AC3E}">
        <p14:creationId xmlns:p14="http://schemas.microsoft.com/office/powerpoint/2010/main" val="939198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100" dirty="0"/>
              <a:t>Insurance Regulation: Emerging Regulatory Compliance Risks and Trends</a:t>
            </a:r>
            <a:r>
              <a:rPr lang="en-US" sz="2800" b="1" dirty="0" smtClean="0"/>
              <a:t/>
            </a:r>
            <a:br>
              <a:rPr lang="en-US" sz="2800" b="1" dirty="0" smtClean="0"/>
            </a:br>
            <a:r>
              <a:rPr lang="en-US" sz="2700" b="1" dirty="0" smtClean="0"/>
              <a:t/>
            </a:r>
            <a:br>
              <a:rPr lang="en-US" sz="2700" b="1" dirty="0" smtClean="0"/>
            </a:br>
            <a:r>
              <a:rPr lang="en-US" sz="2700" b="1" dirty="0" smtClean="0"/>
              <a:t>	</a:t>
            </a:r>
            <a:r>
              <a:rPr lang="en-US" sz="2800" b="1" dirty="0" smtClean="0">
                <a:solidFill>
                  <a:schemeClr val="tx1"/>
                </a:solidFill>
              </a:rPr>
              <a:t>Possible </a:t>
            </a:r>
            <a:r>
              <a:rPr lang="en-US" sz="2800" b="1" dirty="0">
                <a:solidFill>
                  <a:schemeClr val="tx1"/>
                </a:solidFill>
              </a:rPr>
              <a:t>Negative Impacts from These Trends</a:t>
            </a:r>
          </a:p>
        </p:txBody>
      </p:sp>
      <p:sp>
        <p:nvSpPr>
          <p:cNvPr id="3" name="Content Placeholder 2"/>
          <p:cNvSpPr>
            <a:spLocks noGrp="1"/>
          </p:cNvSpPr>
          <p:nvPr>
            <p:ph idx="1"/>
          </p:nvPr>
        </p:nvSpPr>
        <p:spPr/>
        <p:txBody>
          <a:bodyPr>
            <a:normAutofit/>
          </a:bodyPr>
          <a:lstStyle/>
          <a:p>
            <a:pPr>
              <a:lnSpc>
                <a:spcPct val="150000"/>
              </a:lnSpc>
              <a:buFont typeface="Arial" panose="020B0604020202020204" pitchFamily="34" charset="0"/>
              <a:buChar char="•"/>
            </a:pPr>
            <a:r>
              <a:rPr lang="en-US" sz="1500" dirty="0"/>
              <a:t>Reputational damage, heavy fines, and higher cost of capital</a:t>
            </a:r>
          </a:p>
          <a:p>
            <a:pPr>
              <a:lnSpc>
                <a:spcPct val="150000"/>
              </a:lnSpc>
              <a:buFont typeface="Arial" panose="020B0604020202020204" pitchFamily="34" charset="0"/>
              <a:buChar char="•"/>
            </a:pPr>
            <a:r>
              <a:rPr lang="en-US" sz="1500" dirty="0"/>
              <a:t>The need to invest more time, money, and effort in the areas of </a:t>
            </a:r>
            <a:br>
              <a:rPr lang="en-US" sz="1500" dirty="0"/>
            </a:br>
            <a:r>
              <a:rPr lang="en-US" sz="1500" dirty="0"/>
              <a:t>risk management, compliance, and governance.</a:t>
            </a:r>
          </a:p>
          <a:p>
            <a:pPr>
              <a:lnSpc>
                <a:spcPct val="150000"/>
              </a:lnSpc>
              <a:buFont typeface="Arial" panose="020B0604020202020204" pitchFamily="34" charset="0"/>
              <a:buChar char="•"/>
            </a:pPr>
            <a:r>
              <a:rPr lang="en-US" sz="1500" dirty="0"/>
              <a:t>To stay ahead of the curve, companies should </a:t>
            </a:r>
            <a:r>
              <a:rPr lang="en-US" sz="1500" b="1" dirty="0"/>
              <a:t>closely monitor regulatory developments at all three government levels.</a:t>
            </a:r>
            <a:r>
              <a:rPr lang="en-US" sz="1500" dirty="0"/>
              <a:t> </a:t>
            </a:r>
          </a:p>
          <a:p>
            <a:pPr marL="1085850" lvl="1" indent="-342900">
              <a:lnSpc>
                <a:spcPct val="150000"/>
              </a:lnSpc>
              <a:buFont typeface="Arial" panose="020B0604020202020204" pitchFamily="34" charset="0"/>
              <a:buChar char="•"/>
            </a:pPr>
            <a:r>
              <a:rPr lang="en-US" sz="1500" dirty="0"/>
              <a:t>This is true even for small insurers that operate domestically, with the high degree of interplay that is currently taking place.</a:t>
            </a:r>
          </a:p>
          <a:p>
            <a:endParaRPr lang="en-US" dirty="0"/>
          </a:p>
        </p:txBody>
      </p:sp>
    </p:spTree>
    <p:extLst>
      <p:ext uri="{BB962C8B-B14F-4D97-AF65-F5344CB8AC3E}">
        <p14:creationId xmlns:p14="http://schemas.microsoft.com/office/powerpoint/2010/main" val="130033174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2823</Words>
  <Application>Microsoft Office PowerPoint</Application>
  <PresentationFormat>On-screen Show (16:9)</PresentationFormat>
  <Paragraphs>478</Paragraphs>
  <Slides>79</Slides>
  <Notes>0</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Custom Design</vt:lpstr>
      <vt:lpstr>Insurance Regulation:</vt:lpstr>
      <vt:lpstr>PowerPoint Presentation</vt:lpstr>
      <vt:lpstr>PowerPoint Presentation</vt:lpstr>
      <vt:lpstr>Insurance Regulation: Emerging Regulatory Compliance Risks and Trends   Emerging Regulatory Trends in Insurance Industry</vt:lpstr>
      <vt:lpstr>Insurance Regulation: Emerging Regulatory Compliance Risks and Trends</vt:lpstr>
      <vt:lpstr>Insurance Regulation: Emerging Regulatory Compliance Risks and Trends  </vt:lpstr>
      <vt:lpstr>Insurance Regulation: Emerging Regulatory Compliance Risks and Trends      Multiple Regulatory Influences</vt:lpstr>
      <vt:lpstr>Insurance Regulation: Emerging Regulatory Compliance Risks and Trends    The Impact of Increased Regulatory Influences</vt:lpstr>
      <vt:lpstr>Insurance Regulation: Emerging Regulatory Compliance Risks and Trends   Possible Negative Impacts from These Trends</vt:lpstr>
      <vt:lpstr>Insurance Regulation: Emerging Regulatory Compliance Risks and Trends      Regulators at the International Level </vt:lpstr>
      <vt:lpstr>Insurance Regulation: Emerging Regulatory Compliance Risks and Trends      Regulators at the International Level </vt:lpstr>
      <vt:lpstr>Insurance Regulation: Emerging Regulatory Compliance Risks and Trends      Regulators at the Federal Level </vt:lpstr>
      <vt:lpstr>Insurance Regulation: Emerging Regulatory Compliance Risks and Trends      Regulators at the Federal Level </vt:lpstr>
      <vt:lpstr>Insurance Regulation: Emerging Regulatory Compliance Risks and Trends       Regulators at the State Level </vt:lpstr>
      <vt:lpstr>Insurance Regulation: Emerging Regulatory Compliance Risks and Trends       Regulators at the State Level </vt:lpstr>
      <vt:lpstr>Insurance Regulation: Emerging Regulatory Compliance Risks and Trends      One of Today’s Biggest Challenges</vt:lpstr>
      <vt:lpstr>Insurance Regulation: Emerging Regulatory Compliance Risks and Trends   U.S. Insurance Financial Regulatory Oversight and     the Role of Capital Requirements</vt:lpstr>
      <vt:lpstr>Insurance Regulation: Emerging Regulatory Compliance Risks and Trends  </vt:lpstr>
      <vt:lpstr>Insurance Regulation: Emerging Regulatory Compliance Risks and Trends       Federal Insurance Office    </vt:lpstr>
      <vt:lpstr>Insurance Regulation: Emerging Regulatory Compliance Risks and Trends      Federal Insurance Office    </vt:lpstr>
      <vt:lpstr>Insurance Regulation: Emerging Regulatory Compliance Risks and Trends      Federal Insurance Office </vt:lpstr>
      <vt:lpstr>Insurance Regulation: Emerging Regulatory Compliance Risks and Trends      Federal Insurance Office            Report on Protection of Insurance Consumers and                   Access to Insurance </vt:lpstr>
      <vt:lpstr>Insurance Regulation: Emerging Regulatory Compliance Risks and Trends      Federal Insurance Office            Report on Protection of Insurance Consumers and                   Access to Insurance </vt:lpstr>
      <vt:lpstr>Insurance Regulation: Emerging Regulatory Compliance Risks and Trends       Federal Insurance Office             Report on Protection of Insurance Consumers and                   Access to Insurance </vt:lpstr>
      <vt:lpstr>Insurance Regulation: Emerging Regulatory Compliance Risks and Trends      Federal Insurance Office             Report on Protection of Insurance Consumers and        Access to Insurance </vt:lpstr>
      <vt:lpstr>Insurance Regulation: Emerging Regulatory Compliance Risks and Trends      Federal Insurance Office    Report on Protection of Insurance Consumers and         Access to Insurance </vt:lpstr>
      <vt:lpstr>Insurance Regulation: Emerging Regulatory Compliance Risks and Trends      Federal Insurance Office    Report on Protection of Insurance Consumers and         Access to Insurance </vt:lpstr>
      <vt:lpstr>Insurance Regulation: Emerging Regulatory Compliance Risks and Trends      Federal Insurance Office    Report on Protection of Insurance Consumers and         Access to Insurance </vt:lpstr>
      <vt:lpstr>Insurance Regulation: Emerging Regulatory Compliance Risks and Trends      Federal Insurance Office    Report on Protection of Insurance Consumers and         Access to Insurance </vt:lpstr>
      <vt:lpstr>Insurance Regulation: Emerging Regulatory Compliance Risks and Trends      Federal Insurance Office    Report on Protection of Insurance Consumers and         Access to Insurance </vt:lpstr>
      <vt:lpstr>Insurance Regulation: Emerging Regulatory Compliance Risks and Trends      Federal Insurance Office    Report on Protection of Insurance Consumers and         Access to Insurance </vt:lpstr>
      <vt:lpstr>Insurance Regulation: Emerging Regulatory Compliance Risks and Trends      Federal Insurance Office    Report on Protection of Insurance Consumers and       Access to Insurance </vt:lpstr>
      <vt:lpstr>Insurance Regulation: Emerging Regulatory Compliance Risks and Trends      Federal Insurance Office    Report on Protection of Insurance Consumers and       Access to Insurance </vt:lpstr>
      <vt:lpstr>Insurance Regulation: Emerging Regulatory Compliance Risks and Trends      Federal Insurance Office    Report on Protection of Insurance Consumers and        Access to Insurance </vt:lpstr>
      <vt:lpstr>Insurance Regulation: Emerging Regulatory Compliance Risks and Trends      Federal Insurance Office    Report on Protection of Insurance Consumers and        Access to Insurance </vt:lpstr>
      <vt:lpstr>Insurance Regulation: Emerging Regulatory Compliance Risks and Trends      Federal Insurance Office    Report on Protection of Insurance Consumers and        Access to Insurance </vt:lpstr>
      <vt:lpstr>Insurance Regulation: Emerging Regulatory Compliance Risks and Trends      Federal Insurance Office             Report on Protection of Insurance Consumers and                   Access to Insurance </vt:lpstr>
      <vt:lpstr>Insurance Regulation: Emerging Regulatory Compliance Risks and Trends      Federal Insurance Office    Report on Protection of Insurance Consumers and        Access to Insurance </vt:lpstr>
      <vt:lpstr>Insurance Regulation: Emerging Regulatory Compliance Risks and Trends      Federal Insurance Office    Report on Protection of Insurance Consumers and        Access to Insurance </vt:lpstr>
      <vt:lpstr>Insurance Regulation: Emerging Regulatory Compliance Risks and Trends      Federal Insurance Office             Report on Protection of Insurance Consumers and                   Access to Insurance</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PowerPoint Presentation</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PowerPoint Presentation</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lpstr>Insurance Regulation: Emerging Regulatory Compliance Risks and Trends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CoreTek</dc:creator>
  <cp:lastModifiedBy>McGarry, Bridget</cp:lastModifiedBy>
  <cp:revision>204</cp:revision>
  <dcterms:created xsi:type="dcterms:W3CDTF">2015-08-10T22:14:49Z</dcterms:created>
  <dcterms:modified xsi:type="dcterms:W3CDTF">2017-10-30T15:17:02Z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1669213136</vt:i4>
  </property>
  <property fmtid="{D5CDD505-2E9C-101B-9397-08002B2CF9AE}" pid="3" name="_NewReviewCycle">
    <vt:lpwstr/>
  </property>
  <property fmtid="{D5CDD505-2E9C-101B-9397-08002B2CF9AE}" pid="4" name="_EmailSubject">
    <vt:lpwstr>RIMS Presentation</vt:lpwstr>
  </property>
  <property fmtid="{D5CDD505-2E9C-101B-9397-08002B2CF9AE}" pid="5" name="_AuthorEmail">
    <vt:lpwstr>jessica.ward@dinsmore.com</vt:lpwstr>
  </property>
  <property fmtid="{D5CDD505-2E9C-101B-9397-08002B2CF9AE}" pid="6" name="_AuthorEmailDisplayName">
    <vt:lpwstr>Ward, Jessica</vt:lpwstr>
  </property>
  <property fmtid="{D5CDD505-2E9C-101B-9397-08002B2CF9AE}" pid="7" name="_PreviousAdHocReviewCycleID">
    <vt:i4>-134469985</vt:i4>
  </property>
</Properties>
</file>