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41"/>
  </p:notesMasterIdLst>
  <p:handoutMasterIdLst>
    <p:handoutMasterId r:id="rId42"/>
  </p:handoutMasterIdLst>
  <p:sldIdLst>
    <p:sldId id="256" r:id="rId3"/>
    <p:sldId id="259" r:id="rId4"/>
    <p:sldId id="260" r:id="rId5"/>
    <p:sldId id="261" r:id="rId6"/>
    <p:sldId id="262" r:id="rId7"/>
    <p:sldId id="264" r:id="rId8"/>
    <p:sldId id="286" r:id="rId9"/>
    <p:sldId id="287" r:id="rId10"/>
    <p:sldId id="265" r:id="rId11"/>
    <p:sldId id="263" r:id="rId12"/>
    <p:sldId id="266" r:id="rId13"/>
    <p:sldId id="267" r:id="rId14"/>
    <p:sldId id="277" r:id="rId15"/>
    <p:sldId id="276" r:id="rId16"/>
    <p:sldId id="274" r:id="rId17"/>
    <p:sldId id="275" r:id="rId18"/>
    <p:sldId id="288" r:id="rId19"/>
    <p:sldId id="273" r:id="rId20"/>
    <p:sldId id="272" r:id="rId21"/>
    <p:sldId id="271" r:id="rId22"/>
    <p:sldId id="270" r:id="rId23"/>
    <p:sldId id="269" r:id="rId24"/>
    <p:sldId id="268" r:id="rId25"/>
    <p:sldId id="278" r:id="rId26"/>
    <p:sldId id="282" r:id="rId27"/>
    <p:sldId id="289" r:id="rId28"/>
    <p:sldId id="281" r:id="rId29"/>
    <p:sldId id="280" r:id="rId30"/>
    <p:sldId id="279" r:id="rId31"/>
    <p:sldId id="285" r:id="rId32"/>
    <p:sldId id="296" r:id="rId33"/>
    <p:sldId id="291" r:id="rId34"/>
    <p:sldId id="292" r:id="rId35"/>
    <p:sldId id="284" r:id="rId36"/>
    <p:sldId id="283" r:id="rId37"/>
    <p:sldId id="290" r:id="rId38"/>
    <p:sldId id="294" r:id="rId39"/>
    <p:sldId id="258" r:id="rId4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8889" autoAdjust="0"/>
  </p:normalViewPr>
  <p:slideViewPr>
    <p:cSldViewPr snapToGrid="0" snapToObjects="1">
      <p:cViewPr>
        <p:scale>
          <a:sx n="100" d="100"/>
          <a:sy n="100" d="100"/>
        </p:scale>
        <p:origin x="-516"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5B785F9-1C6B-4F0D-8B47-C129A231B45B}" type="datetimeFigureOut">
              <a:rPr lang="en-US" smtClean="0"/>
              <a:pPr/>
              <a:t>11/10/2016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A763F11-F148-4305-ABFD-9096829C5CE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2839F36-5278-4958-B9C0-39F0D57C6A36}" type="datetimeFigureOut">
              <a:rPr lang="en-US"/>
              <a:pPr>
                <a:defRPr/>
              </a:pPr>
              <a:t>11/10/2016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5B968E5-6AE5-416D-A33D-16E219959610}" type="slidenum">
              <a:rPr lang="en-US"/>
              <a:pPr>
                <a:defRPr/>
              </a:pPr>
              <a:t>‹#›</a:t>
            </a:fld>
            <a:endParaRPr lang="en-US"/>
          </a:p>
        </p:txBody>
      </p:sp>
    </p:spTree>
    <p:extLst>
      <p:ext uri="{BB962C8B-B14F-4D97-AF65-F5344CB8AC3E}">
        <p14:creationId xmlns:p14="http://schemas.microsoft.com/office/powerpoint/2010/main" xmlns="" val="17730684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defRPr/>
            </a:pPr>
            <a:r>
              <a:rPr lang="en-US" altLang="en-US" dirty="0" smtClean="0"/>
              <a:t>502(b) offers good protection against the inadvertent production of privileged materials.</a:t>
            </a:r>
          </a:p>
          <a:p>
            <a:pPr eaLnBrk="1" hangingPunct="1">
              <a:spcBef>
                <a:spcPct val="0"/>
              </a:spcBef>
              <a:defRPr/>
            </a:pPr>
            <a:endParaRPr lang="en-US" altLang="en-US" dirty="0" smtClean="0"/>
          </a:p>
          <a:p>
            <a:pPr eaLnBrk="1" hangingPunct="1">
              <a:spcBef>
                <a:spcPct val="0"/>
              </a:spcBef>
              <a:defRPr/>
            </a:pPr>
            <a:r>
              <a:rPr lang="en-US" altLang="en-US" dirty="0" smtClean="0"/>
              <a:t>But …</a:t>
            </a:r>
          </a:p>
          <a:p>
            <a:pPr eaLnBrk="1" hangingPunct="1">
              <a:spcBef>
                <a:spcPct val="0"/>
              </a:spcBef>
              <a:defRPr/>
            </a:pPr>
            <a:endParaRPr lang="en-US" altLang="en-US" dirty="0" smtClean="0"/>
          </a:p>
          <a:p>
            <a:pPr marL="228600" indent="-228600" eaLnBrk="1" hangingPunct="1">
              <a:spcBef>
                <a:spcPct val="0"/>
              </a:spcBef>
              <a:buFontTx/>
              <a:buAutoNum type="arabicParenR"/>
              <a:defRPr/>
            </a:pPr>
            <a:r>
              <a:rPr lang="en-US" altLang="en-US" dirty="0" smtClean="0"/>
              <a:t>If challenged, you may have to make a showing that the production was ‘inadvertent.’  This means that you may have to make the (b)(2) and (b)(3) showings that you took reasonable steps to prevent the disclosure (opening yourself up to having to defend your entire privilege screening process) and reasonable steps to rectify the error.</a:t>
            </a:r>
          </a:p>
          <a:p>
            <a:pPr marL="228600" indent="-228600" eaLnBrk="1" hangingPunct="1">
              <a:spcBef>
                <a:spcPct val="0"/>
              </a:spcBef>
              <a:buFontTx/>
              <a:buAutoNum type="arabicParenR"/>
              <a:defRPr/>
            </a:pPr>
            <a:endParaRPr lang="en-US" altLang="en-US" dirty="0" smtClean="0"/>
          </a:p>
          <a:p>
            <a:pPr marL="228600" indent="-228600" eaLnBrk="1" hangingPunct="1">
              <a:spcBef>
                <a:spcPct val="0"/>
              </a:spcBef>
              <a:buFontTx/>
              <a:buAutoNum type="arabicParenR"/>
              <a:defRPr/>
            </a:pPr>
            <a:r>
              <a:rPr lang="en-US" altLang="en-US" dirty="0" smtClean="0"/>
              <a:t>The protection will only apply in the instant action.</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5B968E5-6AE5-416D-A33D-16E219959610}" type="slidenum">
              <a:rPr lang="en-US" smtClean="0"/>
              <a:pPr>
                <a:defRPr/>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defRPr/>
            </a:pPr>
            <a:r>
              <a:rPr lang="en-US" altLang="en-US" dirty="0" err="1" smtClean="0"/>
              <a:t>FRE</a:t>
            </a:r>
            <a:r>
              <a:rPr lang="en-US" altLang="en-US" dirty="0" smtClean="0"/>
              <a:t> 502(d) offers excellent protection</a:t>
            </a:r>
          </a:p>
          <a:p>
            <a:pPr eaLnBrk="1" hangingPunct="1">
              <a:spcBef>
                <a:spcPct val="0"/>
              </a:spcBef>
              <a:defRPr/>
            </a:pPr>
            <a:endParaRPr lang="en-US" altLang="en-US" dirty="0" smtClean="0"/>
          </a:p>
          <a:p>
            <a:pPr marL="228600" indent="-228600" eaLnBrk="1" hangingPunct="1">
              <a:spcBef>
                <a:spcPct val="0"/>
              </a:spcBef>
              <a:buFontTx/>
              <a:buAutoNum type="arabicParenR"/>
              <a:defRPr/>
            </a:pPr>
            <a:r>
              <a:rPr lang="en-US" altLang="en-US" dirty="0" smtClean="0"/>
              <a:t>It covers any disclosure (not necessarily other uses) in your case</a:t>
            </a:r>
          </a:p>
          <a:p>
            <a:pPr marL="228600" indent="-228600" eaLnBrk="1" hangingPunct="1">
              <a:spcBef>
                <a:spcPct val="0"/>
              </a:spcBef>
              <a:buFontTx/>
              <a:buAutoNum type="arabicParenR"/>
              <a:defRPr/>
            </a:pPr>
            <a:endParaRPr lang="en-US" altLang="en-US" dirty="0" smtClean="0"/>
          </a:p>
          <a:p>
            <a:pPr marL="228600" indent="-228600" eaLnBrk="1" hangingPunct="1">
              <a:spcBef>
                <a:spcPct val="0"/>
              </a:spcBef>
              <a:buFontTx/>
              <a:buAutoNum type="arabicParenR"/>
              <a:defRPr/>
            </a:pPr>
            <a:r>
              <a:rPr lang="en-US" altLang="en-US" dirty="0" smtClean="0"/>
              <a:t>It protects the information in other state or federal proceedings</a:t>
            </a:r>
          </a:p>
          <a:p>
            <a:pPr marL="228600" indent="-228600" eaLnBrk="1" hangingPunct="1">
              <a:spcBef>
                <a:spcPct val="0"/>
              </a:spcBef>
              <a:buFontTx/>
              <a:buAutoNum type="arabicParenR"/>
              <a:defRPr/>
            </a:pPr>
            <a:endParaRPr lang="en-US" altLang="en-US" dirty="0" smtClean="0"/>
          </a:p>
          <a:p>
            <a:pPr marL="228600" indent="-228600" eaLnBrk="1" hangingPunct="1">
              <a:spcBef>
                <a:spcPct val="0"/>
              </a:spcBef>
              <a:buFontTx/>
              <a:buAutoNum type="arabicParenR"/>
              <a:defRPr/>
            </a:pPr>
            <a:r>
              <a:rPr lang="en-US" altLang="en-US" dirty="0" smtClean="0"/>
              <a:t>Inadvertence is not required.  In fact, the word should not even be mentioned so that you do not have to make a showing as to the reasonableness of your process.  The whole point of 502(d) is that you get the non-waiver protection regardless of how much effort you put into protecting against disclosure of protected materials.</a:t>
            </a:r>
          </a:p>
          <a:p>
            <a:pPr marL="228600" indent="-228600" eaLnBrk="1" hangingPunct="1">
              <a:spcBef>
                <a:spcPct val="0"/>
              </a:spcBef>
              <a:buFontTx/>
              <a:buAutoNum type="arabicParenR"/>
              <a:defRPr/>
            </a:pPr>
            <a:endParaRPr lang="en-US" altLang="en-US" dirty="0" smtClean="0"/>
          </a:p>
          <a:p>
            <a:pPr marL="228600" indent="-228600" eaLnBrk="1" hangingPunct="1">
              <a:spcBef>
                <a:spcPct val="0"/>
              </a:spcBef>
              <a:buFontTx/>
              <a:buAutoNum type="arabicParenR"/>
              <a:defRPr/>
            </a:pPr>
            <a:r>
              <a:rPr lang="en-US" altLang="en-US" dirty="0" smtClean="0"/>
              <a:t>You DO need the non-waiver language to be incorporated into an order.</a:t>
            </a:r>
          </a:p>
          <a:p>
            <a:pPr marL="228600" indent="-228600" eaLnBrk="1" hangingPunct="1">
              <a:spcBef>
                <a:spcPct val="0"/>
              </a:spcBef>
              <a:buFontTx/>
              <a:buAutoNum type="arabicParenR"/>
              <a:defRPr/>
            </a:pPr>
            <a:endParaRPr lang="en-US" altLang="en-US" dirty="0" smtClean="0"/>
          </a:p>
          <a:p>
            <a:pPr marL="228600" indent="-228600" eaLnBrk="1" hangingPunct="1">
              <a:spcBef>
                <a:spcPct val="0"/>
              </a:spcBef>
              <a:buFontTx/>
              <a:buAutoNum type="arabicParenR"/>
              <a:defRPr/>
            </a:pPr>
            <a:r>
              <a:rPr lang="en-US" altLang="en-US" dirty="0" smtClean="0"/>
              <a:t>You do not need party agreement to get the 502(d) order.</a:t>
            </a:r>
          </a:p>
          <a:p>
            <a:pPr marL="228600" indent="-228600" eaLnBrk="1" hangingPunct="1">
              <a:spcBef>
                <a:spcPct val="0"/>
              </a:spcBef>
              <a:buFontTx/>
              <a:buAutoNum type="arabicParenR"/>
              <a:defRPr/>
            </a:pPr>
            <a:endParaRPr lang="en-US" altLang="en-US" dirty="0" smtClean="0"/>
          </a:p>
          <a:p>
            <a:pPr marL="228600" indent="-228600" eaLnBrk="1" hangingPunct="1">
              <a:spcBef>
                <a:spcPct val="0"/>
              </a:spcBef>
              <a:buFontTx/>
              <a:buAutoNum type="arabicParenR"/>
              <a:defRPr/>
            </a:pPr>
            <a:r>
              <a:rPr lang="en-US" altLang="en-US" dirty="0" smtClean="0"/>
              <a:t>The 502(d) protection is so valuable, and so easy to get, that many judges think it is malpractice not to consider one in every case.</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5B968E5-6AE5-416D-A33D-16E219959610}" type="slidenum">
              <a:rPr lang="en-US" smtClean="0"/>
              <a:pPr>
                <a:defRPr/>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A569BAE-8428-4680-B6AE-7170623ACD71}" type="datetimeFigureOut">
              <a:rPr lang="en-US"/>
              <a:pPr>
                <a:defRPr/>
              </a:pPr>
              <a:t>11/10/2016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938107-1012-4A0D-902A-8178F78A35F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1CCCC7-74D7-40D4-ADE8-43887C908C8F}" type="datetimeFigureOut">
              <a:rPr lang="en-US"/>
              <a:pPr>
                <a:defRPr/>
              </a:pPr>
              <a:t>11/10/2016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442522-29B4-4485-B80C-85E0EE65B63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A5A559-D58D-42CA-807F-F4E34E9403BF}" type="datetimeFigureOut">
              <a:rPr lang="en-US"/>
              <a:pPr>
                <a:defRPr/>
              </a:pPr>
              <a:t>11/10/2016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DB1842-44AA-48C4-A77B-79C8F96866E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p:txBody>
          <a:bodyPr/>
          <a:lstStyle>
            <a:lvl1pPr>
              <a:defRPr>
                <a:ea typeface="MS PGothic" pitchFamily="34" charset="-128"/>
              </a:defRPr>
            </a:lvl1pPr>
          </a:lstStyle>
          <a:p>
            <a:pPr>
              <a:defRPr/>
            </a:pPr>
            <a:fld id="{6167D4DA-F48A-459C-A2AE-D0E0F882D48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ea typeface="MS PGothic" pitchFamily="34" charset="-128"/>
              </a:defRPr>
            </a:lvl1pPr>
          </a:lstStyle>
          <a:p>
            <a:pPr>
              <a:defRPr/>
            </a:pPr>
            <a:fld id="{C648415D-AAFA-4E8D-97BE-4BF6FF14A0CB}"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ea typeface="MS PGothic" pitchFamily="34" charset="-128"/>
              </a:defRPr>
            </a:lvl1pPr>
          </a:lstStyle>
          <a:p>
            <a:pPr>
              <a:defRPr/>
            </a:pPr>
            <a:fld id="{0E970BEA-970D-4EE3-8193-FEAEFB0D4CE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ea typeface="MS PGothic" pitchFamily="34" charset="-128"/>
              </a:defRPr>
            </a:lvl1pPr>
          </a:lstStyle>
          <a:p>
            <a:pPr>
              <a:defRPr/>
            </a:pPr>
            <a:fld id="{6B11E637-7586-40AF-B669-11AE15F2136E}"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ea typeface="MS PGothic" pitchFamily="34" charset="-128"/>
              </a:defRPr>
            </a:lvl1pPr>
          </a:lstStyle>
          <a:p>
            <a:pPr>
              <a:defRPr/>
            </a:pPr>
            <a:fld id="{AC3B7FC4-5F4D-46CC-9A83-46497B64DC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DCE031-ADC9-4689-839A-B3071F05A494}" type="datetimeFigureOut">
              <a:rPr lang="en-US"/>
              <a:pPr>
                <a:defRPr/>
              </a:pPr>
              <a:t>11/10/2016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B5B39B-700C-4DB8-AE7E-EAF401178C0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54A0595-D49B-4967-8F47-6FD0ACA80F10}" type="datetimeFigureOut">
              <a:rPr lang="en-US"/>
              <a:pPr>
                <a:defRPr/>
              </a:pPr>
              <a:t>11/10/2016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555BE1-8FB8-4F9E-A0DF-313B15A62A4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7AF91F2-A2EC-46F5-A3CD-046D2E6DD703}" type="datetimeFigureOut">
              <a:rPr lang="en-US"/>
              <a:pPr>
                <a:defRPr/>
              </a:pPr>
              <a:t>11/10/2016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32700A4-3029-474A-90B4-A650397655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DB1E542-173A-4B53-A651-18D829C62F58}" type="datetimeFigureOut">
              <a:rPr lang="en-US"/>
              <a:pPr>
                <a:defRPr/>
              </a:pPr>
              <a:t>11/10/2016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11C3BC8-2FC2-43E2-B89B-961DDA5D56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D21087-78B2-4F74-9C01-A5F04438C1A4}" type="datetimeFigureOut">
              <a:rPr lang="en-US"/>
              <a:pPr>
                <a:defRPr/>
              </a:pPr>
              <a:t>11/10/2016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72234EB-5F03-4597-8900-CE47C78627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DA9661A-B562-4868-9739-4A5207657FE1}" type="datetimeFigureOut">
              <a:rPr lang="en-US"/>
              <a:pPr>
                <a:defRPr/>
              </a:pPr>
              <a:t>11/10/2016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5394C77-723E-47DB-A5B8-E5584C1FE66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3B16B7-8420-4096-9B66-D41B72238841}" type="datetimeFigureOut">
              <a:rPr lang="en-US"/>
              <a:pPr>
                <a:defRPr/>
              </a:pPr>
              <a:t>11/10/2016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6637924-7EDF-441F-95AB-027D63C6EB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8693F85-D535-4881-9725-BDC0779CE224}" type="datetimeFigureOut">
              <a:rPr lang="en-US"/>
              <a:pPr>
                <a:defRPr/>
              </a:pPr>
              <a:t>11/10/2016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54058A-ED9C-481D-8FDF-7A434F9647C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A1290D4A-CDA9-42E0-9D73-95274F8179E1}" type="datetimeFigureOut">
              <a:rPr lang="en-US"/>
              <a:pPr>
                <a:defRPr/>
              </a:pPr>
              <a:t>11/10/2016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CE26BB7-3DD1-4D16-B21E-F2554F483AC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defTabSz="457200"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 name="Slide Number Placeholder 5"/>
          <p:cNvSpPr>
            <a:spLocks noGrp="1"/>
          </p:cNvSpPr>
          <p:nvPr>
            <p:ph type="sldNum" sz="quarter" idx="4"/>
          </p:nvPr>
        </p:nvSpPr>
        <p:spPr>
          <a:xfrm>
            <a:off x="4267200" y="6477000"/>
            <a:ext cx="457200" cy="212725"/>
          </a:xfrm>
          <a:prstGeom prst="rect">
            <a:avLst/>
          </a:prstGeom>
        </p:spPr>
        <p:txBody>
          <a:bodyPr vert="horz" wrap="square" lIns="91440" tIns="45720" rIns="91440" bIns="45720" numCol="1" anchor="ctr" anchorCtr="0" compatLnSpc="1">
            <a:prstTxWarp prst="textNoShape">
              <a:avLst/>
            </a:prstTxWarp>
          </a:bodyPr>
          <a:lstStyle>
            <a:lvl1pPr algn="r">
              <a:defRPr sz="800">
                <a:solidFill>
                  <a:srgbClr val="898989"/>
                </a:solidFill>
                <a:latin typeface="Calibri" charset="0"/>
                <a:ea typeface="ＭＳ Ｐゴシック" charset="-128"/>
              </a:defRPr>
            </a:lvl1pPr>
          </a:lstStyle>
          <a:p>
            <a:pPr>
              <a:defRPr/>
            </a:pPr>
            <a:fld id="{06378BEE-C9C0-419E-9584-FC46C815ADA5}" type="slidenum">
              <a:rPr lang="en-US"/>
              <a:pPr>
                <a:defRPr/>
              </a:pPr>
              <a:t>‹#›</a:t>
            </a:fld>
            <a:endParaRPr lang="en-US"/>
          </a:p>
        </p:txBody>
      </p:sp>
      <p:sp>
        <p:nvSpPr>
          <p:cNvPr id="10" name="Rectangle 9"/>
          <p:cNvSpPr/>
          <p:nvPr/>
        </p:nvSpPr>
        <p:spPr>
          <a:xfrm>
            <a:off x="0" y="0"/>
            <a:ext cx="76200" cy="6858000"/>
          </a:xfrm>
          <a:prstGeom prst="rect">
            <a:avLst/>
          </a:prstGeom>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1" name="Rectangle 10"/>
          <p:cNvSpPr/>
          <p:nvPr/>
        </p:nvSpPr>
        <p:spPr>
          <a:xfrm>
            <a:off x="76200" y="0"/>
            <a:ext cx="76200" cy="6858000"/>
          </a:xfrm>
          <a:prstGeom prst="rect">
            <a:avLst/>
          </a:prstGeom>
          <a:solidFill>
            <a:srgbClr val="C00000"/>
          </a:soli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pic>
        <p:nvPicPr>
          <p:cNvPr id="2055" name="Picture 2"/>
          <p:cNvPicPr>
            <a:picLocks noChangeAspect="1"/>
          </p:cNvPicPr>
          <p:nvPr/>
        </p:nvPicPr>
        <p:blipFill>
          <a:blip r:embed="rId7"/>
          <a:srcRect/>
          <a:stretch>
            <a:fillRect/>
          </a:stretch>
        </p:blipFill>
        <p:spPr bwMode="auto">
          <a:xfrm>
            <a:off x="304800" y="6411913"/>
            <a:ext cx="2438400" cy="404812"/>
          </a:xfrm>
          <a:prstGeom prst="rect">
            <a:avLst/>
          </a:prstGeom>
          <a:noFill/>
          <a:ln w="9525">
            <a:noFill/>
            <a:miter lim="800000"/>
            <a:headEnd/>
            <a:tailEnd/>
          </a:ln>
        </p:spPr>
      </p:pic>
      <p:sp>
        <p:nvSpPr>
          <p:cNvPr id="2056" name="TextBox 1"/>
          <p:cNvSpPr txBox="1">
            <a:spLocks noChangeArrowheads="1"/>
          </p:cNvSpPr>
          <p:nvPr userDrawn="1"/>
        </p:nvSpPr>
        <p:spPr bwMode="auto">
          <a:xfrm>
            <a:off x="6858000" y="6411913"/>
            <a:ext cx="1905000" cy="369887"/>
          </a:xfrm>
          <a:prstGeom prst="rect">
            <a:avLst/>
          </a:prstGeom>
          <a:noFill/>
          <a:ln>
            <a:noFill/>
          </a:ln>
          <a:extLst/>
        </p:spPr>
        <p:txBody>
          <a:bodyP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defTabSz="914400" eaLnBrk="1" hangingPunct="1">
              <a:defRPr/>
            </a:pPr>
            <a:r>
              <a:rPr lang="en-US" dirty="0" smtClean="0">
                <a:solidFill>
                  <a:srgbClr val="000000"/>
                </a:solidFill>
              </a:rPr>
              <a:t>www.theclm.org</a:t>
            </a:r>
          </a:p>
        </p:txBody>
      </p:sp>
    </p:spTree>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advance.lexis.com/api/document?id=urn:contentItem:5144-0291-652N-T002-00000-00&amp;idtype=PID&amp;context=1000516"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advance.lexis.com/api/document?id=urn:contentItem:5144-0291-652N-T002-00000-00&amp;idtype=PID&amp;context=1000516" TargetMode="External"/><Relationship Id="rId2" Type="http://schemas.openxmlformats.org/officeDocument/2006/relationships/hyperlink" Target="http://advance.lexis.com/api/document?collection=statutes-legislation&amp;id=urn:contentItem:5F0X-BFB1-DXC8-03G9-00000-00&amp;context="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advance.lexis.com/api/document?id=urn:contentItem:56R2-SJ41-F04J-94CV-00000-00&amp;idtype=PID&amp;context=1000516" TargetMode="External"/><Relationship Id="rId2" Type="http://schemas.openxmlformats.org/officeDocument/2006/relationships/hyperlink" Target="http://advance.lexis.com/api/document?id=urn:contentItem:4KY9-GV30-TVW7-G305-00000-00&amp;idtype=PID&amp;context=1000516" TargetMode="External"/><Relationship Id="rId1" Type="http://schemas.openxmlformats.org/officeDocument/2006/relationships/slideLayout" Target="../slideLayouts/slideLayout13.xml"/><Relationship Id="rId4" Type="http://schemas.openxmlformats.org/officeDocument/2006/relationships/hyperlink" Target="http://advance.lexis.com/api/document?id=urn:contentItem:4MM2-91Y0-TVW3-P356-00000-00&amp;idtype=PID&amp;context=1000516"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advance.lexis.com/api/document?id=urn:contentItem:4SHF-P6H0-TXFR-K1W9-00000-00&amp;idtype=PID&amp;context=1000516" TargetMode="External"/><Relationship Id="rId2" Type="http://schemas.openxmlformats.org/officeDocument/2006/relationships/hyperlink" Target="http://advance.lexis.com/api/document?id=urn:contentItem:5144-0291-652N-T002-00000-00&amp;idtype=PID&amp;context=1000516"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advance.lexis.com/api/document?id=urn:contentItem:592Y-SR81-F04J-900W-00000-00&amp;idtype=PID&amp;context=1000516" TargetMode="External"/><Relationship Id="rId2" Type="http://schemas.openxmlformats.org/officeDocument/2006/relationships/hyperlink" Target="http://advance.lexis.com/api/document?id=urn:contentItem:5GSC-TNW1-F04F-1023-00000-00&amp;idtype=PID&amp;context=1000516" TargetMode="Externa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http://advance.lexis.com/api/document?collection=statutes-legislation&amp;id=urn:contentItem:5F0X-BFB1-DXC8-03G9-00000-00&amp;context=" TargetMode="Externa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advance.lexis.com/api/document?collection=cases&amp;id=urn:contentItem:42RG-F7H0-0039-42WS-00000-00&amp;context=" TargetMode="External"/><Relationship Id="rId2" Type="http://schemas.openxmlformats.org/officeDocument/2006/relationships/hyperlink" Target="http://advance.lexis.com/api/document?collection=statutes-legislation&amp;id=urn:contentItem:5F0X-BFB1-DXC8-03G9-00000-00&amp;context=" TargetMode="Externa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hyperlink" Target="http://advance.lexis.com/api/document?id=urn:contentItem:5JMV-DMW1-F04F-122D-00000-00&amp;idtype=PID&amp;context=1000516" TargetMode="External"/><Relationship Id="rId2" Type="http://schemas.openxmlformats.org/officeDocument/2006/relationships/hyperlink" Target="http://advance.lexis.com/api/document?id=urn:contentItem:5JKS-SG21-F04F-11V8-00000-00&amp;idtype=PID&amp;context=1000516"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advance.lexis.com/api/document?id=urn:contentItem:7XP6-T3C0-YB0N-W015-00000-00&amp;idtype=PID&amp;context=1000516" TargetMode="External"/><Relationship Id="rId2" Type="http://schemas.openxmlformats.org/officeDocument/2006/relationships/hyperlink" Target="http://advance.lexis.com/api/document?id=urn:contentItem:5JHH-H5W1-F04J-937P-00000-00&amp;idtype=PID&amp;context=1000516" TargetMode="External"/><Relationship Id="rId1" Type="http://schemas.openxmlformats.org/officeDocument/2006/relationships/slideLayout" Target="../slideLayouts/slideLayout13.xml"/><Relationship Id="rId4" Type="http://schemas.openxmlformats.org/officeDocument/2006/relationships/hyperlink" Target="http://advance.lexis.com/api/document?id=urn:contentItem:592Y-SR81-F04J-900W-00000-00&amp;idtype=PID&amp;context=100051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advance.lexis.com/api/document?id=urn:contentItem:5JHH-H5W1-F04J-937P-00000-00&amp;idtype=PID&amp;context=1000516" TargetMode="External"/><Relationship Id="rId2" Type="http://schemas.openxmlformats.org/officeDocument/2006/relationships/hyperlink" Target="http://advance.lexis.com/api/document?collection=cases&amp;id=urn:contentItem:4M3B-T8Y0-TVW7-J1X9-00000-00&amp;context=" TargetMode="Externa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hyperlink" Target="https://www.law.cornell.edu/jureeka/index.php?doc=FRCP&amp;rule=26"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advance.lexis.com/api/document?id=urn:contentItem:5144-0291-652N-T002-00000-00&amp;idtype=PID&amp;context=1000516"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advance.lexis.com/api/document?id=urn:contentItem:5144-0291-652N-T002-00000-00&amp;idtype=PID&amp;context=1000516" TargetMode="External"/><Relationship Id="rId2" Type="http://schemas.openxmlformats.org/officeDocument/2006/relationships/hyperlink" Target="http://advance.lexis.com/api/document?collection=statutes-legislation&amp;id=urn:contentItem:5F0X-BFB1-DXC8-03G9-00000-00&amp;context="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advance.lexis.com/api/document?collection=cases&amp;id=urn:contentItem:4FXX-5V10-TVW7-J33G-00000-00&amp;context="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advance.lexis.com/api/document?id=urn:contentItem:5144-0291-652N-T002-00000-00&amp;idtype=PID&amp;context=1000516" TargetMode="External"/><Relationship Id="rId2" Type="http://schemas.openxmlformats.org/officeDocument/2006/relationships/hyperlink" Target="http://advance.lexis.com/api/document?collection=statutes-legislation&amp;id=urn:contentItem:5F0X-BFB1-DXC8-03G9-00000-00&amp;context="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433388" y="1352551"/>
            <a:ext cx="8374062" cy="1562099"/>
          </a:xfrm>
        </p:spPr>
        <p:txBody>
          <a:bodyPr/>
          <a:lstStyle/>
          <a:p>
            <a:pPr eaLnBrk="1" hangingPunct="1"/>
            <a:r>
              <a:rPr lang="en-US" b="1" u="sng" dirty="0" smtClean="0"/>
              <a:t>Privilege problems in today's world of insurance-related claims</a:t>
            </a:r>
            <a:r>
              <a:rPr lang="en-US" dirty="0" smtClean="0"/>
              <a:t/>
            </a:r>
            <a:br>
              <a:rPr lang="en-US" dirty="0" smtClean="0"/>
            </a:br>
            <a:endParaRPr lang="en-US" altLang="en-US" dirty="0" smtClean="0"/>
          </a:p>
        </p:txBody>
      </p:sp>
      <p:sp>
        <p:nvSpPr>
          <p:cNvPr id="3" name="Subtitle 2"/>
          <p:cNvSpPr>
            <a:spLocks noGrp="1"/>
          </p:cNvSpPr>
          <p:nvPr>
            <p:ph type="subTitle" idx="1"/>
          </p:nvPr>
        </p:nvSpPr>
        <p:spPr>
          <a:xfrm>
            <a:off x="1371600" y="2714624"/>
            <a:ext cx="6400800" cy="1819275"/>
          </a:xfrm>
        </p:spPr>
        <p:txBody>
          <a:bodyPr rtlCol="0">
            <a:normAutofit fontScale="77500" lnSpcReduction="20000"/>
          </a:bodyPr>
          <a:lstStyle/>
          <a:p>
            <a:pPr eaLnBrk="1" fontAlgn="auto" hangingPunct="1">
              <a:spcAft>
                <a:spcPts val="0"/>
              </a:spcAft>
              <a:buFont typeface="Arial"/>
              <a:buNone/>
              <a:defRPr/>
            </a:pPr>
            <a:r>
              <a:rPr lang="en-US" dirty="0" err="1" smtClean="0">
                <a:solidFill>
                  <a:srgbClr val="C00000"/>
                </a:solidFill>
                <a:ea typeface="+mn-ea"/>
              </a:rPr>
              <a:t>CLM</a:t>
            </a:r>
            <a:r>
              <a:rPr lang="en-US" dirty="0" smtClean="0">
                <a:solidFill>
                  <a:srgbClr val="C00000"/>
                </a:solidFill>
                <a:ea typeface="+mn-ea"/>
              </a:rPr>
              <a:t> Southwest Ohio Chapter</a:t>
            </a:r>
          </a:p>
          <a:p>
            <a:pPr eaLnBrk="1" fontAlgn="auto" hangingPunct="1">
              <a:spcAft>
                <a:spcPts val="0"/>
              </a:spcAft>
              <a:buFont typeface="Arial"/>
              <a:buNone/>
              <a:defRPr/>
            </a:pPr>
            <a:r>
              <a:rPr lang="en-US" dirty="0" smtClean="0">
                <a:solidFill>
                  <a:schemeClr val="tx1"/>
                </a:solidFill>
                <a:ea typeface="+mn-ea"/>
              </a:rPr>
              <a:t>Nov 10, 2016</a:t>
            </a:r>
          </a:p>
          <a:p>
            <a:pPr eaLnBrk="1" fontAlgn="auto" hangingPunct="1">
              <a:spcAft>
                <a:spcPts val="0"/>
              </a:spcAft>
              <a:buFont typeface="Arial"/>
              <a:buNone/>
              <a:defRPr/>
            </a:pPr>
            <a:r>
              <a:rPr lang="en-US" sz="2400" dirty="0" smtClean="0">
                <a:solidFill>
                  <a:schemeClr val="tx1"/>
                </a:solidFill>
                <a:ea typeface="+mn-ea"/>
              </a:rPr>
              <a:t>at Cincinnati Insurance Company</a:t>
            </a:r>
          </a:p>
          <a:p>
            <a:pPr eaLnBrk="1" fontAlgn="auto" hangingPunct="1">
              <a:spcAft>
                <a:spcPts val="0"/>
              </a:spcAft>
              <a:buFont typeface="Arial"/>
              <a:buNone/>
              <a:defRPr/>
            </a:pPr>
            <a:endParaRPr lang="en-US" sz="3300" dirty="0" smtClean="0">
              <a:solidFill>
                <a:schemeClr val="tx1"/>
              </a:solidFill>
              <a:ea typeface="+mn-ea"/>
            </a:endParaRPr>
          </a:p>
          <a:p>
            <a:pPr eaLnBrk="1" fontAlgn="auto" hangingPunct="1">
              <a:spcAft>
                <a:spcPts val="0"/>
              </a:spcAft>
              <a:buFont typeface="Arial"/>
              <a:buNone/>
              <a:defRPr/>
            </a:pPr>
            <a:r>
              <a:rPr lang="en-US" sz="2400" b="1" u="sng" dirty="0" smtClean="0">
                <a:solidFill>
                  <a:schemeClr val="accent1"/>
                </a:solidFill>
                <a:ea typeface="+mn-ea"/>
              </a:rPr>
              <a:t>Presentation Team</a:t>
            </a:r>
          </a:p>
          <a:p>
            <a:pPr eaLnBrk="1" fontAlgn="auto" hangingPunct="1">
              <a:spcAft>
                <a:spcPts val="0"/>
              </a:spcAft>
              <a:buFont typeface="Arial"/>
              <a:buNone/>
              <a:defRPr/>
            </a:pPr>
            <a:endParaRPr lang="en-US" sz="2400" dirty="0" smtClean="0">
              <a:solidFill>
                <a:schemeClr val="tx1"/>
              </a:solidFill>
              <a:ea typeface="+mn-ea"/>
            </a:endParaRPr>
          </a:p>
        </p:txBody>
      </p:sp>
      <p:sp>
        <p:nvSpPr>
          <p:cNvPr id="4" name="Rectangle 3"/>
          <p:cNvSpPr/>
          <p:nvPr/>
        </p:nvSpPr>
        <p:spPr>
          <a:xfrm>
            <a:off x="0" y="4533900"/>
            <a:ext cx="3152775" cy="1208023"/>
          </a:xfrm>
          <a:prstGeom prst="rect">
            <a:avLst/>
          </a:prstGeom>
        </p:spPr>
        <p:txBody>
          <a:bodyPr wrap="square">
            <a:spAutoFit/>
          </a:bodyPr>
          <a:lstStyle/>
          <a:p>
            <a:pPr algn="ctr"/>
            <a:r>
              <a:rPr lang="en-US" sz="1450" b="1" dirty="0" smtClean="0"/>
              <a:t>Richard D. Porotsky, Jr.</a:t>
            </a:r>
          </a:p>
          <a:p>
            <a:pPr algn="ctr"/>
            <a:r>
              <a:rPr lang="en-US" sz="1450" dirty="0" smtClean="0"/>
              <a:t>Dinsmore &amp; </a:t>
            </a:r>
            <a:r>
              <a:rPr lang="en-US" sz="1450" dirty="0" err="1" smtClean="0"/>
              <a:t>Shohl</a:t>
            </a:r>
            <a:r>
              <a:rPr lang="en-US" sz="1450" dirty="0" smtClean="0"/>
              <a:t> LLP</a:t>
            </a:r>
          </a:p>
          <a:p>
            <a:pPr algn="ctr"/>
            <a:r>
              <a:rPr lang="en-US" sz="1450" dirty="0" smtClean="0"/>
              <a:t>Partner</a:t>
            </a:r>
          </a:p>
          <a:p>
            <a:pPr algn="ctr"/>
            <a:r>
              <a:rPr lang="en-US" sz="1450" dirty="0" smtClean="0"/>
              <a:t>(513) 977-8256</a:t>
            </a:r>
          </a:p>
          <a:p>
            <a:pPr algn="ctr"/>
            <a:r>
              <a:rPr lang="en-US" sz="1450" dirty="0" smtClean="0"/>
              <a:t>Richard.porotsky@dinsmore.com</a:t>
            </a:r>
          </a:p>
        </p:txBody>
      </p:sp>
      <p:sp>
        <p:nvSpPr>
          <p:cNvPr id="5" name="Rectangle 4"/>
          <p:cNvSpPr/>
          <p:nvPr/>
        </p:nvSpPr>
        <p:spPr>
          <a:xfrm>
            <a:off x="2352675" y="4543425"/>
            <a:ext cx="4572000" cy="1208023"/>
          </a:xfrm>
          <a:prstGeom prst="rect">
            <a:avLst/>
          </a:prstGeom>
        </p:spPr>
        <p:txBody>
          <a:bodyPr wrap="square">
            <a:spAutoFit/>
          </a:bodyPr>
          <a:lstStyle/>
          <a:p>
            <a:pPr algn="ctr"/>
            <a:r>
              <a:rPr lang="en-US" sz="1450" b="1" dirty="0" smtClean="0"/>
              <a:t>Christopher </a:t>
            </a:r>
            <a:r>
              <a:rPr lang="en-US" sz="1450" b="1" dirty="0" err="1" smtClean="0"/>
              <a:t>Wanter</a:t>
            </a:r>
            <a:endParaRPr lang="en-US" sz="1450" b="1" dirty="0" smtClean="0"/>
          </a:p>
          <a:p>
            <a:pPr algn="ctr"/>
            <a:r>
              <a:rPr lang="en-US" sz="1450" dirty="0" smtClean="0"/>
              <a:t>Celina Mutual Insurance</a:t>
            </a:r>
          </a:p>
          <a:p>
            <a:pPr algn="ctr"/>
            <a:r>
              <a:rPr lang="en-US" sz="1450" dirty="0" smtClean="0"/>
              <a:t>Senior Litigation Manager</a:t>
            </a:r>
          </a:p>
          <a:p>
            <a:pPr algn="ctr"/>
            <a:r>
              <a:rPr lang="en-US" sz="1450" dirty="0" smtClean="0"/>
              <a:t>(419) 586-8996</a:t>
            </a:r>
          </a:p>
          <a:p>
            <a:pPr algn="ctr"/>
            <a:r>
              <a:rPr lang="en-US" sz="1450" dirty="0" smtClean="0"/>
              <a:t>Christopher.wanter@celinainsurance.com</a:t>
            </a:r>
          </a:p>
        </p:txBody>
      </p:sp>
      <p:sp>
        <p:nvSpPr>
          <p:cNvPr id="6" name="Rectangle 5"/>
          <p:cNvSpPr/>
          <p:nvPr/>
        </p:nvSpPr>
        <p:spPr>
          <a:xfrm>
            <a:off x="5591174" y="4543425"/>
            <a:ext cx="4276725" cy="1208023"/>
          </a:xfrm>
          <a:prstGeom prst="rect">
            <a:avLst/>
          </a:prstGeom>
        </p:spPr>
        <p:txBody>
          <a:bodyPr wrap="square">
            <a:spAutoFit/>
          </a:bodyPr>
          <a:lstStyle/>
          <a:p>
            <a:pPr algn="ctr"/>
            <a:r>
              <a:rPr lang="en-US" sz="1450" b="1" dirty="0" smtClean="0"/>
              <a:t>Jennifer </a:t>
            </a:r>
            <a:r>
              <a:rPr lang="en-US" sz="1450" b="1" dirty="0" err="1" smtClean="0"/>
              <a:t>Rockel</a:t>
            </a:r>
            <a:endParaRPr lang="en-US" sz="1450" b="1" dirty="0" smtClean="0"/>
          </a:p>
          <a:p>
            <a:pPr algn="ctr"/>
            <a:r>
              <a:rPr lang="en-US" sz="1450" dirty="0" smtClean="0"/>
              <a:t>Ohio National Life Insurance</a:t>
            </a:r>
          </a:p>
          <a:p>
            <a:pPr algn="ctr"/>
            <a:r>
              <a:rPr lang="en-US" sz="1450" dirty="0" smtClean="0"/>
              <a:t>Litigation Paralegal</a:t>
            </a:r>
          </a:p>
          <a:p>
            <a:pPr algn="ctr"/>
            <a:r>
              <a:rPr lang="en-US" sz="1450" dirty="0" smtClean="0"/>
              <a:t>(513) 794-6557</a:t>
            </a:r>
          </a:p>
          <a:p>
            <a:pPr algn="ctr"/>
            <a:r>
              <a:rPr lang="en-US" sz="1450" dirty="0" smtClean="0"/>
              <a:t>Jennifer_rockel@ohionational.com</a:t>
            </a:r>
            <a:endParaRPr lang="en-US" sz="145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74638"/>
            <a:ext cx="8229600" cy="1858962"/>
          </a:xfrm>
        </p:spPr>
        <p:txBody>
          <a:bodyPr/>
          <a:lstStyle/>
          <a:p>
            <a:r>
              <a:rPr lang="en-US" dirty="0" smtClean="0"/>
              <a:t>Basic Background </a:t>
            </a:r>
            <a:br>
              <a:rPr lang="en-US" dirty="0" smtClean="0"/>
            </a:br>
            <a:r>
              <a:rPr lang="en-US" dirty="0" smtClean="0"/>
              <a:t>Work Product Protection: an evidentiary issue</a:t>
            </a:r>
          </a:p>
        </p:txBody>
      </p:sp>
      <p:sp>
        <p:nvSpPr>
          <p:cNvPr id="18435" name="Content Placeholder 2"/>
          <p:cNvSpPr>
            <a:spLocks noGrp="1"/>
          </p:cNvSpPr>
          <p:nvPr>
            <p:ph idx="1"/>
          </p:nvPr>
        </p:nvSpPr>
        <p:spPr>
          <a:xfrm>
            <a:off x="457200" y="2400300"/>
            <a:ext cx="8686800" cy="3725863"/>
          </a:xfrm>
        </p:spPr>
        <p:txBody>
          <a:bodyPr/>
          <a:lstStyle/>
          <a:p>
            <a:r>
              <a:rPr lang="en-US" sz="2400" dirty="0" smtClean="0"/>
              <a:t>Ohio Rule (or </a:t>
            </a:r>
            <a:r>
              <a:rPr lang="en-US" sz="2400" dirty="0" err="1" smtClean="0"/>
              <a:t>Fed’l</a:t>
            </a:r>
            <a:r>
              <a:rPr lang="en-US" sz="2400" dirty="0" smtClean="0"/>
              <a:t> Rule) Civ. Proc. 26(b)(3) provides a </a:t>
            </a:r>
            <a:r>
              <a:rPr lang="en-US" sz="2400" i="1" dirty="0" smtClean="0"/>
              <a:t>qualified</a:t>
            </a:r>
            <a:r>
              <a:rPr lang="en-US" sz="2400" dirty="0" smtClean="0"/>
              <a:t> protection from discovery when materials are:</a:t>
            </a:r>
          </a:p>
          <a:p>
            <a:pPr lvl="1">
              <a:lnSpc>
                <a:spcPct val="110000"/>
              </a:lnSpc>
              <a:spcAft>
                <a:spcPts val="700"/>
              </a:spcAft>
            </a:pPr>
            <a:r>
              <a:rPr lang="en-US" sz="2000" dirty="0" smtClean="0"/>
              <a:t>Documents and tangible things otherwise discoverable;</a:t>
            </a:r>
          </a:p>
          <a:p>
            <a:pPr lvl="1">
              <a:lnSpc>
                <a:spcPct val="110000"/>
              </a:lnSpc>
              <a:spcAft>
                <a:spcPts val="700"/>
              </a:spcAft>
            </a:pPr>
            <a:r>
              <a:rPr lang="en-US" sz="2000" dirty="0" smtClean="0"/>
              <a:t>Prepared “in anticipation of litigation” or for trial; and</a:t>
            </a:r>
          </a:p>
          <a:p>
            <a:pPr lvl="1">
              <a:lnSpc>
                <a:spcPct val="110000"/>
              </a:lnSpc>
              <a:spcAft>
                <a:spcPts val="700"/>
              </a:spcAft>
            </a:pPr>
            <a:r>
              <a:rPr lang="en-US" sz="2000" dirty="0" smtClean="0"/>
              <a:t>By or for another party or by or for that party’s representative</a:t>
            </a:r>
          </a:p>
          <a:p>
            <a:pPr lvl="1">
              <a:lnSpc>
                <a:spcPct val="110000"/>
              </a:lnSpc>
              <a:spcAft>
                <a:spcPts val="700"/>
              </a:spcAft>
            </a:pPr>
            <a:r>
              <a:rPr lang="en-US" sz="2000" i="1" dirty="0" smtClean="0"/>
              <a:t>Except: </a:t>
            </a:r>
            <a:r>
              <a:rPr lang="en-US" sz="2000" dirty="0" smtClean="0"/>
              <a:t>upon a showing of good cause (hardship/need)</a:t>
            </a:r>
          </a:p>
          <a:p>
            <a:r>
              <a:rPr lang="en-US" sz="2400" i="1" dirty="0" smtClean="0">
                <a:hlinkClick r:id="rId2"/>
              </a:rPr>
              <a:t>Squire, Sanders, 127 Ohio St. </a:t>
            </a:r>
            <a:r>
              <a:rPr lang="en-US" sz="2400" i="1" dirty="0" err="1" smtClean="0">
                <a:hlinkClick r:id="rId2"/>
              </a:rPr>
              <a:t>3d</a:t>
            </a:r>
            <a:r>
              <a:rPr lang="en-US" sz="2400" i="1" dirty="0" smtClean="0">
                <a:hlinkClick r:id="rId2"/>
              </a:rPr>
              <a:t> at</a:t>
            </a:r>
            <a:r>
              <a:rPr lang="en-US" sz="2400" i="1" dirty="0" smtClean="0"/>
              <a:t> </a:t>
            </a:r>
            <a:r>
              <a:rPr lang="en-US" sz="2400" dirty="0" smtClean="0"/>
              <a:t>¶56-57;  </a:t>
            </a:r>
            <a:r>
              <a:rPr lang="en-US" sz="2400" i="1" dirty="0" smtClean="0"/>
              <a:t>Hickman v. Taylor</a:t>
            </a:r>
            <a:r>
              <a:rPr lang="en-US" sz="2400" dirty="0" smtClean="0"/>
              <a:t>, 329 U.S. 495 (1947)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Left)">
                                      <p:cBhvr>
                                        <p:cTn id="7" dur="5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strips(downLeft)">
                                      <p:cBhvr>
                                        <p:cTn id="12" dur="5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strips(downLeft)">
                                      <p:cBhvr>
                                        <p:cTn id="17" dur="5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strips(downLeft)">
                                      <p:cBhvr>
                                        <p:cTn id="22" dur="5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strips(downLeft)">
                                      <p:cBhvr>
                                        <p:cTn id="27" dur="5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strips(downLeft)">
                                      <p:cBhvr>
                                        <p:cTn id="32" dur="5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7"/>
            <a:ext cx="8229600" cy="1392237"/>
          </a:xfrm>
        </p:spPr>
        <p:txBody>
          <a:bodyPr/>
          <a:lstStyle/>
          <a:p>
            <a:r>
              <a:rPr lang="en-US" dirty="0" smtClean="0"/>
              <a:t>Basic Background</a:t>
            </a:r>
            <a:br>
              <a:rPr lang="en-US" dirty="0" smtClean="0"/>
            </a:br>
            <a:r>
              <a:rPr lang="en-US" dirty="0" smtClean="0"/>
              <a:t>Waivers of A/C Privilege and WP</a:t>
            </a:r>
          </a:p>
        </p:txBody>
      </p:sp>
      <p:sp>
        <p:nvSpPr>
          <p:cNvPr id="19459" name="Content Placeholder 2"/>
          <p:cNvSpPr>
            <a:spLocks noGrp="1"/>
          </p:cNvSpPr>
          <p:nvPr>
            <p:ph idx="1"/>
          </p:nvPr>
        </p:nvSpPr>
        <p:spPr>
          <a:xfrm>
            <a:off x="457200" y="2171700"/>
            <a:ext cx="8229600" cy="4154488"/>
          </a:xfrm>
        </p:spPr>
        <p:txBody>
          <a:bodyPr/>
          <a:lstStyle/>
          <a:p>
            <a:r>
              <a:rPr lang="en-US" sz="2400" dirty="0" smtClean="0"/>
              <a:t>Waivers</a:t>
            </a:r>
          </a:p>
          <a:p>
            <a:pPr lvl="1"/>
            <a:r>
              <a:rPr lang="en-US" sz="2000" dirty="0" smtClean="0"/>
              <a:t>Privilege belongs to and can be waived by client</a:t>
            </a:r>
          </a:p>
          <a:p>
            <a:pPr lvl="2"/>
            <a:r>
              <a:rPr lang="en-US" sz="1800" dirty="0" smtClean="0"/>
              <a:t>For corporations, power to waive rests with management  </a:t>
            </a:r>
          </a:p>
          <a:p>
            <a:pPr lvl="1"/>
            <a:r>
              <a:rPr lang="en-US" sz="2000" dirty="0" smtClean="0"/>
              <a:t>Work product is the attorney’s to waive</a:t>
            </a:r>
          </a:p>
          <a:p>
            <a:pPr lvl="2"/>
            <a:r>
              <a:rPr lang="en-US" sz="1800" dirty="0" smtClean="0"/>
              <a:t>Inadvertent production . . . </a:t>
            </a:r>
          </a:p>
          <a:p>
            <a:pPr lvl="2"/>
            <a:r>
              <a:rPr lang="en-US" sz="1800" dirty="0" smtClean="0"/>
              <a:t>See also </a:t>
            </a:r>
            <a:r>
              <a:rPr lang="en-US" sz="1800" dirty="0" err="1" smtClean="0"/>
              <a:t>Fed.R.Evid</a:t>
            </a:r>
            <a:r>
              <a:rPr lang="en-US" sz="1800" dirty="0" smtClean="0"/>
              <a:t> 502 -- limiting the effect of waivers</a:t>
            </a:r>
          </a:p>
          <a:p>
            <a:pPr lvl="2"/>
            <a:r>
              <a:rPr lang="en-US" sz="1800" dirty="0" smtClean="0"/>
              <a:t>Orders per Rule 502(d)</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strips(downLeft)">
                                      <p:cBhvr>
                                        <p:cTn id="7" dur="500"/>
                                        <p:tgtEl>
                                          <p:spTgt spid="19459">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19459">
                                            <p:txEl>
                                              <p:pRg st="1" end="1"/>
                                            </p:txEl>
                                          </p:spTgt>
                                        </p:tgtEl>
                                        <p:attrNameLst>
                                          <p:attrName>style.visibility</p:attrName>
                                        </p:attrNameLst>
                                      </p:cBhvr>
                                      <p:to>
                                        <p:strVal val="visible"/>
                                      </p:to>
                                    </p:set>
                                    <p:animEffect transition="in" filter="strips(downLeft)">
                                      <p:cBhvr>
                                        <p:cTn id="10" dur="500"/>
                                        <p:tgtEl>
                                          <p:spTgt spid="19459">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Effect transition="in" filter="strips(downLeft)">
                                      <p:cBhvr>
                                        <p:cTn id="13" dur="500"/>
                                        <p:tgtEl>
                                          <p:spTgt spid="1945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19459">
                                            <p:txEl>
                                              <p:pRg st="3" end="3"/>
                                            </p:txEl>
                                          </p:spTgt>
                                        </p:tgtEl>
                                        <p:attrNameLst>
                                          <p:attrName>style.visibility</p:attrName>
                                        </p:attrNameLst>
                                      </p:cBhvr>
                                      <p:to>
                                        <p:strVal val="visible"/>
                                      </p:to>
                                    </p:set>
                                    <p:animEffect transition="in" filter="strips(downLeft)">
                                      <p:cBhvr>
                                        <p:cTn id="18" dur="500"/>
                                        <p:tgtEl>
                                          <p:spTgt spid="19459">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19459">
                                            <p:txEl>
                                              <p:pRg st="4" end="4"/>
                                            </p:txEl>
                                          </p:spTgt>
                                        </p:tgtEl>
                                        <p:attrNameLst>
                                          <p:attrName>style.visibility</p:attrName>
                                        </p:attrNameLst>
                                      </p:cBhvr>
                                      <p:to>
                                        <p:strVal val="visible"/>
                                      </p:to>
                                    </p:set>
                                    <p:animEffect transition="in" filter="strips(downLeft)">
                                      <p:cBhvr>
                                        <p:cTn id="21" dur="500"/>
                                        <p:tgtEl>
                                          <p:spTgt spid="19459">
                                            <p:txEl>
                                              <p:pRg st="4" end="4"/>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19459">
                                            <p:txEl>
                                              <p:pRg st="5" end="5"/>
                                            </p:txEl>
                                          </p:spTgt>
                                        </p:tgtEl>
                                        <p:attrNameLst>
                                          <p:attrName>style.visibility</p:attrName>
                                        </p:attrNameLst>
                                      </p:cBhvr>
                                      <p:to>
                                        <p:strVal val="visible"/>
                                      </p:to>
                                    </p:set>
                                    <p:animEffect transition="in" filter="strips(downLeft)">
                                      <p:cBhvr>
                                        <p:cTn id="24" dur="500"/>
                                        <p:tgtEl>
                                          <p:spTgt spid="19459">
                                            <p:txEl>
                                              <p:pRg st="5" end="5"/>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19459">
                                            <p:txEl>
                                              <p:pRg st="6" end="6"/>
                                            </p:txEl>
                                          </p:spTgt>
                                        </p:tgtEl>
                                        <p:attrNameLst>
                                          <p:attrName>style.visibility</p:attrName>
                                        </p:attrNameLst>
                                      </p:cBhvr>
                                      <p:to>
                                        <p:strVal val="visible"/>
                                      </p:to>
                                    </p:set>
                                    <p:animEffect transition="in" filter="strips(downLeft)">
                                      <p:cBhvr>
                                        <p:cTn id="27" dur="500"/>
                                        <p:tgtEl>
                                          <p:spTgt spid="194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8229600" cy="1763712"/>
          </a:xfrm>
        </p:spPr>
        <p:txBody>
          <a:bodyPr/>
          <a:lstStyle/>
          <a:p>
            <a:r>
              <a:rPr lang="en-US" dirty="0" smtClean="0"/>
              <a:t>Basic Background</a:t>
            </a:r>
            <a:br>
              <a:rPr lang="en-US" dirty="0" smtClean="0"/>
            </a:br>
            <a:r>
              <a:rPr lang="en-US" dirty="0" smtClean="0"/>
              <a:t>Exceptions to Attorney Client Privilege</a:t>
            </a:r>
          </a:p>
        </p:txBody>
      </p:sp>
      <p:sp>
        <p:nvSpPr>
          <p:cNvPr id="20483" name="Content Placeholder 2"/>
          <p:cNvSpPr>
            <a:spLocks noGrp="1"/>
          </p:cNvSpPr>
          <p:nvPr>
            <p:ph idx="1"/>
          </p:nvPr>
        </p:nvSpPr>
        <p:spPr>
          <a:xfrm>
            <a:off x="457200" y="2381250"/>
            <a:ext cx="8229600" cy="3744913"/>
          </a:xfrm>
        </p:spPr>
        <p:txBody>
          <a:bodyPr/>
          <a:lstStyle/>
          <a:p>
            <a:r>
              <a:rPr lang="en-US" sz="2400" dirty="0" smtClean="0"/>
              <a:t>“Exceptions to the attorney-client privilege codified by </a:t>
            </a:r>
            <a:r>
              <a:rPr lang="en-US" sz="2400" i="1" dirty="0" err="1" smtClean="0">
                <a:hlinkClick r:id="rId2"/>
              </a:rPr>
              <a:t>R.C.</a:t>
            </a:r>
            <a:r>
              <a:rPr lang="en-US" sz="2400" i="1" dirty="0" smtClean="0">
                <a:hlinkClick r:id="rId2"/>
              </a:rPr>
              <a:t> </a:t>
            </a:r>
            <a:r>
              <a:rPr lang="en-US" sz="2400" b="1" i="1" dirty="0" smtClean="0">
                <a:hlinkClick r:id="rId2"/>
              </a:rPr>
              <a:t>2317.02</a:t>
            </a:r>
            <a:r>
              <a:rPr lang="en-US" sz="2400" i="1" dirty="0" smtClean="0">
                <a:hlinkClick r:id="rId2"/>
              </a:rPr>
              <a:t>(A)</a:t>
            </a:r>
            <a:r>
              <a:rPr lang="en-US" sz="2400" dirty="0" smtClean="0"/>
              <a:t> notwithstanding their absence from the statutory text.”</a:t>
            </a:r>
          </a:p>
          <a:p>
            <a:pPr>
              <a:buFont typeface="Arial" charset="0"/>
              <a:buNone/>
            </a:pPr>
            <a:endParaRPr lang="en-US" sz="1200" dirty="0" smtClean="0"/>
          </a:p>
          <a:p>
            <a:pPr lvl="1"/>
            <a:r>
              <a:rPr lang="en-US" sz="2000" dirty="0" smtClean="0"/>
              <a:t>Crime-Fraud (cooperation with wrongdoing)</a:t>
            </a:r>
          </a:p>
          <a:p>
            <a:pPr lvl="1"/>
            <a:r>
              <a:rPr lang="en-US" sz="2000" dirty="0" smtClean="0"/>
              <a:t>Lack of Good Faith (unworthy of protection)</a:t>
            </a:r>
          </a:p>
          <a:p>
            <a:pPr lvl="1"/>
            <a:r>
              <a:rPr lang="en-US" sz="2000" dirty="0" smtClean="0"/>
              <a:t>Self Protection (claim for fees or re malpractice)</a:t>
            </a:r>
          </a:p>
          <a:p>
            <a:pPr lvl="1">
              <a:buFont typeface="Arial" charset="0"/>
              <a:buNone/>
            </a:pPr>
            <a:endParaRPr lang="en-US" sz="1100" dirty="0" smtClean="0"/>
          </a:p>
          <a:p>
            <a:r>
              <a:rPr lang="en-US" sz="2400" dirty="0" smtClean="0"/>
              <a:t> </a:t>
            </a:r>
            <a:r>
              <a:rPr lang="en-US" sz="2400" i="1" dirty="0" smtClean="0">
                <a:hlinkClick r:id="rId3"/>
              </a:rPr>
              <a:t>Squire, Sanders, 127 Ohio St. </a:t>
            </a:r>
            <a:r>
              <a:rPr lang="en-US" sz="2400" i="1" dirty="0" err="1" smtClean="0">
                <a:hlinkClick r:id="rId3"/>
              </a:rPr>
              <a:t>3d</a:t>
            </a:r>
            <a:r>
              <a:rPr lang="en-US" sz="2400" i="1" dirty="0" smtClean="0">
                <a:hlinkClick r:id="rId3"/>
              </a:rPr>
              <a:t> at</a:t>
            </a:r>
            <a:r>
              <a:rPr lang="en-US" sz="2400" i="1" dirty="0" smtClean="0"/>
              <a:t> </a:t>
            </a:r>
            <a:r>
              <a:rPr lang="en-US" sz="2400" dirty="0" smtClean="0"/>
              <a:t>¶24-32</a:t>
            </a:r>
          </a:p>
          <a:p>
            <a:pPr lvl="1"/>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strips(downLeft)">
                                      <p:cBhvr>
                                        <p:cTn id="7" dur="500"/>
                                        <p:tgtEl>
                                          <p:spTgt spid="204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0483">
                                            <p:txEl>
                                              <p:pRg st="2" end="2"/>
                                            </p:txEl>
                                          </p:spTgt>
                                        </p:tgtEl>
                                        <p:attrNameLst>
                                          <p:attrName>style.visibility</p:attrName>
                                        </p:attrNameLst>
                                      </p:cBhvr>
                                      <p:to>
                                        <p:strVal val="visible"/>
                                      </p:to>
                                    </p:set>
                                    <p:animEffect transition="in" filter="strips(downLeft)">
                                      <p:cBhvr>
                                        <p:cTn id="12" dur="500"/>
                                        <p:tgtEl>
                                          <p:spTgt spid="20483">
                                            <p:txEl>
                                              <p:pRg st="2" end="2"/>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animEffect transition="in" filter="strips(downLeft)">
                                      <p:cBhvr>
                                        <p:cTn id="15" dur="500"/>
                                        <p:tgtEl>
                                          <p:spTgt spid="20483">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20483">
                                            <p:txEl>
                                              <p:pRg st="4" end="4"/>
                                            </p:txEl>
                                          </p:spTgt>
                                        </p:tgtEl>
                                        <p:attrNameLst>
                                          <p:attrName>style.visibility</p:attrName>
                                        </p:attrNameLst>
                                      </p:cBhvr>
                                      <p:to>
                                        <p:strVal val="visible"/>
                                      </p:to>
                                    </p:set>
                                    <p:animEffect transition="in" filter="strips(downLeft)">
                                      <p:cBhvr>
                                        <p:cTn id="18" dur="500"/>
                                        <p:tgtEl>
                                          <p:spTgt spid="2048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20483">
                                            <p:txEl>
                                              <p:pRg st="6" end="6"/>
                                            </p:txEl>
                                          </p:spTgt>
                                        </p:tgtEl>
                                        <p:attrNameLst>
                                          <p:attrName>style.visibility</p:attrName>
                                        </p:attrNameLst>
                                      </p:cBhvr>
                                      <p:to>
                                        <p:strVal val="visible"/>
                                      </p:to>
                                    </p:set>
                                    <p:animEffect transition="in" filter="strips(downLeft)">
                                      <p:cBhvr>
                                        <p:cTn id="23" dur="5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04775" y="246063"/>
            <a:ext cx="9048750" cy="1143000"/>
          </a:xfrm>
        </p:spPr>
        <p:txBody>
          <a:bodyPr/>
          <a:lstStyle/>
          <a:p>
            <a:r>
              <a:rPr lang="en-US" dirty="0" smtClean="0"/>
              <a:t>I.  Use of Counsel in Coverage Matters</a:t>
            </a:r>
          </a:p>
        </p:txBody>
      </p:sp>
      <p:sp>
        <p:nvSpPr>
          <p:cNvPr id="21507" name="Content Placeholder 2"/>
          <p:cNvSpPr>
            <a:spLocks noGrp="1"/>
          </p:cNvSpPr>
          <p:nvPr>
            <p:ph idx="1"/>
          </p:nvPr>
        </p:nvSpPr>
        <p:spPr>
          <a:xfrm>
            <a:off x="457200" y="1362075"/>
            <a:ext cx="8496300" cy="4525963"/>
          </a:xfrm>
        </p:spPr>
        <p:txBody>
          <a:bodyPr/>
          <a:lstStyle/>
          <a:p>
            <a:r>
              <a:rPr lang="en-US" sz="2400" dirty="0" smtClean="0"/>
              <a:t>Counsel’s investigation / adjusting work is discoverable</a:t>
            </a:r>
          </a:p>
          <a:p>
            <a:pPr lvl="1"/>
            <a:r>
              <a:rPr lang="en-US" sz="2000" i="1" dirty="0" err="1" smtClean="0">
                <a:hlinkClick r:id="rId2"/>
              </a:rPr>
              <a:t>Stegman</a:t>
            </a:r>
            <a:r>
              <a:rPr lang="en-US" sz="2000" i="1" dirty="0" smtClean="0">
                <a:hlinkClick r:id="rId2"/>
              </a:rPr>
              <a:t> v. Nickels, 2006-Ohio-4918</a:t>
            </a:r>
            <a:r>
              <a:rPr lang="en-US" sz="2000" i="1" dirty="0" smtClean="0"/>
              <a:t> </a:t>
            </a:r>
            <a:r>
              <a:rPr lang="en-US" sz="2000" dirty="0" smtClean="0"/>
              <a:t>(6th Dist</a:t>
            </a:r>
            <a:r>
              <a:rPr lang="en-US" sz="2000" dirty="0" smtClean="0"/>
              <a:t>.)</a:t>
            </a:r>
            <a:endParaRPr lang="en-US" sz="2000" dirty="0" smtClean="0"/>
          </a:p>
          <a:p>
            <a:pPr lvl="2"/>
            <a:r>
              <a:rPr lang="en-US" sz="1800" dirty="0" smtClean="0"/>
              <a:t>Discovery of attorney involvement with “mere[] investigative business reports related to the processing of appellants’ insurance claim</a:t>
            </a:r>
            <a:r>
              <a:rPr lang="en-US" sz="1800" dirty="0" smtClean="0"/>
              <a:t>.” (renters)</a:t>
            </a:r>
            <a:endParaRPr lang="en-US" sz="1800" dirty="0" smtClean="0"/>
          </a:p>
          <a:p>
            <a:pPr lvl="1"/>
            <a:r>
              <a:rPr lang="en-US" sz="2000" i="1" dirty="0" err="1" smtClean="0">
                <a:hlinkClick r:id="rId3"/>
              </a:rPr>
              <a:t>Whitacre</a:t>
            </a:r>
            <a:r>
              <a:rPr lang="en-US" sz="2000" i="1" dirty="0" smtClean="0">
                <a:hlinkClick r:id="rId3"/>
              </a:rPr>
              <a:t> v. Nationwide Ins. Co., 2012-Ohio-4557</a:t>
            </a:r>
            <a:r>
              <a:rPr lang="en-US" sz="2000" i="1" dirty="0" smtClean="0"/>
              <a:t> </a:t>
            </a:r>
            <a:r>
              <a:rPr lang="en-US" sz="2000" dirty="0" smtClean="0"/>
              <a:t>(7th Dist)</a:t>
            </a:r>
          </a:p>
          <a:p>
            <a:pPr lvl="2"/>
            <a:r>
              <a:rPr lang="en-US" sz="1800" dirty="0" smtClean="0"/>
              <a:t>“documents produced by a company in the course of business do not become privileged merely because they are given to an attorney”</a:t>
            </a:r>
          </a:p>
          <a:p>
            <a:pPr lvl="2"/>
            <a:r>
              <a:rPr lang="en-US" sz="1800" dirty="0" smtClean="0"/>
              <a:t>Pre-denial, insurer is “merely carrying out its contractual responsibilities to the insured,” which can’t be “shielded” from review</a:t>
            </a:r>
          </a:p>
          <a:p>
            <a:pPr lvl="1"/>
            <a:r>
              <a:rPr lang="en-US" sz="2000" i="1" dirty="0" smtClean="0">
                <a:hlinkClick r:id="rId4"/>
              </a:rPr>
              <a:t>OneBeacon Ins. v. Forman Int'l, Ltd., 2006 U.S. Dist. LEXIS 90970</a:t>
            </a:r>
            <a:r>
              <a:rPr lang="en-US" sz="2000" i="1" dirty="0" smtClean="0"/>
              <a:t> </a:t>
            </a:r>
            <a:r>
              <a:rPr lang="en-US" sz="2000" dirty="0" smtClean="0"/>
              <a:t>(</a:t>
            </a:r>
            <a:r>
              <a:rPr lang="en-US" sz="2000" dirty="0" err="1" smtClean="0"/>
              <a:t>S.D.N.Y</a:t>
            </a:r>
            <a:r>
              <a:rPr lang="en-US" sz="2000" dirty="0" smtClean="0"/>
              <a:t> ) (attorney helped adjust $142 M  claim)</a:t>
            </a:r>
          </a:p>
          <a:p>
            <a:pPr lvl="2"/>
            <a:r>
              <a:rPr lang="en-US" sz="1800" dirty="0" smtClean="0"/>
              <a:t>cannot claim privilege simply because its claims investigation, measurement and payment were "performed by attorneys”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Left)">
                                      <p:cBhvr>
                                        <p:cTn id="7" dur="500"/>
                                        <p:tgtEl>
                                          <p:spTgt spid="215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strips(downLeft)">
                                      <p:cBhvr>
                                        <p:cTn id="12" dur="500"/>
                                        <p:tgtEl>
                                          <p:spTgt spid="21507">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animEffect transition="in" filter="strips(downLeft)">
                                      <p:cBhvr>
                                        <p:cTn id="15" dur="500"/>
                                        <p:tgtEl>
                                          <p:spTgt spid="2150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21507">
                                            <p:txEl>
                                              <p:pRg st="3" end="3"/>
                                            </p:txEl>
                                          </p:spTgt>
                                        </p:tgtEl>
                                        <p:attrNameLst>
                                          <p:attrName>style.visibility</p:attrName>
                                        </p:attrNameLst>
                                      </p:cBhvr>
                                      <p:to>
                                        <p:strVal val="visible"/>
                                      </p:to>
                                    </p:set>
                                    <p:animEffect transition="in" filter="strips(downLeft)">
                                      <p:cBhvr>
                                        <p:cTn id="20" dur="500"/>
                                        <p:tgtEl>
                                          <p:spTgt spid="21507">
                                            <p:txEl>
                                              <p:pRg st="3" end="3"/>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animEffect transition="in" filter="strips(downLeft)">
                                      <p:cBhvr>
                                        <p:cTn id="23" dur="500"/>
                                        <p:tgtEl>
                                          <p:spTgt spid="21507">
                                            <p:txEl>
                                              <p:pRg st="4" end="4"/>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21507">
                                            <p:txEl>
                                              <p:pRg st="5" end="5"/>
                                            </p:txEl>
                                          </p:spTgt>
                                        </p:tgtEl>
                                        <p:attrNameLst>
                                          <p:attrName>style.visibility</p:attrName>
                                        </p:attrNameLst>
                                      </p:cBhvr>
                                      <p:to>
                                        <p:strVal val="visible"/>
                                      </p:to>
                                    </p:set>
                                    <p:animEffect transition="in" filter="strips(downLeft)">
                                      <p:cBhvr>
                                        <p:cTn id="26" dur="500"/>
                                        <p:tgtEl>
                                          <p:spTgt spid="21507">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21507">
                                            <p:txEl>
                                              <p:pRg st="6" end="6"/>
                                            </p:txEl>
                                          </p:spTgt>
                                        </p:tgtEl>
                                        <p:attrNameLst>
                                          <p:attrName>style.visibility</p:attrName>
                                        </p:attrNameLst>
                                      </p:cBhvr>
                                      <p:to>
                                        <p:strVal val="visible"/>
                                      </p:to>
                                    </p:set>
                                    <p:animEffect transition="in" filter="strips(downLeft)">
                                      <p:cBhvr>
                                        <p:cTn id="31" dur="500"/>
                                        <p:tgtEl>
                                          <p:spTgt spid="21507">
                                            <p:txEl>
                                              <p:pRg st="6" end="6"/>
                                            </p:txEl>
                                          </p:spTgt>
                                        </p:tgtEl>
                                      </p:cBhvr>
                                    </p:animEffect>
                                  </p:childTnLst>
                                </p:cTn>
                              </p:par>
                              <p:par>
                                <p:cTn id="32" presetID="18" presetClass="entr" presetSubtype="12" fill="hold" nodeType="withEffect">
                                  <p:stCondLst>
                                    <p:cond delay="0"/>
                                  </p:stCondLst>
                                  <p:childTnLst>
                                    <p:set>
                                      <p:cBhvr>
                                        <p:cTn id="33" dur="1" fill="hold">
                                          <p:stCondLst>
                                            <p:cond delay="0"/>
                                          </p:stCondLst>
                                        </p:cTn>
                                        <p:tgtEl>
                                          <p:spTgt spid="21507">
                                            <p:txEl>
                                              <p:pRg st="7" end="7"/>
                                            </p:txEl>
                                          </p:spTgt>
                                        </p:tgtEl>
                                        <p:attrNameLst>
                                          <p:attrName>style.visibility</p:attrName>
                                        </p:attrNameLst>
                                      </p:cBhvr>
                                      <p:to>
                                        <p:strVal val="visible"/>
                                      </p:to>
                                    </p:set>
                                    <p:animEffect transition="in" filter="strips(downLeft)">
                                      <p:cBhvr>
                                        <p:cTn id="34" dur="500"/>
                                        <p:tgtEl>
                                          <p:spTgt spid="2150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65113" y="274637"/>
            <a:ext cx="8878887" cy="1468437"/>
          </a:xfrm>
        </p:spPr>
        <p:txBody>
          <a:bodyPr/>
          <a:lstStyle/>
          <a:p>
            <a:r>
              <a:rPr lang="en-US" dirty="0" smtClean="0"/>
              <a:t>I.  Use of Counsel in Coverage Matters</a:t>
            </a:r>
          </a:p>
        </p:txBody>
      </p:sp>
      <p:sp>
        <p:nvSpPr>
          <p:cNvPr id="22531" name="Content Placeholder 2"/>
          <p:cNvSpPr>
            <a:spLocks noGrp="1"/>
          </p:cNvSpPr>
          <p:nvPr>
            <p:ph idx="1"/>
          </p:nvPr>
        </p:nvSpPr>
        <p:spPr>
          <a:xfrm>
            <a:off x="265113" y="1952625"/>
            <a:ext cx="8602662" cy="4173538"/>
          </a:xfrm>
        </p:spPr>
        <p:txBody>
          <a:bodyPr/>
          <a:lstStyle/>
          <a:p>
            <a:r>
              <a:rPr lang="en-US" sz="2400" i="1" u="sng" dirty="0" err="1" smtClean="0"/>
              <a:t>Gantzos</a:t>
            </a:r>
            <a:r>
              <a:rPr lang="en-US" sz="2400" i="1" u="sng" dirty="0" smtClean="0"/>
              <a:t> v. Jefferson Ins. Co.</a:t>
            </a:r>
            <a:r>
              <a:rPr lang="en-US" sz="2400" dirty="0" smtClean="0"/>
              <a:t>, 6</a:t>
            </a:r>
            <a:r>
              <a:rPr lang="en-US" sz="2400" baseline="30000" dirty="0" smtClean="0"/>
              <a:t>th</a:t>
            </a:r>
            <a:r>
              <a:rPr lang="en-US" sz="2400" dirty="0" smtClean="0"/>
              <a:t> Dist. No. L-85-078 (1985 Ohio App. LEXIS 8691, *6-7 &amp; </a:t>
            </a:r>
            <a:r>
              <a:rPr lang="en-US" sz="2400" dirty="0" err="1" smtClean="0"/>
              <a:t>n.2</a:t>
            </a:r>
            <a:r>
              <a:rPr lang="en-US" sz="2400" dirty="0" smtClean="0"/>
              <a:t>)</a:t>
            </a:r>
            <a:r>
              <a:rPr lang="en-US" sz="2000" dirty="0" smtClean="0"/>
              <a:t> </a:t>
            </a:r>
          </a:p>
          <a:p>
            <a:pPr lvl="1"/>
            <a:r>
              <a:rPr lang="en-US" sz="2000" dirty="0" smtClean="0"/>
              <a:t>a non-insurance case</a:t>
            </a:r>
          </a:p>
          <a:p>
            <a:pPr lvl="1"/>
            <a:r>
              <a:rPr lang="en-US" sz="2000" dirty="0" smtClean="0"/>
              <a:t>“privilege . . . does not generally apply to business advice or management of the client's operations by counsel.” </a:t>
            </a:r>
          </a:p>
          <a:p>
            <a:pPr lvl="1"/>
            <a:r>
              <a:rPr lang="en-US" sz="2000" dirty="0" smtClean="0"/>
              <a:t>“court must assure fairness in litigation by preventing an attorney's involvement in a client's business affairs to become a strategic ruse to limit” disclosure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strips(downLeft)">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strips(downLeft)">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2531">
                                            <p:txEl>
                                              <p:pRg st="2" end="2"/>
                                            </p:txEl>
                                          </p:spTgt>
                                        </p:tgtEl>
                                        <p:attrNameLst>
                                          <p:attrName>style.visibility</p:attrName>
                                        </p:attrNameLst>
                                      </p:cBhvr>
                                      <p:to>
                                        <p:strVal val="visible"/>
                                      </p:to>
                                    </p:set>
                                    <p:animEffect transition="in" filter="strips(downLeft)">
                                      <p:cBhvr>
                                        <p:cTn id="17" dur="500"/>
                                        <p:tgtEl>
                                          <p:spTgt spid="22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2531">
                                            <p:txEl>
                                              <p:pRg st="3" end="3"/>
                                            </p:txEl>
                                          </p:spTgt>
                                        </p:tgtEl>
                                        <p:attrNameLst>
                                          <p:attrName>style.visibility</p:attrName>
                                        </p:attrNameLst>
                                      </p:cBhvr>
                                      <p:to>
                                        <p:strVal val="visible"/>
                                      </p:to>
                                    </p:set>
                                    <p:animEffect transition="in" filter="strips(downLeft)">
                                      <p:cBhvr>
                                        <p:cTn id="22" dur="5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1573212"/>
          </a:xfrm>
        </p:spPr>
        <p:txBody>
          <a:bodyPr/>
          <a:lstStyle/>
          <a:p>
            <a:r>
              <a:rPr lang="en-US" dirty="0" smtClean="0"/>
              <a:t>II.  Discovery of privileged items </a:t>
            </a:r>
            <a:br>
              <a:rPr lang="en-US" dirty="0" smtClean="0"/>
            </a:br>
            <a:r>
              <a:rPr lang="en-US" dirty="0" smtClean="0"/>
              <a:t>in Bad Faith Cases</a:t>
            </a:r>
          </a:p>
        </p:txBody>
      </p:sp>
      <p:sp>
        <p:nvSpPr>
          <p:cNvPr id="21507" name="Content Placeholder 2"/>
          <p:cNvSpPr>
            <a:spLocks noGrp="1"/>
          </p:cNvSpPr>
          <p:nvPr>
            <p:ph idx="1"/>
          </p:nvPr>
        </p:nvSpPr>
        <p:spPr>
          <a:xfrm>
            <a:off x="457200" y="2200275"/>
            <a:ext cx="8229600" cy="3925888"/>
          </a:xfrm>
        </p:spPr>
        <p:txBody>
          <a:bodyPr/>
          <a:lstStyle/>
          <a:p>
            <a:r>
              <a:rPr lang="en-US" sz="2400" dirty="0" smtClean="0"/>
              <a:t>Ohio’s bad faith standard -- Reasonable Justification</a:t>
            </a:r>
          </a:p>
          <a:p>
            <a:pPr lvl="1"/>
            <a:r>
              <a:rPr lang="en-US" sz="2000" dirty="0" smtClean="0"/>
              <a:t>"An insurer fails to exercise good faith in the processing of a claim of its insured where its refusal to pay the claim is not predicated upon circumstances that furnish reasonable justification </a:t>
            </a:r>
            <a:r>
              <a:rPr lang="en-US" sz="2000" dirty="0" err="1" smtClean="0"/>
              <a:t>therefor</a:t>
            </a:r>
            <a:r>
              <a:rPr lang="en-US" sz="2000" dirty="0" smtClean="0"/>
              <a:t>." </a:t>
            </a:r>
          </a:p>
          <a:p>
            <a:pPr lvl="1"/>
            <a:r>
              <a:rPr lang="en-US" sz="2000" dirty="0" smtClean="0"/>
              <a:t>when assessment of coverage is being considered</a:t>
            </a:r>
          </a:p>
          <a:p>
            <a:r>
              <a:rPr lang="en-US" sz="2400" i="1" u="sng" dirty="0" err="1" smtClean="0"/>
              <a:t>Zoppo</a:t>
            </a:r>
            <a:r>
              <a:rPr lang="en-US" sz="2400" i="1" u="sng" dirty="0" smtClean="0"/>
              <a:t> v. Homestead Ins. </a:t>
            </a:r>
            <a:r>
              <a:rPr lang="en-US" sz="2400" dirty="0" smtClean="0"/>
              <a:t>(1994), 71 Ohio </a:t>
            </a:r>
            <a:r>
              <a:rPr lang="en-US" sz="2400" dirty="0" err="1" smtClean="0"/>
              <a:t>St.3d</a:t>
            </a:r>
            <a:r>
              <a:rPr lang="en-US" sz="2400" dirty="0" smtClean="0"/>
              <a:t> 552, </a:t>
            </a:r>
            <a:r>
              <a:rPr lang="en-US" sz="2400" dirty="0" err="1" smtClean="0"/>
              <a:t>syl</a:t>
            </a:r>
            <a:r>
              <a:rPr lang="en-US" sz="2400" dirty="0" smtClean="0"/>
              <a:t> ¶1:</a:t>
            </a:r>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strips(downLeft)">
                                      <p:cBhvr>
                                        <p:cTn id="7" dur="500"/>
                                        <p:tgtEl>
                                          <p:spTgt spid="2150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21507">
                                            <p:txEl>
                                              <p:pRg st="1" end="1"/>
                                            </p:txEl>
                                          </p:spTgt>
                                        </p:tgtEl>
                                        <p:attrNameLst>
                                          <p:attrName>style.visibility</p:attrName>
                                        </p:attrNameLst>
                                      </p:cBhvr>
                                      <p:to>
                                        <p:strVal val="visible"/>
                                      </p:to>
                                    </p:set>
                                    <p:animEffect transition="in" filter="strips(downLeft)">
                                      <p:cBhvr>
                                        <p:cTn id="10" dur="500"/>
                                        <p:tgtEl>
                                          <p:spTgt spid="2150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21507">
                                            <p:txEl>
                                              <p:pRg st="2" end="2"/>
                                            </p:txEl>
                                          </p:spTgt>
                                        </p:tgtEl>
                                        <p:attrNameLst>
                                          <p:attrName>style.visibility</p:attrName>
                                        </p:attrNameLst>
                                      </p:cBhvr>
                                      <p:to>
                                        <p:strVal val="visible"/>
                                      </p:to>
                                    </p:set>
                                    <p:animEffect transition="in" filter="strips(downLeft)">
                                      <p:cBhvr>
                                        <p:cTn id="13" dur="500"/>
                                        <p:tgtEl>
                                          <p:spTgt spid="2150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21507">
                                            <p:txEl>
                                              <p:pRg st="3" end="3"/>
                                            </p:txEl>
                                          </p:spTgt>
                                        </p:tgtEl>
                                        <p:attrNameLst>
                                          <p:attrName>style.visibility</p:attrName>
                                        </p:attrNameLst>
                                      </p:cBhvr>
                                      <p:to>
                                        <p:strVal val="visible"/>
                                      </p:to>
                                    </p:set>
                                    <p:animEffect transition="in" filter="strips(downLeft)">
                                      <p:cBhvr>
                                        <p:cTn id="18"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274637"/>
            <a:ext cx="8229600" cy="1601787"/>
          </a:xfrm>
        </p:spPr>
        <p:txBody>
          <a:bodyPr/>
          <a:lstStyle/>
          <a:p>
            <a:r>
              <a:rPr lang="en-US" dirty="0" smtClean="0"/>
              <a:t>II.  Discovery of privileged items </a:t>
            </a:r>
            <a:br>
              <a:rPr lang="en-US" dirty="0" smtClean="0"/>
            </a:br>
            <a:r>
              <a:rPr lang="en-US" dirty="0" smtClean="0"/>
              <a:t>in Bad Faith Cases</a:t>
            </a:r>
          </a:p>
        </p:txBody>
      </p:sp>
      <p:sp>
        <p:nvSpPr>
          <p:cNvPr id="24579" name="Content Placeholder 2"/>
          <p:cNvSpPr>
            <a:spLocks noGrp="1"/>
          </p:cNvSpPr>
          <p:nvPr>
            <p:ph idx="1"/>
          </p:nvPr>
        </p:nvSpPr>
        <p:spPr>
          <a:xfrm>
            <a:off x="457200" y="2057400"/>
            <a:ext cx="8229600" cy="4068763"/>
          </a:xfrm>
        </p:spPr>
        <p:txBody>
          <a:bodyPr/>
          <a:lstStyle/>
          <a:p>
            <a:r>
              <a:rPr lang="en-US" sz="2400" dirty="0" smtClean="0"/>
              <a:t>Types of bad faith cases</a:t>
            </a:r>
          </a:p>
          <a:p>
            <a:pPr lvl="2">
              <a:lnSpc>
                <a:spcPct val="40000"/>
              </a:lnSpc>
              <a:buFont typeface="Arial" charset="0"/>
              <a:buNone/>
            </a:pPr>
            <a:endParaRPr lang="en-US" dirty="0" smtClean="0">
              <a:cs typeface="Times New Roman" pitchFamily="18" charset="0"/>
            </a:endParaRPr>
          </a:p>
          <a:p>
            <a:pPr lvl="1"/>
            <a:r>
              <a:rPr lang="en-US" sz="2000" dirty="0" smtClean="0">
                <a:cs typeface="Times New Roman" pitchFamily="18" charset="0"/>
              </a:rPr>
              <a:t>Bad Faith Failure to Settle a Covered Claim, Resulting in Excess Liability</a:t>
            </a:r>
          </a:p>
          <a:p>
            <a:pPr lvl="2">
              <a:lnSpc>
                <a:spcPct val="40000"/>
              </a:lnSpc>
            </a:pPr>
            <a:endParaRPr lang="en-US" dirty="0" smtClean="0">
              <a:cs typeface="Times New Roman" pitchFamily="18" charset="0"/>
            </a:endParaRPr>
          </a:p>
          <a:p>
            <a:pPr lvl="2">
              <a:spcAft>
                <a:spcPct val="30000"/>
              </a:spcAft>
            </a:pPr>
            <a:r>
              <a:rPr lang="en-US" sz="1800" dirty="0" smtClean="0">
                <a:cs typeface="Times New Roman" pitchFamily="18" charset="0"/>
              </a:rPr>
              <a:t>Liability for entire judgment against the insured</a:t>
            </a:r>
          </a:p>
          <a:p>
            <a:pPr lvl="2">
              <a:spcAft>
                <a:spcPct val="30000"/>
              </a:spcAft>
            </a:pPr>
            <a:r>
              <a:rPr lang="en-US" sz="1800" dirty="0" smtClean="0">
                <a:cs typeface="Times New Roman" pitchFamily="18" charset="0"/>
              </a:rPr>
              <a:t>“Incentive” to accept a settlement offer in a case with damages “near or over its policy limits.” </a:t>
            </a:r>
          </a:p>
          <a:p>
            <a:pPr lvl="2">
              <a:spcAft>
                <a:spcPct val="30000"/>
              </a:spcAft>
            </a:pPr>
            <a:r>
              <a:rPr lang="en-US" sz="1800" dirty="0" smtClean="0">
                <a:cs typeface="Times New Roman" pitchFamily="18" charset="0"/>
              </a:rPr>
              <a:t>Adjudicated judgment required (not consent judgment)</a:t>
            </a:r>
          </a:p>
          <a:p>
            <a:pPr lvl="3">
              <a:lnSpc>
                <a:spcPct val="20000"/>
              </a:lnSpc>
              <a:spcAft>
                <a:spcPct val="30000"/>
              </a:spcAft>
            </a:pPr>
            <a:endParaRPr lang="en-US" dirty="0" smtClean="0">
              <a:cs typeface="Times New Roman" pitchFamily="18" charset="0"/>
            </a:endParaRP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Left)">
                                      <p:cBhvr>
                                        <p:cTn id="7" dur="500"/>
                                        <p:tgtEl>
                                          <p:spTgt spid="24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strips(downLeft)">
                                      <p:cBhvr>
                                        <p:cTn id="12" dur="500"/>
                                        <p:tgtEl>
                                          <p:spTgt spid="245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4579">
                                            <p:txEl>
                                              <p:pRg st="4" end="4"/>
                                            </p:txEl>
                                          </p:spTgt>
                                        </p:tgtEl>
                                        <p:attrNameLst>
                                          <p:attrName>style.visibility</p:attrName>
                                        </p:attrNameLst>
                                      </p:cBhvr>
                                      <p:to>
                                        <p:strVal val="visible"/>
                                      </p:to>
                                    </p:set>
                                    <p:animEffect transition="in" filter="strips(downLeft)">
                                      <p:cBhvr>
                                        <p:cTn id="17" dur="500"/>
                                        <p:tgtEl>
                                          <p:spTgt spid="245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4579">
                                            <p:txEl>
                                              <p:pRg st="5" end="5"/>
                                            </p:txEl>
                                          </p:spTgt>
                                        </p:tgtEl>
                                        <p:attrNameLst>
                                          <p:attrName>style.visibility</p:attrName>
                                        </p:attrNameLst>
                                      </p:cBhvr>
                                      <p:to>
                                        <p:strVal val="visible"/>
                                      </p:to>
                                    </p:set>
                                    <p:animEffect transition="in" filter="strips(downLeft)">
                                      <p:cBhvr>
                                        <p:cTn id="22" dur="500"/>
                                        <p:tgtEl>
                                          <p:spTgt spid="2457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24579">
                                            <p:txEl>
                                              <p:pRg st="6" end="6"/>
                                            </p:txEl>
                                          </p:spTgt>
                                        </p:tgtEl>
                                        <p:attrNameLst>
                                          <p:attrName>style.visibility</p:attrName>
                                        </p:attrNameLst>
                                      </p:cBhvr>
                                      <p:to>
                                        <p:strVal val="visible"/>
                                      </p:to>
                                    </p:set>
                                    <p:animEffect transition="in" filter="strips(downLeft)">
                                      <p:cBhvr>
                                        <p:cTn id="27" dur="5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74637"/>
            <a:ext cx="8229600" cy="1601787"/>
          </a:xfrm>
        </p:spPr>
        <p:txBody>
          <a:bodyPr/>
          <a:lstStyle/>
          <a:p>
            <a:r>
              <a:rPr lang="en-US" dirty="0" smtClean="0"/>
              <a:t>II.  Discovery of privileged items </a:t>
            </a:r>
            <a:br>
              <a:rPr lang="en-US" dirty="0" smtClean="0"/>
            </a:br>
            <a:r>
              <a:rPr lang="en-US" dirty="0" smtClean="0"/>
              <a:t>in Bad Faith Cases</a:t>
            </a:r>
          </a:p>
        </p:txBody>
      </p:sp>
      <p:sp>
        <p:nvSpPr>
          <p:cNvPr id="3" name="Content Placeholder 2"/>
          <p:cNvSpPr>
            <a:spLocks noGrp="1"/>
          </p:cNvSpPr>
          <p:nvPr>
            <p:ph idx="1"/>
          </p:nvPr>
        </p:nvSpPr>
        <p:spPr>
          <a:xfrm>
            <a:off x="457200" y="2209800"/>
            <a:ext cx="8229600" cy="3916363"/>
          </a:xfrm>
        </p:spPr>
        <p:txBody>
          <a:bodyPr/>
          <a:lstStyle/>
          <a:p>
            <a:pPr>
              <a:defRPr/>
            </a:pPr>
            <a:r>
              <a:rPr lang="en-US" sz="2400" dirty="0" smtClean="0"/>
              <a:t>Types of bad faith cases (cont’d)</a:t>
            </a:r>
          </a:p>
          <a:p>
            <a:pPr lvl="1">
              <a:defRPr/>
            </a:pPr>
            <a:r>
              <a:rPr lang="en-US" sz="2000" dirty="0" smtClean="0">
                <a:cs typeface="Times New Roman" charset="0"/>
              </a:rPr>
              <a:t>Bad Faith Refusal to Pay a Covered Claim</a:t>
            </a:r>
          </a:p>
          <a:p>
            <a:pPr lvl="1">
              <a:defRPr/>
            </a:pPr>
            <a:r>
              <a:rPr lang="en-US" sz="2000" dirty="0" smtClean="0">
                <a:cs typeface="Times New Roman" charset="0"/>
              </a:rPr>
              <a:t>Bad Faith Failure to Defend, Even if Indemnity  Is Ultimately Disproven</a:t>
            </a:r>
          </a:p>
          <a:p>
            <a:pPr lvl="1">
              <a:defRPr/>
            </a:pPr>
            <a:r>
              <a:rPr lang="en-US" sz="2000" dirty="0" smtClean="0">
                <a:cs typeface="Times New Roman" charset="0"/>
              </a:rPr>
              <a:t>Bad Faith Delay in Payment of a Covered Claim</a:t>
            </a:r>
          </a:p>
          <a:p>
            <a:pPr lvl="1">
              <a:defRPr/>
            </a:pPr>
            <a:r>
              <a:rPr lang="en-US" sz="2000" dirty="0" smtClean="0">
                <a:cs typeface="Times New Roman" charset="0"/>
              </a:rPr>
              <a:t>Unreasonable claims handling (but questionable if no coverage)</a:t>
            </a:r>
          </a:p>
          <a:p>
            <a:pPr marL="342900" lvl="2" indent="-342900">
              <a:defRPr/>
            </a:pPr>
            <a:r>
              <a:rPr lang="en-US" dirty="0" smtClean="0">
                <a:cs typeface="Times New Roman" charset="0"/>
              </a:rPr>
              <a:t>Punitive Damages and attorney fees with additional proof</a:t>
            </a:r>
          </a:p>
          <a:p>
            <a:pPr marL="800100" lvl="3" indent="-342900">
              <a:defRPr/>
            </a:pPr>
            <a:r>
              <a:rPr lang="en-US" dirty="0" smtClean="0">
                <a:cs typeface="Times New Roman" charset="0"/>
              </a:rPr>
              <a:t>Fraud / insult / malice (reckless indifference)</a:t>
            </a:r>
          </a:p>
          <a:p>
            <a:pPr>
              <a:defRPr/>
            </a:pPr>
            <a:endParaRPr lang="en-US" dirty="0" smtClean="0"/>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II.  Discovery of privileged items </a:t>
            </a:r>
            <a:br>
              <a:rPr lang="en-US" dirty="0" smtClean="0"/>
            </a:br>
            <a:r>
              <a:rPr lang="en-US" dirty="0" smtClean="0"/>
              <a:t>in Bad Faith Cases</a:t>
            </a:r>
          </a:p>
        </p:txBody>
      </p:sp>
      <p:sp>
        <p:nvSpPr>
          <p:cNvPr id="23555" name="Content Placeholder 2"/>
          <p:cNvSpPr>
            <a:spLocks noGrp="1"/>
          </p:cNvSpPr>
          <p:nvPr>
            <p:ph idx="1"/>
          </p:nvPr>
        </p:nvSpPr>
        <p:spPr/>
        <p:txBody>
          <a:bodyPr/>
          <a:lstStyle/>
          <a:p>
            <a:r>
              <a:rPr lang="en-US" sz="2400" i="1" u="sng" dirty="0" smtClean="0"/>
              <a:t>Boone v. </a:t>
            </a:r>
            <a:r>
              <a:rPr lang="en-US" sz="2400" i="1" u="sng" dirty="0" err="1" smtClean="0"/>
              <a:t>Vanliner</a:t>
            </a:r>
            <a:r>
              <a:rPr lang="en-US" sz="2400" i="1" u="sng" dirty="0" smtClean="0"/>
              <a:t> Ins. Co. </a:t>
            </a:r>
            <a:r>
              <a:rPr lang="en-US" sz="2400" dirty="0" smtClean="0"/>
              <a:t>(2001), 91 Ohio </a:t>
            </a:r>
            <a:r>
              <a:rPr lang="en-US" sz="2400" dirty="0" err="1" smtClean="0"/>
              <a:t>St.3d</a:t>
            </a:r>
            <a:r>
              <a:rPr lang="en-US" sz="2400" dirty="0" smtClean="0"/>
              <a:t> 209, syl. &amp; 213-14 (emphasis added).</a:t>
            </a:r>
          </a:p>
          <a:p>
            <a:pPr lvl="1"/>
            <a:r>
              <a:rPr lang="en-US" sz="2100" dirty="0" smtClean="0"/>
              <a:t>“Claims file materials that show an insurer's lack of good faith in denying coverage are </a:t>
            </a:r>
            <a:r>
              <a:rPr lang="en-US" sz="2100" b="1" u="sng" dirty="0" smtClean="0"/>
              <a:t>unworthy of protection.</a:t>
            </a:r>
            <a:r>
              <a:rPr lang="en-US" sz="2100" dirty="0" smtClean="0"/>
              <a:t>”</a:t>
            </a:r>
          </a:p>
          <a:p>
            <a:pPr lvl="1"/>
            <a:r>
              <a:rPr lang="en-US" sz="2100" dirty="0" smtClean="0"/>
              <a:t>In cases “alleging bad faith denial . . . the </a:t>
            </a:r>
            <a:r>
              <a:rPr lang="en-US" sz="2100" b="1" u="sng" dirty="0" smtClean="0"/>
              <a:t>insured is entitled to discover claims file materials containing attorney-client communications</a:t>
            </a:r>
            <a:r>
              <a:rPr lang="en-US" sz="2100" dirty="0" smtClean="0"/>
              <a:t> related to the issue of coverage that were created </a:t>
            </a:r>
            <a:r>
              <a:rPr lang="en-US" sz="2100" b="1" u="sng" dirty="0" smtClean="0"/>
              <a:t>prior to the denial</a:t>
            </a:r>
            <a:r>
              <a:rPr lang="en-US" sz="2100" dirty="0" smtClean="0"/>
              <a:t> of coverage." </a:t>
            </a:r>
          </a:p>
          <a:p>
            <a:pPr lvl="1"/>
            <a:r>
              <a:rPr lang="en-US" sz="2100" dirty="0" smtClean="0"/>
              <a:t>Court “</a:t>
            </a:r>
            <a:r>
              <a:rPr lang="en-US" sz="2100" b="1" u="sng" dirty="0" smtClean="0"/>
              <a:t>may issue a stay of the bad faith claim</a:t>
            </a:r>
            <a:r>
              <a:rPr lang="en-US" sz="2100" dirty="0" smtClean="0"/>
              <a:t> and related production” if it would inhibit the insurer in the underlying claim</a:t>
            </a:r>
          </a:p>
          <a:p>
            <a:endParaRPr lang="en-US" sz="2400" dirty="0" smtClean="0"/>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strips(downLeft)">
                                      <p:cBhvr>
                                        <p:cTn id="7" dur="500"/>
                                        <p:tgtEl>
                                          <p:spTgt spid="235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3555">
                                            <p:txEl>
                                              <p:pRg st="1" end="1"/>
                                            </p:txEl>
                                          </p:spTgt>
                                        </p:tgtEl>
                                        <p:attrNameLst>
                                          <p:attrName>style.visibility</p:attrName>
                                        </p:attrNameLst>
                                      </p:cBhvr>
                                      <p:to>
                                        <p:strVal val="visible"/>
                                      </p:to>
                                    </p:set>
                                    <p:animEffect transition="in" filter="strips(downLeft)">
                                      <p:cBhvr>
                                        <p:cTn id="12" dur="500"/>
                                        <p:tgtEl>
                                          <p:spTgt spid="235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23555">
                                            <p:txEl>
                                              <p:pRg st="2" end="2"/>
                                            </p:txEl>
                                          </p:spTgt>
                                        </p:tgtEl>
                                        <p:attrNameLst>
                                          <p:attrName>style.visibility</p:attrName>
                                        </p:attrNameLst>
                                      </p:cBhvr>
                                      <p:to>
                                        <p:strVal val="visible"/>
                                      </p:to>
                                    </p:set>
                                    <p:animEffect transition="in" filter="strips(downLeft)">
                                      <p:cBhvr>
                                        <p:cTn id="17" dur="500"/>
                                        <p:tgtEl>
                                          <p:spTgt spid="235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23555">
                                            <p:txEl>
                                              <p:pRg st="3" end="3"/>
                                            </p:txEl>
                                          </p:spTgt>
                                        </p:tgtEl>
                                        <p:attrNameLst>
                                          <p:attrName>style.visibility</p:attrName>
                                        </p:attrNameLst>
                                      </p:cBhvr>
                                      <p:to>
                                        <p:strVal val="visible"/>
                                      </p:to>
                                    </p:set>
                                    <p:animEffect transition="in" filter="strips(downLeft)">
                                      <p:cBhvr>
                                        <p:cTn id="22" dur="500"/>
                                        <p:tgtEl>
                                          <p:spTgt spid="235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274638"/>
            <a:ext cx="8229600" cy="1306512"/>
          </a:xfrm>
        </p:spPr>
        <p:txBody>
          <a:bodyPr/>
          <a:lstStyle/>
          <a:p>
            <a:r>
              <a:rPr lang="en-US" dirty="0" smtClean="0"/>
              <a:t>II.  Discovery of privileged items </a:t>
            </a:r>
            <a:br>
              <a:rPr lang="en-US" dirty="0" smtClean="0"/>
            </a:br>
            <a:r>
              <a:rPr lang="en-US" dirty="0" smtClean="0"/>
              <a:t>in Bad Faith Cases</a:t>
            </a:r>
          </a:p>
        </p:txBody>
      </p:sp>
      <p:sp>
        <p:nvSpPr>
          <p:cNvPr id="24579" name="Content Placeholder 2"/>
          <p:cNvSpPr>
            <a:spLocks noGrp="1"/>
          </p:cNvSpPr>
          <p:nvPr>
            <p:ph idx="1"/>
          </p:nvPr>
        </p:nvSpPr>
        <p:spPr>
          <a:xfrm>
            <a:off x="457200" y="1885950"/>
            <a:ext cx="8229600" cy="4240213"/>
          </a:xfrm>
        </p:spPr>
        <p:txBody>
          <a:bodyPr/>
          <a:lstStyle/>
          <a:p>
            <a:r>
              <a:rPr lang="en-US" sz="2400" dirty="0" smtClean="0"/>
              <a:t>Bad Faith is an “exception” to privilege</a:t>
            </a:r>
          </a:p>
          <a:p>
            <a:pPr lvl="1"/>
            <a:r>
              <a:rPr lang="en-US" sz="2000" i="1" dirty="0" smtClean="0">
                <a:hlinkClick r:id="rId2"/>
              </a:rPr>
              <a:t>Squire, Sanders, 127 Ohio St. </a:t>
            </a:r>
            <a:r>
              <a:rPr lang="en-US" sz="2000" i="1" dirty="0" err="1" smtClean="0">
                <a:hlinkClick r:id="rId2"/>
              </a:rPr>
              <a:t>3d</a:t>
            </a:r>
            <a:r>
              <a:rPr lang="en-US" sz="2000" i="1" dirty="0" smtClean="0">
                <a:hlinkClick r:id="rId2"/>
              </a:rPr>
              <a:t> at</a:t>
            </a:r>
            <a:r>
              <a:rPr lang="en-US" sz="2000" i="1" dirty="0" smtClean="0"/>
              <a:t> </a:t>
            </a:r>
            <a:r>
              <a:rPr lang="en-US" sz="2000" dirty="0" smtClean="0"/>
              <a:t>¶24-32</a:t>
            </a:r>
          </a:p>
          <a:p>
            <a:pPr lvl="1">
              <a:buNone/>
            </a:pPr>
            <a:endParaRPr lang="en-US" sz="1300" dirty="0" smtClean="0"/>
          </a:p>
          <a:p>
            <a:r>
              <a:rPr lang="en-US" sz="2400" dirty="0" smtClean="0"/>
              <a:t>Some cases thus simply require production</a:t>
            </a:r>
          </a:p>
          <a:p>
            <a:pPr lvl="1"/>
            <a:r>
              <a:rPr lang="en-US" sz="2000" i="1" dirty="0" smtClean="0">
                <a:hlinkClick r:id="rId3"/>
              </a:rPr>
              <a:t>Maxey v. State Farm Fire &amp; </a:t>
            </a:r>
            <a:r>
              <a:rPr lang="en-US" sz="2000" i="1" dirty="0" err="1" smtClean="0">
                <a:hlinkClick r:id="rId3"/>
              </a:rPr>
              <a:t>Cas</a:t>
            </a:r>
            <a:r>
              <a:rPr lang="en-US" sz="2000" i="1" dirty="0" smtClean="0">
                <a:hlinkClick r:id="rId3"/>
              </a:rPr>
              <a:t>. Co., 569 F. Supp. </a:t>
            </a:r>
            <a:r>
              <a:rPr lang="en-US" sz="2000" i="1" dirty="0" err="1" smtClean="0">
                <a:hlinkClick r:id="rId3"/>
              </a:rPr>
              <a:t>2d</a:t>
            </a:r>
            <a:r>
              <a:rPr lang="en-US" sz="2000" i="1" dirty="0" smtClean="0">
                <a:hlinkClick r:id="rId3"/>
              </a:rPr>
              <a:t> 720</a:t>
            </a:r>
            <a:r>
              <a:rPr lang="en-US" sz="2000" i="1" dirty="0" smtClean="0"/>
              <a:t> </a:t>
            </a:r>
            <a:r>
              <a:rPr lang="en-US" sz="2000" dirty="0" smtClean="0"/>
              <a:t>(S.D. Ohio 2008)  (discovery ordered and no stay required, which would cause “unnecessary duplication, delay, and expense &amp; does not serve . . . judicial economy”)</a:t>
            </a:r>
          </a:p>
          <a:p>
            <a:pPr lvl="1"/>
            <a:r>
              <a:rPr lang="en-US" sz="2000" dirty="0" smtClean="0"/>
              <a:t>Many other cases provide for production of privileged items</a:t>
            </a:r>
          </a:p>
          <a:p>
            <a:pPr lvl="1"/>
            <a:r>
              <a:rPr lang="en-US" sz="2000" dirty="0" smtClean="0"/>
              <a:t>Denial of stay / bifurcation</a:t>
            </a:r>
          </a:p>
          <a:p>
            <a:endParaRPr lang="en-US" sz="2400" dirty="0" smtClean="0"/>
          </a:p>
          <a:p>
            <a:pPr lvl="1"/>
            <a:endParaRPr lang="en-US" sz="2000" dirty="0" smtClean="0"/>
          </a:p>
          <a:p>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strips(downLeft)">
                                      <p:cBhvr>
                                        <p:cTn id="7" dur="500"/>
                                        <p:tgtEl>
                                          <p:spTgt spid="24579">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24579">
                                            <p:txEl>
                                              <p:pRg st="1" end="1"/>
                                            </p:txEl>
                                          </p:spTgt>
                                        </p:tgtEl>
                                        <p:attrNameLst>
                                          <p:attrName>style.visibility</p:attrName>
                                        </p:attrNameLst>
                                      </p:cBhvr>
                                      <p:to>
                                        <p:strVal val="visible"/>
                                      </p:to>
                                    </p:set>
                                    <p:animEffect transition="in" filter="strips(downLeft)">
                                      <p:cBhvr>
                                        <p:cTn id="10" dur="500"/>
                                        <p:tgtEl>
                                          <p:spTgt spid="2457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24579">
                                            <p:txEl>
                                              <p:pRg st="3" end="3"/>
                                            </p:txEl>
                                          </p:spTgt>
                                        </p:tgtEl>
                                        <p:attrNameLst>
                                          <p:attrName>style.visibility</p:attrName>
                                        </p:attrNameLst>
                                      </p:cBhvr>
                                      <p:to>
                                        <p:strVal val="visible"/>
                                      </p:to>
                                    </p:set>
                                    <p:animEffect transition="in" filter="strips(downLeft)">
                                      <p:cBhvr>
                                        <p:cTn id="15" dur="500"/>
                                        <p:tgtEl>
                                          <p:spTgt spid="24579">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24579">
                                            <p:txEl>
                                              <p:pRg st="4" end="4"/>
                                            </p:txEl>
                                          </p:spTgt>
                                        </p:tgtEl>
                                        <p:attrNameLst>
                                          <p:attrName>style.visibility</p:attrName>
                                        </p:attrNameLst>
                                      </p:cBhvr>
                                      <p:to>
                                        <p:strVal val="visible"/>
                                      </p:to>
                                    </p:set>
                                    <p:animEffect transition="in" filter="strips(downLeft)">
                                      <p:cBhvr>
                                        <p:cTn id="18" dur="500"/>
                                        <p:tgtEl>
                                          <p:spTgt spid="24579">
                                            <p:txEl>
                                              <p:pRg st="4" end="4"/>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24579">
                                            <p:txEl>
                                              <p:pRg st="5" end="5"/>
                                            </p:txEl>
                                          </p:spTgt>
                                        </p:tgtEl>
                                        <p:attrNameLst>
                                          <p:attrName>style.visibility</p:attrName>
                                        </p:attrNameLst>
                                      </p:cBhvr>
                                      <p:to>
                                        <p:strVal val="visible"/>
                                      </p:to>
                                    </p:set>
                                    <p:animEffect transition="in" filter="strips(downLeft)">
                                      <p:cBhvr>
                                        <p:cTn id="21" dur="500"/>
                                        <p:tgtEl>
                                          <p:spTgt spid="24579">
                                            <p:txEl>
                                              <p:pRg st="5" end="5"/>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24579">
                                            <p:txEl>
                                              <p:pRg st="6" end="6"/>
                                            </p:txEl>
                                          </p:spTgt>
                                        </p:tgtEl>
                                        <p:attrNameLst>
                                          <p:attrName>style.visibility</p:attrName>
                                        </p:attrNameLst>
                                      </p:cBhvr>
                                      <p:to>
                                        <p:strVal val="visible"/>
                                      </p:to>
                                    </p:set>
                                    <p:animEffect transition="in" filter="strips(downLeft)">
                                      <p:cBhvr>
                                        <p:cTn id="24" dur="5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Key questions we’ll answer today:</a:t>
            </a:r>
          </a:p>
        </p:txBody>
      </p:sp>
      <p:sp>
        <p:nvSpPr>
          <p:cNvPr id="10243" name="Content Placeholder 2"/>
          <p:cNvSpPr>
            <a:spLocks noGrp="1"/>
          </p:cNvSpPr>
          <p:nvPr>
            <p:ph idx="1"/>
          </p:nvPr>
        </p:nvSpPr>
        <p:spPr>
          <a:xfrm>
            <a:off x="457200" y="1417638"/>
            <a:ext cx="8458200" cy="4708525"/>
          </a:xfrm>
        </p:spPr>
        <p:txBody>
          <a:bodyPr/>
          <a:lstStyle/>
          <a:p>
            <a:r>
              <a:rPr lang="en-US" sz="2400" dirty="0" smtClean="0"/>
              <a:t>Use of outside counsel:  </a:t>
            </a:r>
          </a:p>
          <a:p>
            <a:pPr lvl="1"/>
            <a:r>
              <a:rPr lang="en-US" sz="2000" dirty="0" smtClean="0"/>
              <a:t>does use of outside counsel in a coverage matter (non bad faith) mean that the communications are protected as privileged and confidential?</a:t>
            </a:r>
          </a:p>
          <a:p>
            <a:pPr>
              <a:buFont typeface="Arial" charset="0"/>
              <a:buNone/>
            </a:pPr>
            <a:endParaRPr lang="en-US" sz="1100" dirty="0" smtClean="0"/>
          </a:p>
          <a:p>
            <a:r>
              <a:rPr lang="en-US" sz="2400" dirty="0" smtClean="0"/>
              <a:t>Bad faith cases (in light of </a:t>
            </a:r>
            <a:r>
              <a:rPr lang="en-US" sz="2400" i="1" dirty="0" smtClean="0"/>
              <a:t>Boone v. </a:t>
            </a:r>
            <a:r>
              <a:rPr lang="en-US" sz="2400" i="1" dirty="0" err="1" smtClean="0"/>
              <a:t>Vanliner</a:t>
            </a:r>
            <a:r>
              <a:rPr lang="en-US" sz="2400" dirty="0" smtClean="0"/>
              <a:t>): </a:t>
            </a:r>
          </a:p>
          <a:p>
            <a:pPr lvl="1"/>
            <a:r>
              <a:rPr lang="en-US" sz="2000" dirty="0" smtClean="0"/>
              <a:t>does </a:t>
            </a:r>
            <a:r>
              <a:rPr lang="en-US" sz="2000" i="1" dirty="0" smtClean="0"/>
              <a:t>Boone</a:t>
            </a:r>
            <a:r>
              <a:rPr lang="en-US" sz="2000" dirty="0" smtClean="0"/>
              <a:t> today mean that the mere allegation of bad faith in the Complaint opens the door to discovery of privileged materials in Ohio?</a:t>
            </a:r>
          </a:p>
          <a:p>
            <a:pPr lvl="1">
              <a:buFont typeface="Arial" charset="0"/>
              <a:buNone/>
            </a:pPr>
            <a:endParaRPr lang="en-US" sz="1100" dirty="0" smtClean="0"/>
          </a:p>
          <a:p>
            <a:r>
              <a:rPr lang="en-US" sz="2400" dirty="0" smtClean="0"/>
              <a:t>Electronic material/emails – overuse &amp; inadvertent disclosure:</a:t>
            </a:r>
          </a:p>
          <a:p>
            <a:pPr lvl="1"/>
            <a:r>
              <a:rPr lang="en-US" sz="2000" dirty="0" smtClean="0"/>
              <a:t>Does overuse of internal email create risks of privilege waiver?</a:t>
            </a:r>
          </a:p>
          <a:p>
            <a:pPr lvl="1"/>
            <a:r>
              <a:rPr lang="en-US" sz="2000" dirty="0" smtClean="0"/>
              <a:t>What simple e-discovery steps can help manage privilege issues and minimize loss of privilege material?</a:t>
            </a:r>
          </a:p>
          <a:p>
            <a:pPr lvl="1"/>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strips(downLeft)">
                                      <p:cBhvr>
                                        <p:cTn id="7" dur="500"/>
                                        <p:tgtEl>
                                          <p:spTgt spid="1024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10243">
                                            <p:txEl>
                                              <p:pRg st="1" end="1"/>
                                            </p:txEl>
                                          </p:spTgt>
                                        </p:tgtEl>
                                        <p:attrNameLst>
                                          <p:attrName>style.visibility</p:attrName>
                                        </p:attrNameLst>
                                      </p:cBhvr>
                                      <p:to>
                                        <p:strVal val="visible"/>
                                      </p:to>
                                    </p:set>
                                    <p:animEffect transition="in" filter="strips(downLeft)">
                                      <p:cBhvr>
                                        <p:cTn id="10" dur="500"/>
                                        <p:tgtEl>
                                          <p:spTgt spid="1024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10243">
                                            <p:txEl>
                                              <p:pRg st="3" end="3"/>
                                            </p:txEl>
                                          </p:spTgt>
                                        </p:tgtEl>
                                        <p:attrNameLst>
                                          <p:attrName>style.visibility</p:attrName>
                                        </p:attrNameLst>
                                      </p:cBhvr>
                                      <p:to>
                                        <p:strVal val="visible"/>
                                      </p:to>
                                    </p:set>
                                    <p:animEffect transition="in" filter="strips(downLeft)">
                                      <p:cBhvr>
                                        <p:cTn id="15" dur="500"/>
                                        <p:tgtEl>
                                          <p:spTgt spid="10243">
                                            <p:txEl>
                                              <p:pRg st="3" end="3"/>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10243">
                                            <p:txEl>
                                              <p:pRg st="4" end="4"/>
                                            </p:txEl>
                                          </p:spTgt>
                                        </p:tgtEl>
                                        <p:attrNameLst>
                                          <p:attrName>style.visibility</p:attrName>
                                        </p:attrNameLst>
                                      </p:cBhvr>
                                      <p:to>
                                        <p:strVal val="visible"/>
                                      </p:to>
                                    </p:set>
                                    <p:animEffect transition="in" filter="strips(downLeft)">
                                      <p:cBhvr>
                                        <p:cTn id="18" dur="500"/>
                                        <p:tgtEl>
                                          <p:spTgt spid="1024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10243">
                                            <p:txEl>
                                              <p:pRg st="6" end="6"/>
                                            </p:txEl>
                                          </p:spTgt>
                                        </p:tgtEl>
                                        <p:attrNameLst>
                                          <p:attrName>style.visibility</p:attrName>
                                        </p:attrNameLst>
                                      </p:cBhvr>
                                      <p:to>
                                        <p:strVal val="visible"/>
                                      </p:to>
                                    </p:set>
                                    <p:animEffect transition="in" filter="strips(downLeft)">
                                      <p:cBhvr>
                                        <p:cTn id="23" dur="500"/>
                                        <p:tgtEl>
                                          <p:spTgt spid="10243">
                                            <p:txEl>
                                              <p:pRg st="6" end="6"/>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10243">
                                            <p:txEl>
                                              <p:pRg st="7" end="7"/>
                                            </p:txEl>
                                          </p:spTgt>
                                        </p:tgtEl>
                                        <p:attrNameLst>
                                          <p:attrName>style.visibility</p:attrName>
                                        </p:attrNameLst>
                                      </p:cBhvr>
                                      <p:to>
                                        <p:strVal val="visible"/>
                                      </p:to>
                                    </p:set>
                                    <p:animEffect transition="in" filter="strips(downLeft)">
                                      <p:cBhvr>
                                        <p:cTn id="26" dur="500"/>
                                        <p:tgtEl>
                                          <p:spTgt spid="10243">
                                            <p:txEl>
                                              <p:pRg st="7" end="7"/>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10243">
                                            <p:txEl>
                                              <p:pRg st="8" end="8"/>
                                            </p:txEl>
                                          </p:spTgt>
                                        </p:tgtEl>
                                        <p:attrNameLst>
                                          <p:attrName>style.visibility</p:attrName>
                                        </p:attrNameLst>
                                      </p:cBhvr>
                                      <p:to>
                                        <p:strVal val="visible"/>
                                      </p:to>
                                    </p:set>
                                    <p:animEffect transition="in" filter="strips(downLeft)">
                                      <p:cBhvr>
                                        <p:cTn id="29" dur="500"/>
                                        <p:tgtEl>
                                          <p:spTgt spid="102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274638"/>
            <a:ext cx="8229600" cy="1458912"/>
          </a:xfrm>
        </p:spPr>
        <p:txBody>
          <a:bodyPr/>
          <a:lstStyle/>
          <a:p>
            <a:r>
              <a:rPr lang="en-US" dirty="0" smtClean="0"/>
              <a:t>II.  Discovery of privileged items </a:t>
            </a:r>
            <a:br>
              <a:rPr lang="en-US" dirty="0" smtClean="0"/>
            </a:br>
            <a:r>
              <a:rPr lang="en-US" dirty="0" smtClean="0"/>
              <a:t>in Bad Faith Cases</a:t>
            </a:r>
          </a:p>
        </p:txBody>
      </p:sp>
      <p:sp>
        <p:nvSpPr>
          <p:cNvPr id="28675" name="Content Placeholder 2"/>
          <p:cNvSpPr>
            <a:spLocks noGrp="1"/>
          </p:cNvSpPr>
          <p:nvPr>
            <p:ph idx="1"/>
          </p:nvPr>
        </p:nvSpPr>
        <p:spPr>
          <a:xfrm>
            <a:off x="457200" y="2000250"/>
            <a:ext cx="8229600" cy="4125913"/>
          </a:xfrm>
        </p:spPr>
        <p:txBody>
          <a:bodyPr/>
          <a:lstStyle/>
          <a:p>
            <a:r>
              <a:rPr lang="en-US" sz="2400" dirty="0" smtClean="0"/>
              <a:t>Courts struggle to apply Boone, since it weakens attorney-client privilege</a:t>
            </a:r>
          </a:p>
          <a:p>
            <a:pPr lvl="1"/>
            <a:r>
              <a:rPr lang="en-US" sz="2000" dirty="0" smtClean="0"/>
              <a:t>Allowing stay of discovery</a:t>
            </a:r>
          </a:p>
          <a:p>
            <a:pPr lvl="2"/>
            <a:r>
              <a:rPr lang="en-US" sz="1800" i="1" u="sng" dirty="0" err="1" smtClean="0"/>
              <a:t>Garg</a:t>
            </a:r>
            <a:r>
              <a:rPr lang="en-US" sz="1800" i="1" u="sng" dirty="0" smtClean="0"/>
              <a:t> v. State Automobile </a:t>
            </a:r>
            <a:r>
              <a:rPr lang="en-US" sz="1800" i="1" u="sng" dirty="0" err="1" smtClean="0"/>
              <a:t>Mut</a:t>
            </a:r>
            <a:r>
              <a:rPr lang="en-US" sz="1800" i="1" u="sng" dirty="0" smtClean="0"/>
              <a:t>. Ins. Co</a:t>
            </a:r>
            <a:r>
              <a:rPr lang="en-US" sz="1800" i="1" dirty="0" smtClean="0"/>
              <a:t>. </a:t>
            </a:r>
            <a:r>
              <a:rPr lang="en-US" sz="1800" dirty="0" smtClean="0"/>
              <a:t>(2nd Dist. 2003), 155 Ohio </a:t>
            </a:r>
            <a:r>
              <a:rPr lang="en-US" sz="1800" dirty="0" err="1" smtClean="0"/>
              <a:t>App.3d</a:t>
            </a:r>
            <a:r>
              <a:rPr lang="en-US" sz="1800" dirty="0" smtClean="0"/>
              <a:t> 258 (invokes a stay due to prejudice to the insurer)</a:t>
            </a:r>
          </a:p>
          <a:p>
            <a:pPr lvl="1"/>
            <a:r>
              <a:rPr lang="en-US" sz="2000" dirty="0" smtClean="0"/>
              <a:t>Finding a disputed legal opinion need not be produced as not part of claims file</a:t>
            </a:r>
          </a:p>
          <a:p>
            <a:pPr lvl="2"/>
            <a:r>
              <a:rPr lang="en-US" sz="1800" i="1" dirty="0" smtClean="0">
                <a:hlinkClick r:id="rId2"/>
              </a:rPr>
              <a:t>Park-Ohio Holdings Corp. v. Liberty </a:t>
            </a:r>
            <a:r>
              <a:rPr lang="en-US" sz="1800" i="1" dirty="0" err="1" smtClean="0">
                <a:hlinkClick r:id="rId2"/>
              </a:rPr>
              <a:t>Mut</a:t>
            </a:r>
            <a:r>
              <a:rPr lang="en-US" sz="1800" i="1" dirty="0" smtClean="0">
                <a:hlinkClick r:id="rId2"/>
              </a:rPr>
              <a:t>. Fire Ins. Co., 2015 U.S. Dist. LEXIS 112448 </a:t>
            </a:r>
            <a:r>
              <a:rPr lang="en-US" sz="1800" i="1" dirty="0" smtClean="0"/>
              <a:t> </a:t>
            </a:r>
            <a:r>
              <a:rPr lang="en-US" sz="1800" dirty="0" smtClean="0"/>
              <a:t>(N.D. Ohio)</a:t>
            </a:r>
          </a:p>
          <a:p>
            <a:pPr lvl="1"/>
            <a:r>
              <a:rPr lang="en-US" sz="2000" dirty="0" smtClean="0"/>
              <a:t>Allowing immediate appeal of privilege issues under Boone</a:t>
            </a:r>
          </a:p>
          <a:p>
            <a:pPr lvl="2"/>
            <a:r>
              <a:rPr lang="en-US" sz="1800" i="1" dirty="0" err="1" smtClean="0">
                <a:hlinkClick r:id="rId3"/>
              </a:rPr>
              <a:t>Devito</a:t>
            </a:r>
            <a:r>
              <a:rPr lang="en-US" sz="1800" i="1" dirty="0" smtClean="0">
                <a:hlinkClick r:id="rId3"/>
              </a:rPr>
              <a:t> v. Grange </a:t>
            </a:r>
            <a:r>
              <a:rPr lang="en-US" sz="1800" i="1" dirty="0" err="1" smtClean="0">
                <a:hlinkClick r:id="rId3"/>
              </a:rPr>
              <a:t>Mut</a:t>
            </a:r>
            <a:r>
              <a:rPr lang="en-US" sz="1800" i="1" dirty="0" smtClean="0">
                <a:hlinkClick r:id="rId3"/>
              </a:rPr>
              <a:t>. </a:t>
            </a:r>
            <a:r>
              <a:rPr lang="en-US" sz="1800" i="1" dirty="0" err="1" smtClean="0">
                <a:hlinkClick r:id="rId3"/>
              </a:rPr>
              <a:t>Cas</a:t>
            </a:r>
            <a:r>
              <a:rPr lang="en-US" sz="1800" i="1" dirty="0" smtClean="0">
                <a:hlinkClick r:id="rId3"/>
              </a:rPr>
              <a:t>. Co., 2013-Ohio-3435</a:t>
            </a:r>
            <a:r>
              <a:rPr lang="en-US" sz="1800" i="1" dirty="0" smtClean="0"/>
              <a:t> </a:t>
            </a:r>
            <a:r>
              <a:rPr lang="en-US" sz="1800" dirty="0" smtClean="0"/>
              <a:t>(8th Dist.)</a:t>
            </a:r>
          </a:p>
          <a:p>
            <a:pPr lvl="3"/>
            <a:endParaRPr lang="en-US" dirty="0" smtClean="0"/>
          </a:p>
          <a:p>
            <a:pPr lvl="2"/>
            <a:endParaRPr lang="en-US" dirty="0" smtClean="0"/>
          </a:p>
          <a:p>
            <a:pPr lvl="2"/>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strips(downLeft)">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strips(downLeft)">
                                      <p:cBhvr>
                                        <p:cTn id="12" dur="500"/>
                                        <p:tgtEl>
                                          <p:spTgt spid="28675">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Effect transition="in" filter="strips(downLeft)">
                                      <p:cBhvr>
                                        <p:cTn id="15" dur="500"/>
                                        <p:tgtEl>
                                          <p:spTgt spid="2867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28675">
                                            <p:txEl>
                                              <p:pRg st="3" end="3"/>
                                            </p:txEl>
                                          </p:spTgt>
                                        </p:tgtEl>
                                        <p:attrNameLst>
                                          <p:attrName>style.visibility</p:attrName>
                                        </p:attrNameLst>
                                      </p:cBhvr>
                                      <p:to>
                                        <p:strVal val="visible"/>
                                      </p:to>
                                    </p:set>
                                    <p:animEffect transition="in" filter="strips(downLeft)">
                                      <p:cBhvr>
                                        <p:cTn id="20" dur="500"/>
                                        <p:tgtEl>
                                          <p:spTgt spid="28675">
                                            <p:txEl>
                                              <p:pRg st="3" end="3"/>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animEffect transition="in" filter="strips(downLeft)">
                                      <p:cBhvr>
                                        <p:cTn id="23" dur="500"/>
                                        <p:tgtEl>
                                          <p:spTgt spid="2867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28675">
                                            <p:txEl>
                                              <p:pRg st="5" end="5"/>
                                            </p:txEl>
                                          </p:spTgt>
                                        </p:tgtEl>
                                        <p:attrNameLst>
                                          <p:attrName>style.visibility</p:attrName>
                                        </p:attrNameLst>
                                      </p:cBhvr>
                                      <p:to>
                                        <p:strVal val="visible"/>
                                      </p:to>
                                    </p:set>
                                    <p:animEffect transition="in" filter="strips(downLeft)">
                                      <p:cBhvr>
                                        <p:cTn id="28" dur="500"/>
                                        <p:tgtEl>
                                          <p:spTgt spid="28675">
                                            <p:txEl>
                                              <p:pRg st="5" end="5"/>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28675">
                                            <p:txEl>
                                              <p:pRg st="6" end="6"/>
                                            </p:txEl>
                                          </p:spTgt>
                                        </p:tgtEl>
                                        <p:attrNameLst>
                                          <p:attrName>style.visibility</p:attrName>
                                        </p:attrNameLst>
                                      </p:cBhvr>
                                      <p:to>
                                        <p:strVal val="visible"/>
                                      </p:to>
                                    </p:set>
                                    <p:animEffect transition="in" filter="strips(downLeft)">
                                      <p:cBhvr>
                                        <p:cTn id="31" dur="500"/>
                                        <p:tgtEl>
                                          <p:spTgt spid="286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274638"/>
            <a:ext cx="8229600" cy="1439862"/>
          </a:xfrm>
        </p:spPr>
        <p:txBody>
          <a:bodyPr/>
          <a:lstStyle/>
          <a:p>
            <a:r>
              <a:rPr lang="en-US" dirty="0" smtClean="0"/>
              <a:t>II.  Discovery of privileged items </a:t>
            </a:r>
            <a:br>
              <a:rPr lang="en-US" dirty="0" smtClean="0"/>
            </a:br>
            <a:r>
              <a:rPr lang="en-US" dirty="0" smtClean="0"/>
              <a:t>in Bad Faith Cases</a:t>
            </a:r>
          </a:p>
        </p:txBody>
      </p:sp>
      <p:sp>
        <p:nvSpPr>
          <p:cNvPr id="29699" name="Content Placeholder 2"/>
          <p:cNvSpPr>
            <a:spLocks noGrp="1"/>
          </p:cNvSpPr>
          <p:nvPr>
            <p:ph idx="1"/>
          </p:nvPr>
        </p:nvSpPr>
        <p:spPr>
          <a:xfrm>
            <a:off x="276225" y="1714500"/>
            <a:ext cx="8675688" cy="4411663"/>
          </a:xfrm>
        </p:spPr>
        <p:txBody>
          <a:bodyPr/>
          <a:lstStyle/>
          <a:p>
            <a:endParaRPr lang="en-US" sz="2900" dirty="0" smtClean="0"/>
          </a:p>
          <a:p>
            <a:r>
              <a:rPr lang="en-US" sz="2400" dirty="0" smtClean="0"/>
              <a:t>Legislature addressed </a:t>
            </a:r>
            <a:r>
              <a:rPr lang="en-US" sz="2400" i="1" u="sng" dirty="0" smtClean="0"/>
              <a:t>Boone</a:t>
            </a:r>
            <a:r>
              <a:rPr lang="en-US" sz="2400" dirty="0" smtClean="0"/>
              <a:t>, adds </a:t>
            </a:r>
            <a:r>
              <a:rPr lang="en-US" sz="2400" i="1" dirty="0" smtClean="0">
                <a:hlinkClick r:id="rId2"/>
              </a:rPr>
              <a:t>RC. </a:t>
            </a:r>
            <a:r>
              <a:rPr lang="en-US" sz="2400" b="1" i="1" dirty="0" smtClean="0">
                <a:hlinkClick r:id="rId2"/>
              </a:rPr>
              <a:t>2317.02</a:t>
            </a:r>
            <a:r>
              <a:rPr lang="en-US" sz="2400" i="1" dirty="0" smtClean="0">
                <a:hlinkClick r:id="rId2"/>
              </a:rPr>
              <a:t>(A)</a:t>
            </a:r>
            <a:r>
              <a:rPr lang="en-US" sz="2400" i="1" dirty="0" smtClean="0"/>
              <a:t>(2):</a:t>
            </a:r>
            <a:endParaRPr lang="en-US" sz="2400" dirty="0" smtClean="0"/>
          </a:p>
          <a:p>
            <a:pPr lvl="1"/>
            <a:endParaRPr lang="en-US" sz="800" dirty="0" smtClean="0"/>
          </a:p>
          <a:p>
            <a:pPr lvl="1"/>
            <a:r>
              <a:rPr lang="en-US" sz="2000" dirty="0" smtClean="0"/>
              <a:t>"(2) An attorney [shall not testify]. . . </a:t>
            </a:r>
            <a:r>
              <a:rPr lang="en-US" sz="2000" b="1" u="sng" dirty="0" smtClean="0"/>
              <a:t>except</a:t>
            </a:r>
            <a:r>
              <a:rPr lang="en-US" sz="2000" dirty="0" smtClean="0"/>
              <a:t> that if the client is an </a:t>
            </a:r>
            <a:r>
              <a:rPr lang="en-US" sz="2000" u="sng" dirty="0" smtClean="0"/>
              <a:t>insurance company</a:t>
            </a:r>
            <a:r>
              <a:rPr lang="en-US" sz="2000" dirty="0" smtClean="0"/>
              <a:t>, the attorney may be compelled to testify, subject to an </a:t>
            </a:r>
            <a:r>
              <a:rPr lang="en-US" sz="2000" u="sng" dirty="0" smtClean="0"/>
              <a:t>in camera inspection by a court</a:t>
            </a:r>
            <a:r>
              <a:rPr lang="en-US" sz="2000" dirty="0" smtClean="0"/>
              <a:t>, about communications  . . . aiding or furthering an ongoing or future commission of </a:t>
            </a:r>
            <a:r>
              <a:rPr lang="en-US" sz="2000" u="sng" dirty="0" smtClean="0"/>
              <a:t>bad faith . . . if the party . . . has made a </a:t>
            </a:r>
            <a:r>
              <a:rPr lang="en-US" sz="2000" b="1" u="sng" dirty="0" smtClean="0"/>
              <a:t>prima facie showing of bad faith</a:t>
            </a:r>
            <a:r>
              <a:rPr lang="en-US" sz="2000" dirty="0" smtClean="0"/>
              <a:t>.“</a:t>
            </a:r>
          </a:p>
          <a:p>
            <a:endParaRPr lang="en-US" dirty="0" smtClean="0"/>
          </a:p>
          <a:p>
            <a:pPr lvl="1"/>
            <a:endParaRPr lang="en-US" dirty="0" smtClean="0"/>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strips(downLeft)">
                                      <p:cBhvr>
                                        <p:cTn id="7" dur="500"/>
                                        <p:tgtEl>
                                          <p:spTgt spid="2969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9699">
                                            <p:txEl>
                                              <p:pRg st="3" end="3"/>
                                            </p:txEl>
                                          </p:spTgt>
                                        </p:tgtEl>
                                        <p:attrNameLst>
                                          <p:attrName>style.visibility</p:attrName>
                                        </p:attrNameLst>
                                      </p:cBhvr>
                                      <p:to>
                                        <p:strVal val="visible"/>
                                      </p:to>
                                    </p:set>
                                    <p:animEffect transition="in" filter="strips(downLeft)">
                                      <p:cBhvr>
                                        <p:cTn id="12" dur="500"/>
                                        <p:tgtEl>
                                          <p:spTgt spid="296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274638"/>
            <a:ext cx="8229600" cy="1325562"/>
          </a:xfrm>
        </p:spPr>
        <p:txBody>
          <a:bodyPr/>
          <a:lstStyle/>
          <a:p>
            <a:r>
              <a:rPr lang="en-US" dirty="0" smtClean="0"/>
              <a:t>II.  Discovery of privileged items </a:t>
            </a:r>
            <a:br>
              <a:rPr lang="en-US" dirty="0" smtClean="0"/>
            </a:br>
            <a:r>
              <a:rPr lang="en-US" dirty="0" smtClean="0"/>
              <a:t>in Bad Faith Cases</a:t>
            </a:r>
          </a:p>
        </p:txBody>
      </p:sp>
      <p:sp>
        <p:nvSpPr>
          <p:cNvPr id="30723" name="Content Placeholder 2"/>
          <p:cNvSpPr>
            <a:spLocks noGrp="1"/>
          </p:cNvSpPr>
          <p:nvPr>
            <p:ph idx="1"/>
          </p:nvPr>
        </p:nvSpPr>
        <p:spPr>
          <a:xfrm>
            <a:off x="457200" y="1914525"/>
            <a:ext cx="8229600" cy="4211638"/>
          </a:xfrm>
        </p:spPr>
        <p:txBody>
          <a:bodyPr/>
          <a:lstStyle/>
          <a:p>
            <a:r>
              <a:rPr lang="en-US" sz="2400" dirty="0" err="1" smtClean="0"/>
              <a:t>Gen’l</a:t>
            </a:r>
            <a:r>
              <a:rPr lang="en-US" sz="2400" dirty="0" smtClean="0"/>
              <a:t> Assembly Notes re: </a:t>
            </a:r>
            <a:r>
              <a:rPr lang="en-US" sz="2400" i="1" dirty="0" smtClean="0">
                <a:hlinkClick r:id="rId2"/>
              </a:rPr>
              <a:t>RC. </a:t>
            </a:r>
            <a:r>
              <a:rPr lang="en-US" sz="2400" b="1" i="1" dirty="0" smtClean="0">
                <a:hlinkClick r:id="rId2"/>
              </a:rPr>
              <a:t>2317.02</a:t>
            </a:r>
            <a:r>
              <a:rPr lang="en-US" sz="2400" i="1" dirty="0" smtClean="0">
                <a:hlinkClick r:id="rId2"/>
              </a:rPr>
              <a:t>(A)</a:t>
            </a:r>
            <a:r>
              <a:rPr lang="en-US" sz="2400" i="1" dirty="0" smtClean="0"/>
              <a:t>(2) </a:t>
            </a:r>
            <a:endParaRPr lang="en-US" sz="2400" dirty="0" smtClean="0"/>
          </a:p>
          <a:p>
            <a:pPr lvl="1"/>
            <a:r>
              <a:rPr lang="en-US" sz="2000" dirty="0" smtClean="0"/>
              <a:t>“court should conduct an </a:t>
            </a:r>
            <a:r>
              <a:rPr lang="en-US" sz="2000" i="1" dirty="0" smtClean="0"/>
              <a:t>in camera</a:t>
            </a:r>
            <a:r>
              <a:rPr lang="en-US" sz="2000" dirty="0" smtClean="0"/>
              <a:t> inspection of disputed communications. The common law established in </a:t>
            </a:r>
            <a:r>
              <a:rPr lang="en-US" sz="2000" b="1" i="1" dirty="0" smtClean="0">
                <a:hlinkClick r:id="rId3"/>
              </a:rPr>
              <a:t>Boone</a:t>
            </a:r>
            <a:r>
              <a:rPr lang="en-US" sz="2000" i="1" dirty="0" smtClean="0">
                <a:hlinkClick r:id="rId3"/>
              </a:rPr>
              <a:t> v. </a:t>
            </a:r>
            <a:r>
              <a:rPr lang="en-US" sz="2000" i="1" dirty="0" err="1" smtClean="0">
                <a:hlinkClick r:id="rId3"/>
              </a:rPr>
              <a:t>Vanliner</a:t>
            </a:r>
            <a:r>
              <a:rPr lang="en-US" sz="2000" i="1" dirty="0" smtClean="0">
                <a:hlinkClick r:id="rId3"/>
              </a:rPr>
              <a:t> . . . [and other cases]</a:t>
            </a:r>
            <a:r>
              <a:rPr lang="en-US" sz="2000" dirty="0" smtClean="0"/>
              <a:t> is modified accordingly to provide for </a:t>
            </a:r>
            <a:r>
              <a:rPr lang="en-US" sz="2000" u="sng" dirty="0" smtClean="0"/>
              <a:t>judicial </a:t>
            </a:r>
            <a:r>
              <a:rPr lang="en-US" sz="2000" b="1" u="sng" dirty="0" smtClean="0"/>
              <a:t> </a:t>
            </a:r>
            <a:r>
              <a:rPr lang="en-US" sz="2000" u="sng" dirty="0" smtClean="0"/>
              <a:t>review </a:t>
            </a:r>
            <a:r>
              <a:rPr lang="en-US" sz="2000" dirty="0" smtClean="0"/>
              <a:t>regarding the privilege.”</a:t>
            </a:r>
          </a:p>
          <a:p>
            <a:pPr>
              <a:buFont typeface="Arial" charset="0"/>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strips(downLeft)">
                                      <p:cBhvr>
                                        <p:cTn id="7" dur="500"/>
                                        <p:tgtEl>
                                          <p:spTgt spid="3072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0723">
                                            <p:txEl>
                                              <p:pRg st="1" end="1"/>
                                            </p:txEl>
                                          </p:spTgt>
                                        </p:tgtEl>
                                        <p:attrNameLst>
                                          <p:attrName>style.visibility</p:attrName>
                                        </p:attrNameLst>
                                      </p:cBhvr>
                                      <p:to>
                                        <p:strVal val="visible"/>
                                      </p:to>
                                    </p:set>
                                    <p:animEffect transition="in" filter="strips(downLeft)">
                                      <p:cBhvr>
                                        <p:cTn id="10" dur="500"/>
                                        <p:tgtEl>
                                          <p:spTgt spid="307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274637"/>
            <a:ext cx="8229600" cy="1354137"/>
          </a:xfrm>
        </p:spPr>
        <p:txBody>
          <a:bodyPr/>
          <a:lstStyle/>
          <a:p>
            <a:r>
              <a:rPr lang="en-US" dirty="0" smtClean="0"/>
              <a:t>II.  Discovery of privileged items </a:t>
            </a:r>
            <a:br>
              <a:rPr lang="en-US" dirty="0" smtClean="0"/>
            </a:br>
            <a:r>
              <a:rPr lang="en-US" dirty="0" smtClean="0"/>
              <a:t>in Bad Faith Cases</a:t>
            </a:r>
          </a:p>
        </p:txBody>
      </p:sp>
      <p:sp>
        <p:nvSpPr>
          <p:cNvPr id="31747" name="Content Placeholder 2"/>
          <p:cNvSpPr>
            <a:spLocks noGrp="1"/>
          </p:cNvSpPr>
          <p:nvPr>
            <p:ph idx="1"/>
          </p:nvPr>
        </p:nvSpPr>
        <p:spPr>
          <a:xfrm>
            <a:off x="457200" y="1857375"/>
            <a:ext cx="8229600" cy="4268788"/>
          </a:xfrm>
        </p:spPr>
        <p:txBody>
          <a:bodyPr/>
          <a:lstStyle/>
          <a:p>
            <a:r>
              <a:rPr lang="en-US" sz="2400" dirty="0" smtClean="0"/>
              <a:t>Some federal courts have rejected the statutory changes requiring some showing</a:t>
            </a:r>
          </a:p>
          <a:p>
            <a:pPr lvl="1"/>
            <a:r>
              <a:rPr lang="en-US" sz="2000" i="1" dirty="0" smtClean="0">
                <a:hlinkClick r:id="rId2"/>
              </a:rPr>
              <a:t>Mayer v. Allstate Vehicle &amp; Prop. Ins. Co., 2016 U.S. Dist. LEXIS 54477</a:t>
            </a:r>
            <a:r>
              <a:rPr lang="en-US" sz="2000" i="1" dirty="0" smtClean="0"/>
              <a:t> (S.D. Ohio) </a:t>
            </a:r>
          </a:p>
          <a:p>
            <a:pPr lvl="2"/>
            <a:r>
              <a:rPr lang="en-US" sz="1800" dirty="0" smtClean="0"/>
              <a:t>the plain language [of the statute] makes clear that it applies only to testimony, not documents”</a:t>
            </a:r>
          </a:p>
          <a:p>
            <a:pPr lvl="1"/>
            <a:r>
              <a:rPr lang="en-US" sz="2000" i="1" dirty="0" smtClean="0">
                <a:hlinkClick r:id="rId3"/>
              </a:rPr>
              <a:t>Tallmadge Spinning &amp; Metal Co. v. Am. States Ins. Co., 2016 U.S. Dist. LEXIS 55953</a:t>
            </a:r>
            <a:r>
              <a:rPr lang="en-US" sz="2000" i="1" dirty="0" smtClean="0"/>
              <a:t> (N.D. Ohio) </a:t>
            </a:r>
          </a:p>
          <a:p>
            <a:pPr lvl="2"/>
            <a:r>
              <a:rPr lang="en-US" sz="1800" dirty="0" smtClean="0"/>
              <a:t>same</a:t>
            </a:r>
            <a:endParaRPr lang="en-US" sz="2000" dirty="0" smtClean="0"/>
          </a:p>
          <a:p>
            <a:pPr lvl="1">
              <a:buFont typeface="Arial" charset="0"/>
              <a:buNone/>
            </a:pPr>
            <a:endParaRPr lang="en-US"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strips(downLeft)">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strips(downLeft)">
                                      <p:cBhvr>
                                        <p:cTn id="12" dur="500"/>
                                        <p:tgtEl>
                                          <p:spTgt spid="31747">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animEffect transition="in" filter="strips(downLeft)">
                                      <p:cBhvr>
                                        <p:cTn id="15" dur="500"/>
                                        <p:tgtEl>
                                          <p:spTgt spid="3174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31747">
                                            <p:txEl>
                                              <p:pRg st="3" end="3"/>
                                            </p:txEl>
                                          </p:spTgt>
                                        </p:tgtEl>
                                        <p:attrNameLst>
                                          <p:attrName>style.visibility</p:attrName>
                                        </p:attrNameLst>
                                      </p:cBhvr>
                                      <p:to>
                                        <p:strVal val="visible"/>
                                      </p:to>
                                    </p:set>
                                    <p:animEffect transition="in" filter="strips(downLeft)">
                                      <p:cBhvr>
                                        <p:cTn id="20" dur="500"/>
                                        <p:tgtEl>
                                          <p:spTgt spid="31747">
                                            <p:txEl>
                                              <p:pRg st="3" end="3"/>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animEffect transition="in" filter="strips(downLeft)">
                                      <p:cBhvr>
                                        <p:cTn id="23" dur="500"/>
                                        <p:tgtEl>
                                          <p:spTgt spid="31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274638"/>
            <a:ext cx="8229600" cy="1420812"/>
          </a:xfrm>
        </p:spPr>
        <p:txBody>
          <a:bodyPr/>
          <a:lstStyle/>
          <a:p>
            <a:r>
              <a:rPr lang="en-US" dirty="0" smtClean="0"/>
              <a:t>II.  Discovery of privileged items </a:t>
            </a:r>
            <a:br>
              <a:rPr lang="en-US" dirty="0" smtClean="0"/>
            </a:br>
            <a:r>
              <a:rPr lang="en-US" dirty="0" smtClean="0"/>
              <a:t>in Bad Faith Cases</a:t>
            </a:r>
          </a:p>
        </p:txBody>
      </p:sp>
      <p:sp>
        <p:nvSpPr>
          <p:cNvPr id="32771" name="Content Placeholder 2"/>
          <p:cNvSpPr>
            <a:spLocks noGrp="1"/>
          </p:cNvSpPr>
          <p:nvPr>
            <p:ph idx="1"/>
          </p:nvPr>
        </p:nvSpPr>
        <p:spPr>
          <a:xfrm>
            <a:off x="457200" y="1943100"/>
            <a:ext cx="8421688" cy="4183063"/>
          </a:xfrm>
        </p:spPr>
        <p:txBody>
          <a:bodyPr/>
          <a:lstStyle/>
          <a:p>
            <a:r>
              <a:rPr lang="en-US" sz="2400" dirty="0" smtClean="0"/>
              <a:t>Some Ohio courts uphold the statute as requiring a bad faith showing </a:t>
            </a:r>
            <a:r>
              <a:rPr lang="en-US" sz="2400" i="1" dirty="0" smtClean="0"/>
              <a:t>in camera</a:t>
            </a:r>
          </a:p>
          <a:p>
            <a:pPr lvl="1"/>
            <a:r>
              <a:rPr lang="en-US" sz="2000" dirty="0" smtClean="0"/>
              <a:t> </a:t>
            </a:r>
            <a:r>
              <a:rPr lang="en-US" sz="2000" i="1" dirty="0" smtClean="0">
                <a:hlinkClick r:id="rId2"/>
              </a:rPr>
              <a:t>Summit Park Apts., LLC v. Great Lakes Reins. (UK), PLC, 2016-Ohio-1514</a:t>
            </a:r>
            <a:r>
              <a:rPr lang="en-US" sz="2000" i="1" dirty="0" smtClean="0"/>
              <a:t> </a:t>
            </a:r>
            <a:r>
              <a:rPr lang="en-US" sz="2000" dirty="0" smtClean="0"/>
              <a:t>(10</a:t>
            </a:r>
            <a:r>
              <a:rPr lang="en-US" sz="2000" baseline="30000" dirty="0" smtClean="0"/>
              <a:t>th</a:t>
            </a:r>
            <a:r>
              <a:rPr lang="en-US" sz="2000" dirty="0" smtClean="0"/>
              <a:t> Dist 2016)</a:t>
            </a:r>
          </a:p>
          <a:p>
            <a:pPr lvl="2"/>
            <a:r>
              <a:rPr lang="en-US" sz="1800" dirty="0" smtClean="0"/>
              <a:t>“Finding on their face no evidence of bad faith we reverse the trial court's judgment as to </a:t>
            </a:r>
            <a:r>
              <a:rPr lang="en-US" sz="1800" dirty="0" err="1" smtClean="0"/>
              <a:t>GL001888</a:t>
            </a:r>
            <a:r>
              <a:rPr lang="en-US" sz="1800" dirty="0" smtClean="0"/>
              <a:t>”</a:t>
            </a:r>
          </a:p>
          <a:p>
            <a:pPr lvl="1"/>
            <a:r>
              <a:rPr lang="en-US" sz="2000" i="1" dirty="0" smtClean="0">
                <a:hlinkClick r:id="rId3"/>
              </a:rPr>
              <a:t>Galion </a:t>
            </a:r>
            <a:r>
              <a:rPr lang="en-US" sz="2000" i="1" dirty="0" err="1" smtClean="0">
                <a:hlinkClick r:id="rId3"/>
              </a:rPr>
              <a:t>Cmty</a:t>
            </a:r>
            <a:r>
              <a:rPr lang="en-US" sz="2000" i="1" dirty="0" smtClean="0">
                <a:hlinkClick r:id="rId3"/>
              </a:rPr>
              <a:t>. Hosp. v. Hartford Life &amp; Accident Ins. Co., 2010 U.S. Dist. LEXIS 7727</a:t>
            </a:r>
            <a:r>
              <a:rPr lang="en-US" sz="2000" i="1" dirty="0" smtClean="0"/>
              <a:t> (N.D. Ohio)</a:t>
            </a:r>
          </a:p>
          <a:p>
            <a:pPr lvl="2"/>
            <a:r>
              <a:rPr lang="en-US" sz="1800" dirty="0" smtClean="0"/>
              <a:t>“Plaintiff has failed to make a prima facie showing” </a:t>
            </a:r>
          </a:p>
          <a:p>
            <a:pPr lvl="1"/>
            <a:r>
              <a:rPr lang="en-US" sz="2000" i="1" u="sng" dirty="0" err="1" smtClean="0">
                <a:hlinkClick r:id="rId4"/>
              </a:rPr>
              <a:t>Devito</a:t>
            </a:r>
            <a:r>
              <a:rPr lang="en-US" sz="2000" i="1" u="sng" dirty="0" smtClean="0">
                <a:hlinkClick r:id="rId4"/>
              </a:rPr>
              <a:t> v. Grange </a:t>
            </a:r>
            <a:r>
              <a:rPr lang="en-US" sz="2000" i="1" u="sng" dirty="0" err="1" smtClean="0">
                <a:hlinkClick r:id="rId4"/>
              </a:rPr>
              <a:t>Mut</a:t>
            </a:r>
            <a:r>
              <a:rPr lang="en-US" sz="2000" i="1" u="sng" dirty="0" smtClean="0">
                <a:hlinkClick r:id="rId4"/>
              </a:rPr>
              <a:t>. </a:t>
            </a:r>
            <a:r>
              <a:rPr lang="en-US" sz="2000" i="1" u="sng" dirty="0" err="1" smtClean="0">
                <a:hlinkClick r:id="rId4"/>
              </a:rPr>
              <a:t>Cas</a:t>
            </a:r>
            <a:r>
              <a:rPr lang="en-US" sz="2000" i="1" u="sng" dirty="0" smtClean="0">
                <a:hlinkClick r:id="rId4"/>
              </a:rPr>
              <a:t>. Co., 2013-Ohio-3435</a:t>
            </a:r>
            <a:r>
              <a:rPr lang="en-US" sz="2000" i="1" u="sng" dirty="0" smtClean="0"/>
              <a:t> (8</a:t>
            </a:r>
            <a:r>
              <a:rPr lang="en-US" sz="2000" i="1" u="sng" baseline="30000" dirty="0" smtClean="0"/>
              <a:t>th</a:t>
            </a:r>
            <a:r>
              <a:rPr lang="en-US" sz="2000" i="1" u="sng" dirty="0" smtClean="0"/>
              <a:t> Dist)</a:t>
            </a:r>
            <a:endParaRPr lang="en-US" sz="2000" dirty="0" smtClean="0"/>
          </a:p>
          <a:p>
            <a:pPr lvl="2"/>
            <a:r>
              <a:rPr lang="en-US" sz="1800" dirty="0" smtClean="0"/>
              <a:t>only those items which “may cast light” on bad </a:t>
            </a:r>
            <a:r>
              <a:rPr lang="en-US" sz="1800" dirty="0" smtClean="0"/>
              <a:t>faith</a:t>
            </a:r>
          </a:p>
          <a:p>
            <a:pPr lvl="1"/>
            <a:r>
              <a:rPr lang="en-US" sz="2000" i="1" u="sng" dirty="0" err="1" smtClean="0">
                <a:solidFill>
                  <a:srgbClr val="0070C0"/>
                </a:solidFill>
              </a:rPr>
              <a:t>Bausman</a:t>
            </a:r>
            <a:r>
              <a:rPr lang="en-US" sz="2000" i="1" u="sng" dirty="0" smtClean="0">
                <a:solidFill>
                  <a:srgbClr val="0070C0"/>
                </a:solidFill>
              </a:rPr>
              <a:t> v. Am. Family </a:t>
            </a:r>
            <a:r>
              <a:rPr lang="en-US" sz="2000" i="1" u="sng" dirty="0" smtClean="0">
                <a:solidFill>
                  <a:srgbClr val="0070C0"/>
                </a:solidFill>
              </a:rPr>
              <a:t>Ins.</a:t>
            </a:r>
            <a:r>
              <a:rPr lang="en-US" sz="2000" dirty="0" smtClean="0"/>
              <a:t>, </a:t>
            </a:r>
            <a:r>
              <a:rPr lang="en-US" sz="2000" dirty="0" smtClean="0"/>
              <a:t>2016 Ohio App. LEXIS 744 (2</a:t>
            </a:r>
            <a:r>
              <a:rPr lang="en-US" sz="2000" baseline="30000" dirty="0" smtClean="0"/>
              <a:t>nd</a:t>
            </a:r>
            <a:r>
              <a:rPr lang="en-US" sz="2000" dirty="0" smtClean="0"/>
              <a:t> Dist 2016)</a:t>
            </a:r>
            <a:endParaRPr lang="en-US" sz="2000" dirty="0" smtClean="0"/>
          </a:p>
          <a:p>
            <a:pPr lvl="1"/>
            <a:endParaRPr lang="en-US" dirty="0" smtClean="0"/>
          </a:p>
          <a:p>
            <a:pPr lvl="2">
              <a:buFont typeface="Arial" charset="0"/>
              <a:buNone/>
            </a:pPr>
            <a:r>
              <a:rPr lang="en-US" dirty="0" smtClean="0"/>
              <a:t> </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strips(downLeft)">
                                      <p:cBhvr>
                                        <p:cTn id="7" dur="5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strips(downLeft)">
                                      <p:cBhvr>
                                        <p:cTn id="12" dur="500"/>
                                        <p:tgtEl>
                                          <p:spTgt spid="32771">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2771">
                                            <p:txEl>
                                              <p:pRg st="2" end="2"/>
                                            </p:txEl>
                                          </p:spTgt>
                                        </p:tgtEl>
                                        <p:attrNameLst>
                                          <p:attrName>style.visibility</p:attrName>
                                        </p:attrNameLst>
                                      </p:cBhvr>
                                      <p:to>
                                        <p:strVal val="visible"/>
                                      </p:to>
                                    </p:set>
                                    <p:animEffect transition="in" filter="strips(downLeft)">
                                      <p:cBhvr>
                                        <p:cTn id="15" dur="500"/>
                                        <p:tgtEl>
                                          <p:spTgt spid="3277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8" presetClass="entr" presetSubtype="12" fill="hold" nodeType="clickEffect">
                                  <p:stCondLst>
                                    <p:cond delay="0"/>
                                  </p:stCondLst>
                                  <p:childTnLst>
                                    <p:set>
                                      <p:cBhvr>
                                        <p:cTn id="19" dur="1" fill="hold">
                                          <p:stCondLst>
                                            <p:cond delay="0"/>
                                          </p:stCondLst>
                                        </p:cTn>
                                        <p:tgtEl>
                                          <p:spTgt spid="32771">
                                            <p:txEl>
                                              <p:pRg st="3" end="3"/>
                                            </p:txEl>
                                          </p:spTgt>
                                        </p:tgtEl>
                                        <p:attrNameLst>
                                          <p:attrName>style.visibility</p:attrName>
                                        </p:attrNameLst>
                                      </p:cBhvr>
                                      <p:to>
                                        <p:strVal val="visible"/>
                                      </p:to>
                                    </p:set>
                                    <p:animEffect transition="in" filter="strips(downLeft)">
                                      <p:cBhvr>
                                        <p:cTn id="20" dur="500"/>
                                        <p:tgtEl>
                                          <p:spTgt spid="32771">
                                            <p:txEl>
                                              <p:pRg st="3" end="3"/>
                                            </p:txEl>
                                          </p:spTgt>
                                        </p:tgtEl>
                                      </p:cBhvr>
                                    </p:animEffect>
                                  </p:childTnLst>
                                </p:cTn>
                              </p:par>
                              <p:par>
                                <p:cTn id="21" presetID="18" presetClass="entr" presetSubtype="12" fill="hold" nodeType="withEffect">
                                  <p:stCondLst>
                                    <p:cond delay="0"/>
                                  </p:stCondLst>
                                  <p:childTnLst>
                                    <p:set>
                                      <p:cBhvr>
                                        <p:cTn id="22" dur="1" fill="hold">
                                          <p:stCondLst>
                                            <p:cond delay="0"/>
                                          </p:stCondLst>
                                        </p:cTn>
                                        <p:tgtEl>
                                          <p:spTgt spid="32771">
                                            <p:txEl>
                                              <p:pRg st="4" end="4"/>
                                            </p:txEl>
                                          </p:spTgt>
                                        </p:tgtEl>
                                        <p:attrNameLst>
                                          <p:attrName>style.visibility</p:attrName>
                                        </p:attrNameLst>
                                      </p:cBhvr>
                                      <p:to>
                                        <p:strVal val="visible"/>
                                      </p:to>
                                    </p:set>
                                    <p:animEffect transition="in" filter="strips(downLeft)">
                                      <p:cBhvr>
                                        <p:cTn id="23" dur="500"/>
                                        <p:tgtEl>
                                          <p:spTgt spid="3277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32771">
                                            <p:txEl>
                                              <p:pRg st="5" end="5"/>
                                            </p:txEl>
                                          </p:spTgt>
                                        </p:tgtEl>
                                        <p:attrNameLst>
                                          <p:attrName>style.visibility</p:attrName>
                                        </p:attrNameLst>
                                      </p:cBhvr>
                                      <p:to>
                                        <p:strVal val="visible"/>
                                      </p:to>
                                    </p:set>
                                    <p:animEffect transition="in" filter="strips(downLeft)">
                                      <p:cBhvr>
                                        <p:cTn id="28" dur="500"/>
                                        <p:tgtEl>
                                          <p:spTgt spid="32771">
                                            <p:txEl>
                                              <p:pRg st="5" end="5"/>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32771">
                                            <p:txEl>
                                              <p:pRg st="6" end="6"/>
                                            </p:txEl>
                                          </p:spTgt>
                                        </p:tgtEl>
                                        <p:attrNameLst>
                                          <p:attrName>style.visibility</p:attrName>
                                        </p:attrNameLst>
                                      </p:cBhvr>
                                      <p:to>
                                        <p:strVal val="visible"/>
                                      </p:to>
                                    </p:set>
                                    <p:animEffect transition="in" filter="strips(downLeft)">
                                      <p:cBhvr>
                                        <p:cTn id="31" dur="500"/>
                                        <p:tgtEl>
                                          <p:spTgt spid="32771">
                                            <p:txEl>
                                              <p:pRg st="6" end="6"/>
                                            </p:txEl>
                                          </p:spTgt>
                                        </p:tgtEl>
                                      </p:cBhvr>
                                    </p:animEffect>
                                  </p:childTnLst>
                                </p:cTn>
                              </p:par>
                              <p:par>
                                <p:cTn id="32" presetID="18" presetClass="entr" presetSubtype="12" fill="hold" nodeType="withEffect">
                                  <p:stCondLst>
                                    <p:cond delay="0"/>
                                  </p:stCondLst>
                                  <p:childTnLst>
                                    <p:set>
                                      <p:cBhvr>
                                        <p:cTn id="33" dur="1" fill="hold">
                                          <p:stCondLst>
                                            <p:cond delay="0"/>
                                          </p:stCondLst>
                                        </p:cTn>
                                        <p:tgtEl>
                                          <p:spTgt spid="32771">
                                            <p:txEl>
                                              <p:pRg st="7" end="7"/>
                                            </p:txEl>
                                          </p:spTgt>
                                        </p:tgtEl>
                                        <p:attrNameLst>
                                          <p:attrName>style.visibility</p:attrName>
                                        </p:attrNameLst>
                                      </p:cBhvr>
                                      <p:to>
                                        <p:strVal val="visible"/>
                                      </p:to>
                                    </p:set>
                                    <p:animEffect transition="in" filter="strips(downLeft)">
                                      <p:cBhvr>
                                        <p:cTn id="34" dur="500"/>
                                        <p:tgtEl>
                                          <p:spTgt spid="327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7"/>
            <a:ext cx="8229600" cy="1411287"/>
          </a:xfrm>
        </p:spPr>
        <p:txBody>
          <a:bodyPr/>
          <a:lstStyle/>
          <a:p>
            <a:r>
              <a:rPr lang="en-US" dirty="0" smtClean="0"/>
              <a:t>II.  Discovery of privileged items </a:t>
            </a:r>
            <a:br>
              <a:rPr lang="en-US" dirty="0" smtClean="0"/>
            </a:br>
            <a:r>
              <a:rPr lang="en-US" dirty="0" smtClean="0"/>
              <a:t>in Bad Faith Cases</a:t>
            </a:r>
          </a:p>
        </p:txBody>
      </p:sp>
      <p:sp>
        <p:nvSpPr>
          <p:cNvPr id="33795" name="Content Placeholder 2"/>
          <p:cNvSpPr>
            <a:spLocks noGrp="1"/>
          </p:cNvSpPr>
          <p:nvPr>
            <p:ph idx="1"/>
          </p:nvPr>
        </p:nvSpPr>
        <p:spPr>
          <a:xfrm>
            <a:off x="457200" y="1914525"/>
            <a:ext cx="8518525" cy="4211638"/>
          </a:xfrm>
        </p:spPr>
        <p:txBody>
          <a:bodyPr/>
          <a:lstStyle/>
          <a:p>
            <a:r>
              <a:rPr lang="en-US" sz="2400" dirty="0" smtClean="0"/>
              <a:t>Key discussion of Ohio Statute:</a:t>
            </a:r>
          </a:p>
          <a:p>
            <a:pPr lvl="1"/>
            <a:r>
              <a:rPr lang="en-US" sz="2000" dirty="0" smtClean="0"/>
              <a:t>“A testimonial privilege applies not only to prohibit testimony at trial, but </a:t>
            </a:r>
            <a:r>
              <a:rPr lang="en-US" sz="2000" b="1" u="sng" dirty="0" smtClean="0"/>
              <a:t>also to protect the </a:t>
            </a:r>
            <a:r>
              <a:rPr lang="en-US" sz="2000" b="1" u="sng" dirty="0" err="1" smtClean="0"/>
              <a:t>soughtafter</a:t>
            </a:r>
            <a:r>
              <a:rPr lang="en-US" sz="2000" b="1" u="sng" dirty="0" smtClean="0"/>
              <a:t> communications during the discovery process</a:t>
            </a:r>
            <a:r>
              <a:rPr lang="en-US" sz="2000" dirty="0" smtClean="0"/>
              <a:t> . . . [T]he discovery of attorney-client communications necessarily jeopardizes</a:t>
            </a:r>
            <a:r>
              <a:rPr lang="en-US" sz="2000" b="1" dirty="0" smtClean="0"/>
              <a:t> </a:t>
            </a:r>
            <a:r>
              <a:rPr lang="en-US" sz="2000" dirty="0" smtClean="0"/>
              <a:t>the testimonial privilege. Such privileges would be of </a:t>
            </a:r>
            <a:r>
              <a:rPr lang="en-US" sz="2000" b="1" u="sng" dirty="0" smtClean="0"/>
              <a:t>little import were they not applicable during the discovery process</a:t>
            </a:r>
            <a:r>
              <a:rPr lang="en-US" sz="2000" dirty="0" smtClean="0"/>
              <a:t>.”</a:t>
            </a:r>
          </a:p>
          <a:p>
            <a:r>
              <a:rPr lang="en-US" sz="2400" i="1" dirty="0" smtClean="0">
                <a:hlinkClick r:id="rId2"/>
              </a:rPr>
              <a:t>Summit Park, </a:t>
            </a:r>
            <a:r>
              <a:rPr lang="en-US" sz="2400" i="1" dirty="0" smtClean="0">
                <a:hlinkClick r:id="rId3"/>
              </a:rPr>
              <a:t>2016-Ohio-1514 (10</a:t>
            </a:r>
            <a:r>
              <a:rPr lang="en-US" sz="2400" i="1" baseline="30000" dirty="0" smtClean="0">
                <a:hlinkClick r:id="rId3"/>
              </a:rPr>
              <a:t>th</a:t>
            </a:r>
            <a:r>
              <a:rPr lang="en-US" sz="2400" i="1" dirty="0" smtClean="0">
                <a:hlinkClick r:id="rId3"/>
              </a:rPr>
              <a:t> Dist) quoting</a:t>
            </a:r>
            <a:r>
              <a:rPr lang="en-US" sz="2400" i="1" dirty="0" smtClean="0"/>
              <a:t> </a:t>
            </a:r>
            <a:r>
              <a:rPr lang="en-US" sz="2400" i="1" dirty="0" smtClean="0">
                <a:hlinkClick r:id="rId2"/>
              </a:rPr>
              <a:t>Jackson v. </a:t>
            </a:r>
            <a:r>
              <a:rPr lang="en-US" sz="2400" i="1" dirty="0" err="1" smtClean="0">
                <a:hlinkClick r:id="rId2"/>
              </a:rPr>
              <a:t>Greger</a:t>
            </a:r>
            <a:r>
              <a:rPr lang="en-US" sz="2400" i="1" dirty="0" smtClean="0">
                <a:hlinkClick r:id="rId2"/>
              </a:rPr>
              <a:t>, 110 Ohio </a:t>
            </a:r>
            <a:r>
              <a:rPr lang="en-US" sz="2400" i="1" dirty="0" err="1" smtClean="0">
                <a:hlinkClick r:id="rId2"/>
              </a:rPr>
              <a:t>St.3d</a:t>
            </a:r>
            <a:r>
              <a:rPr lang="en-US" sz="2400" i="1" dirty="0" smtClean="0">
                <a:hlinkClick r:id="rId2"/>
              </a:rPr>
              <a:t> 488, 2006-Ohio-4968, P 7, fn. 1</a:t>
            </a:r>
            <a:endParaRPr lang="en-US" sz="2400" dirty="0" smtClean="0"/>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strips(downLeft)">
                                      <p:cBhvr>
                                        <p:cTn id="7" dur="500"/>
                                        <p:tgtEl>
                                          <p:spTgt spid="33795">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3795">
                                            <p:txEl>
                                              <p:pRg st="1" end="1"/>
                                            </p:txEl>
                                          </p:spTgt>
                                        </p:tgtEl>
                                        <p:attrNameLst>
                                          <p:attrName>style.visibility</p:attrName>
                                        </p:attrNameLst>
                                      </p:cBhvr>
                                      <p:to>
                                        <p:strVal val="visible"/>
                                      </p:to>
                                    </p:set>
                                    <p:animEffect transition="in" filter="strips(downLeft)">
                                      <p:cBhvr>
                                        <p:cTn id="10" dur="500"/>
                                        <p:tgtEl>
                                          <p:spTgt spid="3379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animEffect transition="in" filter="strips(downLeft)">
                                      <p:cBhvr>
                                        <p:cTn id="15" dur="5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274637"/>
            <a:ext cx="8229600" cy="1677987"/>
          </a:xfrm>
        </p:spPr>
        <p:txBody>
          <a:bodyPr/>
          <a:lstStyle/>
          <a:p>
            <a:r>
              <a:rPr lang="en-US" dirty="0" smtClean="0"/>
              <a:t>II.  Discovery of privileged items </a:t>
            </a:r>
            <a:br>
              <a:rPr lang="en-US" dirty="0" smtClean="0"/>
            </a:br>
            <a:r>
              <a:rPr lang="en-US" dirty="0" smtClean="0"/>
              <a:t>in Bad Faith Cases</a:t>
            </a:r>
          </a:p>
        </p:txBody>
      </p:sp>
      <p:sp>
        <p:nvSpPr>
          <p:cNvPr id="34819" name="Content Placeholder 2"/>
          <p:cNvSpPr>
            <a:spLocks noGrp="1"/>
          </p:cNvSpPr>
          <p:nvPr>
            <p:ph idx="1"/>
          </p:nvPr>
        </p:nvSpPr>
        <p:spPr>
          <a:xfrm>
            <a:off x="457200" y="2085975"/>
            <a:ext cx="8229600" cy="4040188"/>
          </a:xfrm>
        </p:spPr>
        <p:txBody>
          <a:bodyPr/>
          <a:lstStyle/>
          <a:p>
            <a:r>
              <a:rPr lang="en-US" sz="2400" dirty="0" smtClean="0"/>
              <a:t>The legislature’s principled approach makes sense, but until enforced by the Ohio Supreme Court, confusion and exceptions will abound:</a:t>
            </a:r>
          </a:p>
          <a:p>
            <a:pPr>
              <a:buFont typeface="Arial" charset="0"/>
              <a:buNone/>
            </a:pPr>
            <a:endParaRPr lang="en-US" sz="400" dirty="0" smtClean="0"/>
          </a:p>
          <a:p>
            <a:pPr lvl="1"/>
            <a:r>
              <a:rPr lang="en-US" sz="2000" dirty="0" smtClean="0"/>
              <a:t>immediate appeals of </a:t>
            </a:r>
            <a:r>
              <a:rPr lang="en-US" sz="2000" i="1" dirty="0" smtClean="0"/>
              <a:t>Boone </a:t>
            </a:r>
            <a:r>
              <a:rPr lang="en-US" sz="2000" dirty="0" smtClean="0"/>
              <a:t>issues</a:t>
            </a:r>
          </a:p>
          <a:p>
            <a:pPr lvl="1"/>
            <a:r>
              <a:rPr lang="en-US" sz="2000" dirty="0" smtClean="0"/>
              <a:t>exceptions of individual documents (Park-Ohio)</a:t>
            </a:r>
          </a:p>
          <a:p>
            <a:pPr lvl="1"/>
            <a:r>
              <a:rPr lang="en-US" sz="2000" dirty="0" smtClean="0"/>
              <a:t>bifurcation / stays of discovery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strips(downLeft)">
                                      <p:cBhvr>
                                        <p:cTn id="7" dur="5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4819">
                                            <p:txEl>
                                              <p:pRg st="2" end="2"/>
                                            </p:txEl>
                                          </p:spTgt>
                                        </p:tgtEl>
                                        <p:attrNameLst>
                                          <p:attrName>style.visibility</p:attrName>
                                        </p:attrNameLst>
                                      </p:cBhvr>
                                      <p:to>
                                        <p:strVal val="visible"/>
                                      </p:to>
                                    </p:set>
                                    <p:animEffect transition="in" filter="strips(downLeft)">
                                      <p:cBhvr>
                                        <p:cTn id="12" dur="500"/>
                                        <p:tgtEl>
                                          <p:spTgt spid="348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4819">
                                            <p:txEl>
                                              <p:pRg st="3" end="3"/>
                                            </p:txEl>
                                          </p:spTgt>
                                        </p:tgtEl>
                                        <p:attrNameLst>
                                          <p:attrName>style.visibility</p:attrName>
                                        </p:attrNameLst>
                                      </p:cBhvr>
                                      <p:to>
                                        <p:strVal val="visible"/>
                                      </p:to>
                                    </p:set>
                                    <p:animEffect transition="in" filter="strips(downLeft)">
                                      <p:cBhvr>
                                        <p:cTn id="17" dur="500"/>
                                        <p:tgtEl>
                                          <p:spTgt spid="3481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4819">
                                            <p:txEl>
                                              <p:pRg st="4" end="4"/>
                                            </p:txEl>
                                          </p:spTgt>
                                        </p:tgtEl>
                                        <p:attrNameLst>
                                          <p:attrName>style.visibility</p:attrName>
                                        </p:attrNameLst>
                                      </p:cBhvr>
                                      <p:to>
                                        <p:strVal val="visible"/>
                                      </p:to>
                                    </p:set>
                                    <p:animEffect transition="in" filter="strips(downLeft)">
                                      <p:cBhvr>
                                        <p:cTn id="22" dur="500"/>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274638"/>
            <a:ext cx="8229600" cy="1306512"/>
          </a:xfrm>
        </p:spPr>
        <p:txBody>
          <a:bodyPr/>
          <a:lstStyle/>
          <a:p>
            <a:r>
              <a:rPr lang="en-US" dirty="0" smtClean="0"/>
              <a:t>III.  Privilege in the electronic age</a:t>
            </a:r>
          </a:p>
        </p:txBody>
      </p:sp>
      <p:sp>
        <p:nvSpPr>
          <p:cNvPr id="3" name="Content Placeholder 2"/>
          <p:cNvSpPr>
            <a:spLocks noGrp="1"/>
          </p:cNvSpPr>
          <p:nvPr>
            <p:ph idx="1"/>
          </p:nvPr>
        </p:nvSpPr>
        <p:spPr>
          <a:xfrm>
            <a:off x="457200" y="1790700"/>
            <a:ext cx="8229600" cy="4335463"/>
          </a:xfrm>
        </p:spPr>
        <p:txBody>
          <a:bodyPr/>
          <a:lstStyle/>
          <a:p>
            <a:r>
              <a:rPr lang="en-US" sz="2400" dirty="0" smtClean="0"/>
              <a:t>Broad / Expansive distribution of internal emails can create issues of waiver</a:t>
            </a:r>
          </a:p>
          <a:p>
            <a:pPr lvl="1"/>
            <a:r>
              <a:rPr lang="en-US" sz="2000" i="1" u="sng" dirty="0" smtClean="0"/>
              <a:t>Orion Corp. v. Sun Pharmaceuticals Indus., </a:t>
            </a:r>
            <a:r>
              <a:rPr lang="en-US" sz="2000" dirty="0" smtClean="0"/>
              <a:t>2010 U.S. Dist. LEXIS 15975,  *26 (</a:t>
            </a:r>
            <a:r>
              <a:rPr lang="en-US" sz="2000" dirty="0" err="1" smtClean="0"/>
              <a:t>D.N.J.</a:t>
            </a:r>
            <a:r>
              <a:rPr lang="en-US" sz="2000" dirty="0" smtClean="0"/>
              <a:t> 2010) </a:t>
            </a:r>
          </a:p>
          <a:p>
            <a:pPr lvl="2"/>
            <a:r>
              <a:rPr lang="en-US" sz="1800" dirty="0" smtClean="0"/>
              <a:t>patent infringement case</a:t>
            </a:r>
          </a:p>
          <a:p>
            <a:pPr lvl="2"/>
            <a:r>
              <a:rPr lang="en-US" sz="1800" dirty="0" smtClean="0"/>
              <a:t>Sun sought commercial info distributed to 112 non-attorney employees,  </a:t>
            </a:r>
          </a:p>
          <a:p>
            <a:pPr lvl="2"/>
            <a:r>
              <a:rPr lang="en-US" sz="1800" dirty="0" smtClean="0"/>
              <a:t>No identification of duties / roles on the privilege log</a:t>
            </a:r>
          </a:p>
          <a:p>
            <a:pPr lvl="1"/>
            <a:r>
              <a:rPr lang="en-US" sz="2000" dirty="0" smtClean="0"/>
              <a:t>Result: “Waived” privilege due to “widespread dissemination” beyond needs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strips(downLeft)">
                                      <p:cBhvr>
                                        <p:cTn id="15" dur="500"/>
                                        <p:tgtEl>
                                          <p:spTgt spid="3">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strips(downLeft)">
                                      <p:cBhvr>
                                        <p:cTn id="18" dur="500"/>
                                        <p:tgtEl>
                                          <p:spTgt spid="3">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trips(down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274638"/>
            <a:ext cx="8229600" cy="1306512"/>
          </a:xfrm>
        </p:spPr>
        <p:txBody>
          <a:bodyPr/>
          <a:lstStyle/>
          <a:p>
            <a:r>
              <a:rPr lang="en-US" dirty="0" smtClean="0"/>
              <a:t>III.  Privilege in the electronic age</a:t>
            </a:r>
          </a:p>
        </p:txBody>
      </p:sp>
      <p:sp>
        <p:nvSpPr>
          <p:cNvPr id="36867" name="Content Placeholder 2"/>
          <p:cNvSpPr>
            <a:spLocks noGrp="1"/>
          </p:cNvSpPr>
          <p:nvPr>
            <p:ph idx="1"/>
          </p:nvPr>
        </p:nvSpPr>
        <p:spPr>
          <a:xfrm>
            <a:off x="457200" y="1781175"/>
            <a:ext cx="8470900" cy="4344988"/>
          </a:xfrm>
        </p:spPr>
        <p:txBody>
          <a:bodyPr/>
          <a:lstStyle/>
          <a:p>
            <a:r>
              <a:rPr lang="en-US" sz="2400" dirty="0" smtClean="0"/>
              <a:t>Case Study: company not appreciating risk of disclosure of counsel’s email</a:t>
            </a:r>
          </a:p>
          <a:p>
            <a:pPr>
              <a:buFont typeface="Arial" charset="0"/>
              <a:buNone/>
            </a:pPr>
            <a:endParaRPr lang="en-US" sz="600" b="1" u="sng" dirty="0" smtClean="0"/>
          </a:p>
          <a:p>
            <a:pPr lvl="1"/>
            <a:r>
              <a:rPr lang="en-US" sz="2000" b="1" dirty="0" smtClean="0"/>
              <a:t>Local Lawsuit</a:t>
            </a:r>
            <a:r>
              <a:rPr lang="en-US" sz="2000" dirty="0" smtClean="0"/>
              <a:t> re failure to pay multi-million dollar earn out (stock purchase)</a:t>
            </a:r>
          </a:p>
          <a:p>
            <a:pPr lvl="2"/>
            <a:r>
              <a:rPr lang="en-US" sz="1800" dirty="0" smtClean="0"/>
              <a:t>Local investors (plaintiffs) v </a:t>
            </a:r>
            <a:r>
              <a:rPr lang="en-US" sz="1800" dirty="0" err="1" smtClean="0"/>
              <a:t>multinat’l</a:t>
            </a:r>
            <a:r>
              <a:rPr lang="en-US" sz="1800" dirty="0" smtClean="0"/>
              <a:t> buyer (defendant)</a:t>
            </a:r>
          </a:p>
          <a:p>
            <a:pPr lvl="2"/>
            <a:r>
              <a:rPr lang="en-US" sz="1800" dirty="0" smtClean="0"/>
              <a:t>Defendant claims fraud in pre-sale disclosures</a:t>
            </a:r>
          </a:p>
          <a:p>
            <a:pPr lvl="3"/>
            <a:r>
              <a:rPr lang="en-US" sz="1600" dirty="0" smtClean="0"/>
              <a:t>lists is “VP and GC” as the leaders in due diligence efforts</a:t>
            </a:r>
          </a:p>
          <a:p>
            <a:pPr lvl="2"/>
            <a:r>
              <a:rPr lang="en-US" sz="1800" dirty="0" smtClean="0"/>
              <a:t>Plaintiff seeks discovery of all due diligence items  </a:t>
            </a:r>
          </a:p>
          <a:p>
            <a:pPr lvl="1"/>
            <a:endParaRPr lang="en-US" b="1" u="sng"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strips(downLeft)">
                                      <p:cBhvr>
                                        <p:cTn id="7" dur="500"/>
                                        <p:tgtEl>
                                          <p:spTgt spid="368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6867">
                                            <p:txEl>
                                              <p:pRg st="2" end="2"/>
                                            </p:txEl>
                                          </p:spTgt>
                                        </p:tgtEl>
                                        <p:attrNameLst>
                                          <p:attrName>style.visibility</p:attrName>
                                        </p:attrNameLst>
                                      </p:cBhvr>
                                      <p:to>
                                        <p:strVal val="visible"/>
                                      </p:to>
                                    </p:set>
                                    <p:animEffect transition="in" filter="strips(downLeft)">
                                      <p:cBhvr>
                                        <p:cTn id="12" dur="500"/>
                                        <p:tgtEl>
                                          <p:spTgt spid="368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6867">
                                            <p:txEl>
                                              <p:pRg st="3" end="3"/>
                                            </p:txEl>
                                          </p:spTgt>
                                        </p:tgtEl>
                                        <p:attrNameLst>
                                          <p:attrName>style.visibility</p:attrName>
                                        </p:attrNameLst>
                                      </p:cBhvr>
                                      <p:to>
                                        <p:strVal val="visible"/>
                                      </p:to>
                                    </p:set>
                                    <p:animEffect transition="in" filter="strips(downLeft)">
                                      <p:cBhvr>
                                        <p:cTn id="17" dur="500"/>
                                        <p:tgtEl>
                                          <p:spTgt spid="3686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6867">
                                            <p:txEl>
                                              <p:pRg st="4" end="4"/>
                                            </p:txEl>
                                          </p:spTgt>
                                        </p:tgtEl>
                                        <p:attrNameLst>
                                          <p:attrName>style.visibility</p:attrName>
                                        </p:attrNameLst>
                                      </p:cBhvr>
                                      <p:to>
                                        <p:strVal val="visible"/>
                                      </p:to>
                                    </p:set>
                                    <p:animEffect transition="in" filter="strips(downLeft)">
                                      <p:cBhvr>
                                        <p:cTn id="22" dur="500"/>
                                        <p:tgtEl>
                                          <p:spTgt spid="36867">
                                            <p:txEl>
                                              <p:pRg st="4" end="4"/>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36867">
                                            <p:txEl>
                                              <p:pRg st="5" end="5"/>
                                            </p:txEl>
                                          </p:spTgt>
                                        </p:tgtEl>
                                        <p:attrNameLst>
                                          <p:attrName>style.visibility</p:attrName>
                                        </p:attrNameLst>
                                      </p:cBhvr>
                                      <p:to>
                                        <p:strVal val="visible"/>
                                      </p:to>
                                    </p:set>
                                    <p:animEffect transition="in" filter="strips(downLeft)">
                                      <p:cBhvr>
                                        <p:cTn id="25" dur="500"/>
                                        <p:tgtEl>
                                          <p:spTgt spid="36867">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nodeType="clickEffect">
                                  <p:stCondLst>
                                    <p:cond delay="0"/>
                                  </p:stCondLst>
                                  <p:childTnLst>
                                    <p:set>
                                      <p:cBhvr>
                                        <p:cTn id="29" dur="1" fill="hold">
                                          <p:stCondLst>
                                            <p:cond delay="0"/>
                                          </p:stCondLst>
                                        </p:cTn>
                                        <p:tgtEl>
                                          <p:spTgt spid="36867">
                                            <p:txEl>
                                              <p:pRg st="6" end="6"/>
                                            </p:txEl>
                                          </p:spTgt>
                                        </p:tgtEl>
                                        <p:attrNameLst>
                                          <p:attrName>style.visibility</p:attrName>
                                        </p:attrNameLst>
                                      </p:cBhvr>
                                      <p:to>
                                        <p:strVal val="visible"/>
                                      </p:to>
                                    </p:set>
                                    <p:animEffect transition="in" filter="strips(downLeft)">
                                      <p:cBhvr>
                                        <p:cTn id="30" dur="500"/>
                                        <p:tgtEl>
                                          <p:spTgt spid="368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274637"/>
            <a:ext cx="8229600" cy="1392237"/>
          </a:xfrm>
        </p:spPr>
        <p:txBody>
          <a:bodyPr/>
          <a:lstStyle/>
          <a:p>
            <a:r>
              <a:rPr lang="en-US" dirty="0" smtClean="0"/>
              <a:t>III.  Privilege in the electronic age</a:t>
            </a:r>
          </a:p>
        </p:txBody>
      </p:sp>
      <p:sp>
        <p:nvSpPr>
          <p:cNvPr id="37891" name="Content Placeholder 2"/>
          <p:cNvSpPr>
            <a:spLocks noGrp="1"/>
          </p:cNvSpPr>
          <p:nvPr>
            <p:ph idx="1"/>
          </p:nvPr>
        </p:nvSpPr>
        <p:spPr>
          <a:xfrm>
            <a:off x="457200" y="1666875"/>
            <a:ext cx="8229600" cy="4459288"/>
          </a:xfrm>
        </p:spPr>
        <p:txBody>
          <a:bodyPr/>
          <a:lstStyle/>
          <a:p>
            <a:r>
              <a:rPr lang="en-US" sz="2400" dirty="0" smtClean="0"/>
              <a:t>Case Study (cont’d)</a:t>
            </a:r>
          </a:p>
          <a:p>
            <a:pPr lvl="1"/>
            <a:r>
              <a:rPr lang="en-US" sz="2000" dirty="0" smtClean="0"/>
              <a:t>Defendant produces </a:t>
            </a:r>
            <a:r>
              <a:rPr lang="en-US" sz="2000" u="sng" dirty="0" smtClean="0"/>
              <a:t>250,000 items in e-discovery</a:t>
            </a:r>
          </a:p>
          <a:p>
            <a:pPr lvl="2"/>
            <a:r>
              <a:rPr lang="en-US" sz="1800" dirty="0" smtClean="0"/>
              <a:t>Plaintiffs’ counsel finds a damaging item (Ex. A) from “VP and GC,” commenting on business, regulatory issue</a:t>
            </a:r>
          </a:p>
          <a:p>
            <a:pPr lvl="2"/>
            <a:r>
              <a:rPr lang="en-US" sz="1800" dirty="0" smtClean="0"/>
              <a:t>4 months later, Defendant </a:t>
            </a:r>
            <a:r>
              <a:rPr lang="en-US" sz="1800" u="sng" dirty="0" smtClean="0"/>
              <a:t>seeks to </a:t>
            </a:r>
            <a:r>
              <a:rPr lang="en-US" sz="1800" u="sng" dirty="0" err="1" smtClean="0"/>
              <a:t>clawback</a:t>
            </a:r>
            <a:r>
              <a:rPr lang="en-US" sz="1800" u="sng" dirty="0" smtClean="0"/>
              <a:t> 972 items</a:t>
            </a:r>
            <a:r>
              <a:rPr lang="en-US" sz="1800" dirty="0" smtClean="0"/>
              <a:t>, including Ex. A</a:t>
            </a:r>
          </a:p>
          <a:p>
            <a:pPr lvl="1"/>
            <a:r>
              <a:rPr lang="en-US" sz="2000" dirty="0" smtClean="0"/>
              <a:t>Protective order provided </a:t>
            </a:r>
            <a:r>
              <a:rPr lang="en-US" sz="2000" dirty="0" err="1" smtClean="0"/>
              <a:t>clawback</a:t>
            </a:r>
            <a:r>
              <a:rPr lang="en-US" sz="2000" dirty="0" smtClean="0"/>
              <a:t> of inadvertent disclosures;  Plaintiffs’ asks Court guidance</a:t>
            </a:r>
          </a:p>
          <a:p>
            <a:pPr lvl="1"/>
            <a:r>
              <a:rPr lang="en-US" sz="2000" dirty="0" err="1" smtClean="0"/>
              <a:t>Def’t</a:t>
            </a:r>
            <a:r>
              <a:rPr lang="en-US" sz="2000" dirty="0" smtClean="0"/>
              <a:t> seeks sanctions against Plaintiffs’ counsel</a:t>
            </a:r>
          </a:p>
          <a:p>
            <a:pPr lvl="1"/>
            <a:r>
              <a:rPr lang="en-US" sz="2000" dirty="0" err="1" smtClean="0"/>
              <a:t>Evid’y</a:t>
            </a:r>
            <a:r>
              <a:rPr lang="en-US" sz="2000" dirty="0" smtClean="0"/>
              <a:t> hearing scheduled</a:t>
            </a:r>
            <a:r>
              <a:rPr lang="en-US" sz="2000" b="1" dirty="0" smtClean="0"/>
              <a:t>.</a:t>
            </a:r>
            <a:r>
              <a:rPr lang="en-US" sz="2000" dirty="0" smtClean="0"/>
              <a:t> Stipulated resolution.</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strips(downLeft)">
                                      <p:cBhvr>
                                        <p:cTn id="7" dur="500"/>
                                        <p:tgtEl>
                                          <p:spTgt spid="37891">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7891">
                                            <p:txEl>
                                              <p:pRg st="1" end="1"/>
                                            </p:txEl>
                                          </p:spTgt>
                                        </p:tgtEl>
                                        <p:attrNameLst>
                                          <p:attrName>style.visibility</p:attrName>
                                        </p:attrNameLst>
                                      </p:cBhvr>
                                      <p:to>
                                        <p:strVal val="visible"/>
                                      </p:to>
                                    </p:set>
                                    <p:animEffect transition="in" filter="strips(downLeft)">
                                      <p:cBhvr>
                                        <p:cTn id="10" dur="500"/>
                                        <p:tgtEl>
                                          <p:spTgt spid="37891">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7891">
                                            <p:txEl>
                                              <p:pRg st="2" end="2"/>
                                            </p:txEl>
                                          </p:spTgt>
                                        </p:tgtEl>
                                        <p:attrNameLst>
                                          <p:attrName>style.visibility</p:attrName>
                                        </p:attrNameLst>
                                      </p:cBhvr>
                                      <p:to>
                                        <p:strVal val="visible"/>
                                      </p:to>
                                    </p:set>
                                    <p:animEffect transition="in" filter="strips(downLeft)">
                                      <p:cBhvr>
                                        <p:cTn id="13" dur="500"/>
                                        <p:tgtEl>
                                          <p:spTgt spid="37891">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7891">
                                            <p:txEl>
                                              <p:pRg st="3" end="3"/>
                                            </p:txEl>
                                          </p:spTgt>
                                        </p:tgtEl>
                                        <p:attrNameLst>
                                          <p:attrName>style.visibility</p:attrName>
                                        </p:attrNameLst>
                                      </p:cBhvr>
                                      <p:to>
                                        <p:strVal val="visible"/>
                                      </p:to>
                                    </p:set>
                                    <p:animEffect transition="in" filter="strips(downLeft)">
                                      <p:cBhvr>
                                        <p:cTn id="16" dur="500"/>
                                        <p:tgtEl>
                                          <p:spTgt spid="3789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37891">
                                            <p:txEl>
                                              <p:pRg st="4" end="4"/>
                                            </p:txEl>
                                          </p:spTgt>
                                        </p:tgtEl>
                                        <p:attrNameLst>
                                          <p:attrName>style.visibility</p:attrName>
                                        </p:attrNameLst>
                                      </p:cBhvr>
                                      <p:to>
                                        <p:strVal val="visible"/>
                                      </p:to>
                                    </p:set>
                                    <p:animEffect transition="in" filter="strips(downLeft)">
                                      <p:cBhvr>
                                        <p:cTn id="21" dur="500"/>
                                        <p:tgtEl>
                                          <p:spTgt spid="37891">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37891">
                                            <p:txEl>
                                              <p:pRg st="5" end="5"/>
                                            </p:txEl>
                                          </p:spTgt>
                                        </p:tgtEl>
                                        <p:attrNameLst>
                                          <p:attrName>style.visibility</p:attrName>
                                        </p:attrNameLst>
                                      </p:cBhvr>
                                      <p:to>
                                        <p:strVal val="visible"/>
                                      </p:to>
                                    </p:set>
                                    <p:animEffect transition="in" filter="strips(downLeft)">
                                      <p:cBhvr>
                                        <p:cTn id="26" dur="500"/>
                                        <p:tgtEl>
                                          <p:spTgt spid="37891">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8" presetClass="entr" presetSubtype="12" fill="hold" nodeType="clickEffect">
                                  <p:stCondLst>
                                    <p:cond delay="0"/>
                                  </p:stCondLst>
                                  <p:childTnLst>
                                    <p:set>
                                      <p:cBhvr>
                                        <p:cTn id="30" dur="1" fill="hold">
                                          <p:stCondLst>
                                            <p:cond delay="0"/>
                                          </p:stCondLst>
                                        </p:cTn>
                                        <p:tgtEl>
                                          <p:spTgt spid="37891">
                                            <p:txEl>
                                              <p:pRg st="6" end="6"/>
                                            </p:txEl>
                                          </p:spTgt>
                                        </p:tgtEl>
                                        <p:attrNameLst>
                                          <p:attrName>style.visibility</p:attrName>
                                        </p:attrNameLst>
                                      </p:cBhvr>
                                      <p:to>
                                        <p:strVal val="visible"/>
                                      </p:to>
                                    </p:set>
                                    <p:animEffect transition="in" filter="strips(downLeft)">
                                      <p:cBhvr>
                                        <p:cTn id="31" dur="5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1433846"/>
          </a:xfrm>
        </p:spPr>
        <p:txBody>
          <a:bodyPr/>
          <a:lstStyle/>
          <a:p>
            <a:r>
              <a:rPr lang="en-US" dirty="0" smtClean="0"/>
              <a:t>Basic background </a:t>
            </a:r>
            <a:br>
              <a:rPr lang="en-US" dirty="0" smtClean="0"/>
            </a:br>
            <a:r>
              <a:rPr lang="en-US" dirty="0" smtClean="0"/>
              <a:t>Ohio Privilege and Work Product</a:t>
            </a:r>
          </a:p>
        </p:txBody>
      </p:sp>
      <p:sp>
        <p:nvSpPr>
          <p:cNvPr id="11267" name="Content Placeholder 2"/>
          <p:cNvSpPr>
            <a:spLocks noGrp="1"/>
          </p:cNvSpPr>
          <p:nvPr>
            <p:ph idx="1"/>
          </p:nvPr>
        </p:nvSpPr>
        <p:spPr>
          <a:xfrm>
            <a:off x="457200" y="1864895"/>
            <a:ext cx="8229600" cy="4261268"/>
          </a:xfrm>
        </p:spPr>
        <p:txBody>
          <a:bodyPr/>
          <a:lstStyle/>
          <a:p>
            <a:r>
              <a:rPr lang="en-US" sz="2400" dirty="0" smtClean="0"/>
              <a:t>Confidentiality</a:t>
            </a:r>
          </a:p>
          <a:p>
            <a:pPr lvl="1"/>
            <a:r>
              <a:rPr lang="en-US" sz="2000" dirty="0" smtClean="0"/>
              <a:t>a professional issue</a:t>
            </a:r>
          </a:p>
          <a:p>
            <a:pPr lvl="1"/>
            <a:r>
              <a:rPr lang="en-US" sz="2000" dirty="0" smtClean="0"/>
              <a:t>Ohio Rule of Professional Responsibility 1.6</a:t>
            </a:r>
          </a:p>
          <a:p>
            <a:r>
              <a:rPr lang="en-US" sz="2400" dirty="0" smtClean="0"/>
              <a:t>Privilege</a:t>
            </a:r>
          </a:p>
          <a:p>
            <a:pPr lvl="1"/>
            <a:r>
              <a:rPr lang="en-US" sz="2000" dirty="0" smtClean="0"/>
              <a:t>an evidentiary issue, for policy reasons</a:t>
            </a:r>
          </a:p>
          <a:p>
            <a:pPr lvl="1"/>
            <a:r>
              <a:rPr lang="en-US" sz="2000" dirty="0" smtClean="0"/>
              <a:t>Ohio statute and case law</a:t>
            </a:r>
          </a:p>
          <a:p>
            <a:r>
              <a:rPr lang="en-US" sz="2400" dirty="0" smtClean="0"/>
              <a:t>Work Product</a:t>
            </a:r>
          </a:p>
          <a:p>
            <a:pPr lvl="1"/>
            <a:r>
              <a:rPr lang="en-US" sz="2000" dirty="0" smtClean="0"/>
              <a:t>an evidentiary issue, for policy reasons</a:t>
            </a:r>
          </a:p>
          <a:p>
            <a:pPr lvl="1"/>
            <a:r>
              <a:rPr lang="en-US" sz="2000" dirty="0" smtClean="0"/>
              <a:t>Ohio Civil Rules and case law (or federal law)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strips(downLeft)">
                                      <p:cBhvr>
                                        <p:cTn id="7" dur="500"/>
                                        <p:tgtEl>
                                          <p:spTgt spid="1126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11267">
                                            <p:txEl>
                                              <p:pRg st="1" end="1"/>
                                            </p:txEl>
                                          </p:spTgt>
                                        </p:tgtEl>
                                        <p:attrNameLst>
                                          <p:attrName>style.visibility</p:attrName>
                                        </p:attrNameLst>
                                      </p:cBhvr>
                                      <p:to>
                                        <p:strVal val="visible"/>
                                      </p:to>
                                    </p:set>
                                    <p:animEffect transition="in" filter="strips(downLeft)">
                                      <p:cBhvr>
                                        <p:cTn id="10" dur="500"/>
                                        <p:tgtEl>
                                          <p:spTgt spid="1126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Effect transition="in" filter="strips(downLeft)">
                                      <p:cBhvr>
                                        <p:cTn id="13" dur="500"/>
                                        <p:tgtEl>
                                          <p:spTgt spid="1126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11267">
                                            <p:txEl>
                                              <p:pRg st="3" end="3"/>
                                            </p:txEl>
                                          </p:spTgt>
                                        </p:tgtEl>
                                        <p:attrNameLst>
                                          <p:attrName>style.visibility</p:attrName>
                                        </p:attrNameLst>
                                      </p:cBhvr>
                                      <p:to>
                                        <p:strVal val="visible"/>
                                      </p:to>
                                    </p:set>
                                    <p:animEffect transition="in" filter="strips(downLeft)">
                                      <p:cBhvr>
                                        <p:cTn id="18" dur="500"/>
                                        <p:tgtEl>
                                          <p:spTgt spid="11267">
                                            <p:txEl>
                                              <p:pRg st="3" end="3"/>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11267">
                                            <p:txEl>
                                              <p:pRg st="4" end="4"/>
                                            </p:txEl>
                                          </p:spTgt>
                                        </p:tgtEl>
                                        <p:attrNameLst>
                                          <p:attrName>style.visibility</p:attrName>
                                        </p:attrNameLst>
                                      </p:cBhvr>
                                      <p:to>
                                        <p:strVal val="visible"/>
                                      </p:to>
                                    </p:set>
                                    <p:animEffect transition="in" filter="strips(downLeft)">
                                      <p:cBhvr>
                                        <p:cTn id="21" dur="500"/>
                                        <p:tgtEl>
                                          <p:spTgt spid="11267">
                                            <p:txEl>
                                              <p:pRg st="4" end="4"/>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11267">
                                            <p:txEl>
                                              <p:pRg st="5" end="5"/>
                                            </p:txEl>
                                          </p:spTgt>
                                        </p:tgtEl>
                                        <p:attrNameLst>
                                          <p:attrName>style.visibility</p:attrName>
                                        </p:attrNameLst>
                                      </p:cBhvr>
                                      <p:to>
                                        <p:strVal val="visible"/>
                                      </p:to>
                                    </p:set>
                                    <p:animEffect transition="in" filter="strips(downLeft)">
                                      <p:cBhvr>
                                        <p:cTn id="24" dur="500"/>
                                        <p:tgtEl>
                                          <p:spTgt spid="1126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8" presetClass="entr" presetSubtype="12" fill="hold" nodeType="clickEffect">
                                  <p:stCondLst>
                                    <p:cond delay="0"/>
                                  </p:stCondLst>
                                  <p:childTnLst>
                                    <p:set>
                                      <p:cBhvr>
                                        <p:cTn id="28" dur="1" fill="hold">
                                          <p:stCondLst>
                                            <p:cond delay="0"/>
                                          </p:stCondLst>
                                        </p:cTn>
                                        <p:tgtEl>
                                          <p:spTgt spid="11267">
                                            <p:txEl>
                                              <p:pRg st="6" end="6"/>
                                            </p:txEl>
                                          </p:spTgt>
                                        </p:tgtEl>
                                        <p:attrNameLst>
                                          <p:attrName>style.visibility</p:attrName>
                                        </p:attrNameLst>
                                      </p:cBhvr>
                                      <p:to>
                                        <p:strVal val="visible"/>
                                      </p:to>
                                    </p:set>
                                    <p:animEffect transition="in" filter="strips(downLeft)">
                                      <p:cBhvr>
                                        <p:cTn id="29" dur="500"/>
                                        <p:tgtEl>
                                          <p:spTgt spid="11267">
                                            <p:txEl>
                                              <p:pRg st="6" end="6"/>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11267">
                                            <p:txEl>
                                              <p:pRg st="7" end="7"/>
                                            </p:txEl>
                                          </p:spTgt>
                                        </p:tgtEl>
                                        <p:attrNameLst>
                                          <p:attrName>style.visibility</p:attrName>
                                        </p:attrNameLst>
                                      </p:cBhvr>
                                      <p:to>
                                        <p:strVal val="visible"/>
                                      </p:to>
                                    </p:set>
                                    <p:animEffect transition="in" filter="strips(downLeft)">
                                      <p:cBhvr>
                                        <p:cTn id="32" dur="500"/>
                                        <p:tgtEl>
                                          <p:spTgt spid="11267">
                                            <p:txEl>
                                              <p:pRg st="7" end="7"/>
                                            </p:txEl>
                                          </p:spTgt>
                                        </p:tgtEl>
                                      </p:cBhvr>
                                    </p:animEffect>
                                  </p:childTnLst>
                                </p:cTn>
                              </p:par>
                              <p:par>
                                <p:cTn id="33" presetID="18" presetClass="entr" presetSubtype="12" fill="hold" nodeType="withEffect">
                                  <p:stCondLst>
                                    <p:cond delay="0"/>
                                  </p:stCondLst>
                                  <p:childTnLst>
                                    <p:set>
                                      <p:cBhvr>
                                        <p:cTn id="34" dur="1" fill="hold">
                                          <p:stCondLst>
                                            <p:cond delay="0"/>
                                          </p:stCondLst>
                                        </p:cTn>
                                        <p:tgtEl>
                                          <p:spTgt spid="11267">
                                            <p:txEl>
                                              <p:pRg st="8" end="8"/>
                                            </p:txEl>
                                          </p:spTgt>
                                        </p:tgtEl>
                                        <p:attrNameLst>
                                          <p:attrName>style.visibility</p:attrName>
                                        </p:attrNameLst>
                                      </p:cBhvr>
                                      <p:to>
                                        <p:strVal val="visible"/>
                                      </p:to>
                                    </p:set>
                                    <p:animEffect transition="in" filter="strips(downLeft)">
                                      <p:cBhvr>
                                        <p:cTn id="35" dur="500"/>
                                        <p:tgtEl>
                                          <p:spTgt spid="1126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74638"/>
            <a:ext cx="8229600" cy="1382712"/>
          </a:xfrm>
        </p:spPr>
        <p:txBody>
          <a:bodyPr/>
          <a:lstStyle/>
          <a:p>
            <a:r>
              <a:rPr lang="en-US" dirty="0" smtClean="0"/>
              <a:t>III.  Privilege in the electronic age</a:t>
            </a:r>
          </a:p>
        </p:txBody>
      </p:sp>
      <p:sp>
        <p:nvSpPr>
          <p:cNvPr id="38915" name="Content Placeholder 2"/>
          <p:cNvSpPr>
            <a:spLocks noGrp="1"/>
          </p:cNvSpPr>
          <p:nvPr>
            <p:ph idx="1"/>
          </p:nvPr>
        </p:nvSpPr>
        <p:spPr>
          <a:xfrm>
            <a:off x="457200" y="1971675"/>
            <a:ext cx="8229600" cy="4154488"/>
          </a:xfrm>
        </p:spPr>
        <p:txBody>
          <a:bodyPr/>
          <a:lstStyle/>
          <a:p>
            <a:r>
              <a:rPr lang="en-US" sz="2400" b="1" dirty="0" smtClean="0"/>
              <a:t>Lessons?</a:t>
            </a:r>
          </a:p>
          <a:p>
            <a:pPr lvl="1"/>
            <a:r>
              <a:rPr lang="en-US" sz="2000" b="1" i="1" dirty="0" smtClean="0"/>
              <a:t>Understand the roles played by counsel; avoid mixing business roles</a:t>
            </a:r>
          </a:p>
          <a:p>
            <a:pPr lvl="1"/>
            <a:r>
              <a:rPr lang="en-US" sz="2000" b="1" i="1" dirty="0" smtClean="0"/>
              <a:t>Employ procedures to limit the risk of disclosure</a:t>
            </a:r>
          </a:p>
          <a:p>
            <a:pPr lvl="1"/>
            <a:r>
              <a:rPr lang="en-US" sz="2000" b="1" i="1" dirty="0" smtClean="0"/>
              <a:t>Never write if you can speak, never speak if you can nod, never nod if you can wink.</a:t>
            </a:r>
          </a:p>
          <a:p>
            <a:pPr lvl="2"/>
            <a:r>
              <a:rPr lang="en-US" sz="1800" dirty="0" smtClean="0"/>
              <a:t>Attributed to the 19th century Boston political boss Martin </a:t>
            </a:r>
            <a:r>
              <a:rPr lang="en-US" sz="1800" dirty="0" err="1" smtClean="0"/>
              <a:t>Lomasney</a:t>
            </a:r>
            <a:r>
              <a:rPr lang="en-US" sz="1800" dirty="0" smtClean="0"/>
              <a:t>.</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Effect transition="in" filter="strips(downLeft)">
                                      <p:cBhvr>
                                        <p:cTn id="7" dur="500"/>
                                        <p:tgtEl>
                                          <p:spTgt spid="38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8915">
                                            <p:txEl>
                                              <p:pRg st="1" end="1"/>
                                            </p:txEl>
                                          </p:spTgt>
                                        </p:tgtEl>
                                        <p:attrNameLst>
                                          <p:attrName>style.visibility</p:attrName>
                                        </p:attrNameLst>
                                      </p:cBhvr>
                                      <p:to>
                                        <p:strVal val="visible"/>
                                      </p:to>
                                    </p:set>
                                    <p:animEffect transition="in" filter="strips(downLeft)">
                                      <p:cBhvr>
                                        <p:cTn id="12" dur="500"/>
                                        <p:tgtEl>
                                          <p:spTgt spid="38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8915">
                                            <p:txEl>
                                              <p:pRg st="2" end="2"/>
                                            </p:txEl>
                                          </p:spTgt>
                                        </p:tgtEl>
                                        <p:attrNameLst>
                                          <p:attrName>style.visibility</p:attrName>
                                        </p:attrNameLst>
                                      </p:cBhvr>
                                      <p:to>
                                        <p:strVal val="visible"/>
                                      </p:to>
                                    </p:set>
                                    <p:animEffect transition="in" filter="strips(downLeft)">
                                      <p:cBhvr>
                                        <p:cTn id="17" dur="500"/>
                                        <p:tgtEl>
                                          <p:spTgt spid="389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8915">
                                            <p:txEl>
                                              <p:pRg st="3" end="3"/>
                                            </p:txEl>
                                          </p:spTgt>
                                        </p:tgtEl>
                                        <p:attrNameLst>
                                          <p:attrName>style.visibility</p:attrName>
                                        </p:attrNameLst>
                                      </p:cBhvr>
                                      <p:to>
                                        <p:strVal val="visible"/>
                                      </p:to>
                                    </p:set>
                                    <p:animEffect transition="in" filter="strips(downLeft)">
                                      <p:cBhvr>
                                        <p:cTn id="22" dur="500"/>
                                        <p:tgtEl>
                                          <p:spTgt spid="38915">
                                            <p:txEl>
                                              <p:pRg st="3" end="3"/>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38915">
                                            <p:txEl>
                                              <p:pRg st="4" end="4"/>
                                            </p:txEl>
                                          </p:spTgt>
                                        </p:tgtEl>
                                        <p:attrNameLst>
                                          <p:attrName>style.visibility</p:attrName>
                                        </p:attrNameLst>
                                      </p:cBhvr>
                                      <p:to>
                                        <p:strVal val="visible"/>
                                      </p:to>
                                    </p:set>
                                    <p:animEffect transition="in" filter="strips(downLeft)">
                                      <p:cBhvr>
                                        <p:cTn id="25"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III.  Privilege in the electronic age</a:t>
            </a:r>
          </a:p>
        </p:txBody>
      </p:sp>
      <p:sp>
        <p:nvSpPr>
          <p:cNvPr id="39939" name="Content Placeholder 2"/>
          <p:cNvSpPr>
            <a:spLocks noGrp="1"/>
          </p:cNvSpPr>
          <p:nvPr>
            <p:ph idx="1"/>
          </p:nvPr>
        </p:nvSpPr>
        <p:spPr/>
        <p:txBody>
          <a:bodyPr/>
          <a:lstStyle/>
          <a:p>
            <a:r>
              <a:rPr lang="en-US" sz="2400" dirty="0" smtClean="0"/>
              <a:t>Tools and procedures to avoid inadvertent disclosure of privileged emails</a:t>
            </a:r>
          </a:p>
          <a:p>
            <a:pPr lvl="1"/>
            <a:r>
              <a:rPr lang="en-US" sz="2000" dirty="0" smtClean="0"/>
              <a:t>Basic search technology</a:t>
            </a:r>
          </a:p>
          <a:p>
            <a:pPr lvl="1"/>
            <a:r>
              <a:rPr lang="en-US" sz="2000" dirty="0" smtClean="0"/>
              <a:t>Email threading</a:t>
            </a:r>
          </a:p>
          <a:p>
            <a:pPr lvl="1"/>
            <a:r>
              <a:rPr lang="en-US" sz="2000" dirty="0" smtClean="0"/>
              <a:t>Near-dupe analysis</a:t>
            </a:r>
          </a:p>
          <a:p>
            <a:pPr lvl="1"/>
            <a:r>
              <a:rPr lang="en-US" sz="2000" dirty="0" smtClean="0"/>
              <a:t>Predictive coding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strips(downLeft)">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9939">
                                            <p:txEl>
                                              <p:pRg st="1" end="1"/>
                                            </p:txEl>
                                          </p:spTgt>
                                        </p:tgtEl>
                                        <p:attrNameLst>
                                          <p:attrName>style.visibility</p:attrName>
                                        </p:attrNameLst>
                                      </p:cBhvr>
                                      <p:to>
                                        <p:strVal val="visible"/>
                                      </p:to>
                                    </p:set>
                                    <p:animEffect transition="in" filter="strips(downLeft)">
                                      <p:cBhvr>
                                        <p:cTn id="12" dur="500"/>
                                        <p:tgtEl>
                                          <p:spTgt spid="399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9939">
                                            <p:txEl>
                                              <p:pRg st="2" end="2"/>
                                            </p:txEl>
                                          </p:spTgt>
                                        </p:tgtEl>
                                        <p:attrNameLst>
                                          <p:attrName>style.visibility</p:attrName>
                                        </p:attrNameLst>
                                      </p:cBhvr>
                                      <p:to>
                                        <p:strVal val="visible"/>
                                      </p:to>
                                    </p:set>
                                    <p:animEffect transition="in" filter="strips(downLeft)">
                                      <p:cBhvr>
                                        <p:cTn id="17" dur="500"/>
                                        <p:tgtEl>
                                          <p:spTgt spid="399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9939">
                                            <p:txEl>
                                              <p:pRg st="3" end="3"/>
                                            </p:txEl>
                                          </p:spTgt>
                                        </p:tgtEl>
                                        <p:attrNameLst>
                                          <p:attrName>style.visibility</p:attrName>
                                        </p:attrNameLst>
                                      </p:cBhvr>
                                      <p:to>
                                        <p:strVal val="visible"/>
                                      </p:to>
                                    </p:set>
                                    <p:animEffect transition="in" filter="strips(downLeft)">
                                      <p:cBhvr>
                                        <p:cTn id="22" dur="500"/>
                                        <p:tgtEl>
                                          <p:spTgt spid="399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9939">
                                            <p:txEl>
                                              <p:pRg st="4" end="4"/>
                                            </p:txEl>
                                          </p:spTgt>
                                        </p:tgtEl>
                                        <p:attrNameLst>
                                          <p:attrName>style.visibility</p:attrName>
                                        </p:attrNameLst>
                                      </p:cBhvr>
                                      <p:to>
                                        <p:strVal val="visible"/>
                                      </p:to>
                                    </p:set>
                                    <p:animEffect transition="in" filter="strips(downLeft)">
                                      <p:cBhvr>
                                        <p:cTn id="27"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274637"/>
            <a:ext cx="8229600" cy="1277937"/>
          </a:xfrm>
        </p:spPr>
        <p:txBody>
          <a:bodyPr/>
          <a:lstStyle/>
          <a:p>
            <a:r>
              <a:rPr lang="en-US" dirty="0" smtClean="0"/>
              <a:t>III.  Privilege in the electronic age</a:t>
            </a:r>
          </a:p>
        </p:txBody>
      </p:sp>
      <p:sp>
        <p:nvSpPr>
          <p:cNvPr id="40963" name="Content Placeholder 2"/>
          <p:cNvSpPr>
            <a:spLocks noGrp="1"/>
          </p:cNvSpPr>
          <p:nvPr>
            <p:ph idx="1"/>
          </p:nvPr>
        </p:nvSpPr>
        <p:spPr>
          <a:xfrm>
            <a:off x="457200" y="1666875"/>
            <a:ext cx="8229600" cy="4459288"/>
          </a:xfrm>
        </p:spPr>
        <p:txBody>
          <a:bodyPr/>
          <a:lstStyle/>
          <a:p>
            <a:r>
              <a:rPr lang="en-US" sz="2400" dirty="0" smtClean="0"/>
              <a:t>Ohio Rule of Professional Conduct 4.4: RESPECT FOR RIGHTS OF THIRD PERSONS</a:t>
            </a:r>
          </a:p>
          <a:p>
            <a:pPr lvl="1"/>
            <a:r>
              <a:rPr lang="en-US" sz="2000" dirty="0" smtClean="0"/>
              <a:t>(b) A lawyer who receives a document or electronically stored information relating to the representation of the lawyer’s client and knows or reasonably should know that the document or electronically stored information was inadvertently sent shall promptly notify the sender.</a:t>
            </a:r>
          </a:p>
          <a:p>
            <a:pPr lvl="1"/>
            <a:r>
              <a:rPr lang="en-US" sz="2000" dirty="0" err="1" smtClean="0"/>
              <a:t>Cmt</a:t>
            </a:r>
            <a:r>
              <a:rPr lang="en-US" sz="2000" dirty="0" smtClean="0"/>
              <a:t> 3:  the decision to return or delete (beyond notify) is one of professional judgment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strips(downLeft)">
                                      <p:cBhvr>
                                        <p:cTn id="7" dur="500"/>
                                        <p:tgtEl>
                                          <p:spTgt spid="409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0963">
                                            <p:txEl>
                                              <p:pRg st="1" end="1"/>
                                            </p:txEl>
                                          </p:spTgt>
                                        </p:tgtEl>
                                        <p:attrNameLst>
                                          <p:attrName>style.visibility</p:attrName>
                                        </p:attrNameLst>
                                      </p:cBhvr>
                                      <p:to>
                                        <p:strVal val="visible"/>
                                      </p:to>
                                    </p:set>
                                    <p:animEffect transition="in" filter="strips(downLeft)">
                                      <p:cBhvr>
                                        <p:cTn id="12" dur="500"/>
                                        <p:tgtEl>
                                          <p:spTgt spid="40963">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strips(downLeft)">
                                      <p:cBhvr>
                                        <p:cTn id="15" dur="500"/>
                                        <p:tgtEl>
                                          <p:spTgt spid="409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274637"/>
            <a:ext cx="8229600" cy="1258887"/>
          </a:xfrm>
        </p:spPr>
        <p:txBody>
          <a:bodyPr/>
          <a:lstStyle/>
          <a:p>
            <a:r>
              <a:rPr lang="en-US" dirty="0" smtClean="0"/>
              <a:t>III.  Privilege in the electronic age</a:t>
            </a:r>
          </a:p>
        </p:txBody>
      </p:sp>
      <p:sp>
        <p:nvSpPr>
          <p:cNvPr id="41987" name="Content Placeholder 2"/>
          <p:cNvSpPr>
            <a:spLocks noGrp="1"/>
          </p:cNvSpPr>
          <p:nvPr>
            <p:ph idx="1"/>
          </p:nvPr>
        </p:nvSpPr>
        <p:spPr>
          <a:xfrm>
            <a:off x="288925" y="1733549"/>
            <a:ext cx="8397875" cy="4392613"/>
          </a:xfrm>
        </p:spPr>
        <p:txBody>
          <a:bodyPr/>
          <a:lstStyle/>
          <a:p>
            <a:r>
              <a:rPr lang="en-US" sz="2400" dirty="0" smtClean="0"/>
              <a:t>Ohio Rule of Professional Conduct 1.6 </a:t>
            </a:r>
          </a:p>
          <a:p>
            <a:pPr lvl="1"/>
            <a:r>
              <a:rPr lang="en-US" sz="2000" dirty="0" smtClean="0"/>
              <a:t>(a) a lawyer shall not reveal information relating to the representation of a client . . . [absent consent]</a:t>
            </a:r>
          </a:p>
          <a:p>
            <a:pPr lvl="1"/>
            <a:r>
              <a:rPr lang="en-US" sz="2000" dirty="0" smtClean="0"/>
              <a:t>(c)A lawyer shall make reasonable efforts to prevent the inadvertent or unauthorized disclosure of or unauthorized access to information related to the representation of a client.</a:t>
            </a:r>
          </a:p>
          <a:p>
            <a:pPr lvl="2"/>
            <a:r>
              <a:rPr lang="en-US" sz="1800" dirty="0" err="1" smtClean="0"/>
              <a:t>Cmt</a:t>
            </a:r>
            <a:r>
              <a:rPr lang="en-US" sz="1800" dirty="0" smtClean="0"/>
              <a:t> 18 not a violation “if the lawyer has made reasonable efforts to prevent the access or disclosure.”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strips(downLeft)">
                                      <p:cBhvr>
                                        <p:cTn id="7" dur="500"/>
                                        <p:tgtEl>
                                          <p:spTgt spid="419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1987">
                                            <p:txEl>
                                              <p:pRg st="1" end="1"/>
                                            </p:txEl>
                                          </p:spTgt>
                                        </p:tgtEl>
                                        <p:attrNameLst>
                                          <p:attrName>style.visibility</p:attrName>
                                        </p:attrNameLst>
                                      </p:cBhvr>
                                      <p:to>
                                        <p:strVal val="visible"/>
                                      </p:to>
                                    </p:set>
                                    <p:animEffect transition="in" filter="strips(downLeft)">
                                      <p:cBhvr>
                                        <p:cTn id="12" dur="500"/>
                                        <p:tgtEl>
                                          <p:spTgt spid="41987">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animEffect transition="in" filter="strips(downLeft)">
                                      <p:cBhvr>
                                        <p:cTn id="15" dur="500"/>
                                        <p:tgtEl>
                                          <p:spTgt spid="41987">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41987">
                                            <p:txEl>
                                              <p:pRg st="3" end="3"/>
                                            </p:txEl>
                                          </p:spTgt>
                                        </p:tgtEl>
                                        <p:attrNameLst>
                                          <p:attrName>style.visibility</p:attrName>
                                        </p:attrNameLst>
                                      </p:cBhvr>
                                      <p:to>
                                        <p:strVal val="visible"/>
                                      </p:to>
                                    </p:set>
                                    <p:animEffect transition="in" filter="strips(downLeft)">
                                      <p:cBhvr>
                                        <p:cTn id="18" dur="500"/>
                                        <p:tgtEl>
                                          <p:spTgt spid="419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smtClean="0"/>
              <a:t>III.  Privilege in the electronic age</a:t>
            </a:r>
          </a:p>
        </p:txBody>
      </p:sp>
      <p:sp>
        <p:nvSpPr>
          <p:cNvPr id="43011" name="Content Placeholder 2"/>
          <p:cNvSpPr>
            <a:spLocks noGrp="1"/>
          </p:cNvSpPr>
          <p:nvPr>
            <p:ph idx="1"/>
          </p:nvPr>
        </p:nvSpPr>
        <p:spPr>
          <a:xfrm>
            <a:off x="457200" y="1600200"/>
            <a:ext cx="8386763" cy="4525963"/>
          </a:xfrm>
        </p:spPr>
        <p:txBody>
          <a:bodyPr/>
          <a:lstStyle/>
          <a:p>
            <a:r>
              <a:rPr lang="en-US" altLang="en-US" sz="2400" dirty="0" smtClean="0"/>
              <a:t>Non-Waiver per </a:t>
            </a:r>
            <a:r>
              <a:rPr lang="en-US" altLang="en-US" sz="2400" dirty="0" err="1" smtClean="0"/>
              <a:t>Fed’l</a:t>
            </a:r>
            <a:r>
              <a:rPr lang="en-US" altLang="en-US" sz="2400" dirty="0" smtClean="0"/>
              <a:t> Rule of </a:t>
            </a:r>
            <a:r>
              <a:rPr lang="en-US" altLang="en-US" sz="2400" dirty="0" err="1" smtClean="0"/>
              <a:t>Evid</a:t>
            </a:r>
            <a:r>
              <a:rPr lang="en-US" altLang="en-US" sz="2400" dirty="0" smtClean="0"/>
              <a:t>. 502(b)</a:t>
            </a:r>
          </a:p>
          <a:p>
            <a:r>
              <a:rPr lang="en-US" sz="2400" b="1" dirty="0" smtClean="0"/>
              <a:t>(b) Inadvertent Disclosure.</a:t>
            </a:r>
            <a:r>
              <a:rPr lang="en-US" sz="2400" dirty="0" smtClean="0"/>
              <a:t> When made in a federal proceeding or to a federal office or agency, the disclosure does not operate as a waiver in a federal or state proceeding if:</a:t>
            </a:r>
          </a:p>
          <a:p>
            <a:pPr lvl="1"/>
            <a:r>
              <a:rPr lang="en-US" sz="2000" b="1" dirty="0" smtClean="0"/>
              <a:t>(1)</a:t>
            </a:r>
            <a:r>
              <a:rPr lang="en-US" sz="2000" dirty="0" smtClean="0"/>
              <a:t> the disclosure is inadvertent;</a:t>
            </a:r>
          </a:p>
          <a:p>
            <a:pPr lvl="1"/>
            <a:r>
              <a:rPr lang="en-US" sz="2000" b="1" dirty="0" smtClean="0"/>
              <a:t>(2)</a:t>
            </a:r>
            <a:r>
              <a:rPr lang="en-US" sz="2000" dirty="0" smtClean="0"/>
              <a:t> the holder of the privilege or protection took reasonable steps to prevent disclosure; and</a:t>
            </a:r>
          </a:p>
          <a:p>
            <a:pPr lvl="1"/>
            <a:r>
              <a:rPr lang="en-US" sz="2000" b="1" dirty="0" smtClean="0"/>
              <a:t>(3)</a:t>
            </a:r>
            <a:r>
              <a:rPr lang="en-US" sz="2000" dirty="0" smtClean="0"/>
              <a:t> the holder promptly took reasonable steps to rectify the error, including (if applicable) following </a:t>
            </a:r>
            <a:r>
              <a:rPr lang="en-US" sz="2000" dirty="0" smtClean="0">
                <a:hlinkClick r:id="rId3"/>
              </a:rPr>
              <a:t>Federal Rule of Civil Procedure 26</a:t>
            </a:r>
            <a:r>
              <a:rPr lang="en-US" sz="2000" dirty="0" smtClean="0"/>
              <a:t> (b)(5)(B).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strips(downLeft)">
                                      <p:cBhvr>
                                        <p:cTn id="7" dur="500"/>
                                        <p:tgtEl>
                                          <p:spTgt spid="430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3011">
                                            <p:txEl>
                                              <p:pRg st="1" end="1"/>
                                            </p:txEl>
                                          </p:spTgt>
                                        </p:tgtEl>
                                        <p:attrNameLst>
                                          <p:attrName>style.visibility</p:attrName>
                                        </p:attrNameLst>
                                      </p:cBhvr>
                                      <p:to>
                                        <p:strVal val="visible"/>
                                      </p:to>
                                    </p:set>
                                    <p:animEffect transition="in" filter="strips(downLeft)">
                                      <p:cBhvr>
                                        <p:cTn id="12" dur="500"/>
                                        <p:tgtEl>
                                          <p:spTgt spid="430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Effect transition="in" filter="strips(downLeft)">
                                      <p:cBhvr>
                                        <p:cTn id="17" dur="500"/>
                                        <p:tgtEl>
                                          <p:spTgt spid="430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43011">
                                            <p:txEl>
                                              <p:pRg st="3" end="3"/>
                                            </p:txEl>
                                          </p:spTgt>
                                        </p:tgtEl>
                                        <p:attrNameLst>
                                          <p:attrName>style.visibility</p:attrName>
                                        </p:attrNameLst>
                                      </p:cBhvr>
                                      <p:to>
                                        <p:strVal val="visible"/>
                                      </p:to>
                                    </p:set>
                                    <p:animEffect transition="in" filter="strips(downLeft)">
                                      <p:cBhvr>
                                        <p:cTn id="22" dur="500"/>
                                        <p:tgtEl>
                                          <p:spTgt spid="430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43011">
                                            <p:txEl>
                                              <p:pRg st="4" end="4"/>
                                            </p:txEl>
                                          </p:spTgt>
                                        </p:tgtEl>
                                        <p:attrNameLst>
                                          <p:attrName>style.visibility</p:attrName>
                                        </p:attrNameLst>
                                      </p:cBhvr>
                                      <p:to>
                                        <p:strVal val="visible"/>
                                      </p:to>
                                    </p:set>
                                    <p:animEffect transition="in" filter="strips(downLeft)">
                                      <p:cBhvr>
                                        <p:cTn id="27" dur="500"/>
                                        <p:tgtEl>
                                          <p:spTgt spid="430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57200" y="274637"/>
            <a:ext cx="8229600" cy="1392237"/>
          </a:xfrm>
        </p:spPr>
        <p:txBody>
          <a:bodyPr/>
          <a:lstStyle/>
          <a:p>
            <a:r>
              <a:rPr lang="en-US" dirty="0" smtClean="0"/>
              <a:t>III.  Privilege in the electronic age</a:t>
            </a:r>
          </a:p>
        </p:txBody>
      </p:sp>
      <p:sp>
        <p:nvSpPr>
          <p:cNvPr id="44035" name="Content Placeholder 2"/>
          <p:cNvSpPr>
            <a:spLocks noGrp="1"/>
          </p:cNvSpPr>
          <p:nvPr>
            <p:ph idx="1"/>
          </p:nvPr>
        </p:nvSpPr>
        <p:spPr>
          <a:xfrm>
            <a:off x="288925" y="1809750"/>
            <a:ext cx="8555038" cy="4316413"/>
          </a:xfrm>
        </p:spPr>
        <p:txBody>
          <a:bodyPr/>
          <a:lstStyle/>
          <a:p>
            <a:r>
              <a:rPr lang="en-US" sz="2400" dirty="0" smtClean="0"/>
              <a:t>Non-waiver -- </a:t>
            </a:r>
            <a:r>
              <a:rPr lang="en-US" sz="2400" dirty="0" err="1" smtClean="0"/>
              <a:t>FRCP</a:t>
            </a:r>
            <a:r>
              <a:rPr lang="en-US" sz="2400" dirty="0" smtClean="0"/>
              <a:t> 26(b)(5)(B) [similar to </a:t>
            </a:r>
            <a:r>
              <a:rPr lang="en-US" sz="2400" dirty="0" err="1" smtClean="0"/>
              <a:t>to</a:t>
            </a:r>
            <a:r>
              <a:rPr lang="en-US" sz="2400" dirty="0" smtClean="0"/>
              <a:t> Ohio Rule </a:t>
            </a:r>
            <a:r>
              <a:rPr lang="en-US" sz="2000" dirty="0" smtClean="0"/>
              <a:t>26(B)(6)(b)]</a:t>
            </a:r>
          </a:p>
          <a:p>
            <a:pPr lvl="1"/>
            <a:r>
              <a:rPr lang="en-US" sz="2000" i="1" dirty="0" smtClean="0"/>
              <a:t>Information Produced.</a:t>
            </a:r>
            <a:r>
              <a:rPr lang="en-US" sz="2000" dirty="0" smtClean="0"/>
              <a:t> If information produced in discovery is subject to a claim of privilege or of protection as trial-preparation material, the party making the claim may </a:t>
            </a:r>
            <a:r>
              <a:rPr lang="en-US" sz="2000" b="1" u="sng" dirty="0" smtClean="0"/>
              <a:t>notify</a:t>
            </a:r>
            <a:r>
              <a:rPr lang="en-US" sz="2000" dirty="0" smtClean="0"/>
              <a:t> any party that received the information of the claim . . . [A] party </a:t>
            </a:r>
            <a:r>
              <a:rPr lang="en-US" sz="2000" b="1" u="sng" dirty="0" smtClean="0"/>
              <a:t>must promptly return, sequester, or destroy</a:t>
            </a:r>
            <a:r>
              <a:rPr lang="en-US" sz="2000" dirty="0" smtClean="0"/>
              <a:t> the specified information and any copies it has; must </a:t>
            </a:r>
            <a:r>
              <a:rPr lang="en-US" sz="2000" b="1" u="sng" dirty="0" smtClean="0"/>
              <a:t>not use or disclose</a:t>
            </a:r>
            <a:r>
              <a:rPr lang="en-US" sz="2000" dirty="0" smtClean="0"/>
              <a:t> . . .; and </a:t>
            </a:r>
            <a:r>
              <a:rPr lang="en-US" sz="2000" b="1" u="sng" dirty="0" smtClean="0"/>
              <a:t>may promptly present the information to the court under seal for [ruling]</a:t>
            </a:r>
            <a:r>
              <a:rPr lang="en-US" sz="2000" dirty="0" smtClean="0"/>
              <a:t>. . . </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strips(downLeft)">
                                      <p:cBhvr>
                                        <p:cTn id="7" dur="500"/>
                                        <p:tgtEl>
                                          <p:spTgt spid="44035">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strips(downLeft)">
                                      <p:cBhvr>
                                        <p:cTn id="10" dur="500"/>
                                        <p:tgtEl>
                                          <p:spTgt spid="440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274637"/>
            <a:ext cx="8229600" cy="1411287"/>
          </a:xfrm>
        </p:spPr>
        <p:txBody>
          <a:bodyPr/>
          <a:lstStyle/>
          <a:p>
            <a:r>
              <a:rPr lang="en-US" dirty="0" smtClean="0"/>
              <a:t>III.  Privilege in the electronic age</a:t>
            </a:r>
          </a:p>
        </p:txBody>
      </p:sp>
      <p:sp>
        <p:nvSpPr>
          <p:cNvPr id="45059" name="Content Placeholder 2"/>
          <p:cNvSpPr>
            <a:spLocks noGrp="1"/>
          </p:cNvSpPr>
          <p:nvPr>
            <p:ph idx="1"/>
          </p:nvPr>
        </p:nvSpPr>
        <p:spPr>
          <a:xfrm>
            <a:off x="457200" y="1895475"/>
            <a:ext cx="8229600" cy="4230688"/>
          </a:xfrm>
        </p:spPr>
        <p:txBody>
          <a:bodyPr/>
          <a:lstStyle/>
          <a:p>
            <a:r>
              <a:rPr lang="en-US" sz="2400" dirty="0" smtClean="0"/>
              <a:t>Using an order under </a:t>
            </a:r>
            <a:r>
              <a:rPr lang="en-US" sz="2400" dirty="0" err="1" smtClean="0"/>
              <a:t>Fed’l</a:t>
            </a:r>
            <a:r>
              <a:rPr lang="en-US" sz="2400" dirty="0" smtClean="0"/>
              <a:t> Rule </a:t>
            </a:r>
            <a:r>
              <a:rPr lang="en-US" sz="2400" dirty="0" err="1" smtClean="0"/>
              <a:t>Evid</a:t>
            </a:r>
            <a:r>
              <a:rPr lang="en-US" sz="2400" dirty="0" smtClean="0"/>
              <a:t>. 502(d) can further protect inadvertent disclosures:</a:t>
            </a:r>
          </a:p>
          <a:p>
            <a:pPr lvl="1"/>
            <a:r>
              <a:rPr lang="en-US" sz="2000" b="1" dirty="0" smtClean="0"/>
              <a:t>(d) Controlling Effect of a Court Order.</a:t>
            </a:r>
            <a:r>
              <a:rPr lang="en-US" sz="2000" dirty="0" smtClean="0"/>
              <a:t> A federal court may order that the privilege or protection is not waived by disclosure connected with the litigation pending before the court — in which event the disclosure is also not a waiver in any other federal or state proceeding</a:t>
            </a:r>
          </a:p>
          <a:p>
            <a:pPr lvl="1">
              <a:buNone/>
            </a:pPr>
            <a:endParaRPr lang="en-US" sz="2000" dirty="0" smtClean="0"/>
          </a:p>
          <a:p>
            <a:r>
              <a:rPr lang="en-US" sz="2400" dirty="0" smtClean="0"/>
              <a:t>Agreements re discovery and privilege</a:t>
            </a:r>
          </a:p>
          <a:p>
            <a:pPr lvl="1"/>
            <a:r>
              <a:rPr lang="en-US" sz="2000" dirty="0" err="1" smtClean="0"/>
              <a:t>Clawback</a:t>
            </a:r>
            <a:r>
              <a:rPr lang="en-US" sz="2000" dirty="0" smtClean="0"/>
              <a:t> rights (though may be covered by rule)</a:t>
            </a:r>
          </a:p>
          <a:p>
            <a:pPr lvl="1"/>
            <a:r>
              <a:rPr lang="en-US" sz="2000" dirty="0" smtClean="0"/>
              <a:t>Procedures for enforcing privilege rights or resolving privilege issues</a:t>
            </a:r>
          </a:p>
          <a:p>
            <a:pPr lvl="2"/>
            <a:r>
              <a:rPr lang="en-US" sz="1800" dirty="0" smtClean="0"/>
              <a:t>Claims, briefing, filings under seal, use of magistrate</a:t>
            </a:r>
          </a:p>
          <a:p>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strips(downLeft)">
                                      <p:cBhvr>
                                        <p:cTn id="7" dur="500"/>
                                        <p:tgtEl>
                                          <p:spTgt spid="45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5059">
                                            <p:txEl>
                                              <p:pRg st="1" end="1"/>
                                            </p:txEl>
                                          </p:spTgt>
                                        </p:tgtEl>
                                        <p:attrNameLst>
                                          <p:attrName>style.visibility</p:attrName>
                                        </p:attrNameLst>
                                      </p:cBhvr>
                                      <p:to>
                                        <p:strVal val="visible"/>
                                      </p:to>
                                    </p:set>
                                    <p:animEffect transition="in" filter="strips(downLeft)">
                                      <p:cBhvr>
                                        <p:cTn id="12" dur="500"/>
                                        <p:tgtEl>
                                          <p:spTgt spid="45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45059">
                                            <p:txEl>
                                              <p:pRg st="3" end="3"/>
                                            </p:txEl>
                                          </p:spTgt>
                                        </p:tgtEl>
                                        <p:attrNameLst>
                                          <p:attrName>style.visibility</p:attrName>
                                        </p:attrNameLst>
                                      </p:cBhvr>
                                      <p:to>
                                        <p:strVal val="visible"/>
                                      </p:to>
                                    </p:set>
                                    <p:animEffect transition="in" filter="strips(downLeft)">
                                      <p:cBhvr>
                                        <p:cTn id="17" dur="500"/>
                                        <p:tgtEl>
                                          <p:spTgt spid="4505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45059">
                                            <p:txEl>
                                              <p:pRg st="4" end="4"/>
                                            </p:txEl>
                                          </p:spTgt>
                                        </p:tgtEl>
                                        <p:attrNameLst>
                                          <p:attrName>style.visibility</p:attrName>
                                        </p:attrNameLst>
                                      </p:cBhvr>
                                      <p:to>
                                        <p:strVal val="visible"/>
                                      </p:to>
                                    </p:set>
                                    <p:animEffect transition="in" filter="strips(downLeft)">
                                      <p:cBhvr>
                                        <p:cTn id="22" dur="500"/>
                                        <p:tgtEl>
                                          <p:spTgt spid="4505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45059">
                                            <p:txEl>
                                              <p:pRg st="5" end="5"/>
                                            </p:txEl>
                                          </p:spTgt>
                                        </p:tgtEl>
                                        <p:attrNameLst>
                                          <p:attrName>style.visibility</p:attrName>
                                        </p:attrNameLst>
                                      </p:cBhvr>
                                      <p:to>
                                        <p:strVal val="visible"/>
                                      </p:to>
                                    </p:set>
                                    <p:animEffect transition="in" filter="strips(downLeft)">
                                      <p:cBhvr>
                                        <p:cTn id="27" dur="500"/>
                                        <p:tgtEl>
                                          <p:spTgt spid="4505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45059">
                                            <p:txEl>
                                              <p:pRg st="6" end="6"/>
                                            </p:txEl>
                                          </p:spTgt>
                                        </p:tgtEl>
                                        <p:attrNameLst>
                                          <p:attrName>style.visibility</p:attrName>
                                        </p:attrNameLst>
                                      </p:cBhvr>
                                      <p:to>
                                        <p:strVal val="visible"/>
                                      </p:to>
                                    </p:set>
                                    <p:animEffect transition="in" filter="strips(downLeft)">
                                      <p:cBhvr>
                                        <p:cTn id="32" dur="5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smtClean="0"/>
              <a:t>IV.  Summary – </a:t>
            </a:r>
            <a:br>
              <a:rPr lang="en-US" dirty="0" smtClean="0"/>
            </a:br>
            <a:r>
              <a:rPr lang="en-US" dirty="0" smtClean="0"/>
              <a:t>steps to minimize loss of privilege</a:t>
            </a:r>
          </a:p>
        </p:txBody>
      </p:sp>
      <p:sp>
        <p:nvSpPr>
          <p:cNvPr id="3" name="Content Placeholder 2"/>
          <p:cNvSpPr>
            <a:spLocks noGrp="1"/>
          </p:cNvSpPr>
          <p:nvPr>
            <p:ph idx="1"/>
          </p:nvPr>
        </p:nvSpPr>
        <p:spPr>
          <a:xfrm>
            <a:off x="457199" y="1600200"/>
            <a:ext cx="8448675" cy="4810125"/>
          </a:xfrm>
        </p:spPr>
        <p:txBody>
          <a:bodyPr>
            <a:normAutofit fontScale="92500"/>
          </a:bodyPr>
          <a:lstStyle/>
          <a:p>
            <a:pPr marL="457200" indent="-457200">
              <a:buClr>
                <a:srgbClr val="1B7BC0"/>
              </a:buClr>
              <a:buSzPct val="100000"/>
              <a:buFont typeface="+mj-lt"/>
              <a:buAutoNum type="arabicPeriod"/>
              <a:defRPr/>
            </a:pPr>
            <a:r>
              <a:rPr lang="en-US" sz="2400" dirty="0" smtClean="0"/>
              <a:t>Understand the hat counsel is wearing – business or legal.  Where possible, separate legal and business communications.</a:t>
            </a:r>
          </a:p>
          <a:p>
            <a:pPr marL="457200" indent="-457200">
              <a:buClr>
                <a:srgbClr val="1B7BC0"/>
              </a:buClr>
              <a:buSzPct val="100000"/>
              <a:buFont typeface="+mj-lt"/>
              <a:buAutoNum type="arabicPeriod"/>
              <a:defRPr/>
            </a:pPr>
            <a:r>
              <a:rPr lang="en-US" sz="2400" dirty="0" smtClean="0"/>
              <a:t>Document the purpose of communications (e.g. part of litigation preparation) done at direction of counsel.</a:t>
            </a:r>
          </a:p>
          <a:p>
            <a:pPr marL="857250" lvl="1" indent="-457200">
              <a:buClr>
                <a:srgbClr val="1B7BC0"/>
              </a:buClr>
              <a:buSzPct val="100000"/>
              <a:buNone/>
              <a:defRPr/>
            </a:pPr>
            <a:r>
              <a:rPr lang="en-US" sz="2000" dirty="0" smtClean="0"/>
              <a:t>	-Can be as simple as: “This information is being requested for the purposes  of upcoming litigation or trial.”</a:t>
            </a:r>
          </a:p>
          <a:p>
            <a:pPr marL="457200" indent="-457200">
              <a:buClr>
                <a:srgbClr val="1B7BC0"/>
              </a:buClr>
              <a:buSzPct val="100000"/>
              <a:buFont typeface="+mj-lt"/>
              <a:buAutoNum type="arabicPeriod"/>
              <a:defRPr/>
            </a:pPr>
            <a:r>
              <a:rPr lang="en-US" sz="2400" dirty="0" smtClean="0"/>
              <a:t>Minimize internal distribution of legal advice.  Train / educate employees – on email creation -- reduce emails to team members (extra non-legal folks on the chain dilutes the privilege claim)</a:t>
            </a:r>
          </a:p>
          <a:p>
            <a:pPr marL="457200" indent="-457200">
              <a:buClr>
                <a:srgbClr val="1B7BC0"/>
              </a:buClr>
              <a:buSzPct val="100000"/>
              <a:buFont typeface="+mj-lt"/>
              <a:buAutoNum type="arabicPeriod" startAt="4"/>
              <a:defRPr/>
            </a:pPr>
            <a:r>
              <a:rPr lang="en-US" sz="2400" dirty="0" smtClean="0"/>
              <a:t>When producing documents in litigation, especially with large volumes, do so: (a) with claw-back agreements or court orders allowing same; and (b) using safeguards in the tools and procedures which can catch issues for special review.</a:t>
            </a:r>
          </a:p>
          <a:p>
            <a:pPr>
              <a:defRP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ctrTitle"/>
          </p:nvPr>
        </p:nvSpPr>
        <p:spPr>
          <a:xfrm>
            <a:off x="685800" y="452438"/>
            <a:ext cx="7772400" cy="1470025"/>
          </a:xfrm>
        </p:spPr>
        <p:txBody>
          <a:bodyPr/>
          <a:lstStyle/>
          <a:p>
            <a:r>
              <a:rPr lang="en-US" sz="4800" dirty="0" smtClean="0"/>
              <a:t>Q &amp; A</a:t>
            </a:r>
            <a:r>
              <a:rPr lang="en-US" dirty="0" smtClean="0"/>
              <a:t/>
            </a:r>
            <a:br>
              <a:rPr lang="en-US" dirty="0" smtClean="0"/>
            </a:br>
            <a:endParaRPr lang="en-US" sz="2000" dirty="0" smtClean="0"/>
          </a:p>
        </p:txBody>
      </p:sp>
      <p:sp>
        <p:nvSpPr>
          <p:cNvPr id="6" name="TextBox 5"/>
          <p:cNvSpPr txBox="1"/>
          <p:nvPr/>
        </p:nvSpPr>
        <p:spPr>
          <a:xfrm>
            <a:off x="361951" y="1600200"/>
            <a:ext cx="8391524" cy="4708981"/>
          </a:xfrm>
          <a:prstGeom prst="rect">
            <a:avLst/>
          </a:prstGeom>
          <a:noFill/>
        </p:spPr>
        <p:txBody>
          <a:bodyPr wrap="square" rtlCol="0">
            <a:spAutoFit/>
          </a:bodyPr>
          <a:lstStyle/>
          <a:p>
            <a:pPr algn="ctr"/>
            <a:r>
              <a:rPr lang="en-US" b="1" dirty="0" smtClean="0"/>
              <a:t>Richard D. Porotsky, Jr.</a:t>
            </a:r>
          </a:p>
          <a:p>
            <a:pPr algn="ctr"/>
            <a:r>
              <a:rPr lang="en-US" sz="1600" dirty="0" smtClean="0"/>
              <a:t>Dinsmore &amp; </a:t>
            </a:r>
            <a:r>
              <a:rPr lang="en-US" sz="1600" dirty="0" err="1" smtClean="0"/>
              <a:t>Shohl</a:t>
            </a:r>
            <a:r>
              <a:rPr lang="en-US" sz="1600" dirty="0" smtClean="0"/>
              <a:t> LLP</a:t>
            </a:r>
          </a:p>
          <a:p>
            <a:pPr algn="ctr"/>
            <a:r>
              <a:rPr lang="en-US" sz="1600" dirty="0" smtClean="0"/>
              <a:t>Partner</a:t>
            </a:r>
          </a:p>
          <a:p>
            <a:pPr algn="ctr"/>
            <a:r>
              <a:rPr lang="en-US" sz="1600" dirty="0" smtClean="0"/>
              <a:t>(513) 977-8256</a:t>
            </a:r>
          </a:p>
          <a:p>
            <a:pPr algn="ctr"/>
            <a:r>
              <a:rPr lang="en-US" sz="1600" dirty="0" smtClean="0"/>
              <a:t>Richard.porotsky@dinsmore.com</a:t>
            </a:r>
          </a:p>
          <a:p>
            <a:pPr algn="ctr"/>
            <a:endParaRPr lang="en-US" dirty="0" smtClean="0"/>
          </a:p>
          <a:p>
            <a:pPr algn="ctr"/>
            <a:r>
              <a:rPr lang="en-US" b="1" dirty="0" smtClean="0"/>
              <a:t>Christopher </a:t>
            </a:r>
            <a:r>
              <a:rPr lang="en-US" b="1" dirty="0" err="1" smtClean="0"/>
              <a:t>Wanter</a:t>
            </a:r>
            <a:endParaRPr lang="en-US" b="1" dirty="0" smtClean="0"/>
          </a:p>
          <a:p>
            <a:pPr algn="ctr"/>
            <a:r>
              <a:rPr lang="en-US" sz="1600" dirty="0" smtClean="0"/>
              <a:t>Celina Mutual Insurance</a:t>
            </a:r>
          </a:p>
          <a:p>
            <a:pPr algn="ctr"/>
            <a:r>
              <a:rPr lang="en-US" sz="1600" dirty="0" smtClean="0"/>
              <a:t>Senior Litigation Manager</a:t>
            </a:r>
          </a:p>
          <a:p>
            <a:pPr algn="ctr"/>
            <a:r>
              <a:rPr lang="en-US" sz="1600" dirty="0" smtClean="0"/>
              <a:t>(419) 586-8996</a:t>
            </a:r>
          </a:p>
          <a:p>
            <a:pPr algn="ctr"/>
            <a:r>
              <a:rPr lang="en-US" sz="1600" dirty="0" smtClean="0"/>
              <a:t>Christopher.wanter@celinainsurance.com</a:t>
            </a:r>
          </a:p>
          <a:p>
            <a:pPr algn="ctr"/>
            <a:endParaRPr lang="en-US" dirty="0" smtClean="0"/>
          </a:p>
          <a:p>
            <a:pPr algn="ctr"/>
            <a:r>
              <a:rPr lang="en-US" b="1" dirty="0" smtClean="0"/>
              <a:t>Jennifer </a:t>
            </a:r>
            <a:r>
              <a:rPr lang="en-US" b="1" dirty="0" err="1" smtClean="0"/>
              <a:t>Rockel</a:t>
            </a:r>
            <a:endParaRPr lang="en-US" b="1" dirty="0" smtClean="0"/>
          </a:p>
          <a:p>
            <a:pPr algn="ctr"/>
            <a:r>
              <a:rPr lang="en-US" sz="1600" dirty="0" smtClean="0"/>
              <a:t>Ohio National Life Insurance</a:t>
            </a:r>
          </a:p>
          <a:p>
            <a:pPr algn="ctr"/>
            <a:r>
              <a:rPr lang="en-US" sz="1600" dirty="0" smtClean="0"/>
              <a:t>Litigation Paralegal</a:t>
            </a:r>
          </a:p>
          <a:p>
            <a:pPr algn="ctr"/>
            <a:r>
              <a:rPr lang="en-US" sz="1600" dirty="0" smtClean="0"/>
              <a:t>(513) 794-6557</a:t>
            </a:r>
          </a:p>
          <a:p>
            <a:pPr algn="ctr"/>
            <a:r>
              <a:rPr lang="en-US" sz="1600" dirty="0" smtClean="0"/>
              <a:t>Jennifer_rockel@ohionational.com</a:t>
            </a:r>
          </a:p>
          <a:p>
            <a:pPr algn="ct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697832"/>
            <a:ext cx="8410074" cy="1540040"/>
          </a:xfrm>
        </p:spPr>
        <p:txBody>
          <a:bodyPr/>
          <a:lstStyle/>
          <a:p>
            <a:r>
              <a:rPr lang="en-US" smtClean="0"/>
              <a:t>Basic Background</a:t>
            </a:r>
            <a:br>
              <a:rPr lang="en-US" smtClean="0"/>
            </a:br>
            <a:r>
              <a:rPr lang="en-US" smtClean="0"/>
              <a:t>Rule 1. 6 -- Ohio Rules of Prof’l Conduct</a:t>
            </a:r>
            <a:br>
              <a:rPr lang="en-US" smtClean="0"/>
            </a:br>
            <a:endParaRPr lang="en-US" dirty="0" smtClean="0"/>
          </a:p>
        </p:txBody>
      </p:sp>
      <p:sp>
        <p:nvSpPr>
          <p:cNvPr id="3" name="Content Placeholder 2"/>
          <p:cNvSpPr>
            <a:spLocks noGrp="1"/>
          </p:cNvSpPr>
          <p:nvPr>
            <p:ph idx="1"/>
          </p:nvPr>
        </p:nvSpPr>
        <p:spPr>
          <a:xfrm>
            <a:off x="457200" y="2237873"/>
            <a:ext cx="8229600" cy="3888289"/>
          </a:xfrm>
        </p:spPr>
        <p:txBody>
          <a:bodyPr/>
          <a:lstStyle/>
          <a:p>
            <a:r>
              <a:rPr lang="en-US" sz="2400" dirty="0" smtClean="0"/>
              <a:t>Lawyer shall not reveal information re representation unless:</a:t>
            </a:r>
          </a:p>
          <a:p>
            <a:pPr lvl="1"/>
            <a:r>
              <a:rPr lang="en-US" sz="2000" dirty="0" smtClean="0"/>
              <a:t>client gives informed consent, </a:t>
            </a:r>
          </a:p>
          <a:p>
            <a:pPr lvl="1"/>
            <a:r>
              <a:rPr lang="en-US" sz="2000" dirty="0" smtClean="0"/>
              <a:t>disclosure impliedly authorized for the representation; or </a:t>
            </a:r>
          </a:p>
          <a:p>
            <a:pPr lvl="1"/>
            <a:r>
              <a:rPr lang="en-US" sz="2000" dirty="0" smtClean="0"/>
              <a:t>disclosure permitted below.</a:t>
            </a:r>
            <a:endParaRPr lang="en-US" dirty="0" smtClean="0"/>
          </a:p>
          <a:p>
            <a:r>
              <a:rPr lang="en-US" sz="2400" dirty="0" smtClean="0"/>
              <a:t>May reveal information the lawyer reasonably believes necessary for 7 circumstances (including as required by law).</a:t>
            </a:r>
            <a:endParaRPr lang="en-US" dirty="0" smtClean="0"/>
          </a:p>
          <a:p>
            <a:r>
              <a:rPr lang="en-US" sz="2400" dirty="0" smtClean="0"/>
              <a:t>Shall make reasonable efforts to prevent unauthorized disclosure</a:t>
            </a:r>
          </a:p>
          <a:p>
            <a:pPr lvl="1"/>
            <a:r>
              <a:rPr lang="en-US" sz="2000" dirty="0" smtClean="0"/>
              <a:t>Online access?  Portable devices?  </a:t>
            </a:r>
          </a:p>
          <a:p>
            <a:pPr lvl="1"/>
            <a:r>
              <a:rPr lang="en-US" sz="2000" dirty="0" smtClean="0"/>
              <a:t>Document productions in e-discovery?</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downLeft)">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12"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strips(downLeft)">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strips(downLeft)">
                                      <p:cBhvr>
                                        <p:cTn id="26" dur="500"/>
                                        <p:tgtEl>
                                          <p:spTgt spid="3">
                                            <p:txEl>
                                              <p:pRg st="5" end="5"/>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strips(downLeft)">
                                      <p:cBhvr>
                                        <p:cTn id="29" dur="500"/>
                                        <p:tgtEl>
                                          <p:spTgt spid="3">
                                            <p:txEl>
                                              <p:pRg st="6" end="6"/>
                                            </p:txEl>
                                          </p:spTgt>
                                        </p:tgtEl>
                                      </p:cBhvr>
                                    </p:animEffect>
                                  </p:childTnLst>
                                </p:cTn>
                              </p:par>
                              <p:par>
                                <p:cTn id="30" presetID="18" presetClass="entr" presetSubtype="12"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strips(downLeft)">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7"/>
            <a:ext cx="8229600" cy="2384342"/>
          </a:xfrm>
        </p:spPr>
        <p:txBody>
          <a:bodyPr/>
          <a:lstStyle/>
          <a:p>
            <a:r>
              <a:rPr lang="en-US" sz="4800" dirty="0" smtClean="0"/>
              <a:t>Basic Background</a:t>
            </a:r>
            <a:br>
              <a:rPr lang="en-US" sz="4800" dirty="0" smtClean="0"/>
            </a:br>
            <a:r>
              <a:rPr lang="en-US" dirty="0" smtClean="0"/>
              <a:t> Attorney-Client Privilege: an evidentiary issue</a:t>
            </a:r>
            <a:br>
              <a:rPr lang="en-US" dirty="0" smtClean="0"/>
            </a:br>
            <a:endParaRPr lang="en-US" dirty="0" smtClean="0"/>
          </a:p>
        </p:txBody>
      </p:sp>
      <p:sp>
        <p:nvSpPr>
          <p:cNvPr id="13315" name="Content Placeholder 2"/>
          <p:cNvSpPr>
            <a:spLocks noGrp="1"/>
          </p:cNvSpPr>
          <p:nvPr>
            <p:ph idx="1"/>
          </p:nvPr>
        </p:nvSpPr>
        <p:spPr>
          <a:xfrm>
            <a:off x="457200" y="2406316"/>
            <a:ext cx="8229600" cy="3719847"/>
          </a:xfrm>
        </p:spPr>
        <p:txBody>
          <a:bodyPr/>
          <a:lstStyle/>
          <a:p>
            <a:r>
              <a:rPr lang="en-US" sz="2400" dirty="0" smtClean="0"/>
              <a:t>“Sound legal advice or advocacy …depends upon the lawyer[s] being fully informed.”</a:t>
            </a:r>
          </a:p>
          <a:p>
            <a:pPr lvl="1"/>
            <a:r>
              <a:rPr lang="en-US" sz="2000" dirty="0" smtClean="0"/>
              <a:t>Privilege exists to “encourage full and frank communications between attorneys and clients”</a:t>
            </a:r>
          </a:p>
          <a:p>
            <a:pPr lvl="2"/>
            <a:r>
              <a:rPr lang="en-US" sz="1600" dirty="0" smtClean="0"/>
              <a:t>Protects the giving of professional advice </a:t>
            </a:r>
          </a:p>
          <a:p>
            <a:pPr lvl="2"/>
            <a:r>
              <a:rPr lang="en-US" sz="1600" dirty="0" smtClean="0"/>
              <a:t>Protects the giving of information to the lawyers.</a:t>
            </a:r>
          </a:p>
          <a:p>
            <a:pPr lvl="2"/>
            <a:endParaRPr lang="en-US" sz="800" dirty="0" smtClean="0"/>
          </a:p>
          <a:p>
            <a:r>
              <a:rPr lang="en-US" sz="2400" i="1" dirty="0" smtClean="0">
                <a:hlinkClick r:id="rId2"/>
              </a:rPr>
              <a:t>Squire, Sanders &amp; Dempsey, </a:t>
            </a:r>
            <a:r>
              <a:rPr lang="en-US" sz="2400" i="1" dirty="0" err="1" smtClean="0">
                <a:hlinkClick r:id="rId2"/>
              </a:rPr>
              <a:t>L.L.P.</a:t>
            </a:r>
            <a:r>
              <a:rPr lang="en-US" sz="2400" i="1" dirty="0" smtClean="0">
                <a:hlinkClick r:id="rId2"/>
              </a:rPr>
              <a:t> v. </a:t>
            </a:r>
            <a:r>
              <a:rPr lang="en-US" sz="2400" i="1" dirty="0" err="1" smtClean="0">
                <a:hlinkClick r:id="rId2"/>
              </a:rPr>
              <a:t>Givaudan</a:t>
            </a:r>
            <a:r>
              <a:rPr lang="en-US" sz="2400" i="1" dirty="0" smtClean="0">
                <a:hlinkClick r:id="rId2"/>
              </a:rPr>
              <a:t> Flavors Corp., 127 Ohio St. </a:t>
            </a:r>
            <a:r>
              <a:rPr lang="en-US" sz="2400" i="1" dirty="0" err="1" smtClean="0">
                <a:hlinkClick r:id="rId2"/>
              </a:rPr>
              <a:t>3d</a:t>
            </a:r>
            <a:r>
              <a:rPr lang="en-US" sz="2400" i="1" dirty="0" smtClean="0">
                <a:hlinkClick r:id="rId2"/>
              </a:rPr>
              <a:t> 161</a:t>
            </a:r>
            <a:r>
              <a:rPr lang="en-US" sz="2400" i="1" dirty="0" smtClean="0"/>
              <a:t>, </a:t>
            </a:r>
            <a:r>
              <a:rPr lang="en-US" sz="2400" dirty="0" smtClean="0"/>
              <a:t>2010-Ohio-4469 (</a:t>
            </a:r>
            <a:r>
              <a:rPr lang="en-US" sz="2400" i="1" dirty="0" err="1" smtClean="0"/>
              <a:t>pjohn</a:t>
            </a:r>
            <a:r>
              <a:rPr lang="en-US" sz="2400" i="1" dirty="0" smtClean="0"/>
              <a:t> Co. v. United States, </a:t>
            </a:r>
            <a:r>
              <a:rPr lang="en-US" sz="2400" dirty="0" smtClean="0"/>
              <a:t>449 U.S. 383, 389-90 (1981).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trips(downLeft)">
                                      <p:cBhvr>
                                        <p:cTn id="7" dur="500"/>
                                        <p:tgtEl>
                                          <p:spTgt spid="133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strips(downLeft)">
                                      <p:cBhvr>
                                        <p:cTn id="12" dur="500"/>
                                        <p:tgtEl>
                                          <p:spTgt spid="13315">
                                            <p:txEl>
                                              <p:pRg st="1" end="1"/>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strips(downLeft)">
                                      <p:cBhvr>
                                        <p:cTn id="15" dur="500"/>
                                        <p:tgtEl>
                                          <p:spTgt spid="13315">
                                            <p:txEl>
                                              <p:pRg st="2" end="2"/>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13315">
                                            <p:txEl>
                                              <p:pRg st="3" end="3"/>
                                            </p:txEl>
                                          </p:spTgt>
                                        </p:tgtEl>
                                        <p:attrNameLst>
                                          <p:attrName>style.visibility</p:attrName>
                                        </p:attrNameLst>
                                      </p:cBhvr>
                                      <p:to>
                                        <p:strVal val="visible"/>
                                      </p:to>
                                    </p:set>
                                    <p:animEffect transition="in" filter="strips(downLeft)">
                                      <p:cBhvr>
                                        <p:cTn id="18" dur="500"/>
                                        <p:tgtEl>
                                          <p:spTgt spid="1331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nodeType="clickEffect">
                                  <p:stCondLst>
                                    <p:cond delay="0"/>
                                  </p:stCondLst>
                                  <p:childTnLst>
                                    <p:set>
                                      <p:cBhvr>
                                        <p:cTn id="22" dur="1" fill="hold">
                                          <p:stCondLst>
                                            <p:cond delay="0"/>
                                          </p:stCondLst>
                                        </p:cTn>
                                        <p:tgtEl>
                                          <p:spTgt spid="13315">
                                            <p:txEl>
                                              <p:pRg st="5" end="5"/>
                                            </p:txEl>
                                          </p:spTgt>
                                        </p:tgtEl>
                                        <p:attrNameLst>
                                          <p:attrName>style.visibility</p:attrName>
                                        </p:attrNameLst>
                                      </p:cBhvr>
                                      <p:to>
                                        <p:strVal val="visible"/>
                                      </p:to>
                                    </p:set>
                                    <p:animEffect transition="in" filter="strips(downLeft)">
                                      <p:cBhvr>
                                        <p:cTn id="23"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
            <a:ext cx="8229600" cy="2719136"/>
          </a:xfrm>
        </p:spPr>
        <p:txBody>
          <a:bodyPr/>
          <a:lstStyle/>
          <a:p>
            <a:r>
              <a:rPr lang="en-US" dirty="0" smtClean="0"/>
              <a:t>Basic Background</a:t>
            </a:r>
            <a:br>
              <a:rPr lang="en-US" dirty="0" smtClean="0"/>
            </a:br>
            <a:r>
              <a:rPr lang="en-US" dirty="0" smtClean="0"/>
              <a:t>Elements of Attorney-Client Privilege </a:t>
            </a:r>
          </a:p>
        </p:txBody>
      </p:sp>
      <p:sp>
        <p:nvSpPr>
          <p:cNvPr id="14339" name="Content Placeholder 2"/>
          <p:cNvSpPr>
            <a:spLocks noGrp="1"/>
          </p:cNvSpPr>
          <p:nvPr>
            <p:ph idx="1"/>
          </p:nvPr>
        </p:nvSpPr>
        <p:spPr>
          <a:xfrm>
            <a:off x="457200" y="2719137"/>
            <a:ext cx="8229600" cy="3407026"/>
          </a:xfrm>
        </p:spPr>
        <p:txBody>
          <a:bodyPr/>
          <a:lstStyle/>
          <a:p>
            <a:r>
              <a:rPr lang="en-US" sz="2400" dirty="0" smtClean="0"/>
              <a:t>“In Ohio, the attorney-client privilege is governed by statute, </a:t>
            </a:r>
            <a:r>
              <a:rPr lang="en-US" sz="2400" dirty="0" err="1" smtClean="0">
                <a:hlinkClick r:id="rId2"/>
              </a:rPr>
              <a:t>R.C.</a:t>
            </a:r>
            <a:r>
              <a:rPr lang="en-US" sz="2400" dirty="0" smtClean="0">
                <a:hlinkClick r:id="rId2"/>
              </a:rPr>
              <a:t> 2317.02(A)</a:t>
            </a:r>
            <a:r>
              <a:rPr lang="en-US" sz="2400" dirty="0" smtClean="0"/>
              <a:t>, and in cases that are not addressed in </a:t>
            </a:r>
            <a:r>
              <a:rPr lang="en-US" sz="2400" dirty="0" err="1" smtClean="0">
                <a:hlinkClick r:id="rId2"/>
              </a:rPr>
              <a:t>R.C.</a:t>
            </a:r>
            <a:r>
              <a:rPr lang="en-US" sz="2400" dirty="0" smtClean="0">
                <a:hlinkClick r:id="rId2"/>
              </a:rPr>
              <a:t> 2317.02(A)</a:t>
            </a:r>
            <a:r>
              <a:rPr lang="en-US" sz="2400" dirty="0" smtClean="0"/>
              <a:t>, by common law.“</a:t>
            </a:r>
          </a:p>
          <a:p>
            <a:pPr lvl="1"/>
            <a:r>
              <a:rPr lang="en-US" sz="2000" dirty="0" smtClean="0"/>
              <a:t> </a:t>
            </a:r>
            <a:r>
              <a:rPr lang="en-US" sz="2000" dirty="0" smtClean="0">
                <a:hlinkClick r:id="rId3"/>
              </a:rPr>
              <a:t>Squire, Sanders, 127 Ohio St. </a:t>
            </a:r>
            <a:r>
              <a:rPr lang="en-US" sz="2000" dirty="0" err="1" smtClean="0">
                <a:hlinkClick r:id="rId3"/>
              </a:rPr>
              <a:t>3d</a:t>
            </a:r>
            <a:r>
              <a:rPr lang="en-US" sz="2000" dirty="0" smtClean="0">
                <a:hlinkClick r:id="rId3"/>
              </a:rPr>
              <a:t> at </a:t>
            </a:r>
            <a:r>
              <a:rPr lang="en-US" sz="2000" dirty="0" smtClean="0"/>
              <a:t>¶17.</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strips(downLeft)">
                                      <p:cBhvr>
                                        <p:cTn id="7" dur="500"/>
                                        <p:tgtEl>
                                          <p:spTgt spid="14339">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14339">
                                            <p:txEl>
                                              <p:pRg st="1" end="1"/>
                                            </p:txEl>
                                          </p:spTgt>
                                        </p:tgtEl>
                                        <p:attrNameLst>
                                          <p:attrName>style.visibility</p:attrName>
                                        </p:attrNameLst>
                                      </p:cBhvr>
                                      <p:to>
                                        <p:strVal val="visible"/>
                                      </p:to>
                                    </p:set>
                                    <p:animEffect transition="in" filter="strips(downLeft)">
                                      <p:cBhvr>
                                        <p:cTn id="10" dur="5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7"/>
            <a:ext cx="8229600" cy="2444500"/>
          </a:xfrm>
        </p:spPr>
        <p:txBody>
          <a:bodyPr/>
          <a:lstStyle/>
          <a:p>
            <a:r>
              <a:rPr lang="en-US" dirty="0" smtClean="0"/>
              <a:t>Basic Background</a:t>
            </a:r>
            <a:br>
              <a:rPr lang="en-US" dirty="0" smtClean="0"/>
            </a:br>
            <a:r>
              <a:rPr lang="en-US" dirty="0" smtClean="0"/>
              <a:t>Elements of Attorney-Client Privilege </a:t>
            </a:r>
            <a:br>
              <a:rPr lang="en-US" dirty="0" smtClean="0"/>
            </a:br>
            <a:endParaRPr lang="en-US" dirty="0" smtClean="0"/>
          </a:p>
        </p:txBody>
      </p:sp>
      <p:sp>
        <p:nvSpPr>
          <p:cNvPr id="15363" name="Content Placeholder 2"/>
          <p:cNvSpPr>
            <a:spLocks noGrp="1"/>
          </p:cNvSpPr>
          <p:nvPr>
            <p:ph idx="1"/>
          </p:nvPr>
        </p:nvSpPr>
        <p:spPr>
          <a:xfrm>
            <a:off x="457200" y="2418347"/>
            <a:ext cx="8229600" cy="3707816"/>
          </a:xfrm>
        </p:spPr>
        <p:txBody>
          <a:bodyPr/>
          <a:lstStyle/>
          <a:p>
            <a:r>
              <a:rPr lang="en-US" sz="2400" dirty="0" smtClean="0"/>
              <a:t>Common Law: A/C privilege applies when:</a:t>
            </a:r>
          </a:p>
          <a:p>
            <a:pPr lvl="1"/>
            <a:r>
              <a:rPr lang="en-US" sz="2000" dirty="0" smtClean="0"/>
              <a:t>Communication</a:t>
            </a:r>
          </a:p>
          <a:p>
            <a:pPr lvl="1"/>
            <a:r>
              <a:rPr lang="en-US" sz="2000" dirty="0" smtClean="0"/>
              <a:t>Made in confidence</a:t>
            </a:r>
          </a:p>
          <a:p>
            <a:pPr lvl="1"/>
            <a:r>
              <a:rPr lang="en-US" sz="2000" dirty="0" smtClean="0"/>
              <a:t>Between an attorney</a:t>
            </a:r>
          </a:p>
          <a:p>
            <a:pPr lvl="1"/>
            <a:r>
              <a:rPr lang="en-US" sz="2000" dirty="0" smtClean="0"/>
              <a:t>And a client</a:t>
            </a:r>
          </a:p>
          <a:p>
            <a:pPr lvl="1"/>
            <a:r>
              <a:rPr lang="en-US" sz="2000" dirty="0" smtClean="0"/>
              <a:t>For purposes of seeking legal advice</a:t>
            </a:r>
          </a:p>
          <a:p>
            <a:pPr lvl="2"/>
            <a:endParaRPr lang="en-US" dirty="0" smtClean="0"/>
          </a:p>
          <a:p>
            <a:r>
              <a:rPr lang="en-US" sz="2400" dirty="0" smtClean="0">
                <a:hlinkClick r:id="rId2"/>
              </a:rPr>
              <a:t>State ex rel. Leslie v. Ohio Housing Fin. Agency, 105 Ohio St. </a:t>
            </a:r>
            <a:r>
              <a:rPr lang="en-US" sz="2400" dirty="0" err="1" smtClean="0">
                <a:hlinkClick r:id="rId2"/>
              </a:rPr>
              <a:t>3d</a:t>
            </a:r>
            <a:r>
              <a:rPr lang="en-US" sz="2400" dirty="0" smtClean="0">
                <a:hlinkClick r:id="rId2"/>
              </a:rPr>
              <a:t> 261, 2005 Ohio 1508, 824 </a:t>
            </a:r>
            <a:r>
              <a:rPr lang="en-US" sz="2400" dirty="0" err="1" smtClean="0">
                <a:hlinkClick r:id="rId2"/>
              </a:rPr>
              <a:t>N.E.2d</a:t>
            </a:r>
            <a:r>
              <a:rPr lang="en-US" sz="2400" dirty="0" smtClean="0">
                <a:hlinkClick r:id="rId2"/>
              </a:rPr>
              <a:t> 990, ¶21</a:t>
            </a:r>
            <a:endParaRPr lang="en-US" sz="2400"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strips(downLeft)">
                                      <p:cBhvr>
                                        <p:cTn id="7" dur="5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strips(downLeft)">
                                      <p:cBhvr>
                                        <p:cTn id="12" dur="5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strips(downLeft)">
                                      <p:cBhvr>
                                        <p:cTn id="17" dur="500"/>
                                        <p:tgtEl>
                                          <p:spTgt spid="153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strips(downLeft)">
                                      <p:cBhvr>
                                        <p:cTn id="22" dur="500"/>
                                        <p:tgtEl>
                                          <p:spTgt spid="153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15363">
                                            <p:txEl>
                                              <p:pRg st="4" end="4"/>
                                            </p:txEl>
                                          </p:spTgt>
                                        </p:tgtEl>
                                        <p:attrNameLst>
                                          <p:attrName>style.visibility</p:attrName>
                                        </p:attrNameLst>
                                      </p:cBhvr>
                                      <p:to>
                                        <p:strVal val="visible"/>
                                      </p:to>
                                    </p:set>
                                    <p:animEffect transition="in" filter="strips(downLeft)">
                                      <p:cBhvr>
                                        <p:cTn id="27" dur="500"/>
                                        <p:tgtEl>
                                          <p:spTgt spid="1536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5363">
                                            <p:txEl>
                                              <p:pRg st="5" end="5"/>
                                            </p:txEl>
                                          </p:spTgt>
                                        </p:tgtEl>
                                        <p:attrNameLst>
                                          <p:attrName>style.visibility</p:attrName>
                                        </p:attrNameLst>
                                      </p:cBhvr>
                                      <p:to>
                                        <p:strVal val="visible"/>
                                      </p:to>
                                    </p:set>
                                    <p:animEffect transition="in" filter="strips(downLeft)">
                                      <p:cBhvr>
                                        <p:cTn id="32" dur="500"/>
                                        <p:tgtEl>
                                          <p:spTgt spid="1536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15363">
                                            <p:txEl>
                                              <p:pRg st="7" end="7"/>
                                            </p:txEl>
                                          </p:spTgt>
                                        </p:tgtEl>
                                        <p:attrNameLst>
                                          <p:attrName>style.visibility</p:attrName>
                                        </p:attrNameLst>
                                      </p:cBhvr>
                                      <p:to>
                                        <p:strVal val="visible"/>
                                      </p:to>
                                    </p:set>
                                    <p:animEffect transition="in" filter="strips(downLeft)">
                                      <p:cBhvr>
                                        <p:cTn id="37"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7"/>
            <a:ext cx="8229600" cy="2078038"/>
          </a:xfrm>
        </p:spPr>
        <p:txBody>
          <a:bodyPr/>
          <a:lstStyle/>
          <a:p>
            <a:r>
              <a:rPr lang="en-US" dirty="0" smtClean="0"/>
              <a:t>Basic Background</a:t>
            </a:r>
            <a:br>
              <a:rPr lang="en-US" dirty="0" smtClean="0"/>
            </a:br>
            <a:r>
              <a:rPr lang="en-US" dirty="0" smtClean="0"/>
              <a:t>Elements of Attorney-Client Privilege</a:t>
            </a:r>
          </a:p>
        </p:txBody>
      </p:sp>
      <p:sp>
        <p:nvSpPr>
          <p:cNvPr id="16387" name="Content Placeholder 2"/>
          <p:cNvSpPr>
            <a:spLocks noGrp="1"/>
          </p:cNvSpPr>
          <p:nvPr>
            <p:ph idx="1"/>
          </p:nvPr>
        </p:nvSpPr>
        <p:spPr>
          <a:xfrm>
            <a:off x="457200" y="2628900"/>
            <a:ext cx="8229600" cy="3497263"/>
          </a:xfrm>
        </p:spPr>
        <p:txBody>
          <a:bodyPr/>
          <a:lstStyle/>
          <a:p>
            <a:r>
              <a:rPr lang="en-US" sz="2400" dirty="0" smtClean="0"/>
              <a:t>Ohio’s statutory privilege, </a:t>
            </a:r>
            <a:r>
              <a:rPr lang="en-US" sz="2400" dirty="0" err="1" smtClean="0">
                <a:hlinkClick r:id="rId2"/>
              </a:rPr>
              <a:t>R.C.</a:t>
            </a:r>
            <a:r>
              <a:rPr lang="en-US" sz="2400" dirty="0" smtClean="0">
                <a:hlinkClick r:id="rId2"/>
              </a:rPr>
              <a:t> 2317.02(A)</a:t>
            </a:r>
            <a:r>
              <a:rPr lang="en-US" sz="2400" dirty="0" smtClean="0"/>
              <a:t>:</a:t>
            </a:r>
          </a:p>
          <a:p>
            <a:pPr lvl="1"/>
            <a:r>
              <a:rPr lang="en-US" sz="2000" dirty="0" smtClean="0"/>
              <a:t>“prevents an attorney from testifying concerning communications made to the attorney by a client or the attorney's advice to a client”</a:t>
            </a:r>
          </a:p>
          <a:p>
            <a:pPr lvl="1"/>
            <a:r>
              <a:rPr lang="en-US" sz="2000" dirty="0" smtClean="0"/>
              <a:t>“applies not only to prohibit testimony at trial, but also to protect the sought-after communications during the discovery process.“</a:t>
            </a:r>
          </a:p>
          <a:p>
            <a:r>
              <a:rPr lang="en-US" sz="2400" dirty="0" smtClean="0"/>
              <a:t> </a:t>
            </a:r>
            <a:r>
              <a:rPr lang="en-US" sz="2400" dirty="0" smtClean="0">
                <a:hlinkClick r:id="rId3"/>
              </a:rPr>
              <a:t>Squire, Sanders, 127 Ohio St. </a:t>
            </a:r>
            <a:r>
              <a:rPr lang="en-US" sz="2400" dirty="0" err="1" smtClean="0">
                <a:hlinkClick r:id="rId3"/>
              </a:rPr>
              <a:t>3d</a:t>
            </a:r>
            <a:r>
              <a:rPr lang="en-US" sz="2400" dirty="0" smtClean="0">
                <a:hlinkClick r:id="rId3"/>
              </a:rPr>
              <a:t> at </a:t>
            </a:r>
            <a:r>
              <a:rPr lang="en-US" sz="2400" dirty="0" smtClean="0"/>
              <a:t>¶18.</a:t>
            </a:r>
          </a:p>
          <a:p>
            <a:pPr lvl="1"/>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strips(downLeft)">
                                      <p:cBhvr>
                                        <p:cTn id="7" dur="500"/>
                                        <p:tgtEl>
                                          <p:spTgt spid="1638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strips(downLeft)">
                                      <p:cBhvr>
                                        <p:cTn id="10" dur="500"/>
                                        <p:tgtEl>
                                          <p:spTgt spid="1638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Effect transition="in" filter="strips(downLeft)">
                                      <p:cBhvr>
                                        <p:cTn id="13" dur="500"/>
                                        <p:tgtEl>
                                          <p:spTgt spid="16387">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nodeType="clickEffect">
                                  <p:stCondLst>
                                    <p:cond delay="0"/>
                                  </p:stCondLst>
                                  <p:childTnLst>
                                    <p:set>
                                      <p:cBhvr>
                                        <p:cTn id="17" dur="1" fill="hold">
                                          <p:stCondLst>
                                            <p:cond delay="0"/>
                                          </p:stCondLst>
                                        </p:cTn>
                                        <p:tgtEl>
                                          <p:spTgt spid="16387">
                                            <p:txEl>
                                              <p:pRg st="3" end="3"/>
                                            </p:txEl>
                                          </p:spTgt>
                                        </p:tgtEl>
                                        <p:attrNameLst>
                                          <p:attrName>style.visibility</p:attrName>
                                        </p:attrNameLst>
                                      </p:cBhvr>
                                      <p:to>
                                        <p:strVal val="visible"/>
                                      </p:to>
                                    </p:set>
                                    <p:animEffect transition="in" filter="strips(downLeft)">
                                      <p:cBhvr>
                                        <p:cTn id="18"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274637"/>
            <a:ext cx="8229600" cy="1830388"/>
          </a:xfrm>
        </p:spPr>
        <p:txBody>
          <a:bodyPr/>
          <a:lstStyle/>
          <a:p>
            <a:r>
              <a:rPr lang="en-US" dirty="0" smtClean="0"/>
              <a:t>Basic Background </a:t>
            </a:r>
            <a:br>
              <a:rPr lang="en-US" dirty="0" smtClean="0"/>
            </a:br>
            <a:r>
              <a:rPr lang="en-US" dirty="0" smtClean="0"/>
              <a:t>Privilege Does Not Protect Underlying Facts</a:t>
            </a:r>
          </a:p>
        </p:txBody>
      </p:sp>
      <p:sp>
        <p:nvSpPr>
          <p:cNvPr id="17411" name="Content Placeholder 2"/>
          <p:cNvSpPr>
            <a:spLocks noGrp="1"/>
          </p:cNvSpPr>
          <p:nvPr>
            <p:ph idx="1"/>
          </p:nvPr>
        </p:nvSpPr>
        <p:spPr>
          <a:xfrm>
            <a:off x="457200" y="2486025"/>
            <a:ext cx="8229600" cy="3640138"/>
          </a:xfrm>
        </p:spPr>
        <p:txBody>
          <a:bodyPr/>
          <a:lstStyle/>
          <a:p>
            <a:r>
              <a:rPr lang="en-US" sz="2400" dirty="0" smtClean="0"/>
              <a:t>“[P]</a:t>
            </a:r>
            <a:r>
              <a:rPr lang="en-US" sz="2400" dirty="0" err="1" smtClean="0"/>
              <a:t>rotection</a:t>
            </a:r>
            <a:r>
              <a:rPr lang="en-US" sz="2400" dirty="0" smtClean="0"/>
              <a:t> ... extends only to communications and not to facts”</a:t>
            </a:r>
          </a:p>
          <a:p>
            <a:pPr lvl="1"/>
            <a:r>
              <a:rPr lang="en-US" sz="2000" dirty="0" smtClean="0"/>
              <a:t>“The client cannot be compelled to answer the question, `What did you say or write to the attorney?‘”</a:t>
            </a:r>
          </a:p>
          <a:p>
            <a:pPr lvl="1"/>
            <a:r>
              <a:rPr lang="en-US" sz="2000" dirty="0" smtClean="0"/>
              <a:t>“[B]</a:t>
            </a:r>
            <a:r>
              <a:rPr lang="en-US" sz="2000" dirty="0" err="1" smtClean="0"/>
              <a:t>ut</a:t>
            </a:r>
            <a:r>
              <a:rPr lang="en-US" sz="2000" dirty="0" smtClean="0"/>
              <a:t> may not refuse to disclose any relevant fact within his knowledge merely because he [disclosed it] to his attorney … “</a:t>
            </a:r>
          </a:p>
          <a:p>
            <a:pPr lvl="1"/>
            <a:r>
              <a:rPr lang="en-US" sz="2000" dirty="0" smtClean="0"/>
              <a:t>Upjohn Co. v. U.S., 449 U.S. 383, 395-96 (1981).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strips(downLeft)">
                                      <p:cBhvr>
                                        <p:cTn id="7" dur="500"/>
                                        <p:tgtEl>
                                          <p:spTgt spid="174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strips(downLeft)">
                                      <p:cBhvr>
                                        <p:cTn id="12" dur="500"/>
                                        <p:tgtEl>
                                          <p:spTgt spid="174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strips(downLeft)">
                                      <p:cBhvr>
                                        <p:cTn id="17" dur="500"/>
                                        <p:tgtEl>
                                          <p:spTgt spid="174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Effect transition="in" filter="strips(downLeft)">
                                      <p:cBhvr>
                                        <p:cTn id="22" dur="500"/>
                                        <p:tgtEl>
                                          <p:spTgt spid="174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LM Webinar Template (NEW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2973</Words>
  <Application>Microsoft Office PowerPoint</Application>
  <PresentationFormat>On-screen Show (4:3)</PresentationFormat>
  <Paragraphs>306</Paragraphs>
  <Slides>38</Slides>
  <Notes>2</Notes>
  <HiddenSlides>0</HiddenSlides>
  <MMClips>0</MMClips>
  <ScaleCrop>false</ScaleCrop>
  <HeadingPairs>
    <vt:vector size="4" baseType="variant">
      <vt:variant>
        <vt:lpstr>Theme</vt:lpstr>
      </vt:variant>
      <vt:variant>
        <vt:i4>2</vt:i4>
      </vt:variant>
      <vt:variant>
        <vt:lpstr>Slide Titles</vt:lpstr>
      </vt:variant>
      <vt:variant>
        <vt:i4>38</vt:i4>
      </vt:variant>
    </vt:vector>
  </HeadingPairs>
  <TitlesOfParts>
    <vt:vector size="40" baseType="lpstr">
      <vt:lpstr>Office Theme</vt:lpstr>
      <vt:lpstr>CLM Webinar Template (NEW LOGO)</vt:lpstr>
      <vt:lpstr>Privilege problems in today's world of insurance-related claims </vt:lpstr>
      <vt:lpstr>Key questions we’ll answer today:</vt:lpstr>
      <vt:lpstr>Basic background  Ohio Privilege and Work Product</vt:lpstr>
      <vt:lpstr>Basic Background Rule 1. 6 -- Ohio Rules of Prof’l Conduct </vt:lpstr>
      <vt:lpstr>Basic Background  Attorney-Client Privilege: an evidentiary issue </vt:lpstr>
      <vt:lpstr>Basic Background Elements of Attorney-Client Privilege </vt:lpstr>
      <vt:lpstr>Basic Background Elements of Attorney-Client Privilege  </vt:lpstr>
      <vt:lpstr>Basic Background Elements of Attorney-Client Privilege</vt:lpstr>
      <vt:lpstr>Basic Background  Privilege Does Not Protect Underlying Facts</vt:lpstr>
      <vt:lpstr>Basic Background  Work Product Protection: an evidentiary issue</vt:lpstr>
      <vt:lpstr>Basic Background Waivers of A/C Privilege and WP</vt:lpstr>
      <vt:lpstr>Basic Background Exceptions to Attorney Client Privilege</vt:lpstr>
      <vt:lpstr>I.  Use of Counsel in Coverage Matters</vt:lpstr>
      <vt:lpstr>I.  Use of Counsel in Coverage Matters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  Discovery of privileged items  in Bad Faith Cases</vt:lpstr>
      <vt:lpstr>III.  Privilege in the electronic age</vt:lpstr>
      <vt:lpstr>III.  Privilege in the electronic age</vt:lpstr>
      <vt:lpstr>III.  Privilege in the electronic age</vt:lpstr>
      <vt:lpstr>III.  Privilege in the electronic age</vt:lpstr>
      <vt:lpstr>III.  Privilege in the electronic age</vt:lpstr>
      <vt:lpstr>III.  Privilege in the electronic age</vt:lpstr>
      <vt:lpstr>III.  Privilege in the electronic age</vt:lpstr>
      <vt:lpstr>III.  Privilege in the electronic age</vt:lpstr>
      <vt:lpstr>III.  Privilege in the electronic age</vt:lpstr>
      <vt:lpstr>III.  Privilege in the electronic age</vt:lpstr>
      <vt:lpstr>IV.  Summary –  steps to minimize loss of privilege</vt:lpstr>
      <vt:lpstr>Q &amp; A </vt:lpstr>
    </vt:vector>
  </TitlesOfParts>
  <Company>CLM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Williams</dc:creator>
  <cp:lastModifiedBy>Richard Porotsky</cp:lastModifiedBy>
  <cp:revision>150</cp:revision>
  <dcterms:created xsi:type="dcterms:W3CDTF">2011-10-31T17:11:52Z</dcterms:created>
  <dcterms:modified xsi:type="dcterms:W3CDTF">2016-11-10T17:48:15Z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1444518231</vt:i4>
  </property>
  <property fmtid="{D5CDD505-2E9C-101B-9397-08002B2CF9AE}" pid="3" name="_NewReviewCycle">
    <vt:lpwstr/>
  </property>
  <property fmtid="{D5CDD505-2E9C-101B-9397-08002B2CF9AE}" pid="4" name="_EmailSubject">
    <vt:lpwstr>NOV 10 CLM Event -- current list of attendees</vt:lpwstr>
  </property>
  <property fmtid="{D5CDD505-2E9C-101B-9397-08002B2CF9AE}" pid="5" name="_AuthorEmail">
    <vt:lpwstr>richard.porotsky@dinsmore.com</vt:lpwstr>
  </property>
  <property fmtid="{D5CDD505-2E9C-101B-9397-08002B2CF9AE}" pid="6" name="_AuthorEmailDisplayName">
    <vt:lpwstr>Porotsky, Richard</vt:lpwstr>
  </property>
</Properties>
</file>