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9" r:id="rId2"/>
    <p:sldMasterId id="2147483681" r:id="rId3"/>
    <p:sldMasterId id="2147483703" r:id="rId4"/>
    <p:sldMasterId id="2147483705" r:id="rId5"/>
    <p:sldMasterId id="2147483755" r:id="rId6"/>
  </p:sldMasterIdLst>
  <p:notesMasterIdLst>
    <p:notesMasterId r:id="rId128"/>
  </p:notesMasterIdLst>
  <p:handoutMasterIdLst>
    <p:handoutMasterId r:id="rId129"/>
  </p:handoutMasterIdLst>
  <p:sldIdLst>
    <p:sldId id="667" r:id="rId7"/>
    <p:sldId id="790" r:id="rId8"/>
    <p:sldId id="668" r:id="rId9"/>
    <p:sldId id="669" r:id="rId10"/>
    <p:sldId id="670" r:id="rId11"/>
    <p:sldId id="671" r:id="rId12"/>
    <p:sldId id="672" r:id="rId13"/>
    <p:sldId id="673" r:id="rId14"/>
    <p:sldId id="674" r:id="rId15"/>
    <p:sldId id="675" r:id="rId16"/>
    <p:sldId id="676" r:id="rId17"/>
    <p:sldId id="679" r:id="rId18"/>
    <p:sldId id="680" r:id="rId19"/>
    <p:sldId id="681" r:id="rId20"/>
    <p:sldId id="682"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98" r:id="rId37"/>
    <p:sldId id="699" r:id="rId38"/>
    <p:sldId id="700" r:id="rId39"/>
    <p:sldId id="701" r:id="rId40"/>
    <p:sldId id="702" r:id="rId41"/>
    <p:sldId id="703" r:id="rId42"/>
    <p:sldId id="704" r:id="rId43"/>
    <p:sldId id="705" r:id="rId44"/>
    <p:sldId id="706" r:id="rId45"/>
    <p:sldId id="707" r:id="rId46"/>
    <p:sldId id="708" r:id="rId47"/>
    <p:sldId id="709" r:id="rId48"/>
    <p:sldId id="710" r:id="rId49"/>
    <p:sldId id="711" r:id="rId50"/>
    <p:sldId id="712" r:id="rId51"/>
    <p:sldId id="713" r:id="rId52"/>
    <p:sldId id="714" r:id="rId53"/>
    <p:sldId id="715" r:id="rId54"/>
    <p:sldId id="716" r:id="rId55"/>
    <p:sldId id="717" r:id="rId56"/>
    <p:sldId id="718" r:id="rId57"/>
    <p:sldId id="719" r:id="rId58"/>
    <p:sldId id="720" r:id="rId59"/>
    <p:sldId id="721" r:id="rId60"/>
    <p:sldId id="722" r:id="rId61"/>
    <p:sldId id="723" r:id="rId62"/>
    <p:sldId id="724" r:id="rId63"/>
    <p:sldId id="792" r:id="rId64"/>
    <p:sldId id="727" r:id="rId65"/>
    <p:sldId id="728" r:id="rId66"/>
    <p:sldId id="729" r:id="rId67"/>
    <p:sldId id="730" r:id="rId68"/>
    <p:sldId id="731" r:id="rId69"/>
    <p:sldId id="732" r:id="rId70"/>
    <p:sldId id="733" r:id="rId71"/>
    <p:sldId id="734" r:id="rId72"/>
    <p:sldId id="735" r:id="rId73"/>
    <p:sldId id="736" r:id="rId74"/>
    <p:sldId id="737" r:id="rId75"/>
    <p:sldId id="738" r:id="rId76"/>
    <p:sldId id="739" r:id="rId77"/>
    <p:sldId id="740" r:id="rId78"/>
    <p:sldId id="741" r:id="rId79"/>
    <p:sldId id="742" r:id="rId80"/>
    <p:sldId id="743" r:id="rId81"/>
    <p:sldId id="744" r:id="rId82"/>
    <p:sldId id="745" r:id="rId83"/>
    <p:sldId id="746" r:id="rId84"/>
    <p:sldId id="747" r:id="rId85"/>
    <p:sldId id="748" r:id="rId86"/>
    <p:sldId id="749" r:id="rId87"/>
    <p:sldId id="750" r:id="rId88"/>
    <p:sldId id="751" r:id="rId89"/>
    <p:sldId id="752" r:id="rId90"/>
    <p:sldId id="753" r:id="rId91"/>
    <p:sldId id="754" r:id="rId92"/>
    <p:sldId id="755" r:id="rId93"/>
    <p:sldId id="756" r:id="rId94"/>
    <p:sldId id="757" r:id="rId95"/>
    <p:sldId id="758" r:id="rId96"/>
    <p:sldId id="759" r:id="rId97"/>
    <p:sldId id="760" r:id="rId98"/>
    <p:sldId id="761" r:id="rId99"/>
    <p:sldId id="762" r:id="rId100"/>
    <p:sldId id="763" r:id="rId101"/>
    <p:sldId id="764" r:id="rId102"/>
    <p:sldId id="765" r:id="rId103"/>
    <p:sldId id="766" r:id="rId104"/>
    <p:sldId id="767" r:id="rId105"/>
    <p:sldId id="768" r:id="rId106"/>
    <p:sldId id="769" r:id="rId107"/>
    <p:sldId id="770" r:id="rId108"/>
    <p:sldId id="771" r:id="rId109"/>
    <p:sldId id="772" r:id="rId110"/>
    <p:sldId id="773" r:id="rId111"/>
    <p:sldId id="774" r:id="rId112"/>
    <p:sldId id="775" r:id="rId113"/>
    <p:sldId id="776" r:id="rId114"/>
    <p:sldId id="777" r:id="rId115"/>
    <p:sldId id="778" r:id="rId116"/>
    <p:sldId id="779" r:id="rId117"/>
    <p:sldId id="780" r:id="rId118"/>
    <p:sldId id="781" r:id="rId119"/>
    <p:sldId id="782" r:id="rId120"/>
    <p:sldId id="783" r:id="rId121"/>
    <p:sldId id="784" r:id="rId122"/>
    <p:sldId id="785" r:id="rId123"/>
    <p:sldId id="786" r:id="rId124"/>
    <p:sldId id="787" r:id="rId125"/>
    <p:sldId id="788" r:id="rId126"/>
    <p:sldId id="789" r:id="rId12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6" d="100"/>
          <a:sy n="156" d="100"/>
        </p:scale>
        <p:origin x="1944"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2809" y="-61"/>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E0B08-FAE6-48FD-B51A-B3E2023694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A4859C1-79DA-4838-97A3-D9B022298909}">
      <dgm:prSet phldrT="[Text]" custT="1"/>
      <dgm:spPr>
        <a:solidFill>
          <a:schemeClr val="tx2"/>
        </a:solidFill>
      </dgm:spPr>
      <dgm:t>
        <a:bodyPr/>
        <a:lstStyle/>
        <a:p>
          <a:r>
            <a:rPr lang="en-US" sz="2060" baseline="0" dirty="0" smtClean="0">
              <a:latin typeface="Calibri" panose="020F0502020204030204" pitchFamily="34" charset="0"/>
            </a:rPr>
            <a:t>CIO/IT</a:t>
          </a:r>
        </a:p>
        <a:p>
          <a:r>
            <a:rPr lang="en-US" sz="2060" baseline="0" dirty="0" smtClean="0">
              <a:latin typeface="Calibri" panose="020F0502020204030204" pitchFamily="34" charset="0"/>
            </a:rPr>
            <a:t>&amp;</a:t>
          </a:r>
        </a:p>
        <a:p>
          <a:r>
            <a:rPr lang="en-US" sz="2060" baseline="0" dirty="0" smtClean="0">
              <a:latin typeface="Calibri" panose="020F0502020204030204" pitchFamily="34" charset="0"/>
            </a:rPr>
            <a:t>Procurement</a:t>
          </a:r>
          <a:endParaRPr lang="en-US" sz="2060" baseline="0" dirty="0">
            <a:latin typeface="Calibri" panose="020F0502020204030204" pitchFamily="34" charset="0"/>
          </a:endParaRPr>
        </a:p>
      </dgm:t>
    </dgm:pt>
    <dgm:pt modelId="{9E487453-0B9A-41C6-833B-DEF5A9FB7A2C}" type="parTrans" cxnId="{61BDB65B-C44A-4844-A898-B4658207681F}">
      <dgm:prSet/>
      <dgm:spPr/>
      <dgm:t>
        <a:bodyPr/>
        <a:lstStyle/>
        <a:p>
          <a:endParaRPr lang="en-US"/>
        </a:p>
      </dgm:t>
    </dgm:pt>
    <dgm:pt modelId="{EC36D51A-592B-4A84-B550-9AD7E1616FEA}" type="sibTrans" cxnId="{61BDB65B-C44A-4844-A898-B4658207681F}">
      <dgm:prSet/>
      <dgm:spPr/>
      <dgm:t>
        <a:bodyPr/>
        <a:lstStyle/>
        <a:p>
          <a:endParaRPr lang="en-US"/>
        </a:p>
      </dgm:t>
    </dgm:pt>
    <dgm:pt modelId="{43D423F3-6D26-48AD-89E6-937BF896E6CA}">
      <dgm:prSet phldrT="[Text]" custT="1"/>
      <dgm:spPr>
        <a:solidFill>
          <a:schemeClr val="accent4">
            <a:lumMod val="95000"/>
            <a:lumOff val="5000"/>
          </a:schemeClr>
        </a:solidFill>
        <a:ln>
          <a:solidFill>
            <a:schemeClr val="bg1"/>
          </a:solidFill>
        </a:ln>
      </dgm:spPr>
      <dgm:t>
        <a:bodyPr/>
        <a:lstStyle/>
        <a:p>
          <a:r>
            <a:rPr lang="en-US" sz="3000" baseline="0" dirty="0" smtClean="0">
              <a:latin typeface="Calibri" panose="020F0502020204030204" pitchFamily="34" charset="0"/>
            </a:rPr>
            <a:t>1</a:t>
          </a:r>
        </a:p>
        <a:p>
          <a:r>
            <a:rPr lang="en-US" sz="2850" baseline="0" dirty="0" smtClean="0">
              <a:latin typeface="Calibri" panose="020F0502020204030204" pitchFamily="34" charset="0"/>
            </a:rPr>
            <a:t>Legal</a:t>
          </a:r>
          <a:endParaRPr lang="en-US" sz="2850" baseline="0" dirty="0">
            <a:latin typeface="Calibri" panose="020F0502020204030204" pitchFamily="34" charset="0"/>
          </a:endParaRPr>
        </a:p>
      </dgm:t>
    </dgm:pt>
    <dgm:pt modelId="{560E4777-3667-4F7A-B6BA-A8F613FBB57E}" type="parTrans" cxnId="{1177240F-1C10-4D88-8C9C-FE2FE1708B4A}">
      <dgm:prSet/>
      <dgm:spPr/>
      <dgm:t>
        <a:bodyPr/>
        <a:lstStyle/>
        <a:p>
          <a:endParaRPr lang="en-US"/>
        </a:p>
      </dgm:t>
    </dgm:pt>
    <dgm:pt modelId="{ADE55B44-4D99-47CE-9A84-611929AC2FE0}" type="sibTrans" cxnId="{1177240F-1C10-4D88-8C9C-FE2FE1708B4A}">
      <dgm:prSet>
        <dgm:style>
          <a:lnRef idx="3">
            <a:schemeClr val="lt1"/>
          </a:lnRef>
          <a:fillRef idx="1">
            <a:schemeClr val="accent3"/>
          </a:fillRef>
          <a:effectRef idx="1">
            <a:schemeClr val="accent3"/>
          </a:effectRef>
          <a:fontRef idx="minor">
            <a:schemeClr val="lt1"/>
          </a:fontRef>
        </dgm:style>
      </dgm:prSet>
      <dgm:spPr/>
      <dgm:t>
        <a:bodyPr/>
        <a:lstStyle/>
        <a:p>
          <a:endParaRPr lang="en-US"/>
        </a:p>
      </dgm:t>
    </dgm:pt>
    <dgm:pt modelId="{DCEED9C3-1741-4C23-BEB3-6FC189F9DBDD}">
      <dgm:prSet phldrT="[Text]" custT="1"/>
      <dgm:spPr>
        <a:solidFill>
          <a:schemeClr val="tx1"/>
        </a:solidFill>
      </dgm:spPr>
      <dgm:t>
        <a:bodyPr/>
        <a:lstStyle/>
        <a:p>
          <a:r>
            <a:rPr lang="en-US" sz="3200" baseline="0" dirty="0" smtClean="0">
              <a:latin typeface="Calibri" panose="020F0502020204030204" pitchFamily="34" charset="0"/>
            </a:rPr>
            <a:t>2</a:t>
          </a:r>
        </a:p>
        <a:p>
          <a:r>
            <a:rPr lang="en-US" sz="3200" baseline="0" dirty="0" smtClean="0">
              <a:latin typeface="Calibri" panose="020F0502020204030204" pitchFamily="34" charset="0"/>
            </a:rPr>
            <a:t>CPO</a:t>
          </a:r>
          <a:endParaRPr lang="en-US" sz="3200" baseline="0" dirty="0">
            <a:latin typeface="Calibri" panose="020F0502020204030204" pitchFamily="34" charset="0"/>
          </a:endParaRPr>
        </a:p>
      </dgm:t>
    </dgm:pt>
    <dgm:pt modelId="{63299767-403F-49A8-813C-30F4A5FB5386}" type="parTrans" cxnId="{9203F5D7-D2F8-4B88-865B-8439C84DFAFA}">
      <dgm:prSet/>
      <dgm:spPr/>
      <dgm:t>
        <a:bodyPr/>
        <a:lstStyle/>
        <a:p>
          <a:endParaRPr lang="en-US"/>
        </a:p>
      </dgm:t>
    </dgm:pt>
    <dgm:pt modelId="{40DFB65E-1C48-40C2-A4C0-6462A10975E1}" type="sibTrans" cxnId="{9203F5D7-D2F8-4B88-865B-8439C84DFAFA}">
      <dgm:prSet/>
      <dgm:spPr>
        <a:solidFill>
          <a:srgbClr val="FFFFFF"/>
        </a:solidFill>
      </dgm:spPr>
      <dgm:t>
        <a:bodyPr/>
        <a:lstStyle/>
        <a:p>
          <a:endParaRPr lang="en-US"/>
        </a:p>
      </dgm:t>
    </dgm:pt>
    <dgm:pt modelId="{D22CE18E-7F5F-4788-86B4-76A4FE45157C}">
      <dgm:prSet phldrT="[Text]" custT="1"/>
      <dgm:spPr>
        <a:solidFill>
          <a:schemeClr val="tx1"/>
        </a:solidFill>
      </dgm:spPr>
      <dgm:t>
        <a:bodyPr/>
        <a:lstStyle/>
        <a:p>
          <a:r>
            <a:rPr lang="en-US" sz="3200" dirty="0" smtClean="0">
              <a:latin typeface="Calibri" panose="020F0502020204030204" pitchFamily="34" charset="0"/>
            </a:rPr>
            <a:t>3</a:t>
          </a:r>
        </a:p>
        <a:p>
          <a:r>
            <a:rPr lang="en-US" sz="3200" dirty="0" smtClean="0">
              <a:latin typeface="Calibri" panose="020F0502020204030204" pitchFamily="34" charset="0"/>
            </a:rPr>
            <a:t>CSO</a:t>
          </a:r>
          <a:endParaRPr lang="en-US" sz="3200" dirty="0">
            <a:latin typeface="Calibri" panose="020F0502020204030204" pitchFamily="34" charset="0"/>
          </a:endParaRPr>
        </a:p>
      </dgm:t>
    </dgm:pt>
    <dgm:pt modelId="{9E1B4D66-EC96-464E-BA6A-20913AB792DD}" type="parTrans" cxnId="{49295ED3-856D-411A-BD38-281FBF0A0698}">
      <dgm:prSet/>
      <dgm:spPr/>
      <dgm:t>
        <a:bodyPr/>
        <a:lstStyle/>
        <a:p>
          <a:endParaRPr lang="en-US"/>
        </a:p>
      </dgm:t>
    </dgm:pt>
    <dgm:pt modelId="{B096CE95-A460-4DEF-B11E-3A1ACB088870}" type="sibTrans" cxnId="{49295ED3-856D-411A-BD38-281FBF0A0698}">
      <dgm:prSet/>
      <dgm:spPr>
        <a:solidFill>
          <a:srgbClr val="FFFFFF"/>
        </a:solidFill>
      </dgm:spPr>
      <dgm:t>
        <a:bodyPr/>
        <a:lstStyle/>
        <a:p>
          <a:endParaRPr lang="en-US"/>
        </a:p>
      </dgm:t>
    </dgm:pt>
    <dgm:pt modelId="{0CA7C197-464B-4CA1-BEBA-86DE62CB4C42}">
      <dgm:prSet phldrT="[Text]" custT="1"/>
      <dgm:spPr>
        <a:solidFill>
          <a:schemeClr val="tx2"/>
        </a:solidFill>
      </dgm:spPr>
      <dgm:t>
        <a:bodyPr/>
        <a:lstStyle/>
        <a:p>
          <a:r>
            <a:rPr lang="en-US" sz="2800" dirty="0" smtClean="0">
              <a:latin typeface="Calibri" panose="020F0502020204030204" pitchFamily="34" charset="0"/>
            </a:rPr>
            <a:t>4</a:t>
          </a:r>
        </a:p>
        <a:p>
          <a:r>
            <a:rPr lang="en-US" sz="1400" dirty="0" smtClean="0">
              <a:latin typeface="Calibri" panose="020F0502020204030204" pitchFamily="34" charset="0"/>
            </a:rPr>
            <a:t>Risk Mgmt</a:t>
          </a:r>
        </a:p>
        <a:p>
          <a:r>
            <a:rPr lang="en-US" sz="1400" dirty="0" smtClean="0">
              <a:latin typeface="Calibri" panose="020F0502020204030204" pitchFamily="34" charset="0"/>
            </a:rPr>
            <a:t>or Compliance</a:t>
          </a:r>
          <a:endParaRPr lang="en-US" sz="1400" dirty="0">
            <a:latin typeface="Calibri" panose="020F0502020204030204" pitchFamily="34" charset="0"/>
          </a:endParaRPr>
        </a:p>
      </dgm:t>
    </dgm:pt>
    <dgm:pt modelId="{3A340C28-E035-4EC3-A41F-ADD66BAB3DF9}" type="parTrans" cxnId="{4509D1D9-C706-4FBC-9B38-67243D5C9EBC}">
      <dgm:prSet/>
      <dgm:spPr/>
      <dgm:t>
        <a:bodyPr/>
        <a:lstStyle/>
        <a:p>
          <a:endParaRPr lang="en-US"/>
        </a:p>
      </dgm:t>
    </dgm:pt>
    <dgm:pt modelId="{74C320F8-CE04-4476-BDC4-63DDE0E3A803}" type="sibTrans" cxnId="{4509D1D9-C706-4FBC-9B38-67243D5C9EBC}">
      <dgm:prSet>
        <dgm:style>
          <a:lnRef idx="3">
            <a:schemeClr val="lt1"/>
          </a:lnRef>
          <a:fillRef idx="1">
            <a:schemeClr val="accent3"/>
          </a:fillRef>
          <a:effectRef idx="1">
            <a:schemeClr val="accent3"/>
          </a:effectRef>
          <a:fontRef idx="minor">
            <a:schemeClr val="lt1"/>
          </a:fontRef>
        </dgm:style>
      </dgm:prSet>
      <dgm:spPr>
        <a:ln/>
      </dgm:spPr>
      <dgm:t>
        <a:bodyPr/>
        <a:lstStyle/>
        <a:p>
          <a:endParaRPr lang="en-US"/>
        </a:p>
      </dgm:t>
    </dgm:pt>
    <dgm:pt modelId="{56B16753-09BA-4299-B455-780B5AA70803}" type="pres">
      <dgm:prSet presAssocID="{314E0B08-FAE6-48FD-B51A-B3E202369410}" presName="Name0" presStyleCnt="0">
        <dgm:presLayoutVars>
          <dgm:chMax val="1"/>
          <dgm:dir/>
          <dgm:animLvl val="ctr"/>
          <dgm:resizeHandles val="exact"/>
        </dgm:presLayoutVars>
      </dgm:prSet>
      <dgm:spPr/>
      <dgm:t>
        <a:bodyPr/>
        <a:lstStyle/>
        <a:p>
          <a:endParaRPr lang="en-US"/>
        </a:p>
      </dgm:t>
    </dgm:pt>
    <dgm:pt modelId="{3855BAE1-A5B0-4B57-AC8A-56AAD9747F66}" type="pres">
      <dgm:prSet presAssocID="{EA4859C1-79DA-4838-97A3-D9B022298909}" presName="centerShape" presStyleLbl="node0" presStyleIdx="0" presStyleCnt="1" custScaleX="121981" custScaleY="121981"/>
      <dgm:spPr/>
      <dgm:t>
        <a:bodyPr/>
        <a:lstStyle/>
        <a:p>
          <a:endParaRPr lang="en-US"/>
        </a:p>
      </dgm:t>
    </dgm:pt>
    <dgm:pt modelId="{FDEB9052-CA1A-4985-818B-0B90913D925A}" type="pres">
      <dgm:prSet presAssocID="{43D423F3-6D26-48AD-89E6-937BF896E6CA}" presName="node" presStyleLbl="node1" presStyleIdx="0" presStyleCnt="4" custRadScaleRad="98328" custRadScaleInc="-2455">
        <dgm:presLayoutVars>
          <dgm:bulletEnabled val="1"/>
        </dgm:presLayoutVars>
      </dgm:prSet>
      <dgm:spPr/>
      <dgm:t>
        <a:bodyPr/>
        <a:lstStyle/>
        <a:p>
          <a:endParaRPr lang="en-US"/>
        </a:p>
      </dgm:t>
    </dgm:pt>
    <dgm:pt modelId="{854F1729-5260-4B71-8502-937D690F2C0A}" type="pres">
      <dgm:prSet presAssocID="{43D423F3-6D26-48AD-89E6-937BF896E6CA}" presName="dummy" presStyleCnt="0"/>
      <dgm:spPr/>
    </dgm:pt>
    <dgm:pt modelId="{77238619-80E3-459C-8EAF-BDBDDA843881}" type="pres">
      <dgm:prSet presAssocID="{ADE55B44-4D99-47CE-9A84-611929AC2FE0}" presName="sibTrans" presStyleLbl="sibTrans2D1" presStyleIdx="0" presStyleCnt="4"/>
      <dgm:spPr/>
      <dgm:t>
        <a:bodyPr/>
        <a:lstStyle/>
        <a:p>
          <a:endParaRPr lang="en-US"/>
        </a:p>
      </dgm:t>
    </dgm:pt>
    <dgm:pt modelId="{05E147AA-45E8-4566-85FE-F7D7B2B62865}" type="pres">
      <dgm:prSet presAssocID="{DCEED9C3-1741-4C23-BEB3-6FC189F9DBDD}" presName="node" presStyleLbl="node1" presStyleIdx="1" presStyleCnt="4">
        <dgm:presLayoutVars>
          <dgm:bulletEnabled val="1"/>
        </dgm:presLayoutVars>
      </dgm:prSet>
      <dgm:spPr/>
      <dgm:t>
        <a:bodyPr/>
        <a:lstStyle/>
        <a:p>
          <a:endParaRPr lang="en-US"/>
        </a:p>
      </dgm:t>
    </dgm:pt>
    <dgm:pt modelId="{25A2E8AB-ED79-4DB9-A7E3-5257A6A8D03E}" type="pres">
      <dgm:prSet presAssocID="{DCEED9C3-1741-4C23-BEB3-6FC189F9DBDD}" presName="dummy" presStyleCnt="0"/>
      <dgm:spPr/>
    </dgm:pt>
    <dgm:pt modelId="{8D595C35-B3C4-40DF-A19A-98DFBED6ABF2}" type="pres">
      <dgm:prSet presAssocID="{40DFB65E-1C48-40C2-A4C0-6462A10975E1}" presName="sibTrans" presStyleLbl="sibTrans2D1" presStyleIdx="1" presStyleCnt="4"/>
      <dgm:spPr/>
      <dgm:t>
        <a:bodyPr/>
        <a:lstStyle/>
        <a:p>
          <a:endParaRPr lang="en-US"/>
        </a:p>
      </dgm:t>
    </dgm:pt>
    <dgm:pt modelId="{0879DE82-C763-4AA9-A0C4-46FF779EFB35}" type="pres">
      <dgm:prSet presAssocID="{D22CE18E-7F5F-4788-86B4-76A4FE45157C}" presName="node" presStyleLbl="node1" presStyleIdx="2" presStyleCnt="4">
        <dgm:presLayoutVars>
          <dgm:bulletEnabled val="1"/>
        </dgm:presLayoutVars>
      </dgm:prSet>
      <dgm:spPr/>
      <dgm:t>
        <a:bodyPr/>
        <a:lstStyle/>
        <a:p>
          <a:endParaRPr lang="en-US"/>
        </a:p>
      </dgm:t>
    </dgm:pt>
    <dgm:pt modelId="{56D2E133-7E75-4A02-B87F-15226B7AD11D}" type="pres">
      <dgm:prSet presAssocID="{D22CE18E-7F5F-4788-86B4-76A4FE45157C}" presName="dummy" presStyleCnt="0"/>
      <dgm:spPr/>
    </dgm:pt>
    <dgm:pt modelId="{43359EA4-6D84-429C-99D8-E32CADABD80C}" type="pres">
      <dgm:prSet presAssocID="{B096CE95-A460-4DEF-B11E-3A1ACB088870}" presName="sibTrans" presStyleLbl="sibTrans2D1" presStyleIdx="2" presStyleCnt="4"/>
      <dgm:spPr/>
      <dgm:t>
        <a:bodyPr/>
        <a:lstStyle/>
        <a:p>
          <a:endParaRPr lang="en-US"/>
        </a:p>
      </dgm:t>
    </dgm:pt>
    <dgm:pt modelId="{B63D9355-9302-4310-BDFF-091CA5A3625F}" type="pres">
      <dgm:prSet presAssocID="{0CA7C197-464B-4CA1-BEBA-86DE62CB4C42}" presName="node" presStyleLbl="node1" presStyleIdx="3" presStyleCnt="4" custScaleX="119230" custScaleY="119230">
        <dgm:presLayoutVars>
          <dgm:bulletEnabled val="1"/>
        </dgm:presLayoutVars>
      </dgm:prSet>
      <dgm:spPr/>
      <dgm:t>
        <a:bodyPr/>
        <a:lstStyle/>
        <a:p>
          <a:endParaRPr lang="en-US"/>
        </a:p>
      </dgm:t>
    </dgm:pt>
    <dgm:pt modelId="{D4DB902D-DB74-4172-BA4F-48F80CD12E32}" type="pres">
      <dgm:prSet presAssocID="{0CA7C197-464B-4CA1-BEBA-86DE62CB4C42}" presName="dummy" presStyleCnt="0"/>
      <dgm:spPr/>
    </dgm:pt>
    <dgm:pt modelId="{CA72287D-DCBA-4BDB-B307-2689DB0C5379}" type="pres">
      <dgm:prSet presAssocID="{74C320F8-CE04-4476-BDC4-63DDE0E3A803}" presName="sibTrans" presStyleLbl="sibTrans2D1" presStyleIdx="3" presStyleCnt="4" custLinFactNeighborX="127" custLinFactNeighborY="1275"/>
      <dgm:spPr/>
      <dgm:t>
        <a:bodyPr/>
        <a:lstStyle/>
        <a:p>
          <a:endParaRPr lang="en-US"/>
        </a:p>
      </dgm:t>
    </dgm:pt>
  </dgm:ptLst>
  <dgm:cxnLst>
    <dgm:cxn modelId="{ECB538CE-DCCB-49F9-9E79-688C34640D12}" type="presOf" srcId="{74C320F8-CE04-4476-BDC4-63DDE0E3A803}" destId="{CA72287D-DCBA-4BDB-B307-2689DB0C5379}" srcOrd="0" destOrd="0" presId="urn:microsoft.com/office/officeart/2005/8/layout/radial6"/>
    <dgm:cxn modelId="{BA7621B8-3A83-4776-A760-F2583E340BAE}" type="presOf" srcId="{40DFB65E-1C48-40C2-A4C0-6462A10975E1}" destId="{8D595C35-B3C4-40DF-A19A-98DFBED6ABF2}" srcOrd="0" destOrd="0" presId="urn:microsoft.com/office/officeart/2005/8/layout/radial6"/>
    <dgm:cxn modelId="{61BDB65B-C44A-4844-A898-B4658207681F}" srcId="{314E0B08-FAE6-48FD-B51A-B3E202369410}" destId="{EA4859C1-79DA-4838-97A3-D9B022298909}" srcOrd="0" destOrd="0" parTransId="{9E487453-0B9A-41C6-833B-DEF5A9FB7A2C}" sibTransId="{EC36D51A-592B-4A84-B550-9AD7E1616FEA}"/>
    <dgm:cxn modelId="{B7E1DE75-8D91-4376-BAC9-EB227DF8C350}" type="presOf" srcId="{D22CE18E-7F5F-4788-86B4-76A4FE45157C}" destId="{0879DE82-C763-4AA9-A0C4-46FF779EFB35}" srcOrd="0" destOrd="0" presId="urn:microsoft.com/office/officeart/2005/8/layout/radial6"/>
    <dgm:cxn modelId="{4509D1D9-C706-4FBC-9B38-67243D5C9EBC}" srcId="{EA4859C1-79DA-4838-97A3-D9B022298909}" destId="{0CA7C197-464B-4CA1-BEBA-86DE62CB4C42}" srcOrd="3" destOrd="0" parTransId="{3A340C28-E035-4EC3-A41F-ADD66BAB3DF9}" sibTransId="{74C320F8-CE04-4476-BDC4-63DDE0E3A803}"/>
    <dgm:cxn modelId="{F3EB66EB-49C0-4566-8F77-33DFBF5ECE2E}" type="presOf" srcId="{EA4859C1-79DA-4838-97A3-D9B022298909}" destId="{3855BAE1-A5B0-4B57-AC8A-56AAD9747F66}" srcOrd="0" destOrd="0" presId="urn:microsoft.com/office/officeart/2005/8/layout/radial6"/>
    <dgm:cxn modelId="{987BF36F-9D00-425B-BEE1-79BBB15AB1CA}" type="presOf" srcId="{0CA7C197-464B-4CA1-BEBA-86DE62CB4C42}" destId="{B63D9355-9302-4310-BDFF-091CA5A3625F}" srcOrd="0" destOrd="0" presId="urn:microsoft.com/office/officeart/2005/8/layout/radial6"/>
    <dgm:cxn modelId="{335CDAC3-063D-4EAB-9B5E-905B48DDEC82}" type="presOf" srcId="{ADE55B44-4D99-47CE-9A84-611929AC2FE0}" destId="{77238619-80E3-459C-8EAF-BDBDDA843881}" srcOrd="0" destOrd="0" presId="urn:microsoft.com/office/officeart/2005/8/layout/radial6"/>
    <dgm:cxn modelId="{3041A124-0C07-411B-98AA-12AF7C8D1D1F}" type="presOf" srcId="{DCEED9C3-1741-4C23-BEB3-6FC189F9DBDD}" destId="{05E147AA-45E8-4566-85FE-F7D7B2B62865}" srcOrd="0" destOrd="0" presId="urn:microsoft.com/office/officeart/2005/8/layout/radial6"/>
    <dgm:cxn modelId="{21388D2E-1763-4189-AA20-248DD63DFA3E}" type="presOf" srcId="{314E0B08-FAE6-48FD-B51A-B3E202369410}" destId="{56B16753-09BA-4299-B455-780B5AA70803}" srcOrd="0" destOrd="0" presId="urn:microsoft.com/office/officeart/2005/8/layout/radial6"/>
    <dgm:cxn modelId="{1177240F-1C10-4D88-8C9C-FE2FE1708B4A}" srcId="{EA4859C1-79DA-4838-97A3-D9B022298909}" destId="{43D423F3-6D26-48AD-89E6-937BF896E6CA}" srcOrd="0" destOrd="0" parTransId="{560E4777-3667-4F7A-B6BA-A8F613FBB57E}" sibTransId="{ADE55B44-4D99-47CE-9A84-611929AC2FE0}"/>
    <dgm:cxn modelId="{9203F5D7-D2F8-4B88-865B-8439C84DFAFA}" srcId="{EA4859C1-79DA-4838-97A3-D9B022298909}" destId="{DCEED9C3-1741-4C23-BEB3-6FC189F9DBDD}" srcOrd="1" destOrd="0" parTransId="{63299767-403F-49A8-813C-30F4A5FB5386}" sibTransId="{40DFB65E-1C48-40C2-A4C0-6462A10975E1}"/>
    <dgm:cxn modelId="{49295ED3-856D-411A-BD38-281FBF0A0698}" srcId="{EA4859C1-79DA-4838-97A3-D9B022298909}" destId="{D22CE18E-7F5F-4788-86B4-76A4FE45157C}" srcOrd="2" destOrd="0" parTransId="{9E1B4D66-EC96-464E-BA6A-20913AB792DD}" sibTransId="{B096CE95-A460-4DEF-B11E-3A1ACB088870}"/>
    <dgm:cxn modelId="{E67AE01D-B2B8-4780-B303-C91407064946}" type="presOf" srcId="{43D423F3-6D26-48AD-89E6-937BF896E6CA}" destId="{FDEB9052-CA1A-4985-818B-0B90913D925A}" srcOrd="0" destOrd="0" presId="urn:microsoft.com/office/officeart/2005/8/layout/radial6"/>
    <dgm:cxn modelId="{9DAD66F8-CC49-4994-AD12-7E182E2989DE}" type="presOf" srcId="{B096CE95-A460-4DEF-B11E-3A1ACB088870}" destId="{43359EA4-6D84-429C-99D8-E32CADABD80C}" srcOrd="0" destOrd="0" presId="urn:microsoft.com/office/officeart/2005/8/layout/radial6"/>
    <dgm:cxn modelId="{62B3A93C-AF27-4A70-BE15-2F70BFAC6A1A}" type="presParOf" srcId="{56B16753-09BA-4299-B455-780B5AA70803}" destId="{3855BAE1-A5B0-4B57-AC8A-56AAD9747F66}" srcOrd="0" destOrd="0" presId="urn:microsoft.com/office/officeart/2005/8/layout/radial6"/>
    <dgm:cxn modelId="{03092F18-0DBD-4F47-A2C3-CD71085B298E}" type="presParOf" srcId="{56B16753-09BA-4299-B455-780B5AA70803}" destId="{FDEB9052-CA1A-4985-818B-0B90913D925A}" srcOrd="1" destOrd="0" presId="urn:microsoft.com/office/officeart/2005/8/layout/radial6"/>
    <dgm:cxn modelId="{A63D69DB-8845-4365-AF77-0A5B91738FE9}" type="presParOf" srcId="{56B16753-09BA-4299-B455-780B5AA70803}" destId="{854F1729-5260-4B71-8502-937D690F2C0A}" srcOrd="2" destOrd="0" presId="urn:microsoft.com/office/officeart/2005/8/layout/radial6"/>
    <dgm:cxn modelId="{56F733D8-D878-4825-97BA-395BE04AFB3D}" type="presParOf" srcId="{56B16753-09BA-4299-B455-780B5AA70803}" destId="{77238619-80E3-459C-8EAF-BDBDDA843881}" srcOrd="3" destOrd="0" presId="urn:microsoft.com/office/officeart/2005/8/layout/radial6"/>
    <dgm:cxn modelId="{881A15B3-EA4C-4EF4-80C9-EBBA8197BB13}" type="presParOf" srcId="{56B16753-09BA-4299-B455-780B5AA70803}" destId="{05E147AA-45E8-4566-85FE-F7D7B2B62865}" srcOrd="4" destOrd="0" presId="urn:microsoft.com/office/officeart/2005/8/layout/radial6"/>
    <dgm:cxn modelId="{3B9AE2FB-7BAF-4E3B-AB84-E851B75D22B1}" type="presParOf" srcId="{56B16753-09BA-4299-B455-780B5AA70803}" destId="{25A2E8AB-ED79-4DB9-A7E3-5257A6A8D03E}" srcOrd="5" destOrd="0" presId="urn:microsoft.com/office/officeart/2005/8/layout/radial6"/>
    <dgm:cxn modelId="{8F965B4A-0C46-4AF9-80D8-B8EB80273F2F}" type="presParOf" srcId="{56B16753-09BA-4299-B455-780B5AA70803}" destId="{8D595C35-B3C4-40DF-A19A-98DFBED6ABF2}" srcOrd="6" destOrd="0" presId="urn:microsoft.com/office/officeart/2005/8/layout/radial6"/>
    <dgm:cxn modelId="{420E16DC-E046-4F92-B557-51A4ACC29E9E}" type="presParOf" srcId="{56B16753-09BA-4299-B455-780B5AA70803}" destId="{0879DE82-C763-4AA9-A0C4-46FF779EFB35}" srcOrd="7" destOrd="0" presId="urn:microsoft.com/office/officeart/2005/8/layout/radial6"/>
    <dgm:cxn modelId="{BCAEBA71-1A8A-4EFF-A128-05EAA2740307}" type="presParOf" srcId="{56B16753-09BA-4299-B455-780B5AA70803}" destId="{56D2E133-7E75-4A02-B87F-15226B7AD11D}" srcOrd="8" destOrd="0" presId="urn:microsoft.com/office/officeart/2005/8/layout/radial6"/>
    <dgm:cxn modelId="{6C1264B6-6401-426D-95C2-E9C4B3C6B7FE}" type="presParOf" srcId="{56B16753-09BA-4299-B455-780B5AA70803}" destId="{43359EA4-6D84-429C-99D8-E32CADABD80C}" srcOrd="9" destOrd="0" presId="urn:microsoft.com/office/officeart/2005/8/layout/radial6"/>
    <dgm:cxn modelId="{AE0742B7-BAC1-482D-A073-57E93DEF3F72}" type="presParOf" srcId="{56B16753-09BA-4299-B455-780B5AA70803}" destId="{B63D9355-9302-4310-BDFF-091CA5A3625F}" srcOrd="10" destOrd="0" presId="urn:microsoft.com/office/officeart/2005/8/layout/radial6"/>
    <dgm:cxn modelId="{7E10054D-1DA2-4E40-8CB9-4D9BA10F8523}" type="presParOf" srcId="{56B16753-09BA-4299-B455-780B5AA70803}" destId="{D4DB902D-DB74-4172-BA4F-48F80CD12E32}" srcOrd="11" destOrd="0" presId="urn:microsoft.com/office/officeart/2005/8/layout/radial6"/>
    <dgm:cxn modelId="{74C823C0-8C23-4589-B9E6-F9B7E1B1EE68}" type="presParOf" srcId="{56B16753-09BA-4299-B455-780B5AA70803}" destId="{CA72287D-DCBA-4BDB-B307-2689DB0C537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045D5-8E5D-45F5-BDC2-E264BAC1785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E72B31B-617E-45C6-9AE5-A424C9E28870}">
      <dgm:prSet phldrT="[Text]"/>
      <dgm:spPr/>
      <dgm:t>
        <a:bodyPr/>
        <a:lstStyle/>
        <a:p>
          <a:r>
            <a:rPr lang="en-US" dirty="0" smtClean="0"/>
            <a:t>783</a:t>
          </a:r>
          <a:endParaRPr lang="en-US" dirty="0"/>
        </a:p>
      </dgm:t>
    </dgm:pt>
    <dgm:pt modelId="{BAE2453C-1050-43D8-BC3A-9068AA0E3DCB}" type="parTrans" cxnId="{C8B5E1FF-5BD5-45B0-815E-A16863B3E0C4}">
      <dgm:prSet/>
      <dgm:spPr/>
      <dgm:t>
        <a:bodyPr/>
        <a:lstStyle/>
        <a:p>
          <a:endParaRPr lang="en-US"/>
        </a:p>
      </dgm:t>
    </dgm:pt>
    <dgm:pt modelId="{080982A7-9F87-4247-B274-C4DA8EFA58A0}" type="sibTrans" cxnId="{C8B5E1FF-5BD5-45B0-815E-A16863B3E0C4}">
      <dgm:prSet/>
      <dgm:spPr/>
      <dgm:t>
        <a:bodyPr/>
        <a:lstStyle/>
        <a:p>
          <a:endParaRPr lang="en-US"/>
        </a:p>
      </dgm:t>
    </dgm:pt>
    <dgm:pt modelId="{2C62C01C-2F72-45F9-9892-DFC589EEC1A8}">
      <dgm:prSet phldrT="[Text]"/>
      <dgm:spPr/>
      <dgm:t>
        <a:bodyPr/>
        <a:lstStyle/>
        <a:p>
          <a:r>
            <a:rPr lang="en-US" dirty="0" smtClean="0"/>
            <a:t>Reported data breaches in 2014, 27.5% increase over 2013</a:t>
          </a:r>
          <a:endParaRPr lang="en-US" dirty="0"/>
        </a:p>
      </dgm:t>
    </dgm:pt>
    <dgm:pt modelId="{A6438CB7-A555-4E43-A35C-9825D76329B3}" type="parTrans" cxnId="{4093DEB0-948D-43DA-9382-676B6BE0E7D0}">
      <dgm:prSet/>
      <dgm:spPr/>
      <dgm:t>
        <a:bodyPr/>
        <a:lstStyle/>
        <a:p>
          <a:endParaRPr lang="en-US"/>
        </a:p>
      </dgm:t>
    </dgm:pt>
    <dgm:pt modelId="{ACA91025-C688-40A6-BBE0-B525A35C0DE6}" type="sibTrans" cxnId="{4093DEB0-948D-43DA-9382-676B6BE0E7D0}">
      <dgm:prSet/>
      <dgm:spPr/>
      <dgm:t>
        <a:bodyPr/>
        <a:lstStyle/>
        <a:p>
          <a:endParaRPr lang="en-US"/>
        </a:p>
      </dgm:t>
    </dgm:pt>
    <dgm:pt modelId="{71AB578D-A575-4340-BF18-2E131E768FAA}">
      <dgm:prSet phldrT="[Text]"/>
      <dgm:spPr/>
      <dgm:t>
        <a:bodyPr/>
        <a:lstStyle/>
        <a:p>
          <a:r>
            <a:rPr lang="en-US" altLang="en-US" dirty="0" smtClean="0"/>
            <a:t>$6.5M</a:t>
          </a:r>
          <a:endParaRPr lang="en-US" dirty="0"/>
        </a:p>
      </dgm:t>
    </dgm:pt>
    <dgm:pt modelId="{0F81CB8D-E2D9-4257-B49F-A734DAE4218C}" type="parTrans" cxnId="{E306C857-28D9-4738-8D51-DF279ADBF12A}">
      <dgm:prSet/>
      <dgm:spPr/>
      <dgm:t>
        <a:bodyPr/>
        <a:lstStyle/>
        <a:p>
          <a:endParaRPr lang="en-US"/>
        </a:p>
      </dgm:t>
    </dgm:pt>
    <dgm:pt modelId="{20E7DA06-ACFB-42EB-A35A-50A8165399C5}" type="sibTrans" cxnId="{E306C857-28D9-4738-8D51-DF279ADBF12A}">
      <dgm:prSet/>
      <dgm:spPr/>
      <dgm:t>
        <a:bodyPr/>
        <a:lstStyle/>
        <a:p>
          <a:endParaRPr lang="en-US"/>
        </a:p>
      </dgm:t>
    </dgm:pt>
    <dgm:pt modelId="{2B40CEC5-49C6-4255-874B-6667E416D4F4}">
      <dgm:prSet phldrT="[Text]"/>
      <dgm:spPr/>
      <dgm:t>
        <a:bodyPr/>
        <a:lstStyle/>
        <a:p>
          <a:r>
            <a:rPr lang="en-US" dirty="0" smtClean="0"/>
            <a:t>Average Cost of Breach in 2015</a:t>
          </a:r>
          <a:endParaRPr lang="en-US" dirty="0"/>
        </a:p>
      </dgm:t>
    </dgm:pt>
    <dgm:pt modelId="{34AC73CA-FD3F-41EE-B3D8-D90A07755646}" type="parTrans" cxnId="{D35BFE64-F366-4E4D-B4B0-3AB85211476D}">
      <dgm:prSet/>
      <dgm:spPr/>
      <dgm:t>
        <a:bodyPr/>
        <a:lstStyle/>
        <a:p>
          <a:endParaRPr lang="en-US"/>
        </a:p>
      </dgm:t>
    </dgm:pt>
    <dgm:pt modelId="{A9B906D4-7019-4317-A645-E801B0ADF117}" type="sibTrans" cxnId="{D35BFE64-F366-4E4D-B4B0-3AB85211476D}">
      <dgm:prSet/>
      <dgm:spPr/>
      <dgm:t>
        <a:bodyPr/>
        <a:lstStyle/>
        <a:p>
          <a:endParaRPr lang="en-US"/>
        </a:p>
      </dgm:t>
    </dgm:pt>
    <dgm:pt modelId="{D8D081F8-E935-4BD1-B408-B68787B38E73}">
      <dgm:prSet phldrT="[Text]"/>
      <dgm:spPr/>
      <dgm:t>
        <a:bodyPr/>
        <a:lstStyle/>
        <a:p>
          <a:r>
            <a:rPr lang="en-US" dirty="0" smtClean="0"/>
            <a:t>$217</a:t>
          </a:r>
        </a:p>
      </dgm:t>
    </dgm:pt>
    <dgm:pt modelId="{EC2C1E6B-BDDF-4625-A773-24CCD216010C}" type="parTrans" cxnId="{C18DD5D7-EF1A-498F-AD9A-B8DF84FA36A1}">
      <dgm:prSet/>
      <dgm:spPr/>
      <dgm:t>
        <a:bodyPr/>
        <a:lstStyle/>
        <a:p>
          <a:endParaRPr lang="en-US"/>
        </a:p>
      </dgm:t>
    </dgm:pt>
    <dgm:pt modelId="{75B66731-E9D1-458A-A86E-1E24EB6ECC73}" type="sibTrans" cxnId="{C18DD5D7-EF1A-498F-AD9A-B8DF84FA36A1}">
      <dgm:prSet/>
      <dgm:spPr/>
      <dgm:t>
        <a:bodyPr/>
        <a:lstStyle/>
        <a:p>
          <a:endParaRPr lang="en-US"/>
        </a:p>
      </dgm:t>
    </dgm:pt>
    <dgm:pt modelId="{16F89FFF-EEE0-4AAE-BB2D-A98F9C348F7D}">
      <dgm:prSet phldrT="[Text]"/>
      <dgm:spPr/>
      <dgm:t>
        <a:bodyPr/>
        <a:lstStyle/>
        <a:p>
          <a:r>
            <a:rPr lang="en-US" dirty="0" smtClean="0"/>
            <a:t>Average Cost per Compromised Record</a:t>
          </a:r>
        </a:p>
      </dgm:t>
    </dgm:pt>
    <dgm:pt modelId="{8C921B6A-C040-4CDB-84AE-B1F71D680F85}" type="parTrans" cxnId="{08001A67-8A5E-4BDD-977B-60F6A9903739}">
      <dgm:prSet/>
      <dgm:spPr/>
      <dgm:t>
        <a:bodyPr/>
        <a:lstStyle/>
        <a:p>
          <a:endParaRPr lang="en-US"/>
        </a:p>
      </dgm:t>
    </dgm:pt>
    <dgm:pt modelId="{5810C393-5D4E-42DC-9804-624574558917}" type="sibTrans" cxnId="{08001A67-8A5E-4BDD-977B-60F6A9903739}">
      <dgm:prSet/>
      <dgm:spPr/>
      <dgm:t>
        <a:bodyPr/>
        <a:lstStyle/>
        <a:p>
          <a:endParaRPr lang="en-US"/>
        </a:p>
      </dgm:t>
    </dgm:pt>
    <dgm:pt modelId="{B0DB2945-897F-43E3-8B12-08B765C10A4A}">
      <dgm:prSet phldrT="[Text]"/>
      <dgm:spPr/>
      <dgm:t>
        <a:bodyPr/>
        <a:lstStyle/>
        <a:p>
          <a:r>
            <a:rPr lang="en-US" dirty="0" smtClean="0"/>
            <a:t>7%</a:t>
          </a:r>
        </a:p>
      </dgm:t>
    </dgm:pt>
    <dgm:pt modelId="{7B03AE22-5E08-440E-99CE-E01A41E09C86}" type="parTrans" cxnId="{17E62B4B-5030-4ABC-8232-38FE8E179614}">
      <dgm:prSet/>
      <dgm:spPr/>
      <dgm:t>
        <a:bodyPr/>
        <a:lstStyle/>
        <a:p>
          <a:endParaRPr lang="en-US"/>
        </a:p>
      </dgm:t>
    </dgm:pt>
    <dgm:pt modelId="{013F8FCC-6760-4BF0-BEE4-FB2EC15B5923}" type="sibTrans" cxnId="{17E62B4B-5030-4ABC-8232-38FE8E179614}">
      <dgm:prSet/>
      <dgm:spPr/>
      <dgm:t>
        <a:bodyPr/>
        <a:lstStyle/>
        <a:p>
          <a:endParaRPr lang="en-US"/>
        </a:p>
      </dgm:t>
    </dgm:pt>
    <dgm:pt modelId="{1BB4DE0D-7152-4A64-A062-8249C64DF0A8}">
      <dgm:prSet phldrT="[Text]"/>
      <dgm:spPr/>
      <dgm:t>
        <a:bodyPr/>
        <a:lstStyle/>
        <a:p>
          <a:r>
            <a:rPr lang="en-US" dirty="0" smtClean="0"/>
            <a:t>Firms that reported successful cyber-attack in previous 3 years</a:t>
          </a:r>
        </a:p>
      </dgm:t>
    </dgm:pt>
    <dgm:pt modelId="{B209C809-29FF-4132-AB61-DDBB8E4B740B}" type="parTrans" cxnId="{262F372E-B1F9-48AC-B776-F062477E5616}">
      <dgm:prSet/>
      <dgm:spPr/>
      <dgm:t>
        <a:bodyPr/>
        <a:lstStyle/>
        <a:p>
          <a:endParaRPr lang="en-US"/>
        </a:p>
      </dgm:t>
    </dgm:pt>
    <dgm:pt modelId="{46CE9863-BE85-4D47-B408-DFC73738A662}" type="sibTrans" cxnId="{262F372E-B1F9-48AC-B776-F062477E5616}">
      <dgm:prSet/>
      <dgm:spPr/>
      <dgm:t>
        <a:bodyPr/>
        <a:lstStyle/>
        <a:p>
          <a:endParaRPr lang="en-US"/>
        </a:p>
      </dgm:t>
    </dgm:pt>
    <dgm:pt modelId="{19CE9E23-DDD9-474F-9659-6555FE1BA942}">
      <dgm:prSet phldrT="[Text]"/>
      <dgm:spPr/>
      <dgm:t>
        <a:bodyPr/>
        <a:lstStyle/>
        <a:p>
          <a:r>
            <a:rPr lang="en-US" dirty="0" smtClean="0"/>
            <a:t>&gt;40%</a:t>
          </a:r>
        </a:p>
      </dgm:t>
    </dgm:pt>
    <dgm:pt modelId="{852A7F1A-A146-4282-8E01-C01EDD334942}" type="parTrans" cxnId="{C56B1F3B-C8C6-4EF8-8F52-F729D8748CB8}">
      <dgm:prSet/>
      <dgm:spPr/>
      <dgm:t>
        <a:bodyPr/>
        <a:lstStyle/>
        <a:p>
          <a:endParaRPr lang="en-US"/>
        </a:p>
      </dgm:t>
    </dgm:pt>
    <dgm:pt modelId="{77510D0A-C89E-41A1-B20E-49DDF2DD2B3D}" type="sibTrans" cxnId="{C56B1F3B-C8C6-4EF8-8F52-F729D8748CB8}">
      <dgm:prSet/>
      <dgm:spPr/>
      <dgm:t>
        <a:bodyPr/>
        <a:lstStyle/>
        <a:p>
          <a:endParaRPr lang="en-US"/>
        </a:p>
      </dgm:t>
    </dgm:pt>
    <dgm:pt modelId="{64D403A8-0A23-4FDC-83C0-5C110765D613}">
      <dgm:prSet phldrT="[Text]"/>
      <dgm:spPr/>
      <dgm:t>
        <a:bodyPr/>
        <a:lstStyle/>
        <a:p>
          <a:r>
            <a:rPr lang="en-US" dirty="0" smtClean="0"/>
            <a:t>Percentage of attacks that occur in companies with fewer than 1,000 employees</a:t>
          </a:r>
        </a:p>
      </dgm:t>
    </dgm:pt>
    <dgm:pt modelId="{F61A15B9-3A4B-41C4-819B-6C249990CC8D}" type="parTrans" cxnId="{829A05D3-4446-4C3F-BE85-E5DA0A11F9FA}">
      <dgm:prSet/>
      <dgm:spPr/>
      <dgm:t>
        <a:bodyPr/>
        <a:lstStyle/>
        <a:p>
          <a:endParaRPr lang="en-US"/>
        </a:p>
      </dgm:t>
    </dgm:pt>
    <dgm:pt modelId="{B2C8C540-3EC2-4D7F-8F01-D2927AD79817}" type="sibTrans" cxnId="{829A05D3-4446-4C3F-BE85-E5DA0A11F9FA}">
      <dgm:prSet/>
      <dgm:spPr/>
      <dgm:t>
        <a:bodyPr/>
        <a:lstStyle/>
        <a:p>
          <a:endParaRPr lang="en-US"/>
        </a:p>
      </dgm:t>
    </dgm:pt>
    <dgm:pt modelId="{3222E953-2CD1-4C3B-AC5B-45D681DB7CB1}">
      <dgm:prSet phldrT="[Text]"/>
      <dgm:spPr/>
      <dgm:t>
        <a:bodyPr/>
        <a:lstStyle/>
        <a:p>
          <a:r>
            <a:rPr lang="en-US" dirty="0" smtClean="0"/>
            <a:t>27%</a:t>
          </a:r>
        </a:p>
      </dgm:t>
    </dgm:pt>
    <dgm:pt modelId="{51406789-D527-479D-B8DB-4F923960496C}" type="parTrans" cxnId="{2100DA74-A768-49DE-A505-32A8B0048CF6}">
      <dgm:prSet/>
      <dgm:spPr/>
      <dgm:t>
        <a:bodyPr/>
        <a:lstStyle/>
        <a:p>
          <a:endParaRPr lang="en-US"/>
        </a:p>
      </dgm:t>
    </dgm:pt>
    <dgm:pt modelId="{42F1ECF3-0387-42A4-A9EA-9C724E959A58}" type="sibTrans" cxnId="{2100DA74-A768-49DE-A505-32A8B0048CF6}">
      <dgm:prSet/>
      <dgm:spPr/>
      <dgm:t>
        <a:bodyPr/>
        <a:lstStyle/>
        <a:p>
          <a:endParaRPr lang="en-US"/>
        </a:p>
      </dgm:t>
    </dgm:pt>
    <dgm:pt modelId="{A866EE54-417D-4DC4-8ED5-02AC451D6995}">
      <dgm:prSet phldrT="[Text]"/>
      <dgm:spPr/>
      <dgm:t>
        <a:bodyPr/>
        <a:lstStyle/>
        <a:p>
          <a:r>
            <a:rPr lang="en-US" dirty="0" smtClean="0"/>
            <a:t>Percentage of Companies with no breach response plan in place</a:t>
          </a:r>
        </a:p>
      </dgm:t>
    </dgm:pt>
    <dgm:pt modelId="{2237C59F-3E8D-469B-AF7F-C2E38DFE7497}" type="parTrans" cxnId="{F48B29E1-1697-431B-BF79-E1999B197D90}">
      <dgm:prSet/>
      <dgm:spPr/>
      <dgm:t>
        <a:bodyPr/>
        <a:lstStyle/>
        <a:p>
          <a:endParaRPr lang="en-US"/>
        </a:p>
      </dgm:t>
    </dgm:pt>
    <dgm:pt modelId="{990FC379-F72B-417B-9E62-77908C133929}" type="sibTrans" cxnId="{F48B29E1-1697-431B-BF79-E1999B197D90}">
      <dgm:prSet/>
      <dgm:spPr/>
      <dgm:t>
        <a:bodyPr/>
        <a:lstStyle/>
        <a:p>
          <a:endParaRPr lang="en-US"/>
        </a:p>
      </dgm:t>
    </dgm:pt>
    <dgm:pt modelId="{9842A8B8-8109-409B-BE16-DAA55069D4C3}" type="pres">
      <dgm:prSet presAssocID="{5BB045D5-8E5D-45F5-BDC2-E264BAC17856}" presName="Name0" presStyleCnt="0">
        <dgm:presLayoutVars>
          <dgm:dir/>
          <dgm:animLvl val="lvl"/>
          <dgm:resizeHandles/>
        </dgm:presLayoutVars>
      </dgm:prSet>
      <dgm:spPr/>
      <dgm:t>
        <a:bodyPr/>
        <a:lstStyle/>
        <a:p>
          <a:endParaRPr lang="en-US"/>
        </a:p>
      </dgm:t>
    </dgm:pt>
    <dgm:pt modelId="{0709D9A4-47DF-4C17-BEF7-91219F9BAFDF}" type="pres">
      <dgm:prSet presAssocID="{7E72B31B-617E-45C6-9AE5-A424C9E28870}" presName="linNode" presStyleCnt="0"/>
      <dgm:spPr/>
    </dgm:pt>
    <dgm:pt modelId="{E4E31FD7-F991-4E86-BBE3-BCCC0C9A73A6}" type="pres">
      <dgm:prSet presAssocID="{7E72B31B-617E-45C6-9AE5-A424C9E28870}" presName="parentShp" presStyleLbl="node1" presStyleIdx="0" presStyleCnt="6">
        <dgm:presLayoutVars>
          <dgm:bulletEnabled val="1"/>
        </dgm:presLayoutVars>
      </dgm:prSet>
      <dgm:spPr/>
      <dgm:t>
        <a:bodyPr/>
        <a:lstStyle/>
        <a:p>
          <a:endParaRPr lang="en-US"/>
        </a:p>
      </dgm:t>
    </dgm:pt>
    <dgm:pt modelId="{BB3E0352-9A3C-49AC-8BE0-315CC4D881C3}" type="pres">
      <dgm:prSet presAssocID="{7E72B31B-617E-45C6-9AE5-A424C9E28870}" presName="childShp" presStyleLbl="bgAccFollowNode1" presStyleIdx="0" presStyleCnt="6">
        <dgm:presLayoutVars>
          <dgm:bulletEnabled val="1"/>
        </dgm:presLayoutVars>
      </dgm:prSet>
      <dgm:spPr/>
      <dgm:t>
        <a:bodyPr/>
        <a:lstStyle/>
        <a:p>
          <a:endParaRPr lang="en-US"/>
        </a:p>
      </dgm:t>
    </dgm:pt>
    <dgm:pt modelId="{6AE49FE6-0858-4E02-8B7B-253C85EA6099}" type="pres">
      <dgm:prSet presAssocID="{080982A7-9F87-4247-B274-C4DA8EFA58A0}" presName="spacing" presStyleCnt="0"/>
      <dgm:spPr/>
    </dgm:pt>
    <dgm:pt modelId="{D3267277-EEB9-4908-97C1-CA4E8CC2F8F8}" type="pres">
      <dgm:prSet presAssocID="{71AB578D-A575-4340-BF18-2E131E768FAA}" presName="linNode" presStyleCnt="0"/>
      <dgm:spPr/>
    </dgm:pt>
    <dgm:pt modelId="{857F51C0-FF9D-4BF9-A0B3-14F969A7952C}" type="pres">
      <dgm:prSet presAssocID="{71AB578D-A575-4340-BF18-2E131E768FAA}" presName="parentShp" presStyleLbl="node1" presStyleIdx="1" presStyleCnt="6">
        <dgm:presLayoutVars>
          <dgm:bulletEnabled val="1"/>
        </dgm:presLayoutVars>
      </dgm:prSet>
      <dgm:spPr/>
      <dgm:t>
        <a:bodyPr/>
        <a:lstStyle/>
        <a:p>
          <a:endParaRPr lang="en-US"/>
        </a:p>
      </dgm:t>
    </dgm:pt>
    <dgm:pt modelId="{530B0791-C093-42A5-B3E8-2E77A2BBAF78}" type="pres">
      <dgm:prSet presAssocID="{71AB578D-A575-4340-BF18-2E131E768FAA}" presName="childShp" presStyleLbl="bgAccFollowNode1" presStyleIdx="1" presStyleCnt="6">
        <dgm:presLayoutVars>
          <dgm:bulletEnabled val="1"/>
        </dgm:presLayoutVars>
      </dgm:prSet>
      <dgm:spPr/>
      <dgm:t>
        <a:bodyPr/>
        <a:lstStyle/>
        <a:p>
          <a:endParaRPr lang="en-US"/>
        </a:p>
      </dgm:t>
    </dgm:pt>
    <dgm:pt modelId="{5F07F75C-B78C-424D-8CC9-7EADE263E7E2}" type="pres">
      <dgm:prSet presAssocID="{20E7DA06-ACFB-42EB-A35A-50A8165399C5}" presName="spacing" presStyleCnt="0"/>
      <dgm:spPr/>
    </dgm:pt>
    <dgm:pt modelId="{E28F7234-9807-48F7-ADCD-3CD0C31E82AE}" type="pres">
      <dgm:prSet presAssocID="{D8D081F8-E935-4BD1-B408-B68787B38E73}" presName="linNode" presStyleCnt="0"/>
      <dgm:spPr/>
    </dgm:pt>
    <dgm:pt modelId="{2067BE57-3315-48D3-9AD4-2E773125F113}" type="pres">
      <dgm:prSet presAssocID="{D8D081F8-E935-4BD1-B408-B68787B38E73}" presName="parentShp" presStyleLbl="node1" presStyleIdx="2" presStyleCnt="6">
        <dgm:presLayoutVars>
          <dgm:bulletEnabled val="1"/>
        </dgm:presLayoutVars>
      </dgm:prSet>
      <dgm:spPr/>
      <dgm:t>
        <a:bodyPr/>
        <a:lstStyle/>
        <a:p>
          <a:endParaRPr lang="en-US"/>
        </a:p>
      </dgm:t>
    </dgm:pt>
    <dgm:pt modelId="{2E0EB6E3-04AE-4534-951D-B6D2C136CE85}" type="pres">
      <dgm:prSet presAssocID="{D8D081F8-E935-4BD1-B408-B68787B38E73}" presName="childShp" presStyleLbl="bgAccFollowNode1" presStyleIdx="2" presStyleCnt="6">
        <dgm:presLayoutVars>
          <dgm:bulletEnabled val="1"/>
        </dgm:presLayoutVars>
      </dgm:prSet>
      <dgm:spPr/>
      <dgm:t>
        <a:bodyPr/>
        <a:lstStyle/>
        <a:p>
          <a:endParaRPr lang="en-US"/>
        </a:p>
      </dgm:t>
    </dgm:pt>
    <dgm:pt modelId="{80AF0218-945E-4FBC-AE59-B26879C26EF6}" type="pres">
      <dgm:prSet presAssocID="{75B66731-E9D1-458A-A86E-1E24EB6ECC73}" presName="spacing" presStyleCnt="0"/>
      <dgm:spPr/>
    </dgm:pt>
    <dgm:pt modelId="{50B9343D-6837-477B-806A-33C152DF0402}" type="pres">
      <dgm:prSet presAssocID="{B0DB2945-897F-43E3-8B12-08B765C10A4A}" presName="linNode" presStyleCnt="0"/>
      <dgm:spPr/>
    </dgm:pt>
    <dgm:pt modelId="{98D5746A-2F73-44A6-B555-8FD5C5567E71}" type="pres">
      <dgm:prSet presAssocID="{B0DB2945-897F-43E3-8B12-08B765C10A4A}" presName="parentShp" presStyleLbl="node1" presStyleIdx="3" presStyleCnt="6">
        <dgm:presLayoutVars>
          <dgm:bulletEnabled val="1"/>
        </dgm:presLayoutVars>
      </dgm:prSet>
      <dgm:spPr/>
      <dgm:t>
        <a:bodyPr/>
        <a:lstStyle/>
        <a:p>
          <a:endParaRPr lang="en-US"/>
        </a:p>
      </dgm:t>
    </dgm:pt>
    <dgm:pt modelId="{A37C0377-B7C9-4A13-ADA0-6EE7BE45915F}" type="pres">
      <dgm:prSet presAssocID="{B0DB2945-897F-43E3-8B12-08B765C10A4A}" presName="childShp" presStyleLbl="bgAccFollowNode1" presStyleIdx="3" presStyleCnt="6">
        <dgm:presLayoutVars>
          <dgm:bulletEnabled val="1"/>
        </dgm:presLayoutVars>
      </dgm:prSet>
      <dgm:spPr/>
      <dgm:t>
        <a:bodyPr/>
        <a:lstStyle/>
        <a:p>
          <a:endParaRPr lang="en-US"/>
        </a:p>
      </dgm:t>
    </dgm:pt>
    <dgm:pt modelId="{DCDF5E73-CECC-4213-A124-6B18F6511494}" type="pres">
      <dgm:prSet presAssocID="{013F8FCC-6760-4BF0-BEE4-FB2EC15B5923}" presName="spacing" presStyleCnt="0"/>
      <dgm:spPr/>
    </dgm:pt>
    <dgm:pt modelId="{159A020A-6DBA-4334-9BFA-A6A9B6E03C0E}" type="pres">
      <dgm:prSet presAssocID="{19CE9E23-DDD9-474F-9659-6555FE1BA942}" presName="linNode" presStyleCnt="0"/>
      <dgm:spPr/>
    </dgm:pt>
    <dgm:pt modelId="{E0048B55-10A8-4E7F-9145-BA14C203E242}" type="pres">
      <dgm:prSet presAssocID="{19CE9E23-DDD9-474F-9659-6555FE1BA942}" presName="parentShp" presStyleLbl="node1" presStyleIdx="4" presStyleCnt="6">
        <dgm:presLayoutVars>
          <dgm:bulletEnabled val="1"/>
        </dgm:presLayoutVars>
      </dgm:prSet>
      <dgm:spPr/>
      <dgm:t>
        <a:bodyPr/>
        <a:lstStyle/>
        <a:p>
          <a:endParaRPr lang="en-US"/>
        </a:p>
      </dgm:t>
    </dgm:pt>
    <dgm:pt modelId="{6E04C684-C844-4CB3-9A74-260B33DD615D}" type="pres">
      <dgm:prSet presAssocID="{19CE9E23-DDD9-474F-9659-6555FE1BA942}" presName="childShp" presStyleLbl="bgAccFollowNode1" presStyleIdx="4" presStyleCnt="6">
        <dgm:presLayoutVars>
          <dgm:bulletEnabled val="1"/>
        </dgm:presLayoutVars>
      </dgm:prSet>
      <dgm:spPr/>
      <dgm:t>
        <a:bodyPr/>
        <a:lstStyle/>
        <a:p>
          <a:endParaRPr lang="en-US"/>
        </a:p>
      </dgm:t>
    </dgm:pt>
    <dgm:pt modelId="{A8095C10-51BA-4A9F-B027-A3EA68CFB561}" type="pres">
      <dgm:prSet presAssocID="{77510D0A-C89E-41A1-B20E-49DDF2DD2B3D}" presName="spacing" presStyleCnt="0"/>
      <dgm:spPr/>
    </dgm:pt>
    <dgm:pt modelId="{78CB3EE8-7F10-460D-A846-7383FD91F281}" type="pres">
      <dgm:prSet presAssocID="{3222E953-2CD1-4C3B-AC5B-45D681DB7CB1}" presName="linNode" presStyleCnt="0"/>
      <dgm:spPr/>
    </dgm:pt>
    <dgm:pt modelId="{7BC6CC4D-1E06-4725-BCE5-F2A3250A7397}" type="pres">
      <dgm:prSet presAssocID="{3222E953-2CD1-4C3B-AC5B-45D681DB7CB1}" presName="parentShp" presStyleLbl="node1" presStyleIdx="5" presStyleCnt="6">
        <dgm:presLayoutVars>
          <dgm:bulletEnabled val="1"/>
        </dgm:presLayoutVars>
      </dgm:prSet>
      <dgm:spPr/>
      <dgm:t>
        <a:bodyPr/>
        <a:lstStyle/>
        <a:p>
          <a:endParaRPr lang="en-US"/>
        </a:p>
      </dgm:t>
    </dgm:pt>
    <dgm:pt modelId="{74304C8E-4C37-4248-92C7-B2DADF1F8CA8}" type="pres">
      <dgm:prSet presAssocID="{3222E953-2CD1-4C3B-AC5B-45D681DB7CB1}" presName="childShp" presStyleLbl="bgAccFollowNode1" presStyleIdx="5" presStyleCnt="6">
        <dgm:presLayoutVars>
          <dgm:bulletEnabled val="1"/>
        </dgm:presLayoutVars>
      </dgm:prSet>
      <dgm:spPr/>
      <dgm:t>
        <a:bodyPr/>
        <a:lstStyle/>
        <a:p>
          <a:endParaRPr lang="en-US"/>
        </a:p>
      </dgm:t>
    </dgm:pt>
  </dgm:ptLst>
  <dgm:cxnLst>
    <dgm:cxn modelId="{CD78D0B3-B9A9-40C6-954F-A69A0EA3E082}" type="presOf" srcId="{7E72B31B-617E-45C6-9AE5-A424C9E28870}" destId="{E4E31FD7-F991-4E86-BBE3-BCCC0C9A73A6}" srcOrd="0" destOrd="0" presId="urn:microsoft.com/office/officeart/2005/8/layout/vList6"/>
    <dgm:cxn modelId="{E306C857-28D9-4738-8D51-DF279ADBF12A}" srcId="{5BB045D5-8E5D-45F5-BDC2-E264BAC17856}" destId="{71AB578D-A575-4340-BF18-2E131E768FAA}" srcOrd="1" destOrd="0" parTransId="{0F81CB8D-E2D9-4257-B49F-A734DAE4218C}" sibTransId="{20E7DA06-ACFB-42EB-A35A-50A8165399C5}"/>
    <dgm:cxn modelId="{C56B1F3B-C8C6-4EF8-8F52-F729D8748CB8}" srcId="{5BB045D5-8E5D-45F5-BDC2-E264BAC17856}" destId="{19CE9E23-DDD9-474F-9659-6555FE1BA942}" srcOrd="4" destOrd="0" parTransId="{852A7F1A-A146-4282-8E01-C01EDD334942}" sibTransId="{77510D0A-C89E-41A1-B20E-49DDF2DD2B3D}"/>
    <dgm:cxn modelId="{A627A6A6-45E1-4E00-9736-097865161387}" type="presOf" srcId="{5BB045D5-8E5D-45F5-BDC2-E264BAC17856}" destId="{9842A8B8-8109-409B-BE16-DAA55069D4C3}" srcOrd="0" destOrd="0" presId="urn:microsoft.com/office/officeart/2005/8/layout/vList6"/>
    <dgm:cxn modelId="{7EC4C766-D3F1-48E6-9C9D-E859AB4CD739}" type="presOf" srcId="{B0DB2945-897F-43E3-8B12-08B765C10A4A}" destId="{98D5746A-2F73-44A6-B555-8FD5C5567E71}" srcOrd="0" destOrd="0" presId="urn:microsoft.com/office/officeart/2005/8/layout/vList6"/>
    <dgm:cxn modelId="{F48B29E1-1697-431B-BF79-E1999B197D90}" srcId="{3222E953-2CD1-4C3B-AC5B-45D681DB7CB1}" destId="{A866EE54-417D-4DC4-8ED5-02AC451D6995}" srcOrd="0" destOrd="0" parTransId="{2237C59F-3E8D-469B-AF7F-C2E38DFE7497}" sibTransId="{990FC379-F72B-417B-9E62-77908C133929}"/>
    <dgm:cxn modelId="{7DC5A53D-04AF-458A-A8EC-475203CB5FD7}" type="presOf" srcId="{A866EE54-417D-4DC4-8ED5-02AC451D6995}" destId="{74304C8E-4C37-4248-92C7-B2DADF1F8CA8}" srcOrd="0" destOrd="0" presId="urn:microsoft.com/office/officeart/2005/8/layout/vList6"/>
    <dgm:cxn modelId="{A3E22B28-BE6B-4FE8-A631-41776DB9C968}" type="presOf" srcId="{16F89FFF-EEE0-4AAE-BB2D-A98F9C348F7D}" destId="{2E0EB6E3-04AE-4534-951D-B6D2C136CE85}" srcOrd="0" destOrd="0" presId="urn:microsoft.com/office/officeart/2005/8/layout/vList6"/>
    <dgm:cxn modelId="{1717A692-66ED-4264-9BE8-AAEE2B676DE0}" type="presOf" srcId="{1BB4DE0D-7152-4A64-A062-8249C64DF0A8}" destId="{A37C0377-B7C9-4A13-ADA0-6EE7BE45915F}" srcOrd="0" destOrd="0" presId="urn:microsoft.com/office/officeart/2005/8/layout/vList6"/>
    <dgm:cxn modelId="{71EE3921-85E4-4892-84F4-EE78227F32C6}" type="presOf" srcId="{19CE9E23-DDD9-474F-9659-6555FE1BA942}" destId="{E0048B55-10A8-4E7F-9145-BA14C203E242}" srcOrd="0" destOrd="0" presId="urn:microsoft.com/office/officeart/2005/8/layout/vList6"/>
    <dgm:cxn modelId="{4093DEB0-948D-43DA-9382-676B6BE0E7D0}" srcId="{7E72B31B-617E-45C6-9AE5-A424C9E28870}" destId="{2C62C01C-2F72-45F9-9892-DFC589EEC1A8}" srcOrd="0" destOrd="0" parTransId="{A6438CB7-A555-4E43-A35C-9825D76329B3}" sibTransId="{ACA91025-C688-40A6-BBE0-B525A35C0DE6}"/>
    <dgm:cxn modelId="{D35BFE64-F366-4E4D-B4B0-3AB85211476D}" srcId="{71AB578D-A575-4340-BF18-2E131E768FAA}" destId="{2B40CEC5-49C6-4255-874B-6667E416D4F4}" srcOrd="0" destOrd="0" parTransId="{34AC73CA-FD3F-41EE-B3D8-D90A07755646}" sibTransId="{A9B906D4-7019-4317-A645-E801B0ADF117}"/>
    <dgm:cxn modelId="{6B32BDF8-D34E-44B8-BAA2-2359EE45A83F}" type="presOf" srcId="{71AB578D-A575-4340-BF18-2E131E768FAA}" destId="{857F51C0-FF9D-4BF9-A0B3-14F969A7952C}" srcOrd="0" destOrd="0" presId="urn:microsoft.com/office/officeart/2005/8/layout/vList6"/>
    <dgm:cxn modelId="{D58B6AB4-D240-410A-866E-36861A4370A4}" type="presOf" srcId="{3222E953-2CD1-4C3B-AC5B-45D681DB7CB1}" destId="{7BC6CC4D-1E06-4725-BCE5-F2A3250A7397}" srcOrd="0" destOrd="0" presId="urn:microsoft.com/office/officeart/2005/8/layout/vList6"/>
    <dgm:cxn modelId="{17E62B4B-5030-4ABC-8232-38FE8E179614}" srcId="{5BB045D5-8E5D-45F5-BDC2-E264BAC17856}" destId="{B0DB2945-897F-43E3-8B12-08B765C10A4A}" srcOrd="3" destOrd="0" parTransId="{7B03AE22-5E08-440E-99CE-E01A41E09C86}" sibTransId="{013F8FCC-6760-4BF0-BEE4-FB2EC15B5923}"/>
    <dgm:cxn modelId="{2100DA74-A768-49DE-A505-32A8B0048CF6}" srcId="{5BB045D5-8E5D-45F5-BDC2-E264BAC17856}" destId="{3222E953-2CD1-4C3B-AC5B-45D681DB7CB1}" srcOrd="5" destOrd="0" parTransId="{51406789-D527-479D-B8DB-4F923960496C}" sibTransId="{42F1ECF3-0387-42A4-A9EA-9C724E959A58}"/>
    <dgm:cxn modelId="{D7B44A2A-810A-463E-BA05-DC0EAD65B56D}" type="presOf" srcId="{2C62C01C-2F72-45F9-9892-DFC589EEC1A8}" destId="{BB3E0352-9A3C-49AC-8BE0-315CC4D881C3}" srcOrd="0" destOrd="0" presId="urn:microsoft.com/office/officeart/2005/8/layout/vList6"/>
    <dgm:cxn modelId="{C18DD5D7-EF1A-498F-AD9A-B8DF84FA36A1}" srcId="{5BB045D5-8E5D-45F5-BDC2-E264BAC17856}" destId="{D8D081F8-E935-4BD1-B408-B68787B38E73}" srcOrd="2" destOrd="0" parTransId="{EC2C1E6B-BDDF-4625-A773-24CCD216010C}" sibTransId="{75B66731-E9D1-458A-A86E-1E24EB6ECC73}"/>
    <dgm:cxn modelId="{829A05D3-4446-4C3F-BE85-E5DA0A11F9FA}" srcId="{19CE9E23-DDD9-474F-9659-6555FE1BA942}" destId="{64D403A8-0A23-4FDC-83C0-5C110765D613}" srcOrd="0" destOrd="0" parTransId="{F61A15B9-3A4B-41C4-819B-6C249990CC8D}" sibTransId="{B2C8C540-3EC2-4D7F-8F01-D2927AD79817}"/>
    <dgm:cxn modelId="{06F19400-73F9-4944-9773-4108F9B3E0C7}" type="presOf" srcId="{2B40CEC5-49C6-4255-874B-6667E416D4F4}" destId="{530B0791-C093-42A5-B3E8-2E77A2BBAF78}" srcOrd="0" destOrd="0" presId="urn:microsoft.com/office/officeart/2005/8/layout/vList6"/>
    <dgm:cxn modelId="{08001A67-8A5E-4BDD-977B-60F6A9903739}" srcId="{D8D081F8-E935-4BD1-B408-B68787B38E73}" destId="{16F89FFF-EEE0-4AAE-BB2D-A98F9C348F7D}" srcOrd="0" destOrd="0" parTransId="{8C921B6A-C040-4CDB-84AE-B1F71D680F85}" sibTransId="{5810C393-5D4E-42DC-9804-624574558917}"/>
    <dgm:cxn modelId="{446173B5-209A-4F79-BA7A-31668E69CF26}" type="presOf" srcId="{D8D081F8-E935-4BD1-B408-B68787B38E73}" destId="{2067BE57-3315-48D3-9AD4-2E773125F113}" srcOrd="0" destOrd="0" presId="urn:microsoft.com/office/officeart/2005/8/layout/vList6"/>
    <dgm:cxn modelId="{C8B5E1FF-5BD5-45B0-815E-A16863B3E0C4}" srcId="{5BB045D5-8E5D-45F5-BDC2-E264BAC17856}" destId="{7E72B31B-617E-45C6-9AE5-A424C9E28870}" srcOrd="0" destOrd="0" parTransId="{BAE2453C-1050-43D8-BC3A-9068AA0E3DCB}" sibTransId="{080982A7-9F87-4247-B274-C4DA8EFA58A0}"/>
    <dgm:cxn modelId="{B37C6C03-2674-4A3A-80E0-BFC92D12B524}" type="presOf" srcId="{64D403A8-0A23-4FDC-83C0-5C110765D613}" destId="{6E04C684-C844-4CB3-9A74-260B33DD615D}" srcOrd="0" destOrd="0" presId="urn:microsoft.com/office/officeart/2005/8/layout/vList6"/>
    <dgm:cxn modelId="{262F372E-B1F9-48AC-B776-F062477E5616}" srcId="{B0DB2945-897F-43E3-8B12-08B765C10A4A}" destId="{1BB4DE0D-7152-4A64-A062-8249C64DF0A8}" srcOrd="0" destOrd="0" parTransId="{B209C809-29FF-4132-AB61-DDBB8E4B740B}" sibTransId="{46CE9863-BE85-4D47-B408-DFC73738A662}"/>
    <dgm:cxn modelId="{1B5CA4C6-005F-4EE5-98F0-DD8242B1639D}" type="presParOf" srcId="{9842A8B8-8109-409B-BE16-DAA55069D4C3}" destId="{0709D9A4-47DF-4C17-BEF7-91219F9BAFDF}" srcOrd="0" destOrd="0" presId="urn:microsoft.com/office/officeart/2005/8/layout/vList6"/>
    <dgm:cxn modelId="{099F7C05-A30B-4BC0-92BD-D3C2ECBF9501}" type="presParOf" srcId="{0709D9A4-47DF-4C17-BEF7-91219F9BAFDF}" destId="{E4E31FD7-F991-4E86-BBE3-BCCC0C9A73A6}" srcOrd="0" destOrd="0" presId="urn:microsoft.com/office/officeart/2005/8/layout/vList6"/>
    <dgm:cxn modelId="{350FA9D4-0E1D-4266-8C3B-BFE2D74E1DE0}" type="presParOf" srcId="{0709D9A4-47DF-4C17-BEF7-91219F9BAFDF}" destId="{BB3E0352-9A3C-49AC-8BE0-315CC4D881C3}" srcOrd="1" destOrd="0" presId="urn:microsoft.com/office/officeart/2005/8/layout/vList6"/>
    <dgm:cxn modelId="{C65C484C-DB1B-4099-8BE4-FE27FB7D63BF}" type="presParOf" srcId="{9842A8B8-8109-409B-BE16-DAA55069D4C3}" destId="{6AE49FE6-0858-4E02-8B7B-253C85EA6099}" srcOrd="1" destOrd="0" presId="urn:microsoft.com/office/officeart/2005/8/layout/vList6"/>
    <dgm:cxn modelId="{FD7E905F-C786-4BBE-B8E7-D6183692A7DE}" type="presParOf" srcId="{9842A8B8-8109-409B-BE16-DAA55069D4C3}" destId="{D3267277-EEB9-4908-97C1-CA4E8CC2F8F8}" srcOrd="2" destOrd="0" presId="urn:microsoft.com/office/officeart/2005/8/layout/vList6"/>
    <dgm:cxn modelId="{90021EAB-8E34-4B98-B331-DF23EEEEC31F}" type="presParOf" srcId="{D3267277-EEB9-4908-97C1-CA4E8CC2F8F8}" destId="{857F51C0-FF9D-4BF9-A0B3-14F969A7952C}" srcOrd="0" destOrd="0" presId="urn:microsoft.com/office/officeart/2005/8/layout/vList6"/>
    <dgm:cxn modelId="{9739E8F1-2DC9-447F-AB13-13E028D847F0}" type="presParOf" srcId="{D3267277-EEB9-4908-97C1-CA4E8CC2F8F8}" destId="{530B0791-C093-42A5-B3E8-2E77A2BBAF78}" srcOrd="1" destOrd="0" presId="urn:microsoft.com/office/officeart/2005/8/layout/vList6"/>
    <dgm:cxn modelId="{720C90A2-C07D-4664-812E-28D3EC0ADD61}" type="presParOf" srcId="{9842A8B8-8109-409B-BE16-DAA55069D4C3}" destId="{5F07F75C-B78C-424D-8CC9-7EADE263E7E2}" srcOrd="3" destOrd="0" presId="urn:microsoft.com/office/officeart/2005/8/layout/vList6"/>
    <dgm:cxn modelId="{BD76F730-657D-4702-8576-A22285F0DD0C}" type="presParOf" srcId="{9842A8B8-8109-409B-BE16-DAA55069D4C3}" destId="{E28F7234-9807-48F7-ADCD-3CD0C31E82AE}" srcOrd="4" destOrd="0" presId="urn:microsoft.com/office/officeart/2005/8/layout/vList6"/>
    <dgm:cxn modelId="{3FA618D1-BA2B-488B-A26B-77B1273413C6}" type="presParOf" srcId="{E28F7234-9807-48F7-ADCD-3CD0C31E82AE}" destId="{2067BE57-3315-48D3-9AD4-2E773125F113}" srcOrd="0" destOrd="0" presId="urn:microsoft.com/office/officeart/2005/8/layout/vList6"/>
    <dgm:cxn modelId="{1BCDC940-73B1-4A4F-8EB8-5FBD14E7B52E}" type="presParOf" srcId="{E28F7234-9807-48F7-ADCD-3CD0C31E82AE}" destId="{2E0EB6E3-04AE-4534-951D-B6D2C136CE85}" srcOrd="1" destOrd="0" presId="urn:microsoft.com/office/officeart/2005/8/layout/vList6"/>
    <dgm:cxn modelId="{40F844B4-0077-4520-B88C-5B97A90A49FB}" type="presParOf" srcId="{9842A8B8-8109-409B-BE16-DAA55069D4C3}" destId="{80AF0218-945E-4FBC-AE59-B26879C26EF6}" srcOrd="5" destOrd="0" presId="urn:microsoft.com/office/officeart/2005/8/layout/vList6"/>
    <dgm:cxn modelId="{BE02B357-2660-40B3-9D20-1909ECB315AA}" type="presParOf" srcId="{9842A8B8-8109-409B-BE16-DAA55069D4C3}" destId="{50B9343D-6837-477B-806A-33C152DF0402}" srcOrd="6" destOrd="0" presId="urn:microsoft.com/office/officeart/2005/8/layout/vList6"/>
    <dgm:cxn modelId="{AD6579B2-CA90-4365-99CA-BCEECD81F10C}" type="presParOf" srcId="{50B9343D-6837-477B-806A-33C152DF0402}" destId="{98D5746A-2F73-44A6-B555-8FD5C5567E71}" srcOrd="0" destOrd="0" presId="urn:microsoft.com/office/officeart/2005/8/layout/vList6"/>
    <dgm:cxn modelId="{F99BE2B8-D9BF-4E99-854C-B0D8D08AFAAA}" type="presParOf" srcId="{50B9343D-6837-477B-806A-33C152DF0402}" destId="{A37C0377-B7C9-4A13-ADA0-6EE7BE45915F}" srcOrd="1" destOrd="0" presId="urn:microsoft.com/office/officeart/2005/8/layout/vList6"/>
    <dgm:cxn modelId="{4AD0DE3A-1F9C-415B-B322-EB803C029751}" type="presParOf" srcId="{9842A8B8-8109-409B-BE16-DAA55069D4C3}" destId="{DCDF5E73-CECC-4213-A124-6B18F6511494}" srcOrd="7" destOrd="0" presId="urn:microsoft.com/office/officeart/2005/8/layout/vList6"/>
    <dgm:cxn modelId="{8BEFBB35-5C25-4964-845C-2187F74DC3A4}" type="presParOf" srcId="{9842A8B8-8109-409B-BE16-DAA55069D4C3}" destId="{159A020A-6DBA-4334-9BFA-A6A9B6E03C0E}" srcOrd="8" destOrd="0" presId="urn:microsoft.com/office/officeart/2005/8/layout/vList6"/>
    <dgm:cxn modelId="{BC5AFE4A-13A8-4587-A191-9EA57BD1C8C9}" type="presParOf" srcId="{159A020A-6DBA-4334-9BFA-A6A9B6E03C0E}" destId="{E0048B55-10A8-4E7F-9145-BA14C203E242}" srcOrd="0" destOrd="0" presId="urn:microsoft.com/office/officeart/2005/8/layout/vList6"/>
    <dgm:cxn modelId="{5BA7DD2E-EF62-4187-83ED-D22DAD0FDE6B}" type="presParOf" srcId="{159A020A-6DBA-4334-9BFA-A6A9B6E03C0E}" destId="{6E04C684-C844-4CB3-9A74-260B33DD615D}" srcOrd="1" destOrd="0" presId="urn:microsoft.com/office/officeart/2005/8/layout/vList6"/>
    <dgm:cxn modelId="{E6D12CFA-16FE-408F-A962-753FA8682015}" type="presParOf" srcId="{9842A8B8-8109-409B-BE16-DAA55069D4C3}" destId="{A8095C10-51BA-4A9F-B027-A3EA68CFB561}" srcOrd="9" destOrd="0" presId="urn:microsoft.com/office/officeart/2005/8/layout/vList6"/>
    <dgm:cxn modelId="{E069386F-9F33-4E56-83F9-1314AFD1A36A}" type="presParOf" srcId="{9842A8B8-8109-409B-BE16-DAA55069D4C3}" destId="{78CB3EE8-7F10-460D-A846-7383FD91F281}" srcOrd="10" destOrd="0" presId="urn:microsoft.com/office/officeart/2005/8/layout/vList6"/>
    <dgm:cxn modelId="{5310B970-A4AD-4E14-9BD6-52ACB0B48647}" type="presParOf" srcId="{78CB3EE8-7F10-460D-A846-7383FD91F281}" destId="{7BC6CC4D-1E06-4725-BCE5-F2A3250A7397}" srcOrd="0" destOrd="0" presId="urn:microsoft.com/office/officeart/2005/8/layout/vList6"/>
    <dgm:cxn modelId="{A8700C2F-FF2E-443C-824D-A8FEADFE40A6}" type="presParOf" srcId="{78CB3EE8-7F10-460D-A846-7383FD91F281}" destId="{74304C8E-4C37-4248-92C7-B2DADF1F8CA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E0352-9A3C-49AC-8BE0-315CC4D881C3}">
      <dsp:nvSpPr>
        <dsp:cNvPr id="0" name=""/>
        <dsp:cNvSpPr/>
      </dsp:nvSpPr>
      <dsp:spPr>
        <a:xfrm>
          <a:off x="3291839" y="502"/>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Reported data breaches in 2014, 27.5% increase over 2013</a:t>
          </a:r>
          <a:endParaRPr lang="en-US" sz="1700" kern="1200" dirty="0"/>
        </a:p>
      </dsp:txBody>
      <dsp:txXfrm>
        <a:off x="3291839" y="79613"/>
        <a:ext cx="4700426" cy="474669"/>
      </dsp:txXfrm>
    </dsp:sp>
    <dsp:sp modelId="{E4E31FD7-F991-4E86-BBE3-BCCC0C9A73A6}">
      <dsp:nvSpPr>
        <dsp:cNvPr id="0" name=""/>
        <dsp:cNvSpPr/>
      </dsp:nvSpPr>
      <dsp:spPr>
        <a:xfrm>
          <a:off x="0" y="502"/>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783</a:t>
          </a:r>
          <a:endParaRPr lang="en-US" sz="3300" kern="1200" dirty="0"/>
        </a:p>
      </dsp:txBody>
      <dsp:txXfrm>
        <a:off x="30895" y="31397"/>
        <a:ext cx="3230050" cy="571101"/>
      </dsp:txXfrm>
    </dsp:sp>
    <dsp:sp modelId="{530B0791-C093-42A5-B3E8-2E77A2BBAF78}">
      <dsp:nvSpPr>
        <dsp:cNvPr id="0" name=""/>
        <dsp:cNvSpPr/>
      </dsp:nvSpPr>
      <dsp:spPr>
        <a:xfrm>
          <a:off x="3291839" y="696683"/>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Average Cost of Breach in 2015</a:t>
          </a:r>
          <a:endParaRPr lang="en-US" sz="1700" kern="1200" dirty="0"/>
        </a:p>
      </dsp:txBody>
      <dsp:txXfrm>
        <a:off x="3291839" y="775794"/>
        <a:ext cx="4700426" cy="474669"/>
      </dsp:txXfrm>
    </dsp:sp>
    <dsp:sp modelId="{857F51C0-FF9D-4BF9-A0B3-14F969A7952C}">
      <dsp:nvSpPr>
        <dsp:cNvPr id="0" name=""/>
        <dsp:cNvSpPr/>
      </dsp:nvSpPr>
      <dsp:spPr>
        <a:xfrm>
          <a:off x="0" y="696683"/>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altLang="en-US" sz="3300" kern="1200" dirty="0" smtClean="0"/>
            <a:t>$6.5M</a:t>
          </a:r>
          <a:endParaRPr lang="en-US" sz="3300" kern="1200" dirty="0"/>
        </a:p>
      </dsp:txBody>
      <dsp:txXfrm>
        <a:off x="30895" y="727578"/>
        <a:ext cx="3230050" cy="571101"/>
      </dsp:txXfrm>
    </dsp:sp>
    <dsp:sp modelId="{2E0EB6E3-04AE-4534-951D-B6D2C136CE85}">
      <dsp:nvSpPr>
        <dsp:cNvPr id="0" name=""/>
        <dsp:cNvSpPr/>
      </dsp:nvSpPr>
      <dsp:spPr>
        <a:xfrm>
          <a:off x="3291839" y="1392863"/>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Average Cost per Compromised Record</a:t>
          </a:r>
        </a:p>
      </dsp:txBody>
      <dsp:txXfrm>
        <a:off x="3291839" y="1471974"/>
        <a:ext cx="4700426" cy="474669"/>
      </dsp:txXfrm>
    </dsp:sp>
    <dsp:sp modelId="{2067BE57-3315-48D3-9AD4-2E773125F113}">
      <dsp:nvSpPr>
        <dsp:cNvPr id="0" name=""/>
        <dsp:cNvSpPr/>
      </dsp:nvSpPr>
      <dsp:spPr>
        <a:xfrm>
          <a:off x="0" y="1392863"/>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$217</a:t>
          </a:r>
        </a:p>
      </dsp:txBody>
      <dsp:txXfrm>
        <a:off x="30895" y="1423758"/>
        <a:ext cx="3230050" cy="571101"/>
      </dsp:txXfrm>
    </dsp:sp>
    <dsp:sp modelId="{A37C0377-B7C9-4A13-ADA0-6EE7BE45915F}">
      <dsp:nvSpPr>
        <dsp:cNvPr id="0" name=""/>
        <dsp:cNvSpPr/>
      </dsp:nvSpPr>
      <dsp:spPr>
        <a:xfrm>
          <a:off x="3291839" y="2089044"/>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Firms that reported successful cyber-attack in previous 3 years</a:t>
          </a:r>
        </a:p>
      </dsp:txBody>
      <dsp:txXfrm>
        <a:off x="3291839" y="2168155"/>
        <a:ext cx="4700426" cy="474669"/>
      </dsp:txXfrm>
    </dsp:sp>
    <dsp:sp modelId="{98D5746A-2F73-44A6-B555-8FD5C5567E71}">
      <dsp:nvSpPr>
        <dsp:cNvPr id="0" name=""/>
        <dsp:cNvSpPr/>
      </dsp:nvSpPr>
      <dsp:spPr>
        <a:xfrm>
          <a:off x="0" y="2089044"/>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7%</a:t>
          </a:r>
        </a:p>
      </dsp:txBody>
      <dsp:txXfrm>
        <a:off x="30895" y="2119939"/>
        <a:ext cx="3230050" cy="571101"/>
      </dsp:txXfrm>
    </dsp:sp>
    <dsp:sp modelId="{6E04C684-C844-4CB3-9A74-260B33DD615D}">
      <dsp:nvSpPr>
        <dsp:cNvPr id="0" name=""/>
        <dsp:cNvSpPr/>
      </dsp:nvSpPr>
      <dsp:spPr>
        <a:xfrm>
          <a:off x="3291839" y="2785225"/>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Percentage of attacks that occur in companies with fewer than 1,000 employees</a:t>
          </a:r>
        </a:p>
      </dsp:txBody>
      <dsp:txXfrm>
        <a:off x="3291839" y="2864336"/>
        <a:ext cx="4700426" cy="474669"/>
      </dsp:txXfrm>
    </dsp:sp>
    <dsp:sp modelId="{E0048B55-10A8-4E7F-9145-BA14C203E242}">
      <dsp:nvSpPr>
        <dsp:cNvPr id="0" name=""/>
        <dsp:cNvSpPr/>
      </dsp:nvSpPr>
      <dsp:spPr>
        <a:xfrm>
          <a:off x="0" y="2785225"/>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&gt;40%</a:t>
          </a:r>
        </a:p>
      </dsp:txBody>
      <dsp:txXfrm>
        <a:off x="30895" y="2816120"/>
        <a:ext cx="3230050" cy="571101"/>
      </dsp:txXfrm>
    </dsp:sp>
    <dsp:sp modelId="{74304C8E-4C37-4248-92C7-B2DADF1F8CA8}">
      <dsp:nvSpPr>
        <dsp:cNvPr id="0" name=""/>
        <dsp:cNvSpPr/>
      </dsp:nvSpPr>
      <dsp:spPr>
        <a:xfrm>
          <a:off x="3291839" y="3481406"/>
          <a:ext cx="4937760" cy="6328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Percentage of Companies with no breach response plan in place</a:t>
          </a:r>
        </a:p>
      </dsp:txBody>
      <dsp:txXfrm>
        <a:off x="3291839" y="3560517"/>
        <a:ext cx="4700426" cy="474669"/>
      </dsp:txXfrm>
    </dsp:sp>
    <dsp:sp modelId="{7BC6CC4D-1E06-4725-BCE5-F2A3250A7397}">
      <dsp:nvSpPr>
        <dsp:cNvPr id="0" name=""/>
        <dsp:cNvSpPr/>
      </dsp:nvSpPr>
      <dsp:spPr>
        <a:xfrm>
          <a:off x="0" y="3481406"/>
          <a:ext cx="3291840" cy="632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27%</a:t>
          </a:r>
        </a:p>
      </dsp:txBody>
      <dsp:txXfrm>
        <a:off x="30895" y="3512301"/>
        <a:ext cx="3230050" cy="57110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2487" tIns="46244" rIns="92487" bIns="46244"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2487" tIns="46244" rIns="92487" bIns="46244" rtlCol="0"/>
          <a:lstStyle>
            <a:lvl1pPr algn="r">
              <a:defRPr sz="1200">
                <a:latin typeface="Arial" charset="0"/>
                <a:cs typeface="+mn-cs"/>
              </a:defRPr>
            </a:lvl1pPr>
          </a:lstStyle>
          <a:p>
            <a:pPr>
              <a:defRPr/>
            </a:pPr>
            <a:fld id="{8AB9BDDA-1EE1-403F-8C9F-59524A747064}" type="datetimeFigureOut">
              <a:rPr lang="en-US"/>
              <a:pPr>
                <a:defRPr/>
              </a:pPr>
              <a:t>6/13/2015</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2487" tIns="46244" rIns="92487" bIns="46244"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85DA01CA-1F34-400C-9D9E-F41542CED190}" type="slidenum">
              <a:rPr lang="en-US" altLang="en-US"/>
              <a:pPr/>
              <a:t>‹#›</a:t>
            </a:fld>
            <a:endParaRPr lang="en-US" altLang="en-US" dirty="0"/>
          </a:p>
        </p:txBody>
      </p:sp>
    </p:spTree>
    <p:extLst>
      <p:ext uri="{BB962C8B-B14F-4D97-AF65-F5344CB8AC3E}">
        <p14:creationId xmlns:p14="http://schemas.microsoft.com/office/powerpoint/2010/main" val="2405335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2487" tIns="46244" rIns="92487" bIns="46244"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36173" y="0"/>
            <a:ext cx="3012329" cy="462120"/>
          </a:xfrm>
          <a:prstGeom prst="rect">
            <a:avLst/>
          </a:prstGeom>
        </p:spPr>
        <p:txBody>
          <a:bodyPr vert="horz" lIns="92487" tIns="46244" rIns="92487" bIns="46244" rtlCol="0"/>
          <a:lstStyle>
            <a:lvl1pPr algn="r">
              <a:defRPr sz="1200">
                <a:latin typeface="Arial" charset="0"/>
                <a:cs typeface="+mn-cs"/>
              </a:defRPr>
            </a:lvl1pPr>
          </a:lstStyle>
          <a:p>
            <a:pPr>
              <a:defRPr/>
            </a:pPr>
            <a:fld id="{C0467641-B7A7-46D4-A345-66A65206319B}" type="datetimeFigureOut">
              <a:rPr lang="en-US"/>
              <a:pPr>
                <a:defRPr/>
              </a:pPr>
              <a:t>6/13/2015</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dirty="0" smtClean="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2487" tIns="46244" rIns="92487" bIns="462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378"/>
            <a:ext cx="3012329" cy="462120"/>
          </a:xfrm>
          <a:prstGeom prst="rect">
            <a:avLst/>
          </a:prstGeom>
        </p:spPr>
        <p:txBody>
          <a:bodyPr vert="horz" lIns="92487" tIns="46244" rIns="92487" bIns="46244"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2080D87C-EA89-420E-A8F0-B6E9E336D3D2}" type="slidenum">
              <a:rPr lang="en-US" altLang="en-US"/>
              <a:pPr/>
              <a:t>‹#›</a:t>
            </a:fld>
            <a:endParaRPr lang="en-US" altLang="en-US" dirty="0"/>
          </a:p>
        </p:txBody>
      </p:sp>
    </p:spTree>
    <p:extLst>
      <p:ext uri="{BB962C8B-B14F-4D97-AF65-F5344CB8AC3E}">
        <p14:creationId xmlns:p14="http://schemas.microsoft.com/office/powerpoint/2010/main" val="4228047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4815" algn="l" defTabSz="913926" rtl="0" eaLnBrk="1" latinLnBrk="0" hangingPunct="1">
      <a:defRPr sz="1200" kern="1200">
        <a:solidFill>
          <a:schemeClr val="tx1"/>
        </a:solidFill>
        <a:latin typeface="+mn-lt"/>
        <a:ea typeface="+mn-ea"/>
        <a:cs typeface="+mn-cs"/>
      </a:defRPr>
    </a:lvl6pPr>
    <a:lvl7pPr marL="2741778" algn="l" defTabSz="913926" rtl="0" eaLnBrk="1" latinLnBrk="0" hangingPunct="1">
      <a:defRPr sz="1200" kern="1200">
        <a:solidFill>
          <a:schemeClr val="tx1"/>
        </a:solidFill>
        <a:latin typeface="+mn-lt"/>
        <a:ea typeface="+mn-ea"/>
        <a:cs typeface="+mn-cs"/>
      </a:defRPr>
    </a:lvl7pPr>
    <a:lvl8pPr marL="3198740" algn="l" defTabSz="913926" rtl="0" eaLnBrk="1" latinLnBrk="0" hangingPunct="1">
      <a:defRPr sz="1200" kern="1200">
        <a:solidFill>
          <a:schemeClr val="tx1"/>
        </a:solidFill>
        <a:latin typeface="+mn-lt"/>
        <a:ea typeface="+mn-ea"/>
        <a:cs typeface="+mn-cs"/>
      </a:defRPr>
    </a:lvl8pPr>
    <a:lvl9pPr marL="3655704" algn="l" defTabSz="9139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sz="quarter" idx="1"/>
          </p:nvPr>
        </p:nvSpPr>
        <p:spPr/>
        <p:txBody>
          <a:bodyPr/>
          <a:lstStyle/>
          <a:p>
            <a:pPr>
              <a:defRPr/>
            </a:pPr>
            <a:fld id="{8F218AE0-A955-45A1-B80E-62FE4548DB23}" type="datetime1">
              <a:rPr lang="en-US" smtClean="0"/>
              <a:pPr>
                <a:defRPr/>
              </a:pPr>
              <a:t>6/13/2015</a:t>
            </a:fld>
            <a:endParaRPr lang="en-US" dirty="0"/>
          </a:p>
        </p:txBody>
      </p:sp>
      <p:sp>
        <p:nvSpPr>
          <p:cNvPr id="23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383C23-4E0B-4682-9BE7-E080AD4F19CA}" type="slidenum">
              <a:rPr lang="en-US" altLang="en-US" smtClean="0"/>
              <a:pPr/>
              <a:t>50</a:t>
            </a:fld>
            <a:endParaRPr lang="en-US" altLang="en-US" dirty="0" smtClean="0"/>
          </a:p>
        </p:txBody>
      </p:sp>
    </p:spTree>
    <p:extLst>
      <p:ext uri="{BB962C8B-B14F-4D97-AF65-F5344CB8AC3E}">
        <p14:creationId xmlns:p14="http://schemas.microsoft.com/office/powerpoint/2010/main" val="21725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0181" indent="-170181">
              <a:buFontTx/>
              <a:buChar char="-"/>
            </a:pPr>
            <a:endParaRPr lang="en-US" altLang="en-US" dirty="0" smtClean="0"/>
          </a:p>
        </p:txBody>
      </p:sp>
      <p:sp>
        <p:nvSpPr>
          <p:cNvPr id="4" name="Slide Number Placeholder 3"/>
          <p:cNvSpPr>
            <a:spLocks noGrp="1"/>
          </p:cNvSpPr>
          <p:nvPr>
            <p:ph type="sldNum" sz="quarter" idx="5"/>
          </p:nvPr>
        </p:nvSpPr>
        <p:spPr/>
        <p:txBody>
          <a:bodyPr/>
          <a:lstStyle/>
          <a:p>
            <a:fld id="{4A9AB0AB-4A97-44EA-B1A9-637FD079AE0D}" type="slidenum">
              <a:rPr lang="en-US" altLang="en-US"/>
              <a:pPr/>
              <a:t>99</a:t>
            </a:fld>
            <a:endParaRPr lang="en-US" altLang="en-US" dirty="0"/>
          </a:p>
        </p:txBody>
      </p:sp>
    </p:spTree>
    <p:extLst>
      <p:ext uri="{BB962C8B-B14F-4D97-AF65-F5344CB8AC3E}">
        <p14:creationId xmlns:p14="http://schemas.microsoft.com/office/powerpoint/2010/main" val="261774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3C221C1E-A192-4CF8-BC1E-65C781D10381}" type="slidenum">
              <a:rPr lang="en-US" altLang="en-US"/>
              <a:pPr/>
              <a:t>105</a:t>
            </a:fld>
            <a:endParaRPr lang="en-US" altLang="en-US" dirty="0"/>
          </a:p>
        </p:txBody>
      </p:sp>
    </p:spTree>
    <p:extLst>
      <p:ext uri="{BB962C8B-B14F-4D97-AF65-F5344CB8AC3E}">
        <p14:creationId xmlns:p14="http://schemas.microsoft.com/office/powerpoint/2010/main" val="79728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0F2E7C05-AC33-41F9-8405-C97688F1630F}" type="slidenum">
              <a:rPr lang="en-US" altLang="en-US"/>
              <a:pPr/>
              <a:t>106</a:t>
            </a:fld>
            <a:endParaRPr lang="en-US" altLang="en-US" dirty="0"/>
          </a:p>
        </p:txBody>
      </p:sp>
    </p:spTree>
    <p:extLst>
      <p:ext uri="{BB962C8B-B14F-4D97-AF65-F5344CB8AC3E}">
        <p14:creationId xmlns:p14="http://schemas.microsoft.com/office/powerpoint/2010/main" val="330586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54971A84-4130-491D-AD0A-1D9B745B0557}" type="slidenum">
              <a:rPr lang="en-US" altLang="en-US"/>
              <a:pPr/>
              <a:t>107</a:t>
            </a:fld>
            <a:endParaRPr lang="en-US" altLang="en-US" dirty="0"/>
          </a:p>
        </p:txBody>
      </p:sp>
    </p:spTree>
    <p:extLst>
      <p:ext uri="{BB962C8B-B14F-4D97-AF65-F5344CB8AC3E}">
        <p14:creationId xmlns:p14="http://schemas.microsoft.com/office/powerpoint/2010/main" val="39810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F88AB926-E4D6-4B7D-92E5-52C6D53A8757}" type="slidenum">
              <a:rPr lang="en-US" altLang="en-US"/>
              <a:pPr/>
              <a:t>110</a:t>
            </a:fld>
            <a:endParaRPr lang="en-US" altLang="en-US" dirty="0"/>
          </a:p>
        </p:txBody>
      </p:sp>
    </p:spTree>
    <p:extLst>
      <p:ext uri="{BB962C8B-B14F-4D97-AF65-F5344CB8AC3E}">
        <p14:creationId xmlns:p14="http://schemas.microsoft.com/office/powerpoint/2010/main" val="6224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0181" indent="-170181">
              <a:buFontTx/>
              <a:buChar char="-"/>
            </a:pPr>
            <a:endParaRPr lang="en-US" altLang="en-US" dirty="0" smtClean="0"/>
          </a:p>
        </p:txBody>
      </p:sp>
      <p:sp>
        <p:nvSpPr>
          <p:cNvPr id="4" name="Slide Number Placeholder 3"/>
          <p:cNvSpPr>
            <a:spLocks noGrp="1"/>
          </p:cNvSpPr>
          <p:nvPr>
            <p:ph type="sldNum" sz="quarter" idx="5"/>
          </p:nvPr>
        </p:nvSpPr>
        <p:spPr/>
        <p:txBody>
          <a:bodyPr/>
          <a:lstStyle/>
          <a:p>
            <a:fld id="{EE790BE1-D0F5-4B39-9010-F5690D87A367}" type="slidenum">
              <a:rPr lang="en-US" altLang="en-US"/>
              <a:pPr/>
              <a:t>111</a:t>
            </a:fld>
            <a:endParaRPr lang="en-US" altLang="en-US" dirty="0"/>
          </a:p>
        </p:txBody>
      </p:sp>
    </p:spTree>
    <p:extLst>
      <p:ext uri="{BB962C8B-B14F-4D97-AF65-F5344CB8AC3E}">
        <p14:creationId xmlns:p14="http://schemas.microsoft.com/office/powerpoint/2010/main" val="232538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smtClean="0"/>
          </a:p>
        </p:txBody>
      </p:sp>
      <p:sp>
        <p:nvSpPr>
          <p:cNvPr id="4" name="Slide Number Placeholder 3"/>
          <p:cNvSpPr>
            <a:spLocks noGrp="1"/>
          </p:cNvSpPr>
          <p:nvPr>
            <p:ph type="sldNum" sz="quarter" idx="5"/>
          </p:nvPr>
        </p:nvSpPr>
        <p:spPr/>
        <p:txBody>
          <a:bodyPr/>
          <a:lstStyle/>
          <a:p>
            <a:fld id="{65DC481B-94B0-4EC8-9188-2A7CB2A75F5B}" type="slidenum">
              <a:rPr lang="en-US" altLang="en-US"/>
              <a:pPr/>
              <a:t>113</a:t>
            </a:fld>
            <a:endParaRPr lang="en-US" altLang="en-US" dirty="0"/>
          </a:p>
        </p:txBody>
      </p:sp>
    </p:spTree>
    <p:extLst>
      <p:ext uri="{BB962C8B-B14F-4D97-AF65-F5344CB8AC3E}">
        <p14:creationId xmlns:p14="http://schemas.microsoft.com/office/powerpoint/2010/main" val="265226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391C0E6B-F94E-437D-8B6D-D010FF98B8EB}" type="slidenum">
              <a:rPr lang="en-US" altLang="en-US"/>
              <a:pPr/>
              <a:t>114</a:t>
            </a:fld>
            <a:endParaRPr lang="en-US" altLang="en-US" dirty="0"/>
          </a:p>
        </p:txBody>
      </p:sp>
    </p:spTree>
    <p:extLst>
      <p:ext uri="{BB962C8B-B14F-4D97-AF65-F5344CB8AC3E}">
        <p14:creationId xmlns:p14="http://schemas.microsoft.com/office/powerpoint/2010/main" val="1512376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411E4969-94EB-41EA-AB00-9E1F7A198165}" type="slidenum">
              <a:rPr lang="en-US" altLang="en-US"/>
              <a:pPr/>
              <a:t>115</a:t>
            </a:fld>
            <a:endParaRPr lang="en-US" altLang="en-US" dirty="0"/>
          </a:p>
        </p:txBody>
      </p:sp>
    </p:spTree>
    <p:extLst>
      <p:ext uri="{BB962C8B-B14F-4D97-AF65-F5344CB8AC3E}">
        <p14:creationId xmlns:p14="http://schemas.microsoft.com/office/powerpoint/2010/main" val="1677981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95A4E0B8-DA23-4516-B87A-B84175166EB8}" type="slidenum">
              <a:rPr lang="en-US" altLang="en-US"/>
              <a:pPr/>
              <a:t>116</a:t>
            </a:fld>
            <a:endParaRPr lang="en-US" altLang="en-US" dirty="0"/>
          </a:p>
        </p:txBody>
      </p:sp>
    </p:spTree>
    <p:extLst>
      <p:ext uri="{BB962C8B-B14F-4D97-AF65-F5344CB8AC3E}">
        <p14:creationId xmlns:p14="http://schemas.microsoft.com/office/powerpoint/2010/main" val="105658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sz="quarter" idx="1"/>
          </p:nvPr>
        </p:nvSpPr>
        <p:spPr/>
        <p:txBody>
          <a:bodyPr/>
          <a:lstStyle/>
          <a:p>
            <a:pPr>
              <a:defRPr/>
            </a:pPr>
            <a:fld id="{8F218AE0-A955-45A1-B80E-62FE4548DB23}" type="datetime1">
              <a:rPr lang="en-US" smtClean="0"/>
              <a:pPr>
                <a:defRPr/>
              </a:pPr>
              <a:t>6/13/2015</a:t>
            </a:fld>
            <a:endParaRPr lang="en-US" dirty="0"/>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28DEE4-FD45-4009-9CA8-F7DB00E72700}" type="slidenum">
              <a:rPr lang="en-US" altLang="en-US" smtClean="0"/>
              <a:pPr/>
              <a:t>51</a:t>
            </a:fld>
            <a:endParaRPr lang="en-US" altLang="en-US" dirty="0" smtClean="0"/>
          </a:p>
        </p:txBody>
      </p:sp>
    </p:spTree>
    <p:extLst>
      <p:ext uri="{BB962C8B-B14F-4D97-AF65-F5344CB8AC3E}">
        <p14:creationId xmlns:p14="http://schemas.microsoft.com/office/powerpoint/2010/main" val="106745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BCAAE7CD-F064-4CA4-80FD-58740578110D}" type="slidenum">
              <a:rPr lang="en-US" altLang="en-US"/>
              <a:pPr/>
              <a:t>117</a:t>
            </a:fld>
            <a:endParaRPr lang="en-US" altLang="en-US" dirty="0"/>
          </a:p>
        </p:txBody>
      </p:sp>
    </p:spTree>
    <p:extLst>
      <p:ext uri="{BB962C8B-B14F-4D97-AF65-F5344CB8AC3E}">
        <p14:creationId xmlns:p14="http://schemas.microsoft.com/office/powerpoint/2010/main" val="234353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53BD2142-91A9-47F0-9937-0EF3E5797143}" type="slidenum">
              <a:rPr lang="en-US" altLang="en-US"/>
              <a:pPr/>
              <a:t>118</a:t>
            </a:fld>
            <a:endParaRPr lang="en-US" altLang="en-US" dirty="0"/>
          </a:p>
        </p:txBody>
      </p:sp>
    </p:spTree>
    <p:extLst>
      <p:ext uri="{BB962C8B-B14F-4D97-AF65-F5344CB8AC3E}">
        <p14:creationId xmlns:p14="http://schemas.microsoft.com/office/powerpoint/2010/main" val="396391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7335"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sz="quarter" idx="1"/>
          </p:nvPr>
        </p:nvSpPr>
        <p:spPr/>
        <p:txBody>
          <a:bodyPr/>
          <a:lstStyle/>
          <a:p>
            <a:pPr>
              <a:defRPr/>
            </a:pPr>
            <a:fld id="{8F218AE0-A955-45A1-B80E-62FE4548DB23}" type="datetime1">
              <a:rPr lang="en-US" smtClean="0"/>
              <a:pPr>
                <a:defRPr/>
              </a:pPr>
              <a:t>6/13/2015</a:t>
            </a:fld>
            <a:endParaRPr lang="en-US" dirty="0"/>
          </a:p>
        </p:txBody>
      </p:sp>
      <p:sp>
        <p:nvSpPr>
          <p:cNvPr id="297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15FE1D-EB35-47E9-A32D-CF54DE2D62C0}" type="slidenum">
              <a:rPr lang="en-US" altLang="en-US" smtClean="0"/>
              <a:pPr/>
              <a:t>54</a:t>
            </a:fld>
            <a:endParaRPr lang="en-US" altLang="en-US" dirty="0" smtClean="0"/>
          </a:p>
        </p:txBody>
      </p:sp>
    </p:spTree>
    <p:extLst>
      <p:ext uri="{BB962C8B-B14F-4D97-AF65-F5344CB8AC3E}">
        <p14:creationId xmlns:p14="http://schemas.microsoft.com/office/powerpoint/2010/main" val="186277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8EDD44A3-C110-489E-A5A5-DD55A5C8758E}" type="slidenum">
              <a:rPr lang="en-US" altLang="en-US"/>
              <a:pPr/>
              <a:t>80</a:t>
            </a:fld>
            <a:endParaRPr lang="en-US" altLang="en-US" dirty="0"/>
          </a:p>
        </p:txBody>
      </p:sp>
    </p:spTree>
    <p:extLst>
      <p:ext uri="{BB962C8B-B14F-4D97-AF65-F5344CB8AC3E}">
        <p14:creationId xmlns:p14="http://schemas.microsoft.com/office/powerpoint/2010/main" val="346400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ED40983A-5271-4A2D-BA2B-89528C602DC6}" type="slidenum">
              <a:rPr lang="en-US" altLang="en-US"/>
              <a:pPr/>
              <a:t>91</a:t>
            </a:fld>
            <a:endParaRPr lang="en-US" altLang="en-US" dirty="0"/>
          </a:p>
        </p:txBody>
      </p:sp>
    </p:spTree>
    <p:extLst>
      <p:ext uri="{BB962C8B-B14F-4D97-AF65-F5344CB8AC3E}">
        <p14:creationId xmlns:p14="http://schemas.microsoft.com/office/powerpoint/2010/main" val="197427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E5A2111E-E225-40F2-9B4C-88CFB6626E3F}" type="slidenum">
              <a:rPr lang="en-US" altLang="en-US"/>
              <a:pPr/>
              <a:t>92</a:t>
            </a:fld>
            <a:endParaRPr lang="en-US" altLang="en-US" dirty="0"/>
          </a:p>
        </p:txBody>
      </p:sp>
    </p:spTree>
    <p:extLst>
      <p:ext uri="{BB962C8B-B14F-4D97-AF65-F5344CB8AC3E}">
        <p14:creationId xmlns:p14="http://schemas.microsoft.com/office/powerpoint/2010/main" val="372608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dirty="0" smtClean="0"/>
          </a:p>
        </p:txBody>
      </p:sp>
      <p:sp>
        <p:nvSpPr>
          <p:cNvPr id="4" name="Slide Number Placeholder 3"/>
          <p:cNvSpPr>
            <a:spLocks noGrp="1"/>
          </p:cNvSpPr>
          <p:nvPr>
            <p:ph type="sldNum" sz="quarter" idx="5"/>
          </p:nvPr>
        </p:nvSpPr>
        <p:spPr/>
        <p:txBody>
          <a:bodyPr/>
          <a:lstStyle/>
          <a:p>
            <a:fld id="{CF525D25-E1A8-4A3E-A3E7-85AE72D5B0CA}" type="slidenum">
              <a:rPr lang="en-US" altLang="en-US"/>
              <a:pPr/>
              <a:t>93</a:t>
            </a:fld>
            <a:endParaRPr lang="en-US" altLang="en-US" dirty="0"/>
          </a:p>
        </p:txBody>
      </p:sp>
    </p:spTree>
    <p:extLst>
      <p:ext uri="{BB962C8B-B14F-4D97-AF65-F5344CB8AC3E}">
        <p14:creationId xmlns:p14="http://schemas.microsoft.com/office/powerpoint/2010/main" val="236213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fld id="{753D8160-058B-4CC5-8026-3B7037763CF8}" type="slidenum">
              <a:rPr lang="en-US" altLang="en-US"/>
              <a:pPr/>
              <a:t>96</a:t>
            </a:fld>
            <a:endParaRPr lang="en-US" altLang="en-US" dirty="0"/>
          </a:p>
        </p:txBody>
      </p:sp>
    </p:spTree>
    <p:extLst>
      <p:ext uri="{BB962C8B-B14F-4D97-AF65-F5344CB8AC3E}">
        <p14:creationId xmlns:p14="http://schemas.microsoft.com/office/powerpoint/2010/main" val="71594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0181" indent="-170181">
              <a:buFontTx/>
              <a:buChar char="-"/>
            </a:pPr>
            <a:endParaRPr lang="en-US" altLang="en-US" dirty="0" smtClean="0"/>
          </a:p>
        </p:txBody>
      </p:sp>
      <p:sp>
        <p:nvSpPr>
          <p:cNvPr id="4" name="Slide Number Placeholder 3"/>
          <p:cNvSpPr>
            <a:spLocks noGrp="1"/>
          </p:cNvSpPr>
          <p:nvPr>
            <p:ph type="sldNum" sz="quarter" idx="5"/>
          </p:nvPr>
        </p:nvSpPr>
        <p:spPr/>
        <p:txBody>
          <a:bodyPr/>
          <a:lstStyle/>
          <a:p>
            <a:fld id="{E20857A8-924F-4C66-8C28-30E99090E441}" type="slidenum">
              <a:rPr lang="en-US" altLang="en-US"/>
              <a:pPr/>
              <a:t>97</a:t>
            </a:fld>
            <a:endParaRPr lang="en-US" altLang="en-US" dirty="0"/>
          </a:p>
        </p:txBody>
      </p:sp>
    </p:spTree>
    <p:extLst>
      <p:ext uri="{BB962C8B-B14F-4D97-AF65-F5344CB8AC3E}">
        <p14:creationId xmlns:p14="http://schemas.microsoft.com/office/powerpoint/2010/main" val="215659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299" r:id="rId3" imgW="10565079" imgH="9739683" progId="">
                  <p:embed/>
                </p:oleObj>
              </mc:Choice>
              <mc:Fallback>
                <p:oleObj r:id="rId3" imgW="10565079" imgH="973968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1219200"/>
            <a:ext cx="9144000" cy="5638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330" tIns="45667" rIns="91330" bIns="45667" anchor="ctr"/>
          <a:lstStyle/>
          <a:p>
            <a:pPr algn="ctr" defTabSz="456678">
              <a:defRPr/>
            </a:pPr>
            <a:endParaRPr lang="en-US" dirty="0">
              <a:solidFill>
                <a:prstClr val="white"/>
              </a:solidFill>
            </a:endParaRPr>
          </a:p>
        </p:txBody>
      </p:sp>
      <p:sp>
        <p:nvSpPr>
          <p:cNvPr id="6" name="Rectangle 5"/>
          <p:cNvSpPr>
            <a:spLocks noChangeArrowheads="1"/>
          </p:cNvSpPr>
          <p:nvPr/>
        </p:nvSpPr>
        <p:spPr bwMode="auto">
          <a:xfrm>
            <a:off x="0" y="6442075"/>
            <a:ext cx="9144000" cy="415925"/>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lvl1pPr defTabSz="827088" eaLnBrk="0" hangingPunct="0">
              <a:defRPr>
                <a:solidFill>
                  <a:schemeClr val="tx1"/>
                </a:solidFill>
                <a:latin typeface="Arial" pitchFamily="34" charset="0"/>
                <a:cs typeface="Arial" pitchFamily="34" charset="0"/>
              </a:defRPr>
            </a:lvl1pPr>
            <a:lvl2pPr defTabSz="827088" eaLnBrk="0" hangingPunct="0">
              <a:defRPr>
                <a:solidFill>
                  <a:schemeClr val="tx1"/>
                </a:solidFill>
                <a:latin typeface="Arial" pitchFamily="34" charset="0"/>
                <a:cs typeface="Arial" pitchFamily="34" charset="0"/>
              </a:defRPr>
            </a:lvl2pPr>
            <a:lvl3pPr defTabSz="827088" eaLnBrk="0" hangingPunct="0">
              <a:defRPr>
                <a:solidFill>
                  <a:schemeClr val="tx1"/>
                </a:solidFill>
                <a:latin typeface="Arial" pitchFamily="34" charset="0"/>
                <a:cs typeface="Arial" pitchFamily="34" charset="0"/>
              </a:defRPr>
            </a:lvl3pPr>
            <a:lvl4pPr defTabSz="827088" eaLnBrk="0" hangingPunct="0">
              <a:defRPr>
                <a:solidFill>
                  <a:schemeClr val="tx1"/>
                </a:solidFill>
                <a:latin typeface="Arial" pitchFamily="34" charset="0"/>
                <a:cs typeface="Arial" pitchFamily="34" charset="0"/>
              </a:defRPr>
            </a:lvl4pPr>
            <a:lvl5pPr defTabSz="827088" eaLnBrk="0" hangingPunct="0">
              <a:defRPr>
                <a:solidFill>
                  <a:schemeClr val="tx1"/>
                </a:solidFill>
                <a:latin typeface="Arial" pitchFamily="34" charset="0"/>
                <a:cs typeface="Arial" pitchFamily="34" charset="0"/>
              </a:defRPr>
            </a:lvl5pPr>
            <a:lvl6pPr marL="2284413" indent="1588" defTabSz="827088" eaLnBrk="0" fontAlgn="base" hangingPunct="0">
              <a:spcBef>
                <a:spcPct val="0"/>
              </a:spcBef>
              <a:spcAft>
                <a:spcPct val="0"/>
              </a:spcAft>
              <a:defRPr>
                <a:solidFill>
                  <a:schemeClr val="tx1"/>
                </a:solidFill>
                <a:latin typeface="Arial" pitchFamily="34" charset="0"/>
                <a:cs typeface="Arial" pitchFamily="34" charset="0"/>
              </a:defRPr>
            </a:lvl6pPr>
            <a:lvl7pPr marL="2741613" indent="1588" defTabSz="827088" eaLnBrk="0" fontAlgn="base" hangingPunct="0">
              <a:spcBef>
                <a:spcPct val="0"/>
              </a:spcBef>
              <a:spcAft>
                <a:spcPct val="0"/>
              </a:spcAft>
              <a:defRPr>
                <a:solidFill>
                  <a:schemeClr val="tx1"/>
                </a:solidFill>
                <a:latin typeface="Arial" pitchFamily="34" charset="0"/>
                <a:cs typeface="Arial" pitchFamily="34" charset="0"/>
              </a:defRPr>
            </a:lvl7pPr>
            <a:lvl8pPr marL="3198813" indent="1588" defTabSz="827088" eaLnBrk="0" fontAlgn="base" hangingPunct="0">
              <a:spcBef>
                <a:spcPct val="0"/>
              </a:spcBef>
              <a:spcAft>
                <a:spcPct val="0"/>
              </a:spcAft>
              <a:defRPr>
                <a:solidFill>
                  <a:schemeClr val="tx1"/>
                </a:solidFill>
                <a:latin typeface="Arial" pitchFamily="34" charset="0"/>
                <a:cs typeface="Arial" pitchFamily="34" charset="0"/>
              </a:defRPr>
            </a:lvl8pPr>
            <a:lvl9pPr marL="3656013" indent="1588" defTabSz="8270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b="1" dirty="0" smtClean="0">
                <a:solidFill>
                  <a:srgbClr val="FFFFFF"/>
                </a:solidFill>
                <a:ea typeface="ＭＳ Ｐゴシック" pitchFamily="34" charset="-128"/>
              </a:rPr>
              <a:t>www.americanbar.org/cle/free_cle.html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8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21" r:id="rId4" imgW="10565079" imgH="9739683" progId="">
                  <p:embed/>
                </p:oleObj>
              </mc:Choice>
              <mc:Fallback>
                <p:oleObj r:id="rId4" imgW="10565079" imgH="973968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1219200"/>
            <a:ext cx="9144000" cy="5638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330" tIns="45667" rIns="91330" bIns="45667" anchor="ctr"/>
          <a:lstStyle/>
          <a:p>
            <a:pPr algn="ctr" defTabSz="456678" eaLnBrk="1" hangingPunct="1">
              <a:defRPr/>
            </a:pPr>
            <a:endParaRPr lang="en-US" dirty="0">
              <a:solidFill>
                <a:prstClr val="white"/>
              </a:solidFill>
            </a:endParaRPr>
          </a:p>
        </p:txBody>
      </p:sp>
      <p:sp>
        <p:nvSpPr>
          <p:cNvPr id="6" name="Rectangle 5"/>
          <p:cNvSpPr>
            <a:spLocks noChangeArrowheads="1"/>
          </p:cNvSpPr>
          <p:nvPr/>
        </p:nvSpPr>
        <p:spPr bwMode="auto">
          <a:xfrm>
            <a:off x="0" y="6442075"/>
            <a:ext cx="9144000" cy="415925"/>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lvl1pPr defTabSz="827088" eaLnBrk="0" hangingPunct="0">
              <a:defRPr>
                <a:solidFill>
                  <a:schemeClr val="tx1"/>
                </a:solidFill>
                <a:latin typeface="Arial" pitchFamily="34" charset="0"/>
                <a:cs typeface="Arial" pitchFamily="34" charset="0"/>
              </a:defRPr>
            </a:lvl1pPr>
            <a:lvl2pPr defTabSz="827088" eaLnBrk="0" hangingPunct="0">
              <a:defRPr>
                <a:solidFill>
                  <a:schemeClr val="tx1"/>
                </a:solidFill>
                <a:latin typeface="Arial" pitchFamily="34" charset="0"/>
                <a:cs typeface="Arial" pitchFamily="34" charset="0"/>
              </a:defRPr>
            </a:lvl2pPr>
            <a:lvl3pPr defTabSz="827088" eaLnBrk="0" hangingPunct="0">
              <a:defRPr>
                <a:solidFill>
                  <a:schemeClr val="tx1"/>
                </a:solidFill>
                <a:latin typeface="Arial" pitchFamily="34" charset="0"/>
                <a:cs typeface="Arial" pitchFamily="34" charset="0"/>
              </a:defRPr>
            </a:lvl3pPr>
            <a:lvl4pPr defTabSz="827088" eaLnBrk="0" hangingPunct="0">
              <a:defRPr>
                <a:solidFill>
                  <a:schemeClr val="tx1"/>
                </a:solidFill>
                <a:latin typeface="Arial" pitchFamily="34" charset="0"/>
                <a:cs typeface="Arial" pitchFamily="34" charset="0"/>
              </a:defRPr>
            </a:lvl4pPr>
            <a:lvl5pPr defTabSz="827088" eaLnBrk="0" hangingPunct="0">
              <a:defRPr>
                <a:solidFill>
                  <a:schemeClr val="tx1"/>
                </a:solidFill>
                <a:latin typeface="Arial" pitchFamily="34" charset="0"/>
                <a:cs typeface="Arial" pitchFamily="34" charset="0"/>
              </a:defRPr>
            </a:lvl5pPr>
            <a:lvl6pPr marL="2284413" indent="1588" defTabSz="827088" eaLnBrk="0" fontAlgn="base" hangingPunct="0">
              <a:spcBef>
                <a:spcPct val="0"/>
              </a:spcBef>
              <a:spcAft>
                <a:spcPct val="0"/>
              </a:spcAft>
              <a:defRPr>
                <a:solidFill>
                  <a:schemeClr val="tx1"/>
                </a:solidFill>
                <a:latin typeface="Arial" pitchFamily="34" charset="0"/>
                <a:cs typeface="Arial" pitchFamily="34" charset="0"/>
              </a:defRPr>
            </a:lvl6pPr>
            <a:lvl7pPr marL="2741613" indent="1588" defTabSz="827088" eaLnBrk="0" fontAlgn="base" hangingPunct="0">
              <a:spcBef>
                <a:spcPct val="0"/>
              </a:spcBef>
              <a:spcAft>
                <a:spcPct val="0"/>
              </a:spcAft>
              <a:defRPr>
                <a:solidFill>
                  <a:schemeClr val="tx1"/>
                </a:solidFill>
                <a:latin typeface="Arial" pitchFamily="34" charset="0"/>
                <a:cs typeface="Arial" pitchFamily="34" charset="0"/>
              </a:defRPr>
            </a:lvl7pPr>
            <a:lvl8pPr marL="3198813" indent="1588" defTabSz="827088" eaLnBrk="0" fontAlgn="base" hangingPunct="0">
              <a:spcBef>
                <a:spcPct val="0"/>
              </a:spcBef>
              <a:spcAft>
                <a:spcPct val="0"/>
              </a:spcAft>
              <a:defRPr>
                <a:solidFill>
                  <a:schemeClr val="tx1"/>
                </a:solidFill>
                <a:latin typeface="Arial" pitchFamily="34" charset="0"/>
                <a:cs typeface="Arial" pitchFamily="34" charset="0"/>
              </a:defRPr>
            </a:lvl8pPr>
            <a:lvl9pPr marL="3656013" indent="1588" defTabSz="8270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b="1" dirty="0" smtClean="0">
                <a:solidFill>
                  <a:srgbClr val="FFFFFF"/>
                </a:solidFill>
                <a:ea typeface="ＭＳ Ｐゴシック" pitchFamily="34" charset="-128"/>
              </a:rPr>
              <a:t>www.americanbar.org/cle/free_cle.html</a:t>
            </a:r>
          </a:p>
        </p:txBody>
      </p:sp>
      <p:sp>
        <p:nvSpPr>
          <p:cNvPr id="7" name="Rectangle 6"/>
          <p:cNvSpPr/>
          <p:nvPr userDrawn="1"/>
        </p:nvSpPr>
        <p:spPr>
          <a:xfrm>
            <a:off x="201613" y="2082800"/>
            <a:ext cx="88900" cy="977900"/>
          </a:xfrm>
          <a:prstGeom prst="rect">
            <a:avLst/>
          </a:prstGeom>
          <a:solidFill>
            <a:schemeClr val="accent1"/>
          </a:solidFill>
        </p:spPr>
        <p:txBody>
          <a:bodyPr lIns="67232" tIns="33616" rIns="67232" bIns="33616">
            <a:normAutofit/>
          </a:bodyPr>
          <a:lstStyle/>
          <a:p>
            <a:pPr>
              <a:spcBef>
                <a:spcPct val="20000"/>
              </a:spcBef>
              <a:buFont typeface="Arial"/>
              <a:buNone/>
              <a:defRPr/>
            </a:pPr>
            <a:endParaRPr lang="en-US" sz="1471" dirty="0">
              <a:solidFill>
                <a:schemeClr val="lt1"/>
              </a:solidFill>
            </a:endParaRPr>
          </a:p>
        </p:txBody>
      </p:sp>
      <p:sp>
        <p:nvSpPr>
          <p:cNvPr id="3" name="Title 1"/>
          <p:cNvSpPr>
            <a:spLocks noGrp="1"/>
          </p:cNvSpPr>
          <p:nvPr>
            <p:ph type="title"/>
          </p:nvPr>
        </p:nvSpPr>
        <p:spPr>
          <a:xfrm>
            <a:off x="201930" y="289511"/>
            <a:ext cx="8741880" cy="89966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12035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45" r:id="rId3" imgW="10565079" imgH="9739683" progId="">
                  <p:embed/>
                </p:oleObj>
              </mc:Choice>
              <mc:Fallback>
                <p:oleObj r:id="rId3" imgW="10565079" imgH="973968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0" y="1219200"/>
            <a:ext cx="9144000" cy="5638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330" tIns="45667" rIns="91330" bIns="45667" anchor="ctr"/>
          <a:lstStyle/>
          <a:p>
            <a:pPr algn="ctr" defTabSz="456678">
              <a:defRPr/>
            </a:pPr>
            <a:endParaRPr lang="en-US" dirty="0">
              <a:solidFill>
                <a:prstClr val="white"/>
              </a:solidFill>
            </a:endParaRPr>
          </a:p>
        </p:txBody>
      </p:sp>
      <p:sp>
        <p:nvSpPr>
          <p:cNvPr id="7" name="Rectangle 6"/>
          <p:cNvSpPr>
            <a:spLocks noChangeArrowheads="1"/>
          </p:cNvSpPr>
          <p:nvPr/>
        </p:nvSpPr>
        <p:spPr bwMode="auto">
          <a:xfrm>
            <a:off x="0" y="6442075"/>
            <a:ext cx="9144000" cy="415925"/>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lvl1pPr defTabSz="827088" eaLnBrk="0" hangingPunct="0">
              <a:defRPr>
                <a:solidFill>
                  <a:schemeClr val="tx1"/>
                </a:solidFill>
                <a:latin typeface="Arial" pitchFamily="34" charset="0"/>
                <a:cs typeface="Arial" pitchFamily="34" charset="0"/>
              </a:defRPr>
            </a:lvl1pPr>
            <a:lvl2pPr defTabSz="827088" eaLnBrk="0" hangingPunct="0">
              <a:defRPr>
                <a:solidFill>
                  <a:schemeClr val="tx1"/>
                </a:solidFill>
                <a:latin typeface="Arial" pitchFamily="34" charset="0"/>
                <a:cs typeface="Arial" pitchFamily="34" charset="0"/>
              </a:defRPr>
            </a:lvl2pPr>
            <a:lvl3pPr defTabSz="827088" eaLnBrk="0" hangingPunct="0">
              <a:defRPr>
                <a:solidFill>
                  <a:schemeClr val="tx1"/>
                </a:solidFill>
                <a:latin typeface="Arial" pitchFamily="34" charset="0"/>
                <a:cs typeface="Arial" pitchFamily="34" charset="0"/>
              </a:defRPr>
            </a:lvl3pPr>
            <a:lvl4pPr defTabSz="827088" eaLnBrk="0" hangingPunct="0">
              <a:defRPr>
                <a:solidFill>
                  <a:schemeClr val="tx1"/>
                </a:solidFill>
                <a:latin typeface="Arial" pitchFamily="34" charset="0"/>
                <a:cs typeface="Arial" pitchFamily="34" charset="0"/>
              </a:defRPr>
            </a:lvl4pPr>
            <a:lvl5pPr defTabSz="827088" eaLnBrk="0" hangingPunct="0">
              <a:defRPr>
                <a:solidFill>
                  <a:schemeClr val="tx1"/>
                </a:solidFill>
                <a:latin typeface="Arial" pitchFamily="34" charset="0"/>
                <a:cs typeface="Arial" pitchFamily="34" charset="0"/>
              </a:defRPr>
            </a:lvl5pPr>
            <a:lvl6pPr marL="2284413" indent="1588" defTabSz="827088" eaLnBrk="0" fontAlgn="base" hangingPunct="0">
              <a:spcBef>
                <a:spcPct val="0"/>
              </a:spcBef>
              <a:spcAft>
                <a:spcPct val="0"/>
              </a:spcAft>
              <a:defRPr>
                <a:solidFill>
                  <a:schemeClr val="tx1"/>
                </a:solidFill>
                <a:latin typeface="Arial" pitchFamily="34" charset="0"/>
                <a:cs typeface="Arial" pitchFamily="34" charset="0"/>
              </a:defRPr>
            </a:lvl6pPr>
            <a:lvl7pPr marL="2741613" indent="1588" defTabSz="827088" eaLnBrk="0" fontAlgn="base" hangingPunct="0">
              <a:spcBef>
                <a:spcPct val="0"/>
              </a:spcBef>
              <a:spcAft>
                <a:spcPct val="0"/>
              </a:spcAft>
              <a:defRPr>
                <a:solidFill>
                  <a:schemeClr val="tx1"/>
                </a:solidFill>
                <a:latin typeface="Arial" pitchFamily="34" charset="0"/>
                <a:cs typeface="Arial" pitchFamily="34" charset="0"/>
              </a:defRPr>
            </a:lvl7pPr>
            <a:lvl8pPr marL="3198813" indent="1588" defTabSz="827088" eaLnBrk="0" fontAlgn="base" hangingPunct="0">
              <a:spcBef>
                <a:spcPct val="0"/>
              </a:spcBef>
              <a:spcAft>
                <a:spcPct val="0"/>
              </a:spcAft>
              <a:defRPr>
                <a:solidFill>
                  <a:schemeClr val="tx1"/>
                </a:solidFill>
                <a:latin typeface="Arial" pitchFamily="34" charset="0"/>
                <a:cs typeface="Arial" pitchFamily="34" charset="0"/>
              </a:defRPr>
            </a:lvl8pPr>
            <a:lvl9pPr marL="3656013" indent="1588" defTabSz="8270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b="1" dirty="0" smtClean="0">
                <a:solidFill>
                  <a:srgbClr val="FFFFFF"/>
                </a:solidFill>
                <a:ea typeface="ＭＳ Ｐゴシック" pitchFamily="34" charset="-128"/>
              </a:rPr>
              <a:t>www.americanbar.org/cle/free_cle.html</a:t>
            </a:r>
          </a:p>
        </p:txBody>
      </p:sp>
      <p:sp>
        <p:nvSpPr>
          <p:cNvPr id="8" name="Rectangle 7"/>
          <p:cNvSpPr/>
          <p:nvPr userDrawn="1"/>
        </p:nvSpPr>
        <p:spPr>
          <a:xfrm>
            <a:off x="0" y="0"/>
            <a:ext cx="9144000" cy="1252538"/>
          </a:xfrm>
          <a:prstGeom prst="rect">
            <a:avLst/>
          </a:prstGeom>
          <a:gradFill flip="none" rotWithShape="1">
            <a:gsLst>
              <a:gs pos="0">
                <a:srgbClr val="004B93"/>
              </a:gs>
              <a:gs pos="100000">
                <a:schemeClr val="tx2">
                  <a:lumMod val="50000"/>
                </a:schemeClr>
              </a:gs>
            </a:gsLst>
            <a:lin ang="171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4B93"/>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46A587A9-BA63-42FF-8232-655B87A88D02}" type="datetimeFigureOut">
              <a:rPr lang="en-US"/>
              <a:pPr>
                <a:defRPr/>
              </a:pPr>
              <a:t>6/13/2015</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fld id="{E7FE3973-2F8E-4201-9206-86A2C20D1F59}" type="slidenum">
              <a:rPr lang="en-US" altLang="en-US"/>
              <a:pPr/>
              <a:t>‹#›</a:t>
            </a:fld>
            <a:endParaRPr lang="en-US" altLang="en-US" dirty="0"/>
          </a:p>
        </p:txBody>
      </p:sp>
    </p:spTree>
    <p:extLst>
      <p:ext uri="{BB962C8B-B14F-4D97-AF65-F5344CB8AC3E}">
        <p14:creationId xmlns:p14="http://schemas.microsoft.com/office/powerpoint/2010/main" val="341472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369" r:id="rId3" imgW="10565079" imgH="9739683" progId="">
                  <p:embed/>
                </p:oleObj>
              </mc:Choice>
              <mc:Fallback>
                <p:oleObj r:id="rId3" imgW="10565079" imgH="973968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Rectangle 5"/>
          <p:cNvSpPr/>
          <p:nvPr/>
        </p:nvSpPr>
        <p:spPr>
          <a:xfrm>
            <a:off x="0" y="1219200"/>
            <a:ext cx="9144000" cy="5638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330" tIns="45667" rIns="91330" bIns="45667" anchor="ctr"/>
          <a:lstStyle/>
          <a:p>
            <a:pPr algn="ctr" defTabSz="455613">
              <a:defRPr/>
            </a:pPr>
            <a:endParaRPr lang="en-US" dirty="0">
              <a:solidFill>
                <a:srgbClr val="FFFFFF"/>
              </a:solidFill>
              <a:ea typeface="ＭＳ Ｐゴシック" charset="0"/>
              <a:cs typeface="Arial" charset="0"/>
            </a:endParaRPr>
          </a:p>
        </p:txBody>
      </p:sp>
      <p:sp>
        <p:nvSpPr>
          <p:cNvPr id="7" name="Rectangle 6"/>
          <p:cNvSpPr>
            <a:spLocks noChangeArrowheads="1"/>
          </p:cNvSpPr>
          <p:nvPr/>
        </p:nvSpPr>
        <p:spPr bwMode="auto">
          <a:xfrm>
            <a:off x="0" y="6442075"/>
            <a:ext cx="9144000" cy="415925"/>
          </a:xfrm>
          <a:prstGeom prst="rect">
            <a:avLst/>
          </a:prstGeom>
          <a:solidFill>
            <a:srgbClr val="0093D3">
              <a:alpha val="79999"/>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274002" bIns="0" anchor="ctr"/>
          <a:lstStyle>
            <a:lvl1pPr defTabSz="827088" eaLnBrk="0" hangingPunct="0">
              <a:defRPr>
                <a:solidFill>
                  <a:schemeClr val="tx1"/>
                </a:solidFill>
                <a:latin typeface="Arial" pitchFamily="34" charset="0"/>
                <a:cs typeface="Arial" pitchFamily="34" charset="0"/>
              </a:defRPr>
            </a:lvl1pPr>
            <a:lvl2pPr defTabSz="827088" eaLnBrk="0" hangingPunct="0">
              <a:defRPr>
                <a:solidFill>
                  <a:schemeClr val="tx1"/>
                </a:solidFill>
                <a:latin typeface="Arial" pitchFamily="34" charset="0"/>
                <a:cs typeface="Arial" pitchFamily="34" charset="0"/>
              </a:defRPr>
            </a:lvl2pPr>
            <a:lvl3pPr defTabSz="827088" eaLnBrk="0" hangingPunct="0">
              <a:defRPr>
                <a:solidFill>
                  <a:schemeClr val="tx1"/>
                </a:solidFill>
                <a:latin typeface="Arial" pitchFamily="34" charset="0"/>
                <a:cs typeface="Arial" pitchFamily="34" charset="0"/>
              </a:defRPr>
            </a:lvl3pPr>
            <a:lvl4pPr defTabSz="827088" eaLnBrk="0" hangingPunct="0">
              <a:defRPr>
                <a:solidFill>
                  <a:schemeClr val="tx1"/>
                </a:solidFill>
                <a:latin typeface="Arial" pitchFamily="34" charset="0"/>
                <a:cs typeface="Arial" pitchFamily="34" charset="0"/>
              </a:defRPr>
            </a:lvl4pPr>
            <a:lvl5pPr defTabSz="827088" eaLnBrk="0" hangingPunct="0">
              <a:defRPr>
                <a:solidFill>
                  <a:schemeClr val="tx1"/>
                </a:solidFill>
                <a:latin typeface="Arial" pitchFamily="34" charset="0"/>
                <a:cs typeface="Arial" pitchFamily="34" charset="0"/>
              </a:defRPr>
            </a:lvl5pPr>
            <a:lvl6pPr marL="2284413" indent="1588" defTabSz="827088" eaLnBrk="0" fontAlgn="base" hangingPunct="0">
              <a:spcBef>
                <a:spcPct val="0"/>
              </a:spcBef>
              <a:spcAft>
                <a:spcPct val="0"/>
              </a:spcAft>
              <a:defRPr>
                <a:solidFill>
                  <a:schemeClr val="tx1"/>
                </a:solidFill>
                <a:latin typeface="Arial" pitchFamily="34" charset="0"/>
                <a:cs typeface="Arial" pitchFamily="34" charset="0"/>
              </a:defRPr>
            </a:lvl6pPr>
            <a:lvl7pPr marL="2741613" indent="1588" defTabSz="827088" eaLnBrk="0" fontAlgn="base" hangingPunct="0">
              <a:spcBef>
                <a:spcPct val="0"/>
              </a:spcBef>
              <a:spcAft>
                <a:spcPct val="0"/>
              </a:spcAft>
              <a:defRPr>
                <a:solidFill>
                  <a:schemeClr val="tx1"/>
                </a:solidFill>
                <a:latin typeface="Arial" pitchFamily="34" charset="0"/>
                <a:cs typeface="Arial" pitchFamily="34" charset="0"/>
              </a:defRPr>
            </a:lvl7pPr>
            <a:lvl8pPr marL="3198813" indent="1588" defTabSz="827088" eaLnBrk="0" fontAlgn="base" hangingPunct="0">
              <a:spcBef>
                <a:spcPct val="0"/>
              </a:spcBef>
              <a:spcAft>
                <a:spcPct val="0"/>
              </a:spcAft>
              <a:defRPr>
                <a:solidFill>
                  <a:schemeClr val="tx1"/>
                </a:solidFill>
                <a:latin typeface="Arial" pitchFamily="34" charset="0"/>
                <a:cs typeface="Arial" pitchFamily="34" charset="0"/>
              </a:defRPr>
            </a:lvl8pPr>
            <a:lvl9pPr marL="3656013" indent="1588" defTabSz="8270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b="1" dirty="0" smtClean="0">
                <a:solidFill>
                  <a:srgbClr val="FFFFFF"/>
                </a:solidFill>
                <a:ea typeface="ＭＳ Ｐゴシック" pitchFamily="34" charset="-128"/>
              </a:rPr>
              <a:t>www.americanbar.org/cle/free_cle.html</a:t>
            </a: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fld id="{AE5D81F8-4B2A-4578-807D-A0F5F6C1697C}" type="slidenum">
              <a:rPr lang="en-US" altLang="en-US"/>
              <a:pPr/>
              <a:t>‹#›</a:t>
            </a:fld>
            <a:endParaRPr lang="en-US" altLang="en-US" dirty="0"/>
          </a:p>
        </p:txBody>
      </p:sp>
    </p:spTree>
    <p:extLst>
      <p:ext uri="{BB962C8B-B14F-4D97-AF65-F5344CB8AC3E}">
        <p14:creationId xmlns:p14="http://schemas.microsoft.com/office/powerpoint/2010/main" val="6342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5.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6.xml"/><Relationship Id="rId5" Type="http://schemas.openxmlformats.org/officeDocument/2006/relationships/image" Target="../media/image5.emf"/><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4" r:id="rId7" imgW="10565079" imgH="9739683" progId="">
                  <p:embed/>
                </p:oleObj>
              </mc:Choice>
              <mc:Fallback>
                <p:oleObj r:id="rId7" imgW="10565079" imgH="9739683"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0" y="1219200"/>
            <a:ext cx="9144000" cy="5638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330" tIns="45667" rIns="91330" bIns="45667" anchor="ctr"/>
          <a:lstStyle/>
          <a:p>
            <a:pPr algn="ctr" defTabSz="456678">
              <a:defRPr/>
            </a:pPr>
            <a:endParaRPr lang="en-US" dirty="0">
              <a:solidFill>
                <a:prstClr val="white"/>
              </a:solidFill>
            </a:endParaRPr>
          </a:p>
        </p:txBody>
      </p:sp>
      <p:sp>
        <p:nvSpPr>
          <p:cNvPr id="9" name="Rectangle 8"/>
          <p:cNvSpPr>
            <a:spLocks noChangeArrowheads="1"/>
          </p:cNvSpPr>
          <p:nvPr/>
        </p:nvSpPr>
        <p:spPr bwMode="auto">
          <a:xfrm>
            <a:off x="0" y="6442075"/>
            <a:ext cx="9144000" cy="415925"/>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lvl1pPr defTabSz="827088" eaLnBrk="0" hangingPunct="0">
              <a:defRPr>
                <a:solidFill>
                  <a:schemeClr val="tx1"/>
                </a:solidFill>
                <a:latin typeface="Arial" pitchFamily="34" charset="0"/>
                <a:cs typeface="Arial" pitchFamily="34" charset="0"/>
              </a:defRPr>
            </a:lvl1pPr>
            <a:lvl2pPr defTabSz="827088" eaLnBrk="0" hangingPunct="0">
              <a:defRPr>
                <a:solidFill>
                  <a:schemeClr val="tx1"/>
                </a:solidFill>
                <a:latin typeface="Arial" pitchFamily="34" charset="0"/>
                <a:cs typeface="Arial" pitchFamily="34" charset="0"/>
              </a:defRPr>
            </a:lvl2pPr>
            <a:lvl3pPr defTabSz="827088" eaLnBrk="0" hangingPunct="0">
              <a:defRPr>
                <a:solidFill>
                  <a:schemeClr val="tx1"/>
                </a:solidFill>
                <a:latin typeface="Arial" pitchFamily="34" charset="0"/>
                <a:cs typeface="Arial" pitchFamily="34" charset="0"/>
              </a:defRPr>
            </a:lvl3pPr>
            <a:lvl4pPr defTabSz="827088" eaLnBrk="0" hangingPunct="0">
              <a:defRPr>
                <a:solidFill>
                  <a:schemeClr val="tx1"/>
                </a:solidFill>
                <a:latin typeface="Arial" pitchFamily="34" charset="0"/>
                <a:cs typeface="Arial" pitchFamily="34" charset="0"/>
              </a:defRPr>
            </a:lvl4pPr>
            <a:lvl5pPr defTabSz="827088" eaLnBrk="0" hangingPunct="0">
              <a:defRPr>
                <a:solidFill>
                  <a:schemeClr val="tx1"/>
                </a:solidFill>
                <a:latin typeface="Arial" pitchFamily="34" charset="0"/>
                <a:cs typeface="Arial" pitchFamily="34" charset="0"/>
              </a:defRPr>
            </a:lvl5pPr>
            <a:lvl6pPr marL="2284413" indent="1588" defTabSz="827088" eaLnBrk="0" fontAlgn="base" hangingPunct="0">
              <a:spcBef>
                <a:spcPct val="0"/>
              </a:spcBef>
              <a:spcAft>
                <a:spcPct val="0"/>
              </a:spcAft>
              <a:defRPr>
                <a:solidFill>
                  <a:schemeClr val="tx1"/>
                </a:solidFill>
                <a:latin typeface="Arial" pitchFamily="34" charset="0"/>
                <a:cs typeface="Arial" pitchFamily="34" charset="0"/>
              </a:defRPr>
            </a:lvl6pPr>
            <a:lvl7pPr marL="2741613" indent="1588" defTabSz="827088" eaLnBrk="0" fontAlgn="base" hangingPunct="0">
              <a:spcBef>
                <a:spcPct val="0"/>
              </a:spcBef>
              <a:spcAft>
                <a:spcPct val="0"/>
              </a:spcAft>
              <a:defRPr>
                <a:solidFill>
                  <a:schemeClr val="tx1"/>
                </a:solidFill>
                <a:latin typeface="Arial" pitchFamily="34" charset="0"/>
                <a:cs typeface="Arial" pitchFamily="34" charset="0"/>
              </a:defRPr>
            </a:lvl7pPr>
            <a:lvl8pPr marL="3198813" indent="1588" defTabSz="827088" eaLnBrk="0" fontAlgn="base" hangingPunct="0">
              <a:spcBef>
                <a:spcPct val="0"/>
              </a:spcBef>
              <a:spcAft>
                <a:spcPct val="0"/>
              </a:spcAft>
              <a:defRPr>
                <a:solidFill>
                  <a:schemeClr val="tx1"/>
                </a:solidFill>
                <a:latin typeface="Arial" pitchFamily="34" charset="0"/>
                <a:cs typeface="Arial" pitchFamily="34" charset="0"/>
              </a:defRPr>
            </a:lvl8pPr>
            <a:lvl9pPr marL="3656013" indent="1588" defTabSz="8270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b="1" dirty="0" smtClean="0">
                <a:solidFill>
                  <a:srgbClr val="FFFFFF"/>
                </a:solidFill>
                <a:ea typeface="ＭＳ Ｐゴシック" pitchFamily="34" charset="-128"/>
              </a:rPr>
              <a:t>www.americanbar.org/cle/free_cle.html</a:t>
            </a:r>
          </a:p>
        </p:txBody>
      </p:sp>
      <p:sp>
        <p:nvSpPr>
          <p:cNvPr id="102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30" tIns="45667" rIns="91330" bIns="45667" numCol="1" anchor="t" anchorCtr="0" compatLnSpc="1">
            <a:prstTxWarp prst="textNoShape">
              <a:avLst/>
            </a:prstTxWarp>
          </a:bodyPr>
          <a:lstStyle>
            <a:lvl1pPr>
              <a:defRPr sz="1400">
                <a:solidFill>
                  <a:srgbClr val="000000"/>
                </a:solidFill>
                <a:latin typeface="Arial" charset="0"/>
                <a:ea typeface="宋体" pitchFamily="2" charset="-122"/>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30" tIns="45667" rIns="91330" bIns="45667" numCol="1" anchor="t" anchorCtr="0" compatLnSpc="1">
            <a:prstTxWarp prst="textNoShape">
              <a:avLst/>
            </a:prstTxWarp>
          </a:bodyPr>
          <a:lstStyle>
            <a:lvl1pPr algn="ctr">
              <a:defRPr sz="1400">
                <a:solidFill>
                  <a:srgbClr val="000000"/>
                </a:solidFill>
                <a:latin typeface="Arial" charset="0"/>
                <a:ea typeface="宋体" pitchFamily="2" charset="-122"/>
                <a:cs typeface="+mn-cs"/>
              </a:defRPr>
            </a:lvl1pPr>
          </a:lstStyle>
          <a:p>
            <a:pPr>
              <a:defRPr/>
            </a:pPr>
            <a:endParaRPr lang="en-US" altLang="en-US" dirty="0"/>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30" tIns="45667" rIns="91330" bIns="45667" numCol="1" anchor="t" anchorCtr="0" compatLnSpc="1">
            <a:prstTxWarp prst="textNoShape">
              <a:avLst/>
            </a:prstTxWarp>
          </a:bodyPr>
          <a:lstStyle>
            <a:lvl1pPr algn="r">
              <a:defRPr sz="1400">
                <a:solidFill>
                  <a:srgbClr val="000000"/>
                </a:solidFill>
                <a:ea typeface="宋体" panose="02010600030101010101" pitchFamily="2" charset="-122"/>
              </a:defRPr>
            </a:lvl1pPr>
          </a:lstStyle>
          <a:p>
            <a:fld id="{74E28272-EA00-4EC4-BAA3-54561E0706D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Lst>
  <p:txStyles>
    <p:titleStyle>
      <a:lvl1pPr algn="l" rtl="0" eaLnBrk="0" fontAlgn="base" hangingPunct="0">
        <a:spcBef>
          <a:spcPct val="0"/>
        </a:spcBef>
        <a:spcAft>
          <a:spcPct val="0"/>
        </a:spcAft>
        <a:defRPr sz="4400">
          <a:solidFill>
            <a:schemeClr val="bg1"/>
          </a:solidFill>
          <a:latin typeface="Arial Black" pitchFamily="34" charset="0"/>
          <a:ea typeface="+mj-ea"/>
          <a:cs typeface="+mj-cs"/>
        </a:defRPr>
      </a:lvl1pPr>
      <a:lvl2pPr algn="l" rtl="0" eaLnBrk="0" fontAlgn="base" hangingPunct="0">
        <a:spcBef>
          <a:spcPct val="0"/>
        </a:spcBef>
        <a:spcAft>
          <a:spcPct val="0"/>
        </a:spcAft>
        <a:defRPr sz="4400">
          <a:solidFill>
            <a:schemeClr val="bg1"/>
          </a:solidFill>
          <a:latin typeface="Arial Black" pitchFamily="34" charset="0"/>
        </a:defRPr>
      </a:lvl2pPr>
      <a:lvl3pPr algn="l" rtl="0" eaLnBrk="0" fontAlgn="base" hangingPunct="0">
        <a:spcBef>
          <a:spcPct val="0"/>
        </a:spcBef>
        <a:spcAft>
          <a:spcPct val="0"/>
        </a:spcAft>
        <a:defRPr sz="4400">
          <a:solidFill>
            <a:schemeClr val="bg1"/>
          </a:solidFill>
          <a:latin typeface="Arial Black" pitchFamily="34" charset="0"/>
        </a:defRPr>
      </a:lvl3pPr>
      <a:lvl4pPr algn="l" rtl="0" eaLnBrk="0" fontAlgn="base" hangingPunct="0">
        <a:spcBef>
          <a:spcPct val="0"/>
        </a:spcBef>
        <a:spcAft>
          <a:spcPct val="0"/>
        </a:spcAft>
        <a:defRPr sz="4400">
          <a:solidFill>
            <a:schemeClr val="bg1"/>
          </a:solidFill>
          <a:latin typeface="Arial Black" pitchFamily="34" charset="0"/>
        </a:defRPr>
      </a:lvl4pPr>
      <a:lvl5pPr algn="l" rtl="0" eaLnBrk="0" fontAlgn="base" hangingPunct="0">
        <a:spcBef>
          <a:spcPct val="0"/>
        </a:spcBef>
        <a:spcAft>
          <a:spcPct val="0"/>
        </a:spcAft>
        <a:defRPr sz="4400">
          <a:solidFill>
            <a:schemeClr val="bg1"/>
          </a:solidFill>
          <a:latin typeface="Arial Black" pitchFamily="34" charset="0"/>
        </a:defRPr>
      </a:lvl5pPr>
      <a:lvl6pPr marL="456678"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8" algn="ctr" rtl="0" fontAlgn="base">
        <a:spcBef>
          <a:spcPct val="0"/>
        </a:spcBef>
        <a:spcAft>
          <a:spcPct val="0"/>
        </a:spcAft>
        <a:defRPr sz="4400">
          <a:solidFill>
            <a:schemeClr val="tx2"/>
          </a:solidFill>
          <a:latin typeface="Arial" charset="0"/>
        </a:defRPr>
      </a:lvl8pPr>
      <a:lvl9pPr marL="1826715"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4674"/>
            </a:gs>
            <a:gs pos="24001">
              <a:srgbClr val="002B45"/>
            </a:gs>
            <a:gs pos="100000">
              <a:srgbClr val="002B45"/>
            </a:gs>
          </a:gsLst>
          <a:lin ang="5400000"/>
        </a:gradFill>
        <a:effectLst/>
      </p:bgPr>
    </p:bg>
    <p:spTree>
      <p:nvGrpSpPr>
        <p:cNvPr id="1" name=""/>
        <p:cNvGrpSpPr/>
        <p:nvPr/>
      </p:nvGrpSpPr>
      <p:grpSpPr>
        <a:xfrm>
          <a:off x="0" y="0"/>
          <a:ext cx="0" cy="0"/>
          <a:chOff x="0" y="0"/>
          <a:chExt cx="0" cy="0"/>
        </a:xfrm>
      </p:grpSpPr>
      <p:pic>
        <p:nvPicPr>
          <p:cNvPr id="2050" name="Picture 8" descr="man_fig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96863"/>
            <a:ext cx="1979613"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female_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11150"/>
            <a:ext cx="1974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67000"/>
            <a:ext cx="9144000" cy="2209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4002" tIns="45667" rIns="91330" bIns="45667" anchor="ctr"/>
          <a:lstStyle/>
          <a:p>
            <a:pPr defTabSz="456678" fontAlgn="auto">
              <a:spcBef>
                <a:spcPts val="0"/>
              </a:spcBef>
              <a:spcAft>
                <a:spcPts val="0"/>
              </a:spcAft>
              <a:defRPr/>
            </a:pPr>
            <a:endParaRPr lang="en-US" dirty="0">
              <a:solidFill>
                <a:srgbClr val="FFFFFF"/>
              </a:solidFill>
              <a:ea typeface="ＭＳ Ｐゴシック" pitchFamily="-106" charset="-128"/>
            </a:endParaRPr>
          </a:p>
        </p:txBody>
      </p:sp>
      <p:pic>
        <p:nvPicPr>
          <p:cNvPr id="2053" name="Picture 7" descr="Micro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0" y="6026150"/>
            <a:ext cx="9144000" cy="831850"/>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p>
            <a:pPr algn="r" defTabSz="913358" fontAlgn="auto">
              <a:spcBef>
                <a:spcPts val="0"/>
              </a:spcBef>
              <a:spcAft>
                <a:spcPts val="0"/>
              </a:spcAft>
              <a:defRPr/>
            </a:pPr>
            <a:r>
              <a:rPr lang="en-US" sz="2400" dirty="0">
                <a:solidFill>
                  <a:srgbClr val="FFFFFF"/>
                </a:solidFill>
                <a:latin typeface="Arial" charset="0"/>
                <a:ea typeface="ＭＳ Ｐゴシック" pitchFamily="-106" charset="-128"/>
                <a:cs typeface="+mn-cs"/>
              </a:rPr>
              <a:t>Register for more </a:t>
            </a:r>
            <a:r>
              <a:rPr lang="en-US" sz="2400" b="1" dirty="0">
                <a:solidFill>
                  <a:srgbClr val="FFB600"/>
                </a:solidFill>
                <a:latin typeface="Arial" charset="0"/>
                <a:ea typeface="ＭＳ Ｐゴシック" pitchFamily="-106" charset="-128"/>
                <a:cs typeface="+mn-cs"/>
              </a:rPr>
              <a:t>FREE</a:t>
            </a:r>
            <a:r>
              <a:rPr lang="en-US" sz="2400" dirty="0">
                <a:solidFill>
                  <a:srgbClr val="FFFFFF"/>
                </a:solidFill>
                <a:latin typeface="Arial" charset="0"/>
                <a:ea typeface="ＭＳ Ｐゴシック" pitchFamily="-106" charset="-128"/>
                <a:cs typeface="+mn-cs"/>
              </a:rPr>
              <a:t> CLE </a:t>
            </a:r>
            <a:br>
              <a:rPr lang="en-US" sz="2400" dirty="0">
                <a:solidFill>
                  <a:srgbClr val="FFFFFF"/>
                </a:solidFill>
                <a:latin typeface="Arial" charset="0"/>
                <a:ea typeface="ＭＳ Ｐゴシック" pitchFamily="-106" charset="-128"/>
                <a:cs typeface="+mn-cs"/>
              </a:rPr>
            </a:br>
            <a:r>
              <a:rPr lang="en-US" sz="2000" b="1" dirty="0">
                <a:solidFill>
                  <a:srgbClr val="FFFFFF"/>
                </a:solidFill>
                <a:latin typeface="Arial"/>
                <a:ea typeface="ＭＳ Ｐゴシック" pitchFamily="-106" charset="-128"/>
              </a:rPr>
              <a:t>www.americanbar.org/cle/free_cle.html</a:t>
            </a:r>
            <a:r>
              <a:rPr lang="en-US" sz="2000" b="1" dirty="0">
                <a:solidFill>
                  <a:prstClr val="white"/>
                </a:solidFill>
                <a:latin typeface="Arial" charset="0"/>
                <a:ea typeface="ＭＳ Ｐゴシック" pitchFamily="-106" charset="-128"/>
                <a:cs typeface="+mn-cs"/>
              </a:rPr>
              <a:t> </a:t>
            </a:r>
          </a:p>
        </p:txBody>
      </p:sp>
      <p:pic>
        <p:nvPicPr>
          <p:cNvPr id="205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72200"/>
            <a:ext cx="1036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ctr" anchorCtr="0" compatLnSpc="1">
            <a:prstTxWarp prst="textNoShape">
              <a:avLst/>
            </a:prstTxWarp>
          </a:bodyPr>
          <a:lstStyle/>
          <a:p>
            <a:pPr lvl="0"/>
            <a:r>
              <a:rPr lang="en-US" altLang="en-US" smtClean="0"/>
              <a:t>Click to edit Master title style</a:t>
            </a:r>
          </a:p>
        </p:txBody>
      </p:sp>
      <p:sp>
        <p:nvSpPr>
          <p:cNvPr id="205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30" tIns="45667" rIns="91330" bIns="45667"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825EB6BD-2028-4718-B61A-664EA93C9BF4}" type="datetimeFigureOut">
              <a:rPr lang="en-US" altLang="en-US"/>
              <a:pPr>
                <a:defRPr/>
              </a:pPr>
              <a:t>6/13/2015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30" tIns="45667" rIns="91330" bIns="45667"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30" tIns="45667" rIns="91330" bIns="45667"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23A359F-2D2A-4A01-95F5-F09AB8C43B1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1735"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414"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93"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71"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4674"/>
            </a:gs>
            <a:gs pos="24001">
              <a:srgbClr val="002B45"/>
            </a:gs>
            <a:gs pos="100000">
              <a:srgbClr val="002B45"/>
            </a:gs>
          </a:gsLst>
          <a:lin ang="5400000"/>
        </a:gradFill>
        <a:effectLst/>
      </p:bgPr>
    </p:bg>
    <p:spTree>
      <p:nvGrpSpPr>
        <p:cNvPr id="1" name=""/>
        <p:cNvGrpSpPr/>
        <p:nvPr/>
      </p:nvGrpSpPr>
      <p:grpSpPr>
        <a:xfrm>
          <a:off x="0" y="0"/>
          <a:ext cx="0" cy="0"/>
          <a:chOff x="0" y="0"/>
          <a:chExt cx="0" cy="0"/>
        </a:xfrm>
      </p:grpSpPr>
      <p:pic>
        <p:nvPicPr>
          <p:cNvPr id="3074" name="Picture 8" descr="man_fig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96863"/>
            <a:ext cx="1979613"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female_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11150"/>
            <a:ext cx="1974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67000"/>
            <a:ext cx="9144000" cy="2209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4031" tIns="45672" rIns="91340" bIns="45672" anchor="ctr"/>
          <a:lstStyle/>
          <a:p>
            <a:pPr defTabSz="456725" fontAlgn="auto">
              <a:spcBef>
                <a:spcPts val="0"/>
              </a:spcBef>
              <a:spcAft>
                <a:spcPts val="0"/>
              </a:spcAft>
              <a:defRPr/>
            </a:pPr>
            <a:endParaRPr lang="en-US" dirty="0">
              <a:solidFill>
                <a:srgbClr val="FFFFFF"/>
              </a:solidFill>
              <a:ea typeface="ＭＳ Ｐゴシック" pitchFamily="-106" charset="-128"/>
            </a:endParaRPr>
          </a:p>
        </p:txBody>
      </p:sp>
      <p:pic>
        <p:nvPicPr>
          <p:cNvPr id="3077" name="Picture 7" descr="Micro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0" y="6026150"/>
            <a:ext cx="9144000" cy="831850"/>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31" bIns="0" anchor="ctr"/>
          <a:lstStyle/>
          <a:p>
            <a:pPr algn="r" defTabSz="913453" fontAlgn="auto">
              <a:spcBef>
                <a:spcPts val="0"/>
              </a:spcBef>
              <a:spcAft>
                <a:spcPts val="0"/>
              </a:spcAft>
              <a:defRPr/>
            </a:pPr>
            <a:r>
              <a:rPr lang="en-US" sz="2400" dirty="0">
                <a:solidFill>
                  <a:srgbClr val="FFFFFF"/>
                </a:solidFill>
                <a:latin typeface="Arial" charset="0"/>
                <a:ea typeface="ＭＳ Ｐゴシック" pitchFamily="-106" charset="-128"/>
                <a:cs typeface="+mn-cs"/>
              </a:rPr>
              <a:t>Register for more </a:t>
            </a:r>
            <a:r>
              <a:rPr lang="en-US" sz="2400" b="1" dirty="0">
                <a:solidFill>
                  <a:srgbClr val="FFB600"/>
                </a:solidFill>
                <a:latin typeface="Arial" charset="0"/>
                <a:ea typeface="ＭＳ Ｐゴシック" pitchFamily="-106" charset="-128"/>
                <a:cs typeface="+mn-cs"/>
              </a:rPr>
              <a:t>FREE</a:t>
            </a:r>
            <a:r>
              <a:rPr lang="en-US" sz="2400" dirty="0">
                <a:solidFill>
                  <a:srgbClr val="FFFFFF"/>
                </a:solidFill>
                <a:latin typeface="Arial" charset="0"/>
                <a:ea typeface="ＭＳ Ｐゴシック" pitchFamily="-106" charset="-128"/>
                <a:cs typeface="+mn-cs"/>
              </a:rPr>
              <a:t> CLE </a:t>
            </a:r>
            <a:br>
              <a:rPr lang="en-US" sz="2400" dirty="0">
                <a:solidFill>
                  <a:srgbClr val="FFFFFF"/>
                </a:solidFill>
                <a:latin typeface="Arial" charset="0"/>
                <a:ea typeface="ＭＳ Ｐゴシック" pitchFamily="-106" charset="-128"/>
                <a:cs typeface="+mn-cs"/>
              </a:rPr>
            </a:br>
            <a:r>
              <a:rPr lang="en-US" sz="2000" b="1" dirty="0">
                <a:solidFill>
                  <a:srgbClr val="FFFFFF"/>
                </a:solidFill>
                <a:latin typeface="Arial"/>
                <a:ea typeface="ＭＳ Ｐゴシック" pitchFamily="-106" charset="-128"/>
              </a:rPr>
              <a:t>www.americanbar.org/cle/free_cle.html</a:t>
            </a:r>
            <a:r>
              <a:rPr lang="en-US" sz="2000" b="1" dirty="0">
                <a:solidFill>
                  <a:prstClr val="white"/>
                </a:solidFill>
                <a:latin typeface="Arial" charset="0"/>
                <a:ea typeface="ＭＳ Ｐゴシック" pitchFamily="-106" charset="-128"/>
                <a:cs typeface="+mn-cs"/>
              </a:rPr>
              <a:t> </a:t>
            </a:r>
          </a:p>
        </p:txBody>
      </p:sp>
      <p:pic>
        <p:nvPicPr>
          <p:cNvPr id="3079"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72200"/>
            <a:ext cx="1036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ctr" anchorCtr="0" compatLnSpc="1">
            <a:prstTxWarp prst="textNoShape">
              <a:avLst/>
            </a:prstTxWarp>
          </a:bodyPr>
          <a:lstStyle/>
          <a:p>
            <a:pPr lvl="0"/>
            <a:r>
              <a:rPr lang="en-US" altLang="en-US" smtClean="0"/>
              <a:t>Click to edit Master title style</a:t>
            </a:r>
          </a:p>
        </p:txBody>
      </p:sp>
      <p:sp>
        <p:nvSpPr>
          <p:cNvPr id="308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40" tIns="45672" rIns="91340" bIns="45672" numCol="1" anchor="ctr" anchorCtr="0" compatLnSpc="1">
            <a:prstTxWarp prst="textNoShape">
              <a:avLst/>
            </a:prstTxWarp>
          </a:bodyPr>
          <a:lstStyle>
            <a:lvl1pPr>
              <a:buFont typeface="Times New Roman" pitchFamily="18" charset="0"/>
              <a:buNone/>
              <a:defRPr sz="1200">
                <a:solidFill>
                  <a:srgbClr val="898989"/>
                </a:solidFill>
                <a:latin typeface="Calibri" pitchFamily="34" charset="0"/>
                <a:ea typeface="宋体" pitchFamily="2" charset="-122"/>
                <a:cs typeface="+mn-cs"/>
              </a:defRPr>
            </a:lvl1pPr>
          </a:lstStyle>
          <a:p>
            <a:pPr>
              <a:defRPr/>
            </a:pPr>
            <a:fld id="{7BFDEF86-72F6-4495-8D99-5A04AC9C73BD}" type="datetimeFigureOut">
              <a:rPr lang="en-US" altLang="en-US"/>
              <a:pPr>
                <a:defRPr/>
              </a:pPr>
              <a:t>6/13/2015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40" tIns="45672" rIns="91340" bIns="45672" numCol="1" anchor="ctr" anchorCtr="0" compatLnSpc="1">
            <a:prstTxWarp prst="textNoShape">
              <a:avLst/>
            </a:prstTxWarp>
          </a:bodyPr>
          <a:lstStyle>
            <a:lvl1pPr algn="ctr">
              <a:buFont typeface="Times New Roman" pitchFamily="18" charset="0"/>
              <a:buNone/>
              <a:defRPr sz="1200">
                <a:solidFill>
                  <a:srgbClr val="898989"/>
                </a:solidFill>
                <a:latin typeface="Calibri" pitchFamily="34" charset="0"/>
                <a:ea typeface="宋体" pitchFamily="2" charset="-122"/>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40" tIns="45672" rIns="91340" bIns="45672" numCol="1" anchor="ctr" anchorCtr="0" compatLnSpc="1">
            <a:prstTxWarp prst="textNoShape">
              <a:avLst/>
            </a:prstTxWarp>
          </a:bodyPr>
          <a:lstStyle>
            <a:lvl1pPr algn="r">
              <a:buFont typeface="Times New Roman" panose="02020603050405020304" pitchFamily="18" charset="0"/>
              <a:buNone/>
              <a:defRPr sz="1200">
                <a:solidFill>
                  <a:srgbClr val="898989"/>
                </a:solidFill>
                <a:latin typeface="Calibri" panose="020F0502020204030204" pitchFamily="34" charset="0"/>
                <a:ea typeface="宋体" panose="02010600030101010101" pitchFamily="2" charset="-122"/>
              </a:defRPr>
            </a:lvl1pPr>
          </a:lstStyle>
          <a:p>
            <a:fld id="{56DD620A-84DA-4345-A628-C50A593DFD0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6725" algn="ctr" rtl="0" fontAlgn="base">
        <a:spcBef>
          <a:spcPct val="0"/>
        </a:spcBef>
        <a:spcAft>
          <a:spcPct val="0"/>
        </a:spcAft>
        <a:defRPr sz="4400">
          <a:solidFill>
            <a:schemeClr val="tx1"/>
          </a:solidFill>
          <a:latin typeface="Calibri" pitchFamily="34" charset="0"/>
        </a:defRPr>
      </a:lvl6pPr>
      <a:lvl7pPr marL="913453" algn="ctr" rtl="0" fontAlgn="base">
        <a:spcBef>
          <a:spcPct val="0"/>
        </a:spcBef>
        <a:spcAft>
          <a:spcPct val="0"/>
        </a:spcAft>
        <a:defRPr sz="4400">
          <a:solidFill>
            <a:schemeClr val="tx1"/>
          </a:solidFill>
          <a:latin typeface="Calibri" pitchFamily="34" charset="0"/>
        </a:defRPr>
      </a:lvl7pPr>
      <a:lvl8pPr marL="1370180" algn="ctr" rtl="0" fontAlgn="base">
        <a:spcBef>
          <a:spcPct val="0"/>
        </a:spcBef>
        <a:spcAft>
          <a:spcPct val="0"/>
        </a:spcAft>
        <a:defRPr sz="4400">
          <a:solidFill>
            <a:schemeClr val="tx1"/>
          </a:solidFill>
          <a:latin typeface="Calibri" pitchFamily="34" charset="0"/>
        </a:defRPr>
      </a:lvl8pPr>
      <a:lvl9pPr marL="1826905"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1995"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22"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48"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74"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4674"/>
            </a:gs>
            <a:gs pos="24001">
              <a:srgbClr val="002B45"/>
            </a:gs>
            <a:gs pos="100000">
              <a:srgbClr val="002B45"/>
            </a:gs>
          </a:gsLst>
          <a:lin ang="5400000"/>
        </a:gradFill>
        <a:effectLst/>
      </p:bgPr>
    </p:bg>
    <p:spTree>
      <p:nvGrpSpPr>
        <p:cNvPr id="1" name=""/>
        <p:cNvGrpSpPr/>
        <p:nvPr/>
      </p:nvGrpSpPr>
      <p:grpSpPr>
        <a:xfrm>
          <a:off x="0" y="0"/>
          <a:ext cx="0" cy="0"/>
          <a:chOff x="0" y="0"/>
          <a:chExt cx="0" cy="0"/>
        </a:xfrm>
      </p:grpSpPr>
      <p:pic>
        <p:nvPicPr>
          <p:cNvPr id="4098" name="Picture 8" descr="man_fig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96863"/>
            <a:ext cx="1979613"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descr="female_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11150"/>
            <a:ext cx="1974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67000"/>
            <a:ext cx="9144000" cy="2209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3717" tIns="45619" rIns="91232" bIns="45619" anchor="ctr"/>
          <a:lstStyle/>
          <a:p>
            <a:pPr defTabSz="456203" fontAlgn="auto">
              <a:spcBef>
                <a:spcPts val="0"/>
              </a:spcBef>
              <a:spcAft>
                <a:spcPts val="0"/>
              </a:spcAft>
              <a:defRPr/>
            </a:pPr>
            <a:endParaRPr lang="en-US" dirty="0">
              <a:solidFill>
                <a:srgbClr val="FFFFFF"/>
              </a:solidFill>
              <a:ea typeface="ＭＳ Ｐゴシック" pitchFamily="-106" charset="-128"/>
            </a:endParaRPr>
          </a:p>
        </p:txBody>
      </p:sp>
      <p:pic>
        <p:nvPicPr>
          <p:cNvPr id="4101" name="Picture 7" descr="Micro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0" y="6026150"/>
            <a:ext cx="9144000" cy="831850"/>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3717" bIns="0" anchor="ctr"/>
          <a:lstStyle/>
          <a:p>
            <a:pPr algn="r" defTabSz="912411" fontAlgn="auto">
              <a:spcBef>
                <a:spcPts val="0"/>
              </a:spcBef>
              <a:spcAft>
                <a:spcPts val="0"/>
              </a:spcAft>
              <a:defRPr/>
            </a:pPr>
            <a:r>
              <a:rPr lang="en-US" sz="2400" dirty="0">
                <a:solidFill>
                  <a:srgbClr val="FFFFFF"/>
                </a:solidFill>
                <a:latin typeface="Arial" charset="0"/>
                <a:ea typeface="ＭＳ Ｐゴシック" pitchFamily="-106" charset="-128"/>
                <a:cs typeface="+mn-cs"/>
              </a:rPr>
              <a:t>Register for more </a:t>
            </a:r>
            <a:r>
              <a:rPr lang="en-US" sz="2400" b="1" dirty="0">
                <a:solidFill>
                  <a:srgbClr val="FFB600"/>
                </a:solidFill>
                <a:latin typeface="Arial" charset="0"/>
                <a:ea typeface="ＭＳ Ｐゴシック" pitchFamily="-106" charset="-128"/>
                <a:cs typeface="+mn-cs"/>
              </a:rPr>
              <a:t>FREE</a:t>
            </a:r>
            <a:r>
              <a:rPr lang="en-US" sz="2400" dirty="0">
                <a:solidFill>
                  <a:srgbClr val="FFFFFF"/>
                </a:solidFill>
                <a:latin typeface="Arial" charset="0"/>
                <a:ea typeface="ＭＳ Ｐゴシック" pitchFamily="-106" charset="-128"/>
                <a:cs typeface="+mn-cs"/>
              </a:rPr>
              <a:t> CLE </a:t>
            </a:r>
            <a:br>
              <a:rPr lang="en-US" sz="2400" dirty="0">
                <a:solidFill>
                  <a:srgbClr val="FFFFFF"/>
                </a:solidFill>
                <a:latin typeface="Arial" charset="0"/>
                <a:ea typeface="ＭＳ Ｐゴシック" pitchFamily="-106" charset="-128"/>
                <a:cs typeface="+mn-cs"/>
              </a:rPr>
            </a:br>
            <a:r>
              <a:rPr lang="en-US" sz="2000" b="1" dirty="0">
                <a:solidFill>
                  <a:srgbClr val="FFFFFF"/>
                </a:solidFill>
                <a:latin typeface="Arial"/>
                <a:ea typeface="ＭＳ Ｐゴシック" pitchFamily="-106" charset="-128"/>
              </a:rPr>
              <a:t>www.americanbar.org/cle/free_cle.html</a:t>
            </a:r>
            <a:r>
              <a:rPr lang="en-US" sz="2000" b="1" dirty="0">
                <a:solidFill>
                  <a:prstClr val="white"/>
                </a:solidFill>
                <a:latin typeface="Arial" charset="0"/>
                <a:ea typeface="ＭＳ Ｐゴシック" pitchFamily="-106" charset="-128"/>
                <a:cs typeface="+mn-cs"/>
              </a:rPr>
              <a:t> </a:t>
            </a:r>
          </a:p>
        </p:txBody>
      </p:sp>
      <p:pic>
        <p:nvPicPr>
          <p:cNvPr id="410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72200"/>
            <a:ext cx="1036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9" rIns="91232" bIns="45619" numCol="1" anchor="ctr" anchorCtr="0" compatLnSpc="1">
            <a:prstTxWarp prst="textNoShape">
              <a:avLst/>
            </a:prstTxWarp>
          </a:bodyPr>
          <a:lstStyle/>
          <a:p>
            <a:pPr lvl="0"/>
            <a:r>
              <a:rPr lang="en-US" altLang="en-US" smtClean="0"/>
              <a:t>Click to edit Master title style</a:t>
            </a:r>
          </a:p>
        </p:txBody>
      </p:sp>
      <p:sp>
        <p:nvSpPr>
          <p:cNvPr id="410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9" rIns="91232"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232" tIns="45619" rIns="91232" bIns="45619" numCol="1" anchor="ctr" anchorCtr="0" compatLnSpc="1">
            <a:prstTxWarp prst="textNoShape">
              <a:avLst/>
            </a:prstTxWarp>
          </a:bodyPr>
          <a:lstStyle>
            <a:lvl1pPr>
              <a:defRPr sz="1200">
                <a:solidFill>
                  <a:srgbClr val="898989"/>
                </a:solidFill>
                <a:latin typeface="Calibri" pitchFamily="34" charset="0"/>
                <a:ea typeface="宋体" pitchFamily="2" charset="-122"/>
                <a:cs typeface="+mn-cs"/>
              </a:defRPr>
            </a:lvl1pPr>
          </a:lstStyle>
          <a:p>
            <a:pPr>
              <a:defRPr/>
            </a:pPr>
            <a:fld id="{F641139E-BF29-40F0-A24C-CE56ADCE6D41}" type="datetimeFigureOut">
              <a:rPr lang="en-US" altLang="en-US"/>
              <a:pPr>
                <a:defRPr/>
              </a:pPr>
              <a:t>6/13/2015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232" tIns="45619" rIns="91232" bIns="45619" numCol="1" anchor="ctr" anchorCtr="0" compatLnSpc="1">
            <a:prstTxWarp prst="textNoShape">
              <a:avLst/>
            </a:prstTxWarp>
          </a:bodyPr>
          <a:lstStyle>
            <a:lvl1pPr algn="ctr">
              <a:defRPr sz="1200">
                <a:solidFill>
                  <a:srgbClr val="898989"/>
                </a:solidFill>
                <a:latin typeface="Calibri" pitchFamily="34" charset="0"/>
                <a:ea typeface="宋体" pitchFamily="2" charset="-122"/>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232" tIns="45619" rIns="91232" bIns="45619" numCol="1" anchor="ctr" anchorCtr="0" compatLnSpc="1">
            <a:prstTxWarp prst="textNoShape">
              <a:avLst/>
            </a:prstTxWarp>
          </a:bodyPr>
          <a:lstStyle>
            <a:lvl1pPr algn="r">
              <a:defRPr sz="1200">
                <a:solidFill>
                  <a:srgbClr val="898989"/>
                </a:solidFill>
                <a:latin typeface="Calibri" panose="020F0502020204030204" pitchFamily="34" charset="0"/>
                <a:ea typeface="宋体" panose="02010600030101010101" pitchFamily="2" charset="-122"/>
              </a:defRPr>
            </a:lvl1pPr>
          </a:lstStyle>
          <a:p>
            <a:fld id="{91F9AAEF-93F0-4AF5-85CD-04837611BC1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6203" algn="ctr" rtl="0" fontAlgn="base">
        <a:spcBef>
          <a:spcPct val="0"/>
        </a:spcBef>
        <a:spcAft>
          <a:spcPct val="0"/>
        </a:spcAft>
        <a:defRPr sz="4400">
          <a:solidFill>
            <a:schemeClr val="tx1"/>
          </a:solidFill>
          <a:latin typeface="Calibri" pitchFamily="34" charset="0"/>
        </a:defRPr>
      </a:lvl6pPr>
      <a:lvl7pPr marL="912411" algn="ctr" rtl="0" fontAlgn="base">
        <a:spcBef>
          <a:spcPct val="0"/>
        </a:spcBef>
        <a:spcAft>
          <a:spcPct val="0"/>
        </a:spcAft>
        <a:defRPr sz="4400">
          <a:solidFill>
            <a:schemeClr val="tx1"/>
          </a:solidFill>
          <a:latin typeface="Calibri" pitchFamily="34" charset="0"/>
        </a:defRPr>
      </a:lvl7pPr>
      <a:lvl8pPr marL="1368618" algn="ctr" rtl="0" fontAlgn="base">
        <a:spcBef>
          <a:spcPct val="0"/>
        </a:spcBef>
        <a:spcAft>
          <a:spcPct val="0"/>
        </a:spcAft>
        <a:defRPr sz="4400">
          <a:solidFill>
            <a:schemeClr val="tx1"/>
          </a:solidFill>
          <a:latin typeface="Calibri" pitchFamily="34" charset="0"/>
        </a:defRPr>
      </a:lvl8pPr>
      <a:lvl9pPr marL="1824823"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5438"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09131" indent="-228103" algn="l" defTabSz="912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339" indent="-228103" algn="l" defTabSz="912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543" indent="-228103" algn="l" defTabSz="912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749" indent="-228103" algn="l" defTabSz="912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11" rtl="0" eaLnBrk="1" latinLnBrk="0" hangingPunct="1">
        <a:defRPr sz="1800" kern="1200">
          <a:solidFill>
            <a:schemeClr val="tx1"/>
          </a:solidFill>
          <a:latin typeface="+mn-lt"/>
          <a:ea typeface="+mn-ea"/>
          <a:cs typeface="+mn-cs"/>
        </a:defRPr>
      </a:lvl1pPr>
      <a:lvl2pPr marL="456203" algn="l" defTabSz="912411" rtl="0" eaLnBrk="1" latinLnBrk="0" hangingPunct="1">
        <a:defRPr sz="1800" kern="1200">
          <a:solidFill>
            <a:schemeClr val="tx1"/>
          </a:solidFill>
          <a:latin typeface="+mn-lt"/>
          <a:ea typeface="+mn-ea"/>
          <a:cs typeface="+mn-cs"/>
        </a:defRPr>
      </a:lvl2pPr>
      <a:lvl3pPr marL="912411" algn="l" defTabSz="912411" rtl="0" eaLnBrk="1" latinLnBrk="0" hangingPunct="1">
        <a:defRPr sz="1800" kern="1200">
          <a:solidFill>
            <a:schemeClr val="tx1"/>
          </a:solidFill>
          <a:latin typeface="+mn-lt"/>
          <a:ea typeface="+mn-ea"/>
          <a:cs typeface="+mn-cs"/>
        </a:defRPr>
      </a:lvl3pPr>
      <a:lvl4pPr marL="1368618" algn="l" defTabSz="912411" rtl="0" eaLnBrk="1" latinLnBrk="0" hangingPunct="1">
        <a:defRPr sz="1800" kern="1200">
          <a:solidFill>
            <a:schemeClr val="tx1"/>
          </a:solidFill>
          <a:latin typeface="+mn-lt"/>
          <a:ea typeface="+mn-ea"/>
          <a:cs typeface="+mn-cs"/>
        </a:defRPr>
      </a:lvl4pPr>
      <a:lvl5pPr marL="1824823" algn="l" defTabSz="912411" rtl="0" eaLnBrk="1" latinLnBrk="0" hangingPunct="1">
        <a:defRPr sz="1800" kern="1200">
          <a:solidFill>
            <a:schemeClr val="tx1"/>
          </a:solidFill>
          <a:latin typeface="+mn-lt"/>
          <a:ea typeface="+mn-ea"/>
          <a:cs typeface="+mn-cs"/>
        </a:defRPr>
      </a:lvl5pPr>
      <a:lvl6pPr marL="2281031" algn="l" defTabSz="912411" rtl="0" eaLnBrk="1" latinLnBrk="0" hangingPunct="1">
        <a:defRPr sz="1800" kern="1200">
          <a:solidFill>
            <a:schemeClr val="tx1"/>
          </a:solidFill>
          <a:latin typeface="+mn-lt"/>
          <a:ea typeface="+mn-ea"/>
          <a:cs typeface="+mn-cs"/>
        </a:defRPr>
      </a:lvl6pPr>
      <a:lvl7pPr marL="2737234" algn="l" defTabSz="912411" rtl="0" eaLnBrk="1" latinLnBrk="0" hangingPunct="1">
        <a:defRPr sz="1800" kern="1200">
          <a:solidFill>
            <a:schemeClr val="tx1"/>
          </a:solidFill>
          <a:latin typeface="+mn-lt"/>
          <a:ea typeface="+mn-ea"/>
          <a:cs typeface="+mn-cs"/>
        </a:defRPr>
      </a:lvl7pPr>
      <a:lvl8pPr marL="3193433" algn="l" defTabSz="912411" rtl="0" eaLnBrk="1" latinLnBrk="0" hangingPunct="1">
        <a:defRPr sz="1800" kern="1200">
          <a:solidFill>
            <a:schemeClr val="tx1"/>
          </a:solidFill>
          <a:latin typeface="+mn-lt"/>
          <a:ea typeface="+mn-ea"/>
          <a:cs typeface="+mn-cs"/>
        </a:defRPr>
      </a:lvl8pPr>
      <a:lvl9pPr marL="3649644" algn="l" defTabSz="9124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4674"/>
            </a:gs>
            <a:gs pos="24001">
              <a:srgbClr val="002B45"/>
            </a:gs>
            <a:gs pos="100000">
              <a:srgbClr val="002B45"/>
            </a:gs>
          </a:gsLst>
          <a:lin ang="5400000"/>
        </a:gradFill>
        <a:effectLst/>
      </p:bgPr>
    </p:bg>
    <p:spTree>
      <p:nvGrpSpPr>
        <p:cNvPr id="1" name=""/>
        <p:cNvGrpSpPr/>
        <p:nvPr/>
      </p:nvGrpSpPr>
      <p:grpSpPr>
        <a:xfrm>
          <a:off x="0" y="0"/>
          <a:ext cx="0" cy="0"/>
          <a:chOff x="0" y="0"/>
          <a:chExt cx="0" cy="0"/>
        </a:xfrm>
      </p:grpSpPr>
      <p:pic>
        <p:nvPicPr>
          <p:cNvPr id="5122" name="Picture 8" descr="man_fig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96863"/>
            <a:ext cx="1979613"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 descr="female_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11150"/>
            <a:ext cx="1974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971800"/>
            <a:ext cx="9144000" cy="24384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4002" tIns="45667" rIns="91330" bIns="45667" anchor="ctr"/>
          <a:lstStyle/>
          <a:p>
            <a:pPr defTabSz="456678" fontAlgn="auto">
              <a:spcBef>
                <a:spcPts val="0"/>
              </a:spcBef>
              <a:spcAft>
                <a:spcPts val="0"/>
              </a:spcAft>
              <a:defRPr/>
            </a:pPr>
            <a:endParaRPr lang="en-US" dirty="0">
              <a:solidFill>
                <a:srgbClr val="FFFFFF"/>
              </a:solidFill>
              <a:ea typeface="ＭＳ Ｐゴシック" pitchFamily="-106" charset="-128"/>
            </a:endParaRPr>
          </a:p>
        </p:txBody>
      </p:sp>
      <p:pic>
        <p:nvPicPr>
          <p:cNvPr id="5125" name="Picture 7" descr="Micro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0" y="6026150"/>
            <a:ext cx="9144000" cy="831850"/>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02" bIns="0" anchor="ctr"/>
          <a:lstStyle/>
          <a:p>
            <a:pPr algn="r" defTabSz="913358" fontAlgn="auto">
              <a:spcBef>
                <a:spcPts val="0"/>
              </a:spcBef>
              <a:spcAft>
                <a:spcPts val="0"/>
              </a:spcAft>
              <a:defRPr/>
            </a:pPr>
            <a:r>
              <a:rPr lang="en-US" sz="2400" dirty="0">
                <a:solidFill>
                  <a:srgbClr val="FFFFFF"/>
                </a:solidFill>
                <a:latin typeface="Arial" charset="0"/>
                <a:ea typeface="ＭＳ Ｐゴシック" pitchFamily="-106" charset="-128"/>
                <a:cs typeface="+mn-cs"/>
              </a:rPr>
              <a:t>Register for more </a:t>
            </a:r>
            <a:r>
              <a:rPr lang="en-US" sz="2400" b="1" dirty="0">
                <a:solidFill>
                  <a:srgbClr val="FFB600"/>
                </a:solidFill>
                <a:latin typeface="Arial" charset="0"/>
                <a:ea typeface="ＭＳ Ｐゴシック" pitchFamily="-106" charset="-128"/>
                <a:cs typeface="+mn-cs"/>
              </a:rPr>
              <a:t>FREE</a:t>
            </a:r>
            <a:r>
              <a:rPr lang="en-US" sz="2400" dirty="0">
                <a:solidFill>
                  <a:srgbClr val="FFFFFF"/>
                </a:solidFill>
                <a:latin typeface="Arial" charset="0"/>
                <a:ea typeface="ＭＳ Ｐゴシック" pitchFamily="-106" charset="-128"/>
                <a:cs typeface="+mn-cs"/>
              </a:rPr>
              <a:t> CLE </a:t>
            </a:r>
            <a:br>
              <a:rPr lang="en-US" sz="2400" dirty="0">
                <a:solidFill>
                  <a:srgbClr val="FFFFFF"/>
                </a:solidFill>
                <a:latin typeface="Arial" charset="0"/>
                <a:ea typeface="ＭＳ Ｐゴシック" pitchFamily="-106" charset="-128"/>
                <a:cs typeface="+mn-cs"/>
              </a:rPr>
            </a:br>
            <a:r>
              <a:rPr lang="en-US" sz="2000" b="1" dirty="0">
                <a:solidFill>
                  <a:srgbClr val="FFFFFF"/>
                </a:solidFill>
                <a:latin typeface="Arial"/>
                <a:ea typeface="ＭＳ Ｐゴシック" pitchFamily="-106" charset="-128"/>
              </a:rPr>
              <a:t>www.americanbar.org/cle/free_cle.html</a:t>
            </a:r>
            <a:r>
              <a:rPr lang="en-US" sz="2000" b="1" dirty="0">
                <a:solidFill>
                  <a:prstClr val="white"/>
                </a:solidFill>
                <a:latin typeface="Arial" charset="0"/>
                <a:ea typeface="ＭＳ Ｐゴシック" pitchFamily="-106" charset="-128"/>
                <a:cs typeface="+mn-cs"/>
              </a:rPr>
              <a:t> </a:t>
            </a:r>
          </a:p>
        </p:txBody>
      </p:sp>
      <p:pic>
        <p:nvPicPr>
          <p:cNvPr id="512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72200"/>
            <a:ext cx="1036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ctr" anchorCtr="0" compatLnSpc="1">
            <a:prstTxWarp prst="textNoShape">
              <a:avLst/>
            </a:prstTxWarp>
          </a:bodyPr>
          <a:lstStyle/>
          <a:p>
            <a:pPr lvl="0"/>
            <a:r>
              <a:rPr lang="en-US" altLang="en-US" smtClean="0"/>
              <a:t>Click to edit Master title style</a:t>
            </a:r>
          </a:p>
        </p:txBody>
      </p:sp>
      <p:sp>
        <p:nvSpPr>
          <p:cNvPr id="51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30" tIns="45667" rIns="91330" bIns="45667"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809112E4-8D43-4307-AC77-7FD15936BB08}" type="datetimeFigureOut">
              <a:rPr lang="en-US" altLang="en-US"/>
              <a:pPr>
                <a:defRPr/>
              </a:pPr>
              <a:t>6/13/2015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30" tIns="45667" rIns="91330" bIns="45667"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30" tIns="45667" rIns="91330" bIns="45667"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B668B1F-2094-488A-AA56-57EBD4FFBA6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678" algn="ctr" rtl="0" fontAlgn="base">
        <a:spcBef>
          <a:spcPct val="0"/>
        </a:spcBef>
        <a:spcAft>
          <a:spcPct val="0"/>
        </a:spcAft>
        <a:defRPr sz="4400">
          <a:solidFill>
            <a:schemeClr val="tx1"/>
          </a:solidFill>
          <a:latin typeface="Calibri" pitchFamily="34" charset="0"/>
        </a:defRPr>
      </a:lvl6pPr>
      <a:lvl7pPr marL="913358" algn="ctr" rtl="0" fontAlgn="base">
        <a:spcBef>
          <a:spcPct val="0"/>
        </a:spcBef>
        <a:spcAft>
          <a:spcPct val="0"/>
        </a:spcAft>
        <a:defRPr sz="4400">
          <a:solidFill>
            <a:schemeClr val="tx1"/>
          </a:solidFill>
          <a:latin typeface="Calibri" pitchFamily="34" charset="0"/>
        </a:defRPr>
      </a:lvl7pPr>
      <a:lvl8pPr marL="1370038" algn="ctr" rtl="0" fontAlgn="base">
        <a:spcBef>
          <a:spcPct val="0"/>
        </a:spcBef>
        <a:spcAft>
          <a:spcPct val="0"/>
        </a:spcAft>
        <a:defRPr sz="4400">
          <a:solidFill>
            <a:schemeClr val="tx1"/>
          </a:solidFill>
          <a:latin typeface="Calibri" pitchFamily="34" charset="0"/>
        </a:defRPr>
      </a:lvl8pPr>
      <a:lvl9pPr marL="1826715"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1735"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414"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93"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71" indent="-228340" algn="l" defTabSz="9133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14674"/>
            </a:gs>
            <a:gs pos="24001">
              <a:srgbClr val="002B45"/>
            </a:gs>
            <a:gs pos="100000">
              <a:srgbClr val="002B45"/>
            </a:gs>
          </a:gsLst>
          <a:lin ang="5400000"/>
        </a:gradFill>
        <a:effectLst/>
      </p:bgPr>
    </p:bg>
    <p:spTree>
      <p:nvGrpSpPr>
        <p:cNvPr id="1" name=""/>
        <p:cNvGrpSpPr/>
        <p:nvPr/>
      </p:nvGrpSpPr>
      <p:grpSpPr>
        <a:xfrm>
          <a:off x="0" y="0"/>
          <a:ext cx="0" cy="0"/>
          <a:chOff x="0" y="0"/>
          <a:chExt cx="0" cy="0"/>
        </a:xfrm>
      </p:grpSpPr>
      <p:pic>
        <p:nvPicPr>
          <p:cNvPr id="6146" name="Picture 8" descr="man_fig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96863"/>
            <a:ext cx="1979613"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descr="female_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11150"/>
            <a:ext cx="1974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67000"/>
            <a:ext cx="9144000" cy="2209800"/>
          </a:xfrm>
          <a:prstGeom prst="rect">
            <a:avLst/>
          </a:prstGeom>
          <a:solidFill>
            <a:srgbClr val="005A9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4031" tIns="45672" rIns="91340" bIns="45672" anchor="ctr"/>
          <a:lstStyle/>
          <a:p>
            <a:pPr defTabSz="456725" fontAlgn="auto">
              <a:spcBef>
                <a:spcPts val="0"/>
              </a:spcBef>
              <a:spcAft>
                <a:spcPts val="0"/>
              </a:spcAft>
              <a:defRPr/>
            </a:pPr>
            <a:endParaRPr lang="en-US" dirty="0">
              <a:solidFill>
                <a:srgbClr val="FFFFFF"/>
              </a:solidFill>
              <a:ea typeface="ＭＳ Ｐゴシック" pitchFamily="-106" charset="-128"/>
            </a:endParaRPr>
          </a:p>
        </p:txBody>
      </p:sp>
      <p:pic>
        <p:nvPicPr>
          <p:cNvPr id="6149" name="Picture 7" descr="Micro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0"/>
            <a:ext cx="20478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0" y="6026150"/>
            <a:ext cx="9144000" cy="831850"/>
          </a:xfrm>
          <a:prstGeom prst="rect">
            <a:avLst/>
          </a:prstGeom>
          <a:solidFill>
            <a:srgbClr val="0093D3">
              <a:alpha val="79999"/>
            </a:srgbClr>
          </a:solidFill>
          <a:ln>
            <a:noFill/>
          </a:ln>
          <a:effectLst>
            <a:outerShdw blurRad="40000" dist="23000" dir="5400000" rotWithShape="0">
              <a:srgbClr val="808080">
                <a:alpha val="34999"/>
              </a:srgbClr>
            </a:outerShdw>
          </a:effectLst>
          <a:extLst/>
        </p:spPr>
        <p:txBody>
          <a:bodyPr lIns="0" tIns="0" rIns="274031" bIns="0" anchor="ctr"/>
          <a:lstStyle/>
          <a:p>
            <a:pPr algn="r" defTabSz="913453" fontAlgn="auto">
              <a:spcBef>
                <a:spcPts val="0"/>
              </a:spcBef>
              <a:spcAft>
                <a:spcPts val="0"/>
              </a:spcAft>
              <a:defRPr/>
            </a:pPr>
            <a:r>
              <a:rPr lang="en-US" sz="2400" dirty="0">
                <a:solidFill>
                  <a:srgbClr val="FFFFFF"/>
                </a:solidFill>
                <a:latin typeface="Arial" charset="0"/>
                <a:ea typeface="ＭＳ Ｐゴシック" pitchFamily="-106" charset="-128"/>
                <a:cs typeface="+mn-cs"/>
              </a:rPr>
              <a:t>Register for more </a:t>
            </a:r>
            <a:r>
              <a:rPr lang="en-US" sz="2400" b="1" dirty="0">
                <a:solidFill>
                  <a:srgbClr val="FFB600"/>
                </a:solidFill>
                <a:latin typeface="Arial" charset="0"/>
                <a:ea typeface="ＭＳ Ｐゴシック" pitchFamily="-106" charset="-128"/>
                <a:cs typeface="+mn-cs"/>
              </a:rPr>
              <a:t>FREE</a:t>
            </a:r>
            <a:r>
              <a:rPr lang="en-US" sz="2400" dirty="0">
                <a:solidFill>
                  <a:srgbClr val="FFFFFF"/>
                </a:solidFill>
                <a:latin typeface="Arial" charset="0"/>
                <a:ea typeface="ＭＳ Ｐゴシック" pitchFamily="-106" charset="-128"/>
                <a:cs typeface="+mn-cs"/>
              </a:rPr>
              <a:t> CLE </a:t>
            </a:r>
            <a:br>
              <a:rPr lang="en-US" sz="2400" dirty="0">
                <a:solidFill>
                  <a:srgbClr val="FFFFFF"/>
                </a:solidFill>
                <a:latin typeface="Arial" charset="0"/>
                <a:ea typeface="ＭＳ Ｐゴシック" pitchFamily="-106" charset="-128"/>
                <a:cs typeface="+mn-cs"/>
              </a:rPr>
            </a:br>
            <a:r>
              <a:rPr lang="en-US" sz="2000" b="1" dirty="0">
                <a:solidFill>
                  <a:srgbClr val="FFFFFF"/>
                </a:solidFill>
                <a:latin typeface="Arial"/>
                <a:ea typeface="ＭＳ Ｐゴシック" pitchFamily="-106" charset="-128"/>
              </a:rPr>
              <a:t>www.americanbar.org/cle/free_cle.html</a:t>
            </a:r>
            <a:r>
              <a:rPr lang="en-US" sz="2000" b="1" dirty="0">
                <a:solidFill>
                  <a:prstClr val="white"/>
                </a:solidFill>
                <a:latin typeface="Arial" charset="0"/>
                <a:ea typeface="ＭＳ Ｐゴシック" pitchFamily="-106" charset="-128"/>
                <a:cs typeface="+mn-cs"/>
              </a:rPr>
              <a:t> </a:t>
            </a:r>
          </a:p>
        </p:txBody>
      </p:sp>
      <p:pic>
        <p:nvPicPr>
          <p:cNvPr id="615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72200"/>
            <a:ext cx="1036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ctr" anchorCtr="0" compatLnSpc="1">
            <a:prstTxWarp prst="textNoShape">
              <a:avLst/>
            </a:prstTxWarp>
          </a:bodyPr>
          <a:lstStyle/>
          <a:p>
            <a:pPr lvl="0"/>
            <a:r>
              <a:rPr lang="en-US" altLang="en-US" smtClean="0"/>
              <a:t>Click to edit Master title style</a:t>
            </a:r>
          </a:p>
        </p:txBody>
      </p:sp>
      <p:sp>
        <p:nvSpPr>
          <p:cNvPr id="61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40" tIns="45672" rIns="91340" bIns="45672" numCol="1" anchor="ctr" anchorCtr="0" compatLnSpc="1">
            <a:prstTxWarp prst="textNoShape">
              <a:avLst/>
            </a:prstTxWarp>
          </a:bodyPr>
          <a:lstStyle>
            <a:lvl1pPr>
              <a:buFont typeface="Times New Roman" pitchFamily="18" charset="0"/>
              <a:buNone/>
              <a:defRPr sz="1200">
                <a:solidFill>
                  <a:srgbClr val="898989"/>
                </a:solidFill>
                <a:latin typeface="Calibri" pitchFamily="34" charset="0"/>
                <a:ea typeface="宋体" pitchFamily="2" charset="-122"/>
                <a:cs typeface="+mn-cs"/>
              </a:defRPr>
            </a:lvl1pPr>
          </a:lstStyle>
          <a:p>
            <a:pPr>
              <a:defRPr/>
            </a:pPr>
            <a:fld id="{74DDF2B3-DB6B-432E-B189-0DFDF949FF44}" type="datetimeFigureOut">
              <a:rPr lang="en-US" altLang="en-US"/>
              <a:pPr>
                <a:defRPr/>
              </a:pPr>
              <a:t>6/13/2015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40" tIns="45672" rIns="91340" bIns="45672" numCol="1" anchor="ctr" anchorCtr="0" compatLnSpc="1">
            <a:prstTxWarp prst="textNoShape">
              <a:avLst/>
            </a:prstTxWarp>
          </a:bodyPr>
          <a:lstStyle>
            <a:lvl1pPr algn="ctr">
              <a:buFont typeface="Times New Roman" pitchFamily="18" charset="0"/>
              <a:buNone/>
              <a:defRPr sz="1200">
                <a:solidFill>
                  <a:srgbClr val="898989"/>
                </a:solidFill>
                <a:latin typeface="Calibri" pitchFamily="34" charset="0"/>
                <a:ea typeface="宋体" pitchFamily="2" charset="-122"/>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40" tIns="45672" rIns="91340" bIns="45672" numCol="1" anchor="ctr" anchorCtr="0" compatLnSpc="1">
            <a:prstTxWarp prst="textNoShape">
              <a:avLst/>
            </a:prstTxWarp>
          </a:bodyPr>
          <a:lstStyle>
            <a:lvl1pPr algn="r">
              <a:buFont typeface="Times New Roman" panose="02020603050405020304" pitchFamily="18" charset="0"/>
              <a:buNone/>
              <a:defRPr sz="1200">
                <a:solidFill>
                  <a:srgbClr val="898989"/>
                </a:solidFill>
                <a:latin typeface="Calibri" panose="020F0502020204030204" pitchFamily="34" charset="0"/>
                <a:ea typeface="宋体" panose="02010600030101010101" pitchFamily="2" charset="-122"/>
              </a:defRPr>
            </a:lvl1pPr>
          </a:lstStyle>
          <a:p>
            <a:fld id="{A8586F94-F17E-46D3-9D4E-E507C27A3A6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6725" algn="ctr" rtl="0" fontAlgn="base">
        <a:spcBef>
          <a:spcPct val="0"/>
        </a:spcBef>
        <a:spcAft>
          <a:spcPct val="0"/>
        </a:spcAft>
        <a:defRPr sz="4400">
          <a:solidFill>
            <a:schemeClr val="tx1"/>
          </a:solidFill>
          <a:latin typeface="Calibri" pitchFamily="34" charset="0"/>
        </a:defRPr>
      </a:lvl6pPr>
      <a:lvl7pPr marL="913453" algn="ctr" rtl="0" fontAlgn="base">
        <a:spcBef>
          <a:spcPct val="0"/>
        </a:spcBef>
        <a:spcAft>
          <a:spcPct val="0"/>
        </a:spcAft>
        <a:defRPr sz="4400">
          <a:solidFill>
            <a:schemeClr val="tx1"/>
          </a:solidFill>
          <a:latin typeface="Calibri" pitchFamily="34" charset="0"/>
        </a:defRPr>
      </a:lvl7pPr>
      <a:lvl8pPr marL="1370180" algn="ctr" rtl="0" fontAlgn="base">
        <a:spcBef>
          <a:spcPct val="0"/>
        </a:spcBef>
        <a:spcAft>
          <a:spcPct val="0"/>
        </a:spcAft>
        <a:defRPr sz="4400">
          <a:solidFill>
            <a:schemeClr val="tx1"/>
          </a:solidFill>
          <a:latin typeface="Calibri" pitchFamily="34" charset="0"/>
        </a:defRPr>
      </a:lvl8pPr>
      <a:lvl9pPr marL="1826905"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1995"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22"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48"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74"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denniscgarcia" TargetMode="External"/><Relationship Id="rId2" Type="http://schemas.openxmlformats.org/officeDocument/2006/relationships/hyperlink" Target="mailto:dennisga@microsoft.com"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hehlp.com/" TargetMode="External"/><Relationship Id="rId2" Type="http://schemas.openxmlformats.org/officeDocument/2006/relationships/hyperlink" Target="mailto:cmikel@thehlp.com"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linkedin.com/in/clintonmike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images.google.com/imgres?imgurl=http://www.brother.co.uk/display.cfm/id/100481/disp_type/display/filename/Fax-T-94%20for%20web.jpg&amp;imgrefurl=http://www.brother.co.uk/g3.cfm/s_page/51240&amp;h=146&amp;w=190&amp;sz=7&amp;hl=en&amp;start=8&amp;tbnid=bQ-PJTd_tsZgkM:&amp;tbnh=79&amp;tbnw=103&amp;prev=/images?q=fax&amp;gbv=2&amp;svnum=10&amp;hl=en" TargetMode="External"/><Relationship Id="rId18" Type="http://schemas.openxmlformats.org/officeDocument/2006/relationships/image" Target="../media/image41.jpeg"/><Relationship Id="rId26" Type="http://schemas.openxmlformats.org/officeDocument/2006/relationships/image" Target="../media/image46.jpeg"/><Relationship Id="rId3" Type="http://schemas.openxmlformats.org/officeDocument/2006/relationships/image" Target="../media/image31.png"/><Relationship Id="rId21" Type="http://schemas.openxmlformats.org/officeDocument/2006/relationships/image" Target="../media/image43.png"/><Relationship Id="rId34" Type="http://schemas.openxmlformats.org/officeDocument/2006/relationships/hyperlink" Target="http://images.google.com/imgres?imgurl=http://uk.gizmodo.com/razr.jpg&amp;imgrefurl=http://uk.gizmodo.com/2005/10/18/&amp;h=305&amp;w=325&amp;sz=66&amp;hl=en&amp;start=2&amp;tbnid=QZ3F-9qWdt0rLM:&amp;tbnh=111&amp;tbnw=118&amp;prev=/images?q=razr&amp;gbv=2&amp;svnum=10&amp;hl=en" TargetMode="External"/><Relationship Id="rId7" Type="http://schemas.openxmlformats.org/officeDocument/2006/relationships/image" Target="../media/image35.png"/><Relationship Id="rId12" Type="http://schemas.openxmlformats.org/officeDocument/2006/relationships/image" Target="../media/image38.jpeg"/><Relationship Id="rId17" Type="http://schemas.openxmlformats.org/officeDocument/2006/relationships/hyperlink" Target="http://images.google.com/imgres?imgurl=http://www.appscorp.net/images/phone.jpg&amp;imgrefurl=http://www.appscorp.net/voip_phone.asp&amp;h=182&amp;w=239&amp;sz=8&amp;hl=en&amp;start=3&amp;tbnid=YYr673B6dqKevM:&amp;tbnh=83&amp;tbnw=109&amp;prev=/images?q=voip+telephone&amp;gbv=2&amp;svnum=10&amp;hl=en" TargetMode="External"/><Relationship Id="rId25" Type="http://schemas.openxmlformats.org/officeDocument/2006/relationships/hyperlink" Target="http://images.google.com/imgres?imgurl=http://www.id.unizh.ch/dl/telefonie/Voicemail/voicemail_icon.gif&amp;imgrefurl=http://www.id.unizh.ch/dl/telefonie/Voicemail.html&amp;h=182&amp;w=178&amp;sz=4&amp;hl=en&amp;start=1&amp;tbnid=N-0yBB5ogeOZYM:&amp;tbnh=101&amp;tbnw=99&amp;prev=/images?q=voicemail&amp;gbv=2&amp;ndsp=18&amp;svnum=10&amp;hl=en&amp;sa=N" TargetMode="External"/><Relationship Id="rId33" Type="http://schemas.openxmlformats.org/officeDocument/2006/relationships/image" Target="../media/image50.jpeg"/><Relationship Id="rId2" Type="http://schemas.openxmlformats.org/officeDocument/2006/relationships/image" Target="../media/image30.jpeg"/><Relationship Id="rId16" Type="http://schemas.openxmlformats.org/officeDocument/2006/relationships/image" Target="../media/image40.jpeg"/><Relationship Id="rId20" Type="http://schemas.openxmlformats.org/officeDocument/2006/relationships/image" Target="../media/image42.jpeg"/><Relationship Id="rId29" Type="http://schemas.openxmlformats.org/officeDocument/2006/relationships/hyperlink" Target="http://images.google.com/imgres?imgurl=http://www.heathcliff.com.au/images/email_icon.gif&amp;imgrefurl=http://www.heathcliff.com.au/images/&amp;h=171&amp;w=169&amp;sz=3&amp;hl=en&amp;start=1&amp;tbnid=T4cMr2sufF1XWM:&amp;tbnh=100&amp;tbnw=99&amp;prev=/images?q=email+icon&amp;gbv=2&amp;svnum=10&amp;hl=en" TargetMode="Externa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images.google.com/imgres?imgurl=http://www.patriotgroup.com/gestetner/copier/DSc435_200.jpg&amp;imgrefurl=http://www.patriotgroup.com/gestetner/copier/default.htm&amp;h=200&amp;w=191&amp;sz=17&amp;hl=en&amp;start=3&amp;tbnid=Akji_vqEnJmFqM:&amp;tbnh=104&amp;tbnw=99&amp;prev=/images?q=copier&amp;gbv=2&amp;svnum=10&amp;hl=en" TargetMode="External"/><Relationship Id="rId24" Type="http://schemas.openxmlformats.org/officeDocument/2006/relationships/image" Target="../media/image45.png"/><Relationship Id="rId32" Type="http://schemas.openxmlformats.org/officeDocument/2006/relationships/hyperlink" Target="http://images.google.com/imgres?imgurl=http://media.marketwire.com/attachments/200702/TN-313125_8800rim.jpg&amp;imgrefurl=http://www.marketwire.com/mw/release_html_b1?release_id=214147&amp;h=280&amp;w=196&amp;sz=10&amp;hl=en&amp;start=17&amp;tbnid=X7-pJyZkHuvPBM:&amp;tbnh=114&amp;tbnw=80&amp;prev=/images?q=Blackberry+8800&amp;gbv=2&amp;svnum=10&amp;hl=en" TargetMode="External"/><Relationship Id="rId5" Type="http://schemas.openxmlformats.org/officeDocument/2006/relationships/image" Target="../media/image33.png"/><Relationship Id="rId15" Type="http://schemas.openxmlformats.org/officeDocument/2006/relationships/hyperlink" Target="http://images.google.com/imgres?imgurl=http://www.interconweb.com/images/hp4350_printer.jpg&amp;imgrefurl=http://www.interconweb.com/hp.htm&amp;h=201&amp;w=236&amp;sz=6&amp;hl=en&amp;start=6&amp;tbnid=ua4NNJSGb79MoM:&amp;tbnh=93&amp;tbnw=109&amp;prev=/images?q=hp+printer&amp;gbv=2&amp;svnum=10&amp;hl=en" TargetMode="External"/><Relationship Id="rId23" Type="http://schemas.openxmlformats.org/officeDocument/2006/relationships/image" Target="../media/image44.jpeg"/><Relationship Id="rId28" Type="http://schemas.openxmlformats.org/officeDocument/2006/relationships/image" Target="../media/image47.jpeg"/><Relationship Id="rId36" Type="http://schemas.openxmlformats.org/officeDocument/2006/relationships/image" Target="../media/image52.jpeg"/><Relationship Id="rId10" Type="http://schemas.openxmlformats.org/officeDocument/2006/relationships/image" Target="../media/image37.jpeg"/><Relationship Id="rId19" Type="http://schemas.openxmlformats.org/officeDocument/2006/relationships/hyperlink" Target="http://images.google.com/imgres?imgurl=http://images.appleinsider.com/ipod-06-2.gif&amp;imgrefurl=http://www.appleinsider.com/article.php?id=2039&amp;h=400&amp;w=396&amp;sz=49&amp;hl=en&amp;start=1&amp;tbnid=m2sh7qwWqXq86M:&amp;tbnh=124&amp;tbnw=123&amp;prev=/images?q=ipod&amp;gbv=2&amp;svnum=10&amp;hl=en" TargetMode="External"/><Relationship Id="rId31" Type="http://schemas.openxmlformats.org/officeDocument/2006/relationships/image" Target="../media/image49.jpeg"/><Relationship Id="rId4" Type="http://schemas.openxmlformats.org/officeDocument/2006/relationships/image" Target="../media/image32.png"/><Relationship Id="rId9" Type="http://schemas.openxmlformats.org/officeDocument/2006/relationships/hyperlink" Target="http://images.google.com/imgres?imgurl=http://www.rpimaging.com/rpi/images/scanner_calibration3.jpg&amp;imgrefurl=http://www.rpimaging.com/how_it_works/how_to_calibrate_scanner&amp;h=248&amp;w=278&amp;sz=16&amp;hl=en&amp;start=5&amp;tbnid=d8zGxWRMG1zNGM:&amp;tbnh=102&amp;tbnw=114&amp;prev=/images?q=scanner&amp;gbv=2&amp;svnum=10&amp;hl=en" TargetMode="External"/><Relationship Id="rId14" Type="http://schemas.openxmlformats.org/officeDocument/2006/relationships/image" Target="../media/image39.jpeg"/><Relationship Id="rId22" Type="http://schemas.openxmlformats.org/officeDocument/2006/relationships/hyperlink" Target="http://images.google.com/imgres?imgurl=http://www.the-digital-picture.com/Images/Pic/Maxtor-External-Hard-Drive.jpg&amp;imgrefurl=http://www.the-digital-picture.com/Reviews/Maxtor-300GB-External-Hard-Drive-Review.aspx&amp;h=301&amp;w=212&amp;sz=14&amp;hl=en&amp;start=4&amp;tbnid=doEBVKtJ-D4noM:&amp;tbnh=116&amp;tbnw=82&amp;prev=/images?q=external+hard+drive&amp;gbv=2&amp;svnum=10&amp;hl=en" TargetMode="External"/><Relationship Id="rId27" Type="http://schemas.openxmlformats.org/officeDocument/2006/relationships/hyperlink" Target="http://images.google.com/imgres?imgurl=http://i27.photobucket.com/albums/c164/Gambittattoo/InstantMessengerCollage.jpg&amp;imgrefurl=http://myspace.com/jrandbradshow&amp;h=800&amp;w=800&amp;sz=85&amp;hl=en&amp;start=2&amp;tbnid=Re0ESppITKmURM:&amp;tbnh=143&amp;tbnw=143&amp;prev=/images?q=yahoo+instant+messenger&amp;gbv=2&amp;svnum=10&amp;hl=en" TargetMode="External"/><Relationship Id="rId30" Type="http://schemas.openxmlformats.org/officeDocument/2006/relationships/image" Target="../media/image48.jpeg"/><Relationship Id="rId35" Type="http://schemas.openxmlformats.org/officeDocument/2006/relationships/image" Target="../media/image5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twitter.com/denniscgarcia" TargetMode="External"/><Relationship Id="rId2" Type="http://schemas.openxmlformats.org/officeDocument/2006/relationships/hyperlink" Target="mailto:dennisga@microsoft.com"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americanbar.org/groups/departments_offices/legal_technology_resources/resources/charts_fyis/cloud-ethics-chart.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americanbar.org/groups/departments_offices/legal_technology_resources/resources/charts_fyis/cloud-ethics-chart.html"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thehlp.com/" TargetMode="External"/><Relationship Id="rId2" Type="http://schemas.openxmlformats.org/officeDocument/2006/relationships/hyperlink" Target="mailto:cmikel@thehlp.com"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linkedin.com/in/clintonmikel"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mailto:jennifer.mitchell@dinsmore.com"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kentuckybenchandbar.epubxp.com/t/30647-bench-ba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r>
              <a:rPr lang="en-US" altLang="en-US" sz="5400" dirty="0" smtClean="0"/>
              <a:t>ABA FREE CLE SERIES</a:t>
            </a:r>
          </a:p>
        </p:txBody>
      </p:sp>
      <p:sp>
        <p:nvSpPr>
          <p:cNvPr id="3075" name="Content Placeholder 2"/>
          <p:cNvSpPr>
            <a:spLocks noGrp="1"/>
          </p:cNvSpPr>
          <p:nvPr>
            <p:ph idx="1"/>
          </p:nvPr>
        </p:nvSpPr>
        <p:spPr>
          <a:xfrm>
            <a:off x="457200" y="1524000"/>
            <a:ext cx="8229600" cy="4724400"/>
          </a:xfrm>
        </p:spPr>
        <p:txBody>
          <a:bodyPr/>
          <a:lstStyle/>
          <a:p>
            <a:pPr marL="0" indent="0" algn="ctr">
              <a:buFontTx/>
              <a:buNone/>
              <a:defRPr/>
            </a:pPr>
            <a:r>
              <a:rPr lang="en-US" sz="3600" b="1" i="1" dirty="0" smtClean="0"/>
              <a:t>Steering Your Firm Through the Fog of the “Cloud”: How to Navigate Before You Are Navigated</a:t>
            </a:r>
          </a:p>
          <a:p>
            <a:pPr marL="0" indent="0" algn="ctr">
              <a:buFontTx/>
              <a:buNone/>
              <a:defRPr/>
            </a:pPr>
            <a:endParaRPr lang="en-US" sz="3600" b="1" u="sng" dirty="0"/>
          </a:p>
          <a:p>
            <a:pPr marL="0" indent="0" algn="ctr">
              <a:buFontTx/>
              <a:buNone/>
              <a:defRPr/>
            </a:pPr>
            <a:r>
              <a:rPr lang="en-US" sz="3600" b="1" dirty="0" smtClean="0"/>
              <a:t>June 15, 2015</a:t>
            </a:r>
            <a:endParaRPr lang="en-US" sz="3600" b="1" dirty="0"/>
          </a:p>
          <a:p>
            <a:pPr>
              <a:defRPr/>
            </a:pPr>
            <a:endParaRPr lang="en-US" sz="2600" dirty="0" smtClean="0"/>
          </a:p>
          <a:p>
            <a:pPr marL="0" indent="0">
              <a:buFontTx/>
              <a:buNone/>
              <a:defRPr/>
            </a:pPr>
            <a:endParaRPr lang="en-US" sz="2600" dirty="0" smtClean="0"/>
          </a:p>
        </p:txBody>
      </p:sp>
    </p:spTree>
    <p:extLst>
      <p:ext uri="{BB962C8B-B14F-4D97-AF65-F5344CB8AC3E}">
        <p14:creationId xmlns:p14="http://schemas.microsoft.com/office/powerpoint/2010/main" val="269960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9829800" cy="838200"/>
          </a:xfrm>
        </p:spPr>
        <p:txBody>
          <a:bodyPr/>
          <a:lstStyle/>
          <a:p>
            <a:pPr algn="ctr"/>
            <a:r>
              <a:rPr lang="en-US" altLang="en-US" sz="4500" dirty="0" smtClean="0"/>
              <a:t>Cloud Computing</a:t>
            </a:r>
          </a:p>
        </p:txBody>
      </p:sp>
      <p:sp>
        <p:nvSpPr>
          <p:cNvPr id="3075" name="Content Placeholder 2"/>
          <p:cNvSpPr>
            <a:spLocks noGrp="1"/>
          </p:cNvSpPr>
          <p:nvPr>
            <p:ph idx="1"/>
          </p:nvPr>
        </p:nvSpPr>
        <p:spPr>
          <a:xfrm>
            <a:off x="381000" y="1371600"/>
            <a:ext cx="8382000" cy="5181600"/>
          </a:xfrm>
        </p:spPr>
        <p:txBody>
          <a:bodyPr/>
          <a:lstStyle/>
          <a:p>
            <a:pPr marL="571500" lvl="1" indent="-571500" eaLnBrk="1" hangingPunct="1">
              <a:lnSpc>
                <a:spcPct val="70000"/>
              </a:lnSpc>
              <a:spcBef>
                <a:spcPct val="30000"/>
              </a:spcBef>
              <a:spcAft>
                <a:spcPts val="600"/>
              </a:spcAft>
              <a:buClr>
                <a:schemeClr val="bg1"/>
              </a:buClr>
              <a:buFont typeface="Arial" panose="020B0604020202020204" pitchFamily="34" charset="0"/>
              <a:buChar char="•"/>
              <a:defRPr/>
            </a:pPr>
            <a:r>
              <a:rPr lang="en-US" sz="3600" b="1" u="sng" dirty="0" smtClean="0">
                <a:latin typeface="+mj-lt"/>
              </a:rPr>
              <a:t>Remember, with cloud </a:t>
            </a:r>
            <a:r>
              <a:rPr lang="en-US" sz="3600" b="1" u="sng" dirty="0">
                <a:latin typeface="+mj-lt"/>
              </a:rPr>
              <a:t>c</a:t>
            </a:r>
            <a:r>
              <a:rPr lang="en-US" sz="3600" b="1" u="sng" dirty="0" smtClean="0">
                <a:latin typeface="+mj-lt"/>
              </a:rPr>
              <a:t>omputing</a:t>
            </a:r>
            <a:r>
              <a:rPr lang="en-US" sz="3600" dirty="0" smtClean="0">
                <a:latin typeface="+mj-lt"/>
              </a:rPr>
              <a:t>:</a:t>
            </a:r>
          </a:p>
          <a:p>
            <a:pPr marL="0" lvl="1" indent="0" eaLnBrk="1" hangingPunct="1">
              <a:lnSpc>
                <a:spcPct val="70000"/>
              </a:lnSpc>
              <a:spcBef>
                <a:spcPct val="30000"/>
              </a:spcBef>
              <a:spcAft>
                <a:spcPts val="600"/>
              </a:spcAft>
              <a:buClr>
                <a:schemeClr val="bg1"/>
              </a:buClr>
              <a:buFontTx/>
              <a:buNone/>
              <a:defRPr/>
            </a:pPr>
            <a:endParaRPr lang="en-US" sz="1200" dirty="0" smtClean="0">
              <a:latin typeface="+mj-lt"/>
            </a:endParaRPr>
          </a:p>
          <a:p>
            <a:pPr marL="971550" lvl="2" indent="-571500" eaLnBrk="1" hangingPunct="1">
              <a:lnSpc>
                <a:spcPct val="70000"/>
              </a:lnSpc>
              <a:spcBef>
                <a:spcPct val="30000"/>
              </a:spcBef>
              <a:spcAft>
                <a:spcPts val="600"/>
              </a:spcAft>
              <a:buClr>
                <a:schemeClr val="bg1"/>
              </a:buClr>
              <a:buFont typeface="Wingdings" panose="05000000000000000000" pitchFamily="2" charset="2"/>
              <a:buChar char="Ø"/>
              <a:defRPr/>
            </a:pPr>
            <a:r>
              <a:rPr lang="en-US" altLang="en-US" sz="3200" dirty="0" smtClean="0">
                <a:latin typeface="+mj-lt"/>
              </a:rPr>
              <a:t>You do not have </a:t>
            </a:r>
            <a:r>
              <a:rPr lang="en-US" altLang="en-US" sz="3200" dirty="0">
                <a:latin typeface="+mj-lt"/>
              </a:rPr>
              <a:t>physical possession of </a:t>
            </a:r>
            <a:r>
              <a:rPr lang="en-US" altLang="en-US" sz="3200" dirty="0" smtClean="0">
                <a:latin typeface="+mj-lt"/>
              </a:rPr>
              <a:t>cloud data </a:t>
            </a:r>
            <a:r>
              <a:rPr lang="en-US" altLang="en-US" sz="3200" dirty="0">
                <a:latin typeface="+mj-lt"/>
              </a:rPr>
              <a:t>or the hardware on which it’s </a:t>
            </a:r>
            <a:r>
              <a:rPr lang="en-US" altLang="en-US" sz="3200" dirty="0" smtClean="0">
                <a:latin typeface="+mj-lt"/>
              </a:rPr>
              <a:t>stored;</a:t>
            </a:r>
          </a:p>
          <a:p>
            <a:pPr marL="971550" lvl="2" indent="-571500" eaLnBrk="1" hangingPunct="1">
              <a:lnSpc>
                <a:spcPct val="70000"/>
              </a:lnSpc>
              <a:spcBef>
                <a:spcPct val="30000"/>
              </a:spcBef>
              <a:spcAft>
                <a:spcPts val="600"/>
              </a:spcAft>
              <a:buClr>
                <a:schemeClr val="bg1"/>
              </a:buClr>
              <a:buFont typeface="Wingdings" panose="05000000000000000000" pitchFamily="2" charset="2"/>
              <a:buChar char="Ø"/>
              <a:defRPr/>
            </a:pPr>
            <a:r>
              <a:rPr lang="en-US" altLang="en-US" sz="3200" dirty="0" smtClean="0">
                <a:latin typeface="+mj-lt"/>
              </a:rPr>
              <a:t>You (and sometimes </a:t>
            </a:r>
            <a:r>
              <a:rPr lang="en-US" altLang="en-US" sz="3200" dirty="0">
                <a:latin typeface="+mj-lt"/>
              </a:rPr>
              <a:t>even the </a:t>
            </a:r>
            <a:r>
              <a:rPr lang="en-US" altLang="en-US" sz="3200" dirty="0" smtClean="0">
                <a:latin typeface="+mj-lt"/>
              </a:rPr>
              <a:t>cloud vendor) often does not </a:t>
            </a:r>
            <a:r>
              <a:rPr lang="en-US" altLang="en-US" sz="3200" dirty="0">
                <a:latin typeface="+mj-lt"/>
              </a:rPr>
              <a:t>know where the information resides at any given </a:t>
            </a:r>
            <a:r>
              <a:rPr lang="en-US" altLang="en-US" sz="3200" dirty="0" smtClean="0">
                <a:latin typeface="+mj-lt"/>
              </a:rPr>
              <a:t>moment; and</a:t>
            </a:r>
          </a:p>
          <a:p>
            <a:pPr marL="971550" lvl="2" indent="-571500" eaLnBrk="1" hangingPunct="1">
              <a:lnSpc>
                <a:spcPct val="70000"/>
              </a:lnSpc>
              <a:spcBef>
                <a:spcPct val="30000"/>
              </a:spcBef>
              <a:spcAft>
                <a:spcPts val="600"/>
              </a:spcAft>
              <a:buClr>
                <a:schemeClr val="bg1"/>
              </a:buClr>
              <a:buFont typeface="Wingdings" panose="05000000000000000000" pitchFamily="2" charset="2"/>
              <a:buChar char="Ø"/>
              <a:defRPr/>
            </a:pPr>
            <a:r>
              <a:rPr lang="en-US" altLang="en-US" sz="3200" dirty="0" smtClean="0">
                <a:latin typeface="+mj-lt"/>
                <a:cs typeface="Arial" pitchFamily="34" charset="0"/>
              </a:rPr>
              <a:t>Your rights are </a:t>
            </a:r>
            <a:r>
              <a:rPr lang="en-US" altLang="en-US" sz="3200" dirty="0">
                <a:latin typeface="+mj-lt"/>
                <a:cs typeface="Arial" pitchFamily="34" charset="0"/>
              </a:rPr>
              <a:t>defined entirely by contract.</a:t>
            </a:r>
          </a:p>
          <a:p>
            <a:pPr marL="0" indent="0">
              <a:buFontTx/>
              <a:buNone/>
              <a:defRPr/>
            </a:pPr>
            <a:endParaRPr lang="en-US" sz="2400" dirty="0" smtClean="0"/>
          </a:p>
        </p:txBody>
      </p:sp>
    </p:spTree>
    <p:extLst>
      <p:ext uri="{BB962C8B-B14F-4D97-AF65-F5344CB8AC3E}">
        <p14:creationId xmlns:p14="http://schemas.microsoft.com/office/powerpoint/2010/main" val="16074977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Costs of a Data Breach</a:t>
            </a:r>
          </a:p>
        </p:txBody>
      </p:sp>
      <p:sp>
        <p:nvSpPr>
          <p:cNvPr id="30723" name="Content Placeholder 2"/>
          <p:cNvSpPr>
            <a:spLocks noGrp="1"/>
          </p:cNvSpPr>
          <p:nvPr>
            <p:ph idx="1"/>
          </p:nvPr>
        </p:nvSpPr>
        <p:spPr/>
        <p:txBody>
          <a:bodyPr/>
          <a:lstStyle/>
          <a:p>
            <a:r>
              <a:rPr lang="en-US" altLang="en-US" sz="2000" dirty="0" smtClean="0"/>
              <a:t>Legal frameworks provide for different fines and penalties in the event of a breach</a:t>
            </a:r>
          </a:p>
          <a:p>
            <a:pPr lvl="1"/>
            <a:r>
              <a:rPr lang="en-US" altLang="en-US" sz="2000" dirty="0" smtClean="0"/>
              <a:t>Civil Penalties</a:t>
            </a:r>
          </a:p>
          <a:p>
            <a:pPr lvl="2"/>
            <a:r>
              <a:rPr lang="en-US" altLang="en-US" sz="2000" dirty="0" smtClean="0"/>
              <a:t>HIPAA violations range from $100 to $50,000 per violation, based on level of knowledge.</a:t>
            </a:r>
          </a:p>
          <a:p>
            <a:pPr lvl="2"/>
            <a:r>
              <a:rPr lang="en-US" altLang="en-US" sz="2000" dirty="0" smtClean="0"/>
              <a:t>FTC can impose fines up to $16,000 per violation</a:t>
            </a:r>
          </a:p>
          <a:p>
            <a:pPr lvl="2"/>
            <a:r>
              <a:rPr lang="en-US" altLang="en-US" sz="2000" dirty="0" smtClean="0"/>
              <a:t>Penalties can range from $5,000 to $100,000 per month for PCI compliance violations</a:t>
            </a:r>
          </a:p>
          <a:p>
            <a:pPr lvl="2"/>
            <a:endParaRPr lang="en-US" altLang="en-US" sz="2000" dirty="0" smtClean="0"/>
          </a:p>
          <a:p>
            <a:pPr lvl="1"/>
            <a:r>
              <a:rPr lang="en-US" altLang="en-US" sz="2000" dirty="0" smtClean="0"/>
              <a:t>Criminal</a:t>
            </a:r>
          </a:p>
          <a:p>
            <a:pPr lvl="2"/>
            <a:r>
              <a:rPr lang="en-US" altLang="en-US" sz="2000" dirty="0" smtClean="0"/>
              <a:t>HIPAA provides for </a:t>
            </a:r>
            <a:r>
              <a:rPr lang="en-US" altLang="en-US" sz="2000" dirty="0" smtClean="0">
                <a:cs typeface="Times New Roman" panose="02020603050405020304" pitchFamily="18" charset="0"/>
              </a:rPr>
              <a:t>criminal fines up to $250,000 and imprisonment of up to 10 years.</a:t>
            </a:r>
          </a:p>
        </p:txBody>
      </p:sp>
    </p:spTree>
    <p:extLst>
      <p:ext uri="{BB962C8B-B14F-4D97-AF65-F5344CB8AC3E}">
        <p14:creationId xmlns:p14="http://schemas.microsoft.com/office/powerpoint/2010/main" val="17119139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Why Cyber Insurance?</a:t>
            </a:r>
          </a:p>
        </p:txBody>
      </p:sp>
      <p:graphicFrame>
        <p:nvGraphicFramePr>
          <p:cNvPr id="5" name="Content Placeholder 4"/>
          <p:cNvGraphicFramePr>
            <a:graphicFrameLocks noGrp="1"/>
          </p:cNvGraphicFramePr>
          <p:nvPr>
            <p:ph idx="1"/>
          </p:nvPr>
        </p:nvGraphicFramePr>
        <p:xfrm>
          <a:off x="457200" y="1600201"/>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TextBox 5"/>
          <p:cNvSpPr txBox="1">
            <a:spLocks noChangeArrowheads="1"/>
          </p:cNvSpPr>
          <p:nvPr/>
        </p:nvSpPr>
        <p:spPr bwMode="auto">
          <a:xfrm>
            <a:off x="2514600" y="59436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bg1"/>
                </a:solidFill>
              </a:rPr>
              <a:t>Source: 2015 Ponemon study, 2014 Marsh Global Survey, &amp; Hauser Insurance Group</a:t>
            </a:r>
          </a:p>
        </p:txBody>
      </p:sp>
    </p:spTree>
    <p:extLst>
      <p:ext uri="{BB962C8B-B14F-4D97-AF65-F5344CB8AC3E}">
        <p14:creationId xmlns:p14="http://schemas.microsoft.com/office/powerpoint/2010/main" val="11426901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What is Cyber insurance?</a:t>
            </a:r>
          </a:p>
        </p:txBody>
      </p:sp>
      <p:sp>
        <p:nvSpPr>
          <p:cNvPr id="5" name="Content Placeholder 4"/>
          <p:cNvSpPr>
            <a:spLocks noGrp="1"/>
          </p:cNvSpPr>
          <p:nvPr>
            <p:ph sz="half" idx="1"/>
          </p:nvPr>
        </p:nvSpPr>
        <p:spPr>
          <a:xfrm>
            <a:off x="457200" y="1600200"/>
            <a:ext cx="3200400" cy="4525963"/>
          </a:xfrm>
        </p:spPr>
        <p:txBody>
          <a:bodyPr/>
          <a:lstStyle/>
          <a:p>
            <a:pPr>
              <a:spcBef>
                <a:spcPts val="0"/>
              </a:spcBef>
              <a:spcAft>
                <a:spcPts val="1200"/>
              </a:spcAft>
              <a:defRPr/>
            </a:pPr>
            <a:r>
              <a:rPr lang="en-US" sz="1600" dirty="0"/>
              <a:t>Not only for hacker attacks and/or electronic information</a:t>
            </a:r>
          </a:p>
          <a:p>
            <a:pPr lvl="1">
              <a:spcBef>
                <a:spcPts val="0"/>
              </a:spcBef>
              <a:spcAft>
                <a:spcPts val="0"/>
              </a:spcAft>
              <a:defRPr/>
            </a:pPr>
            <a:r>
              <a:rPr lang="en-US" sz="1600" dirty="0"/>
              <a:t>Stolen devices</a:t>
            </a:r>
          </a:p>
          <a:p>
            <a:pPr lvl="1">
              <a:spcBef>
                <a:spcPts val="0"/>
              </a:spcBef>
              <a:spcAft>
                <a:spcPts val="0"/>
              </a:spcAft>
              <a:defRPr/>
            </a:pPr>
            <a:r>
              <a:rPr lang="en-US" sz="1600" dirty="0"/>
              <a:t>Accidental release</a:t>
            </a:r>
          </a:p>
          <a:p>
            <a:pPr lvl="1">
              <a:spcBef>
                <a:spcPts val="0"/>
              </a:spcBef>
              <a:spcAft>
                <a:spcPts val="0"/>
              </a:spcAft>
              <a:defRPr/>
            </a:pPr>
            <a:r>
              <a:rPr lang="en-US" sz="1600" dirty="0"/>
              <a:t>Malicious employee</a:t>
            </a:r>
          </a:p>
          <a:p>
            <a:pPr lvl="1">
              <a:spcBef>
                <a:spcPts val="0"/>
              </a:spcBef>
              <a:spcAft>
                <a:spcPts val="1200"/>
              </a:spcAft>
              <a:defRPr/>
            </a:pPr>
            <a:r>
              <a:rPr lang="en-US" sz="1600" dirty="0"/>
              <a:t>Paper files</a:t>
            </a:r>
          </a:p>
          <a:p>
            <a:pPr>
              <a:spcBef>
                <a:spcPts val="0"/>
              </a:spcBef>
              <a:spcAft>
                <a:spcPts val="1200"/>
              </a:spcAft>
              <a:defRPr/>
            </a:pPr>
            <a:r>
              <a:rPr lang="en-US" sz="1600" dirty="0"/>
              <a:t>Modular policy form with various insuring agreements</a:t>
            </a:r>
          </a:p>
          <a:p>
            <a:pPr>
              <a:spcBef>
                <a:spcPts val="0"/>
              </a:spcBef>
              <a:spcAft>
                <a:spcPts val="1200"/>
              </a:spcAft>
              <a:defRPr/>
            </a:pPr>
            <a:r>
              <a:rPr lang="en-US" sz="1600" dirty="0"/>
              <a:t>Can include coverage for First-party and Third-party claims</a:t>
            </a:r>
          </a:p>
          <a:p>
            <a:pPr>
              <a:spcBef>
                <a:spcPts val="0"/>
              </a:spcBef>
              <a:spcAft>
                <a:spcPts val="1200"/>
              </a:spcAft>
              <a:defRPr/>
            </a:pPr>
            <a:r>
              <a:rPr lang="en-US" sz="1600" dirty="0"/>
              <a:t>Dramatic difference between policy forms</a:t>
            </a:r>
          </a:p>
          <a:p>
            <a:pPr>
              <a:spcBef>
                <a:spcPts val="0"/>
              </a:spcBef>
              <a:spcAft>
                <a:spcPts val="1200"/>
              </a:spcAft>
              <a:defRPr/>
            </a:pPr>
            <a:r>
              <a:rPr lang="en-US" sz="1600" dirty="0"/>
              <a:t>Incident response plan</a:t>
            </a:r>
          </a:p>
          <a:p>
            <a:pPr marL="0" indent="0">
              <a:spcBef>
                <a:spcPts val="0"/>
              </a:spcBef>
              <a:spcAft>
                <a:spcPts val="1200"/>
              </a:spcAft>
              <a:buFontTx/>
              <a:buNone/>
              <a:defRPr/>
            </a:pPr>
            <a:endParaRPr lang="en-US" sz="1600" dirty="0"/>
          </a:p>
        </p:txBody>
      </p:sp>
      <p:pic>
        <p:nvPicPr>
          <p:cNvPr id="3277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2209800"/>
            <a:ext cx="4992688" cy="2392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3" name="TextBox 7"/>
          <p:cNvSpPr txBox="1">
            <a:spLocks noChangeArrowheads="1"/>
          </p:cNvSpPr>
          <p:nvPr/>
        </p:nvSpPr>
        <p:spPr bwMode="auto">
          <a:xfrm>
            <a:off x="4267200" y="184785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dirty="0">
                <a:solidFill>
                  <a:schemeClr val="bg1"/>
                </a:solidFill>
              </a:rPr>
              <a:t>Root Causes of Breach</a:t>
            </a:r>
          </a:p>
        </p:txBody>
      </p:sp>
      <p:sp>
        <p:nvSpPr>
          <p:cNvPr id="32774" name="Rectangle 8"/>
          <p:cNvSpPr>
            <a:spLocks noChangeArrowheads="1"/>
          </p:cNvSpPr>
          <p:nvPr/>
        </p:nvSpPr>
        <p:spPr bwMode="auto">
          <a:xfrm>
            <a:off x="4419600" y="46482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solidFill>
                  <a:schemeClr val="bg1"/>
                </a:solidFill>
              </a:rPr>
              <a:t>Ponemon Institute </a:t>
            </a:r>
            <a:r>
              <a:rPr lang="en-US" altLang="en-US" sz="1400" i="1" dirty="0">
                <a:solidFill>
                  <a:schemeClr val="bg1"/>
                </a:solidFill>
              </a:rPr>
              <a:t>2014: A Year of Mega Breaches</a:t>
            </a:r>
            <a:endParaRPr lang="en-US" altLang="en-US" sz="1400" dirty="0">
              <a:solidFill>
                <a:schemeClr val="bg1"/>
              </a:solidFill>
            </a:endParaRPr>
          </a:p>
        </p:txBody>
      </p:sp>
    </p:spTree>
    <p:extLst>
      <p:ext uri="{BB962C8B-B14F-4D97-AF65-F5344CB8AC3E}">
        <p14:creationId xmlns:p14="http://schemas.microsoft.com/office/powerpoint/2010/main" val="2317575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US" altLang="en-US" dirty="0" smtClean="0"/>
              <a:t>Insurance Agreements</a:t>
            </a:r>
          </a:p>
        </p:txBody>
      </p:sp>
      <p:sp>
        <p:nvSpPr>
          <p:cNvPr id="33795" name="Content Placeholder 5"/>
          <p:cNvSpPr>
            <a:spLocks noGrp="1"/>
          </p:cNvSpPr>
          <p:nvPr>
            <p:ph idx="1"/>
          </p:nvPr>
        </p:nvSpPr>
        <p:spPr/>
        <p:txBody>
          <a:bodyPr/>
          <a:lstStyle/>
          <a:p>
            <a:r>
              <a:rPr lang="en-US" altLang="en-US" dirty="0" smtClean="0"/>
              <a:t>Network Security and Privacy Liability</a:t>
            </a:r>
          </a:p>
          <a:p>
            <a:r>
              <a:rPr lang="en-US" altLang="en-US" dirty="0" smtClean="0"/>
              <a:t>Regulatory Defense and Penalties</a:t>
            </a:r>
          </a:p>
          <a:p>
            <a:r>
              <a:rPr lang="en-US" altLang="en-US" dirty="0" smtClean="0"/>
              <a:t>Breach Response</a:t>
            </a:r>
          </a:p>
          <a:p>
            <a:r>
              <a:rPr lang="en-US" altLang="en-US" dirty="0" smtClean="0"/>
              <a:t>Hacker Damage / Digital Asset Loss</a:t>
            </a:r>
          </a:p>
          <a:p>
            <a:r>
              <a:rPr lang="en-US" altLang="en-US" dirty="0" smtClean="0"/>
              <a:t>Cyber Business Interruption</a:t>
            </a:r>
          </a:p>
          <a:p>
            <a:r>
              <a:rPr lang="en-US" altLang="en-US" dirty="0" smtClean="0"/>
              <a:t>Media Liability</a:t>
            </a:r>
          </a:p>
          <a:p>
            <a:r>
              <a:rPr lang="en-US" altLang="en-US" dirty="0" smtClean="0"/>
              <a:t>Cyber Extortion</a:t>
            </a:r>
          </a:p>
          <a:p>
            <a:endParaRPr lang="en-US" altLang="en-US" dirty="0" smtClean="0"/>
          </a:p>
        </p:txBody>
      </p:sp>
    </p:spTree>
    <p:extLst>
      <p:ext uri="{BB962C8B-B14F-4D97-AF65-F5344CB8AC3E}">
        <p14:creationId xmlns:p14="http://schemas.microsoft.com/office/powerpoint/2010/main" val="38804540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altLang="en-US" sz="4000" dirty="0" smtClean="0"/>
              <a:t>Coverage Considerations</a:t>
            </a:r>
          </a:p>
        </p:txBody>
      </p:sp>
      <p:sp>
        <p:nvSpPr>
          <p:cNvPr id="34819" name="Content Placeholder 5"/>
          <p:cNvSpPr>
            <a:spLocks noGrp="1"/>
          </p:cNvSpPr>
          <p:nvPr>
            <p:ph idx="1"/>
          </p:nvPr>
        </p:nvSpPr>
        <p:spPr/>
        <p:txBody>
          <a:bodyPr/>
          <a:lstStyle/>
          <a:p>
            <a:r>
              <a:rPr lang="en-US" altLang="en-US" sz="2800" dirty="0" smtClean="0"/>
              <a:t>PCI fines and penalties</a:t>
            </a:r>
          </a:p>
          <a:p>
            <a:r>
              <a:rPr lang="en-US" altLang="en-US" sz="2800" dirty="0" smtClean="0"/>
              <a:t>Contingent business interruption</a:t>
            </a:r>
          </a:p>
          <a:p>
            <a:r>
              <a:rPr lang="en-US" altLang="en-US" sz="2800" dirty="0" smtClean="0"/>
              <a:t>Consequential brand reputation coverage</a:t>
            </a:r>
          </a:p>
          <a:p>
            <a:r>
              <a:rPr lang="en-US" altLang="en-US" sz="2800" dirty="0" smtClean="0"/>
              <a:t>Breach response based on per-record limit vs. dollar amount</a:t>
            </a:r>
          </a:p>
          <a:p>
            <a:r>
              <a:rPr lang="en-US" altLang="en-US" sz="2800" dirty="0" smtClean="0"/>
              <a:t>Include prior acts coverage for first time buyers</a:t>
            </a:r>
          </a:p>
          <a:p>
            <a:r>
              <a:rPr lang="en-US" altLang="en-US" sz="2800" dirty="0" smtClean="0"/>
              <a:t>Affirmative breach of contract</a:t>
            </a:r>
          </a:p>
          <a:p>
            <a:r>
              <a:rPr lang="en-US" altLang="en-US" sz="2800" dirty="0" smtClean="0"/>
              <a:t>Cyber crime</a:t>
            </a:r>
          </a:p>
        </p:txBody>
      </p:sp>
    </p:spTree>
    <p:extLst>
      <p:ext uri="{BB962C8B-B14F-4D97-AF65-F5344CB8AC3E}">
        <p14:creationId xmlns:p14="http://schemas.microsoft.com/office/powerpoint/2010/main" val="2020292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Prevention</a:t>
            </a:r>
          </a:p>
        </p:txBody>
      </p:sp>
      <p:sp>
        <p:nvSpPr>
          <p:cNvPr id="35843" name="Content Placeholder 2"/>
          <p:cNvSpPr>
            <a:spLocks noGrp="1"/>
          </p:cNvSpPr>
          <p:nvPr>
            <p:ph idx="1"/>
          </p:nvPr>
        </p:nvSpPr>
        <p:spPr/>
        <p:txBody>
          <a:bodyPr/>
          <a:lstStyle/>
          <a:p>
            <a:r>
              <a:rPr lang="en-US" altLang="en-US" dirty="0" smtClean="0"/>
              <a:t>Multilayered protection of law firm data</a:t>
            </a:r>
          </a:p>
          <a:p>
            <a:pPr lvl="1"/>
            <a:r>
              <a:rPr lang="en-US" altLang="en-US" dirty="0" smtClean="0"/>
              <a:t>Evaluate cybersecurity budget &amp; IT resources</a:t>
            </a:r>
          </a:p>
          <a:p>
            <a:pPr lvl="1"/>
            <a:r>
              <a:rPr lang="en-US" altLang="en-US" dirty="0" smtClean="0"/>
              <a:t>Security Risk Analysis</a:t>
            </a:r>
          </a:p>
          <a:p>
            <a:pPr lvl="1"/>
            <a:r>
              <a:rPr lang="en-US" altLang="en-US" dirty="0" smtClean="0"/>
              <a:t>Encryption</a:t>
            </a:r>
          </a:p>
          <a:p>
            <a:pPr lvl="1"/>
            <a:r>
              <a:rPr lang="en-US" altLang="en-US" dirty="0" smtClean="0"/>
              <a:t>Scrutinize cloud services &amp; vendors</a:t>
            </a:r>
          </a:p>
          <a:p>
            <a:pPr lvl="1"/>
            <a:r>
              <a:rPr lang="en-US" altLang="en-US" dirty="0" smtClean="0"/>
              <a:t>Develop a Response Plan</a:t>
            </a:r>
          </a:p>
          <a:p>
            <a:pPr lvl="1"/>
            <a:r>
              <a:rPr lang="en-US" altLang="en-US" dirty="0" smtClean="0"/>
              <a:t>Third-party, nationally-certified data center</a:t>
            </a:r>
          </a:p>
          <a:p>
            <a:pPr lvl="1"/>
            <a:r>
              <a:rPr lang="en-US" altLang="en-US" dirty="0" smtClean="0"/>
              <a:t>Training ALL personnel</a:t>
            </a:r>
          </a:p>
        </p:txBody>
      </p:sp>
    </p:spTree>
    <p:extLst>
      <p:ext uri="{BB962C8B-B14F-4D97-AF65-F5344CB8AC3E}">
        <p14:creationId xmlns:p14="http://schemas.microsoft.com/office/powerpoint/2010/main" val="918398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Best Practices</a:t>
            </a:r>
          </a:p>
        </p:txBody>
      </p:sp>
      <p:sp>
        <p:nvSpPr>
          <p:cNvPr id="4" name="Content Placeholder 2"/>
          <p:cNvSpPr>
            <a:spLocks noGrp="1"/>
          </p:cNvSpPr>
          <p:nvPr>
            <p:ph idx="1"/>
          </p:nvPr>
        </p:nvSpPr>
        <p:spPr/>
        <p:txBody>
          <a:bodyPr>
            <a:normAutofit fontScale="77500" lnSpcReduction="20000"/>
          </a:bodyPr>
          <a:lstStyle/>
          <a:p>
            <a:pPr>
              <a:defRPr/>
            </a:pPr>
            <a:r>
              <a:rPr lang="en-US" sz="3100" dirty="0" smtClean="0"/>
              <a:t>How can we avoid a breach?</a:t>
            </a:r>
          </a:p>
          <a:p>
            <a:pPr lvl="1">
              <a:defRPr/>
            </a:pPr>
            <a:r>
              <a:rPr lang="en-US" dirty="0" smtClean="0"/>
              <a:t>Limit the amount of data collected and used.  </a:t>
            </a:r>
          </a:p>
          <a:p>
            <a:pPr lvl="2">
              <a:defRPr/>
            </a:pPr>
            <a:r>
              <a:rPr lang="en-US" dirty="0" smtClean="0"/>
              <a:t>Less data available results in less chance of breach and less damage if information is breached.</a:t>
            </a:r>
          </a:p>
          <a:p>
            <a:pPr lvl="1">
              <a:defRPr/>
            </a:pPr>
            <a:r>
              <a:rPr lang="en-US" dirty="0" smtClean="0"/>
              <a:t>Use encryption whenever possible</a:t>
            </a:r>
          </a:p>
          <a:p>
            <a:pPr lvl="2">
              <a:defRPr/>
            </a:pPr>
            <a:r>
              <a:rPr lang="en-US" dirty="0" smtClean="0"/>
              <a:t>Both “at rest” and “in motion”</a:t>
            </a:r>
          </a:p>
          <a:p>
            <a:pPr lvl="1">
              <a:defRPr/>
            </a:pPr>
            <a:r>
              <a:rPr lang="en-US" dirty="0" smtClean="0"/>
              <a:t>Use strong passwords and, if possible, require two-factor authentication on remote access accounts.</a:t>
            </a:r>
          </a:p>
          <a:p>
            <a:pPr lvl="1">
              <a:defRPr/>
            </a:pPr>
            <a:r>
              <a:rPr lang="en-US" dirty="0" smtClean="0"/>
              <a:t>Implement monitoring and auditing processes to review potential security risks</a:t>
            </a:r>
          </a:p>
          <a:p>
            <a:pPr lvl="2">
              <a:defRPr/>
            </a:pPr>
            <a:r>
              <a:rPr lang="en-US" dirty="0" smtClean="0"/>
              <a:t>Identify the weak links before they become an issue</a:t>
            </a:r>
          </a:p>
          <a:p>
            <a:pPr lvl="1">
              <a:defRPr/>
            </a:pPr>
            <a:r>
              <a:rPr lang="en-US" dirty="0" smtClean="0"/>
              <a:t>Keep antivirus, firewalls, intrusion detection software, etc. active and updated</a:t>
            </a:r>
          </a:p>
          <a:p>
            <a:pPr lvl="2">
              <a:defRPr/>
            </a:pPr>
            <a:r>
              <a:rPr lang="en-US" dirty="0" smtClean="0"/>
              <a:t>Do not disable these functions for any reason.  Keep all security features enabled at all times</a:t>
            </a:r>
          </a:p>
          <a:p>
            <a:pPr lvl="1">
              <a:buFontTx/>
              <a:buNone/>
              <a:defRPr/>
            </a:pPr>
            <a:endParaRPr lang="en-US" dirty="0"/>
          </a:p>
        </p:txBody>
      </p:sp>
    </p:spTree>
    <p:extLst>
      <p:ext uri="{BB962C8B-B14F-4D97-AF65-F5344CB8AC3E}">
        <p14:creationId xmlns:p14="http://schemas.microsoft.com/office/powerpoint/2010/main" val="36685937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Best Practices</a:t>
            </a:r>
          </a:p>
        </p:txBody>
      </p:sp>
      <p:sp>
        <p:nvSpPr>
          <p:cNvPr id="4" name="Content Placeholder 2"/>
          <p:cNvSpPr>
            <a:spLocks noGrp="1"/>
          </p:cNvSpPr>
          <p:nvPr>
            <p:ph idx="1"/>
          </p:nvPr>
        </p:nvSpPr>
        <p:spPr/>
        <p:txBody>
          <a:bodyPr>
            <a:normAutofit fontScale="70000" lnSpcReduction="20000"/>
          </a:bodyPr>
          <a:lstStyle/>
          <a:p>
            <a:pPr>
              <a:defRPr/>
            </a:pPr>
            <a:r>
              <a:rPr lang="en-US" sz="3400" dirty="0" smtClean="0"/>
              <a:t>How can we avoid a breach?</a:t>
            </a:r>
          </a:p>
          <a:p>
            <a:pPr lvl="1">
              <a:defRPr/>
            </a:pPr>
            <a:r>
              <a:rPr lang="en-US" sz="2900" dirty="0" smtClean="0"/>
              <a:t>Educate users – This is one of the most important steps we can take.  Your employees are your best defense.  </a:t>
            </a:r>
          </a:p>
          <a:p>
            <a:pPr lvl="2">
              <a:defRPr/>
            </a:pPr>
            <a:r>
              <a:rPr lang="en-US" sz="2600" dirty="0" smtClean="0"/>
              <a:t>An informed user is a user who behaves more responsibly and takes fewer risks with valuable company data, including e-mail.</a:t>
            </a:r>
          </a:p>
          <a:p>
            <a:pPr lvl="1">
              <a:defRPr/>
            </a:pPr>
            <a:r>
              <a:rPr lang="en-US" sz="2900" dirty="0" smtClean="0"/>
              <a:t>Encourage employees to report suspicious activity immediately</a:t>
            </a:r>
            <a:endParaRPr lang="en-US" sz="2600" dirty="0" smtClean="0"/>
          </a:p>
          <a:p>
            <a:pPr lvl="2">
              <a:defRPr/>
            </a:pPr>
            <a:r>
              <a:rPr lang="en-US" sz="2600" dirty="0" smtClean="0"/>
              <a:t>Trust your gut.</a:t>
            </a:r>
            <a:r>
              <a:rPr lang="en-US" sz="2600" dirty="0"/>
              <a:t> </a:t>
            </a:r>
            <a:r>
              <a:rPr lang="en-US" sz="2600" dirty="0" smtClean="0"/>
              <a:t>If you see something, say something.</a:t>
            </a:r>
          </a:p>
          <a:p>
            <a:pPr lvl="2">
              <a:defRPr/>
            </a:pPr>
            <a:r>
              <a:rPr lang="en-US" sz="2600" dirty="0" smtClean="0"/>
              <a:t>Report unexpected activity or behavior by your machine, erratic operations, responses to e-mails you did not send, etc.</a:t>
            </a:r>
          </a:p>
          <a:p>
            <a:pPr lvl="2">
              <a:defRPr/>
            </a:pPr>
            <a:r>
              <a:rPr lang="en-US" sz="2600" dirty="0" smtClean="0"/>
              <a:t>Threats can be discovered and mitigated more quickly if everyone takes on an active responsibility for network security.</a:t>
            </a:r>
          </a:p>
          <a:p>
            <a:pPr lvl="1">
              <a:defRPr/>
            </a:pPr>
            <a:r>
              <a:rPr lang="en-US" sz="2900" dirty="0" smtClean="0"/>
              <a:t>Limit physical access to your computer/device</a:t>
            </a:r>
          </a:p>
          <a:p>
            <a:pPr lvl="2">
              <a:defRPr/>
            </a:pPr>
            <a:r>
              <a:rPr lang="en-US" sz="2600" dirty="0" smtClean="0"/>
              <a:t>Never leave unattended or in an unsecure location</a:t>
            </a:r>
          </a:p>
          <a:p>
            <a:pPr lvl="2">
              <a:defRPr/>
            </a:pPr>
            <a:r>
              <a:rPr lang="en-US" sz="2600" dirty="0" smtClean="0"/>
              <a:t>Require devices to be locked when not in use, require password for reentry</a:t>
            </a:r>
          </a:p>
        </p:txBody>
      </p:sp>
    </p:spTree>
    <p:extLst>
      <p:ext uri="{BB962C8B-B14F-4D97-AF65-F5344CB8AC3E}">
        <p14:creationId xmlns:p14="http://schemas.microsoft.com/office/powerpoint/2010/main" val="32466753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Best Practices</a:t>
            </a:r>
          </a:p>
        </p:txBody>
      </p:sp>
      <p:sp>
        <p:nvSpPr>
          <p:cNvPr id="38915" name="Content Placeholder 4"/>
          <p:cNvSpPr>
            <a:spLocks noGrp="1"/>
          </p:cNvSpPr>
          <p:nvPr>
            <p:ph idx="1"/>
          </p:nvPr>
        </p:nvSpPr>
        <p:spPr/>
        <p:txBody>
          <a:bodyPr/>
          <a:lstStyle/>
          <a:p>
            <a:pPr>
              <a:lnSpc>
                <a:spcPct val="90000"/>
              </a:lnSpc>
            </a:pPr>
            <a:r>
              <a:rPr lang="en-US" altLang="en-US" sz="2400" dirty="0" smtClean="0"/>
              <a:t>How can we avoid a breach?</a:t>
            </a:r>
          </a:p>
          <a:p>
            <a:pPr lvl="1">
              <a:lnSpc>
                <a:spcPct val="90000"/>
              </a:lnSpc>
            </a:pPr>
            <a:r>
              <a:rPr lang="en-US" altLang="en-US" sz="2000" dirty="0" smtClean="0"/>
              <a:t>Clean Desk Policy</a:t>
            </a:r>
          </a:p>
          <a:p>
            <a:pPr lvl="2">
              <a:lnSpc>
                <a:spcPct val="90000"/>
              </a:lnSpc>
            </a:pPr>
            <a:r>
              <a:rPr lang="en-US" altLang="en-US" sz="1800" dirty="0" smtClean="0"/>
              <a:t>Put away files containing PHI/PII when not in use.</a:t>
            </a:r>
          </a:p>
          <a:p>
            <a:pPr lvl="2">
              <a:lnSpc>
                <a:spcPct val="90000"/>
              </a:lnSpc>
            </a:pPr>
            <a:r>
              <a:rPr lang="en-US" altLang="en-US" sz="1800" dirty="0" smtClean="0"/>
              <a:t>Do not leave files out overnight.</a:t>
            </a:r>
          </a:p>
          <a:p>
            <a:pPr lvl="2">
              <a:lnSpc>
                <a:spcPct val="90000"/>
              </a:lnSpc>
            </a:pPr>
            <a:r>
              <a:rPr lang="en-US" altLang="en-US" sz="1800" dirty="0" smtClean="0"/>
              <a:t>Consider storing files in a locked location or drawer when not in use.</a:t>
            </a:r>
          </a:p>
          <a:p>
            <a:pPr lvl="1">
              <a:lnSpc>
                <a:spcPct val="90000"/>
              </a:lnSpc>
            </a:pPr>
            <a:r>
              <a:rPr lang="en-US" altLang="en-US" sz="2000" dirty="0" smtClean="0"/>
              <a:t>Proper Disposal</a:t>
            </a:r>
          </a:p>
          <a:p>
            <a:pPr lvl="2">
              <a:lnSpc>
                <a:spcPct val="90000"/>
              </a:lnSpc>
            </a:pPr>
            <a:r>
              <a:rPr lang="en-US" altLang="en-US" sz="1800" dirty="0" smtClean="0"/>
              <a:t>Ensure that documents or files containing PHI/PII are properly disposed of and shredded</a:t>
            </a:r>
          </a:p>
          <a:p>
            <a:pPr lvl="2">
              <a:lnSpc>
                <a:spcPct val="90000"/>
              </a:lnSpc>
            </a:pPr>
            <a:r>
              <a:rPr lang="en-US" altLang="en-US" sz="1800" dirty="0" smtClean="0"/>
              <a:t>Destruction of electronic PHI/PII must comply with NIST standards.</a:t>
            </a:r>
          </a:p>
          <a:p>
            <a:pPr lvl="1">
              <a:lnSpc>
                <a:spcPct val="90000"/>
              </a:lnSpc>
            </a:pPr>
            <a:r>
              <a:rPr lang="en-US" altLang="en-US" sz="2000" dirty="0" smtClean="0"/>
              <a:t>Be Proactive</a:t>
            </a:r>
          </a:p>
          <a:p>
            <a:pPr lvl="2">
              <a:lnSpc>
                <a:spcPct val="90000"/>
              </a:lnSpc>
            </a:pPr>
            <a:r>
              <a:rPr lang="en-US" altLang="en-US" sz="1800" dirty="0" smtClean="0"/>
              <a:t>Take action </a:t>
            </a:r>
            <a:r>
              <a:rPr lang="en-US" altLang="en-US" sz="1800" u="sng" dirty="0" smtClean="0"/>
              <a:t>before</a:t>
            </a:r>
            <a:r>
              <a:rPr lang="en-US" altLang="en-US" sz="1800" dirty="0" smtClean="0"/>
              <a:t> the breach occurs and </a:t>
            </a:r>
            <a:r>
              <a:rPr lang="en-US" altLang="en-US" sz="1800" u="sng" dirty="0" smtClean="0"/>
              <a:t>document</a:t>
            </a:r>
            <a:r>
              <a:rPr lang="en-US" altLang="en-US" sz="1800" dirty="0" smtClean="0"/>
              <a:t> those efforts.</a:t>
            </a:r>
          </a:p>
          <a:p>
            <a:pPr lvl="2">
              <a:lnSpc>
                <a:spcPct val="90000"/>
              </a:lnSpc>
            </a:pPr>
            <a:r>
              <a:rPr lang="en-US" altLang="en-US" sz="1800" dirty="0" smtClean="0"/>
              <a:t>Create a culture of compliance within your organization.  </a:t>
            </a:r>
            <a:endParaRPr lang="en-US" altLang="en-US" dirty="0" smtClean="0"/>
          </a:p>
        </p:txBody>
      </p:sp>
    </p:spTree>
    <p:extLst>
      <p:ext uri="{BB962C8B-B14F-4D97-AF65-F5344CB8AC3E}">
        <p14:creationId xmlns:p14="http://schemas.microsoft.com/office/powerpoint/2010/main" val="29674991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Best Practices</a:t>
            </a:r>
          </a:p>
        </p:txBody>
      </p:sp>
      <p:sp>
        <p:nvSpPr>
          <p:cNvPr id="39939" name="Content Placeholder 4"/>
          <p:cNvSpPr>
            <a:spLocks noGrp="1"/>
          </p:cNvSpPr>
          <p:nvPr>
            <p:ph idx="1"/>
          </p:nvPr>
        </p:nvSpPr>
        <p:spPr/>
        <p:txBody>
          <a:bodyPr/>
          <a:lstStyle/>
          <a:p>
            <a:r>
              <a:rPr lang="en-US" altLang="en-US" sz="2400" dirty="0" smtClean="0"/>
              <a:t>Security Audits</a:t>
            </a:r>
          </a:p>
          <a:p>
            <a:pPr lvl="1"/>
            <a:r>
              <a:rPr lang="en-US" altLang="en-US" sz="2000" dirty="0" smtClean="0"/>
              <a:t>Should be conducted regularly (at least annually) to identify potential risks, threats, level of exposure, etc.</a:t>
            </a:r>
          </a:p>
          <a:p>
            <a:pPr lvl="2"/>
            <a:r>
              <a:rPr lang="en-US" altLang="en-US" sz="1800" dirty="0" smtClean="0"/>
              <a:t>Address all sources of data, repositories, and individuals within the company or partner/vendors with access to such information.</a:t>
            </a:r>
          </a:p>
          <a:p>
            <a:pPr lvl="1"/>
            <a:r>
              <a:rPr lang="en-US" altLang="en-US" sz="2000" dirty="0" smtClean="0"/>
              <a:t>Idea is to discover potential weaknesses and implement changes to address them before they become an issue for the company</a:t>
            </a:r>
          </a:p>
          <a:p>
            <a:pPr lvl="1"/>
            <a:r>
              <a:rPr lang="en-US" altLang="en-US" sz="2000" dirty="0" smtClean="0"/>
              <a:t>Review policies and practices for collection, storage, use, and protection of data.</a:t>
            </a:r>
          </a:p>
        </p:txBody>
      </p:sp>
    </p:spTree>
    <p:extLst>
      <p:ext uri="{BB962C8B-B14F-4D97-AF65-F5344CB8AC3E}">
        <p14:creationId xmlns:p14="http://schemas.microsoft.com/office/powerpoint/2010/main" val="315528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52400"/>
            <a:ext cx="9829800" cy="838200"/>
          </a:xfrm>
        </p:spPr>
        <p:txBody>
          <a:bodyPr/>
          <a:lstStyle/>
          <a:p>
            <a:pPr algn="ctr"/>
            <a:r>
              <a:rPr lang="en-US" altLang="en-US" sz="4300" dirty="0" smtClean="0"/>
              <a:t>What services are in the “Cloud” for attorneys?</a:t>
            </a:r>
          </a:p>
        </p:txBody>
      </p:sp>
      <p:sp>
        <p:nvSpPr>
          <p:cNvPr id="3075" name="Content Placeholder 2"/>
          <p:cNvSpPr>
            <a:spLocks noGrp="1"/>
          </p:cNvSpPr>
          <p:nvPr>
            <p:ph idx="1"/>
          </p:nvPr>
        </p:nvSpPr>
        <p:spPr>
          <a:xfrm>
            <a:off x="381000" y="1371600"/>
            <a:ext cx="8382000" cy="5181600"/>
          </a:xfrm>
        </p:spPr>
        <p:txBody>
          <a:bodyPr/>
          <a:lstStyle/>
          <a:p>
            <a:pPr marL="0" lvl="2" indent="0">
              <a:buFontTx/>
              <a:buNone/>
              <a:defRPr/>
            </a:pPr>
            <a:endParaRPr lang="en-US" sz="1000" dirty="0" smtClean="0"/>
          </a:p>
          <a:p>
            <a:pPr marL="233363" lvl="2" indent="-233363">
              <a:defRPr/>
            </a:pPr>
            <a:r>
              <a:rPr lang="en-US" dirty="0" smtClean="0"/>
              <a:t>Storage and backup</a:t>
            </a:r>
          </a:p>
          <a:p>
            <a:pPr marL="233363" lvl="2" indent="-233363">
              <a:defRPr/>
            </a:pPr>
            <a:r>
              <a:rPr lang="en-US" dirty="0" smtClean="0"/>
              <a:t>Document and case </a:t>
            </a:r>
          </a:p>
          <a:p>
            <a:pPr marL="0" lvl="2" indent="0">
              <a:buNone/>
              <a:defRPr/>
            </a:pPr>
            <a:r>
              <a:rPr lang="en-US" dirty="0" smtClean="0"/>
              <a:t>management</a:t>
            </a:r>
          </a:p>
          <a:p>
            <a:pPr marL="233363" lvl="2" indent="-233363">
              <a:defRPr/>
            </a:pPr>
            <a:r>
              <a:rPr lang="en-US" dirty="0" smtClean="0"/>
              <a:t>Time/Billing</a:t>
            </a:r>
          </a:p>
          <a:p>
            <a:pPr marL="233363" lvl="2" indent="-233363">
              <a:defRPr/>
            </a:pPr>
            <a:r>
              <a:rPr lang="en-US" dirty="0" smtClean="0"/>
              <a:t>File sharing</a:t>
            </a:r>
          </a:p>
          <a:p>
            <a:pPr marL="233363" lvl="2" indent="-233363">
              <a:defRPr/>
            </a:pPr>
            <a:r>
              <a:rPr lang="en-US" dirty="0" smtClean="0"/>
              <a:t>Remote access</a:t>
            </a:r>
          </a:p>
          <a:p>
            <a:pPr marL="233363" lvl="2" indent="-233363">
              <a:defRPr/>
            </a:pPr>
            <a:r>
              <a:rPr lang="en-US" dirty="0" smtClean="0"/>
              <a:t>Blogging</a:t>
            </a:r>
          </a:p>
          <a:p>
            <a:pPr marL="233363" lvl="2" indent="-233363">
              <a:defRPr/>
            </a:pPr>
            <a:r>
              <a:rPr lang="en-US" dirty="0" smtClean="0"/>
              <a:t>Social media</a:t>
            </a:r>
          </a:p>
          <a:p>
            <a:pPr marL="233363" lvl="2" indent="-233363">
              <a:defRPr/>
            </a:pPr>
            <a:r>
              <a:rPr lang="en-US" dirty="0" smtClean="0"/>
              <a:t>Data analytics</a:t>
            </a:r>
          </a:p>
          <a:p>
            <a:pPr marL="233363" lvl="2" indent="-233363">
              <a:defRPr/>
            </a:pPr>
            <a:r>
              <a:rPr lang="en-US" dirty="0"/>
              <a:t>Collaboration (</a:t>
            </a:r>
            <a:r>
              <a:rPr lang="en-US" i="1" dirty="0"/>
              <a:t>e.g.</a:t>
            </a:r>
            <a:r>
              <a:rPr lang="en-US" dirty="0"/>
              <a:t>, web conferencing</a:t>
            </a:r>
            <a:r>
              <a:rPr lang="en-US" dirty="0" smtClean="0"/>
              <a:t>)</a:t>
            </a:r>
            <a:endParaRPr lang="en-US" dirty="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886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3752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Breach Response Plan</a:t>
            </a:r>
          </a:p>
        </p:txBody>
      </p:sp>
      <p:sp>
        <p:nvSpPr>
          <p:cNvPr id="40963" name="Content Placeholder 2"/>
          <p:cNvSpPr>
            <a:spLocks noGrp="1"/>
          </p:cNvSpPr>
          <p:nvPr>
            <p:ph idx="1"/>
          </p:nvPr>
        </p:nvSpPr>
        <p:spPr/>
        <p:txBody>
          <a:bodyPr/>
          <a:lstStyle/>
          <a:p>
            <a:r>
              <a:rPr lang="en-US" altLang="en-US" dirty="0" smtClean="0"/>
              <a:t>Response plan is critical</a:t>
            </a:r>
          </a:p>
          <a:p>
            <a:r>
              <a:rPr lang="en-US" altLang="en-US" dirty="0" smtClean="0"/>
              <a:t>Must address:</a:t>
            </a:r>
          </a:p>
          <a:p>
            <a:pPr lvl="1"/>
            <a:r>
              <a:rPr lang="en-US" altLang="en-US" dirty="0" smtClean="0"/>
              <a:t>Who will be notified?</a:t>
            </a:r>
          </a:p>
          <a:p>
            <a:pPr lvl="1"/>
            <a:r>
              <a:rPr lang="en-US" altLang="en-US" dirty="0" smtClean="0"/>
              <a:t>What is the notification timeframe?</a:t>
            </a:r>
          </a:p>
          <a:p>
            <a:pPr lvl="1"/>
            <a:r>
              <a:rPr lang="en-US" altLang="en-US" dirty="0" smtClean="0"/>
              <a:t>What documentation to keep?</a:t>
            </a:r>
          </a:p>
          <a:p>
            <a:pPr lvl="1"/>
            <a:r>
              <a:rPr lang="en-US" altLang="en-US" dirty="0" smtClean="0"/>
              <a:t>Who is authorized to speak?</a:t>
            </a:r>
          </a:p>
          <a:p>
            <a:pPr lvl="1"/>
            <a:r>
              <a:rPr lang="en-US" altLang="en-US" dirty="0" smtClean="0"/>
              <a:t>Who makes critical decisions?</a:t>
            </a:r>
          </a:p>
        </p:txBody>
      </p:sp>
    </p:spTree>
    <p:extLst>
      <p:ext uri="{BB962C8B-B14F-4D97-AF65-F5344CB8AC3E}">
        <p14:creationId xmlns:p14="http://schemas.microsoft.com/office/powerpoint/2010/main" val="16937217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Breach Response Plan</a:t>
            </a:r>
          </a:p>
        </p:txBody>
      </p:sp>
      <p:sp>
        <p:nvSpPr>
          <p:cNvPr id="45059" name="Content Placeholder 2"/>
          <p:cNvSpPr>
            <a:spLocks noGrp="1"/>
          </p:cNvSpPr>
          <p:nvPr>
            <p:ph idx="1"/>
          </p:nvPr>
        </p:nvSpPr>
        <p:spPr>
          <a:xfrm>
            <a:off x="457200" y="1371600"/>
            <a:ext cx="8229600" cy="4525963"/>
          </a:xfrm>
        </p:spPr>
        <p:txBody>
          <a:bodyPr/>
          <a:lstStyle/>
          <a:p>
            <a:pPr marL="0" indent="0">
              <a:buFontTx/>
              <a:buNone/>
              <a:defRPr/>
            </a:pPr>
            <a:r>
              <a:rPr lang="en-US" altLang="en-US" sz="2400" dirty="0" smtClean="0"/>
              <a:t>Benefits:</a:t>
            </a:r>
          </a:p>
          <a:p>
            <a:pPr>
              <a:defRPr/>
            </a:pPr>
            <a:r>
              <a:rPr lang="en-US" altLang="en-US" sz="2400" dirty="0" smtClean="0"/>
              <a:t>Improved Decision-making</a:t>
            </a:r>
          </a:p>
          <a:p>
            <a:pPr lvl="1">
              <a:defRPr/>
            </a:pPr>
            <a:r>
              <a:rPr lang="en-US" altLang="en-US" sz="2000" dirty="0" smtClean="0"/>
              <a:t>Establishing organizational roles allows quick and decisive action after a breach.  When authority to make decisions is established in advance, people can weigh the risks and take appropriate action quickly.</a:t>
            </a:r>
          </a:p>
          <a:p>
            <a:pPr>
              <a:defRPr/>
            </a:pPr>
            <a:r>
              <a:rPr lang="en-US" altLang="en-US" sz="2400" dirty="0" smtClean="0"/>
              <a:t>Internal Coordination</a:t>
            </a:r>
          </a:p>
          <a:p>
            <a:pPr lvl="1">
              <a:defRPr/>
            </a:pPr>
            <a:r>
              <a:rPr lang="en-US" altLang="en-US" sz="2000" dirty="0" smtClean="0"/>
              <a:t>Effective responses involve all business areas—not just IT.  An effective plan educates everyone on what to do in the event of a breach without wasting time.</a:t>
            </a:r>
          </a:p>
          <a:p>
            <a:pPr>
              <a:defRPr/>
            </a:pPr>
            <a:r>
              <a:rPr lang="en-US" altLang="en-US" sz="2400" dirty="0" smtClean="0"/>
              <a:t>External Coordination</a:t>
            </a:r>
          </a:p>
          <a:p>
            <a:pPr lvl="1">
              <a:defRPr/>
            </a:pPr>
            <a:r>
              <a:rPr lang="en-US" altLang="en-US" sz="2000" dirty="0" smtClean="0"/>
              <a:t>Often a breach will involve a third party like law enforcement or investigators.  An effective plan defines points of contact so that this coordination happens without delay.</a:t>
            </a:r>
          </a:p>
        </p:txBody>
      </p:sp>
    </p:spTree>
    <p:extLst>
      <p:ext uri="{BB962C8B-B14F-4D97-AF65-F5344CB8AC3E}">
        <p14:creationId xmlns:p14="http://schemas.microsoft.com/office/powerpoint/2010/main" val="13116725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Benefits of a Plan</a:t>
            </a:r>
          </a:p>
        </p:txBody>
      </p:sp>
      <p:sp>
        <p:nvSpPr>
          <p:cNvPr id="3" name="Content Placeholder 2"/>
          <p:cNvSpPr>
            <a:spLocks noGrp="1"/>
          </p:cNvSpPr>
          <p:nvPr>
            <p:ph idx="1"/>
          </p:nvPr>
        </p:nvSpPr>
        <p:spPr>
          <a:xfrm>
            <a:off x="457200" y="1371600"/>
            <a:ext cx="8229600" cy="4525963"/>
          </a:xfrm>
        </p:spPr>
        <p:txBody>
          <a:bodyPr/>
          <a:lstStyle/>
          <a:p>
            <a:pPr marL="0" indent="0">
              <a:buFontTx/>
              <a:buNone/>
              <a:defRPr/>
            </a:pPr>
            <a:r>
              <a:rPr lang="en-US" altLang="en-US" sz="2800" dirty="0" smtClean="0"/>
              <a:t>Benefits:</a:t>
            </a:r>
          </a:p>
          <a:p>
            <a:pPr>
              <a:defRPr/>
            </a:pPr>
            <a:r>
              <a:rPr lang="en-US" altLang="en-US" sz="2800" dirty="0" smtClean="0"/>
              <a:t>Clear Roles &amp; Responsibilities</a:t>
            </a:r>
          </a:p>
          <a:p>
            <a:pPr lvl="1">
              <a:defRPr/>
            </a:pPr>
            <a:r>
              <a:rPr lang="en-US" altLang="en-US" sz="2400" dirty="0" smtClean="0"/>
              <a:t>Clear roles within an organization eliminate delays by dividing the responsibility to react so that people/departments are more focused.</a:t>
            </a:r>
          </a:p>
          <a:p>
            <a:pPr>
              <a:defRPr/>
            </a:pPr>
            <a:r>
              <a:rPr lang="en-US" altLang="en-US" sz="2800" dirty="0" smtClean="0"/>
              <a:t>Mitigates Damages</a:t>
            </a:r>
          </a:p>
          <a:p>
            <a:pPr lvl="1">
              <a:defRPr/>
            </a:pPr>
            <a:r>
              <a:rPr lang="en-US" altLang="en-US" sz="2400" dirty="0" smtClean="0"/>
              <a:t>Whenever there is a security breach, there is the potential that the weakness could continue to escalate into a larger problem.  An effective plan allows an organization to react to a breach and prevent larger damages.</a:t>
            </a:r>
          </a:p>
          <a:p>
            <a:pPr lvl="1">
              <a:defRPr/>
            </a:pPr>
            <a:endParaRPr lang="en-US" sz="2400" dirty="0"/>
          </a:p>
        </p:txBody>
      </p:sp>
    </p:spTree>
    <p:extLst>
      <p:ext uri="{BB962C8B-B14F-4D97-AF65-F5344CB8AC3E}">
        <p14:creationId xmlns:p14="http://schemas.microsoft.com/office/powerpoint/2010/main" val="2760903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Breach Response Process</a:t>
            </a:r>
          </a:p>
        </p:txBody>
      </p:sp>
      <p:sp>
        <p:nvSpPr>
          <p:cNvPr id="44035" name="Content Placeholder 3"/>
          <p:cNvSpPr>
            <a:spLocks noGrp="1"/>
          </p:cNvSpPr>
          <p:nvPr>
            <p:ph idx="1"/>
          </p:nvPr>
        </p:nvSpPr>
        <p:spPr/>
        <p:txBody>
          <a:bodyPr/>
          <a:lstStyle/>
          <a:p>
            <a:pPr marL="457200" lvl="1" indent="0">
              <a:buFontTx/>
              <a:buNone/>
            </a:pPr>
            <a:r>
              <a:rPr lang="en-US" altLang="en-US" sz="3600" b="1" dirty="0" smtClean="0"/>
              <a:t>DON’T PANIC!!!</a:t>
            </a:r>
          </a:p>
          <a:p>
            <a:pPr lvl="2"/>
            <a:r>
              <a:rPr lang="en-US" altLang="en-US" dirty="0" smtClean="0"/>
              <a:t>Take it slow and do not overreact.</a:t>
            </a:r>
          </a:p>
          <a:p>
            <a:pPr lvl="2"/>
            <a:r>
              <a:rPr lang="en-US" altLang="en-US" dirty="0" smtClean="0"/>
              <a:t>Being too quick can sometimes be as damaging as being too slow.</a:t>
            </a:r>
          </a:p>
          <a:p>
            <a:pPr lvl="2"/>
            <a:r>
              <a:rPr lang="en-US" altLang="en-US" dirty="0" smtClean="0"/>
              <a:t>Security incidents do not always equal breaches, make sure you have an actual breach before taking rash action.</a:t>
            </a:r>
          </a:p>
          <a:p>
            <a:pPr lvl="2"/>
            <a:r>
              <a:rPr lang="en-US" altLang="en-US" dirty="0" smtClean="0"/>
              <a:t>Take immediate steps to stop any potential harm and preserve evidence, then take a step back to survey the situation and formulate a thoughtful and thorough response</a:t>
            </a:r>
            <a:endParaRPr lang="en-US" altLang="en-US" sz="1600" dirty="0" smtClean="0"/>
          </a:p>
          <a:p>
            <a:endParaRPr lang="en-US" altLang="en-US" sz="1800" dirty="0" smtClean="0"/>
          </a:p>
        </p:txBody>
      </p:sp>
    </p:spTree>
    <p:extLst>
      <p:ext uri="{BB962C8B-B14F-4D97-AF65-F5344CB8AC3E}">
        <p14:creationId xmlns:p14="http://schemas.microsoft.com/office/powerpoint/2010/main" val="30359299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marL="342900" indent="-342900"/>
            <a:r>
              <a:rPr lang="en-US" altLang="en-US" sz="2800" b="1" dirty="0" smtClean="0"/>
              <a:t>Step One: Notify your response team</a:t>
            </a:r>
            <a:endParaRPr lang="en-US" altLang="en-US" sz="2800" dirty="0" smtClean="0"/>
          </a:p>
        </p:txBody>
      </p:sp>
      <p:sp>
        <p:nvSpPr>
          <p:cNvPr id="45059" name="Content Placeholder 2"/>
          <p:cNvSpPr>
            <a:spLocks noGrp="1"/>
          </p:cNvSpPr>
          <p:nvPr>
            <p:ph idx="1"/>
          </p:nvPr>
        </p:nvSpPr>
        <p:spPr/>
        <p:txBody>
          <a:bodyPr/>
          <a:lstStyle/>
          <a:p>
            <a:pPr lvl="2"/>
            <a:r>
              <a:rPr lang="en-US" altLang="en-US" dirty="0" smtClean="0"/>
              <a:t>Team members identified and a response plan in place BEFORE a breach occurs.</a:t>
            </a:r>
          </a:p>
          <a:p>
            <a:pPr lvl="2"/>
            <a:r>
              <a:rPr lang="en-US" altLang="en-US" dirty="0" smtClean="0"/>
              <a:t>Should include all relevant employees/consultants:</a:t>
            </a:r>
          </a:p>
          <a:p>
            <a:pPr lvl="3"/>
            <a:r>
              <a:rPr lang="en-US" altLang="en-US" dirty="0" smtClean="0"/>
              <a:t>Compliance/Privacy Officer/Risk Management</a:t>
            </a:r>
          </a:p>
          <a:p>
            <a:pPr lvl="3"/>
            <a:r>
              <a:rPr lang="en-US" altLang="en-US" dirty="0" smtClean="0"/>
              <a:t>IT/Security</a:t>
            </a:r>
          </a:p>
          <a:p>
            <a:pPr lvl="3"/>
            <a:r>
              <a:rPr lang="en-US" altLang="en-US" dirty="0" smtClean="0"/>
              <a:t>General Counsel or outside Legal Advisors</a:t>
            </a:r>
          </a:p>
          <a:p>
            <a:pPr lvl="3"/>
            <a:r>
              <a:rPr lang="en-US" altLang="en-US" dirty="0" smtClean="0"/>
              <a:t>Managers/Supervisors of relevant Business Units/Departments</a:t>
            </a:r>
          </a:p>
          <a:p>
            <a:pPr lvl="3"/>
            <a:r>
              <a:rPr lang="en-US" altLang="en-US" dirty="0" smtClean="0"/>
              <a:t>Communications</a:t>
            </a:r>
          </a:p>
          <a:p>
            <a:pPr lvl="2"/>
            <a:r>
              <a:rPr lang="en-US" altLang="en-US" dirty="0" smtClean="0"/>
              <a:t>All members of the team need to be on the same page and working together on the response.</a:t>
            </a:r>
          </a:p>
          <a:p>
            <a:endParaRPr lang="en-US" altLang="en-US" dirty="0" smtClean="0"/>
          </a:p>
        </p:txBody>
      </p:sp>
    </p:spTree>
    <p:extLst>
      <p:ext uri="{BB962C8B-B14F-4D97-AF65-F5344CB8AC3E}">
        <p14:creationId xmlns:p14="http://schemas.microsoft.com/office/powerpoint/2010/main" val="173925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marL="342900" indent="-342900"/>
            <a:r>
              <a:rPr lang="en-US" altLang="en-US" sz="2800" b="1" dirty="0" smtClean="0"/>
              <a:t>Step Two: Gather the facts</a:t>
            </a:r>
            <a:endParaRPr lang="en-US" altLang="en-US" sz="2800" dirty="0" smtClean="0"/>
          </a:p>
        </p:txBody>
      </p:sp>
      <p:sp>
        <p:nvSpPr>
          <p:cNvPr id="46083" name="Content Placeholder 2"/>
          <p:cNvSpPr>
            <a:spLocks noGrp="1"/>
          </p:cNvSpPr>
          <p:nvPr>
            <p:ph idx="1"/>
          </p:nvPr>
        </p:nvSpPr>
        <p:spPr/>
        <p:txBody>
          <a:bodyPr/>
          <a:lstStyle/>
          <a:p>
            <a:pPr lvl="2"/>
            <a:r>
              <a:rPr lang="en-US" altLang="en-US" dirty="0" smtClean="0"/>
              <a:t>Who, what, when , where, how?</a:t>
            </a:r>
          </a:p>
          <a:p>
            <a:pPr lvl="2"/>
            <a:r>
              <a:rPr lang="en-US" altLang="en-US" dirty="0" smtClean="0"/>
              <a:t>Identify the extent of the damage.</a:t>
            </a:r>
          </a:p>
          <a:p>
            <a:pPr lvl="3"/>
            <a:r>
              <a:rPr lang="en-US" altLang="en-US" dirty="0" smtClean="0"/>
              <a:t>What was accessed? </a:t>
            </a:r>
          </a:p>
          <a:p>
            <a:pPr lvl="3"/>
            <a:r>
              <a:rPr lang="en-US" altLang="en-US" dirty="0" smtClean="0"/>
              <a:t>Type of information?  </a:t>
            </a:r>
          </a:p>
          <a:p>
            <a:pPr lvl="3"/>
            <a:r>
              <a:rPr lang="en-US" altLang="en-US" dirty="0" smtClean="0"/>
              <a:t>How much?  </a:t>
            </a:r>
          </a:p>
          <a:p>
            <a:pPr lvl="4"/>
            <a:r>
              <a:rPr lang="en-US" altLang="en-US" dirty="0" smtClean="0"/>
              <a:t>Number of files and number of patients</a:t>
            </a:r>
          </a:p>
          <a:p>
            <a:pPr lvl="3"/>
            <a:r>
              <a:rPr lang="en-US" altLang="en-US" dirty="0" smtClean="0"/>
              <a:t>Which systems are at risk? Are any devices missing?</a:t>
            </a:r>
          </a:p>
          <a:p>
            <a:pPr lvl="3"/>
            <a:r>
              <a:rPr lang="en-US" altLang="en-US" dirty="0" smtClean="0"/>
              <a:t>What risks are posed to the patient and to the company?</a:t>
            </a:r>
          </a:p>
          <a:p>
            <a:pPr lvl="2"/>
            <a:r>
              <a:rPr lang="en-US" altLang="en-US" dirty="0" smtClean="0"/>
              <a:t>Preserve any evidence </a:t>
            </a:r>
          </a:p>
          <a:p>
            <a:pPr lvl="2"/>
            <a:r>
              <a:rPr lang="en-US" altLang="en-US" dirty="0" smtClean="0"/>
              <a:t>Document everything</a:t>
            </a:r>
          </a:p>
        </p:txBody>
      </p:sp>
    </p:spTree>
    <p:extLst>
      <p:ext uri="{BB962C8B-B14F-4D97-AF65-F5344CB8AC3E}">
        <p14:creationId xmlns:p14="http://schemas.microsoft.com/office/powerpoint/2010/main" val="5998820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marL="342900" indent="-342900"/>
            <a:r>
              <a:rPr lang="en-US" altLang="en-US" sz="2800" b="1" dirty="0" smtClean="0"/>
              <a:t>Step Three: Mitigate the harm</a:t>
            </a:r>
          </a:p>
        </p:txBody>
      </p:sp>
      <p:sp>
        <p:nvSpPr>
          <p:cNvPr id="47107" name="Content Placeholder 2"/>
          <p:cNvSpPr>
            <a:spLocks noGrp="1"/>
          </p:cNvSpPr>
          <p:nvPr>
            <p:ph idx="1"/>
          </p:nvPr>
        </p:nvSpPr>
        <p:spPr/>
        <p:txBody>
          <a:bodyPr/>
          <a:lstStyle/>
          <a:p>
            <a:pPr lvl="1"/>
            <a:r>
              <a:rPr lang="en-US" altLang="en-US" dirty="0" smtClean="0"/>
              <a:t>End the threat</a:t>
            </a:r>
          </a:p>
          <a:p>
            <a:pPr lvl="2"/>
            <a:r>
              <a:rPr lang="en-US" altLang="en-US" dirty="0" smtClean="0"/>
              <a:t>Disable compromised accounts.</a:t>
            </a:r>
          </a:p>
          <a:p>
            <a:pPr lvl="2"/>
            <a:r>
              <a:rPr lang="en-US" altLang="en-US" dirty="0" smtClean="0"/>
              <a:t>Isolate potentially compromised systems.</a:t>
            </a:r>
          </a:p>
          <a:p>
            <a:pPr lvl="3"/>
            <a:r>
              <a:rPr lang="en-US" altLang="en-US" dirty="0" smtClean="0"/>
              <a:t>Do not let the problem spread to other areas/information</a:t>
            </a:r>
          </a:p>
          <a:p>
            <a:pPr lvl="3"/>
            <a:r>
              <a:rPr lang="en-US" altLang="en-US" dirty="0" smtClean="0"/>
              <a:t>Take affected machines/servers offline but do not turn them off or modify their contents until they can be examined by a forensics team.</a:t>
            </a:r>
          </a:p>
          <a:p>
            <a:pPr lvl="2"/>
            <a:r>
              <a:rPr lang="en-US" altLang="en-US" dirty="0" smtClean="0"/>
              <a:t>Physically secure the area where the breach occurred.</a:t>
            </a:r>
          </a:p>
          <a:p>
            <a:pPr lvl="2"/>
            <a:r>
              <a:rPr lang="en-US" altLang="en-US" dirty="0" smtClean="0"/>
              <a:t>Disable access and wipe lost or stolen mobile devices.</a:t>
            </a:r>
          </a:p>
        </p:txBody>
      </p:sp>
    </p:spTree>
    <p:extLst>
      <p:ext uri="{BB962C8B-B14F-4D97-AF65-F5344CB8AC3E}">
        <p14:creationId xmlns:p14="http://schemas.microsoft.com/office/powerpoint/2010/main" val="76621593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marL="342900" indent="-342900"/>
            <a:r>
              <a:rPr lang="en-US" altLang="en-US" sz="2800" b="1" dirty="0" smtClean="0"/>
              <a:t>Step Four: Analyze the Incident</a:t>
            </a:r>
            <a:endParaRPr lang="en-US" altLang="en-US" sz="2800" dirty="0" smtClean="0"/>
          </a:p>
        </p:txBody>
      </p:sp>
      <p:sp>
        <p:nvSpPr>
          <p:cNvPr id="48131" name="Content Placeholder 2"/>
          <p:cNvSpPr>
            <a:spLocks noGrp="1"/>
          </p:cNvSpPr>
          <p:nvPr>
            <p:ph idx="1"/>
          </p:nvPr>
        </p:nvSpPr>
        <p:spPr/>
        <p:txBody>
          <a:bodyPr/>
          <a:lstStyle/>
          <a:p>
            <a:pPr lvl="1"/>
            <a:r>
              <a:rPr lang="en-US" altLang="en-US" dirty="0" smtClean="0"/>
              <a:t>Figure out what you have and what you are dealing with before taking any other action.</a:t>
            </a:r>
          </a:p>
          <a:p>
            <a:pPr lvl="1"/>
            <a:r>
              <a:rPr lang="en-US" altLang="en-US" dirty="0" smtClean="0"/>
              <a:t>Does it rise to the level of a HIPAA “Breach?”</a:t>
            </a:r>
          </a:p>
          <a:p>
            <a:pPr marL="1257300" lvl="2" indent="-457200">
              <a:buFontTx/>
              <a:buAutoNum type="arabicPeriod"/>
            </a:pPr>
            <a:r>
              <a:rPr lang="en-US" altLang="en-US" dirty="0" smtClean="0"/>
              <a:t>Was the disclosure “Unauthorized?” </a:t>
            </a:r>
          </a:p>
          <a:p>
            <a:pPr marL="1257300" lvl="2" indent="-457200">
              <a:buFontTx/>
              <a:buAutoNum type="arabicPeriod"/>
            </a:pPr>
            <a:r>
              <a:rPr lang="en-US" altLang="en-US" dirty="0" smtClean="0"/>
              <a:t>Does an exception apply?</a:t>
            </a:r>
          </a:p>
          <a:p>
            <a:pPr marL="1257300" lvl="2" indent="-457200">
              <a:buFontTx/>
              <a:buAutoNum type="arabicPeriod"/>
            </a:pPr>
            <a:r>
              <a:rPr lang="en-US" altLang="en-US" dirty="0" smtClean="0"/>
              <a:t>Was the PHI encrypted (secure)?</a:t>
            </a:r>
          </a:p>
          <a:p>
            <a:pPr marL="1257300" lvl="2" indent="-457200">
              <a:buFontTx/>
              <a:buAutoNum type="arabicPeriod"/>
            </a:pPr>
            <a:r>
              <a:rPr lang="en-US" altLang="en-US" dirty="0" smtClean="0"/>
              <a:t>Has the PHI been “compromised?”</a:t>
            </a:r>
          </a:p>
          <a:p>
            <a:pPr marL="1257300" lvl="2" indent="-457200"/>
            <a:endParaRPr lang="en-US" altLang="en-US" dirty="0" smtClean="0"/>
          </a:p>
          <a:p>
            <a:endParaRPr lang="en-US" altLang="en-US" dirty="0" smtClean="0"/>
          </a:p>
        </p:txBody>
      </p:sp>
    </p:spTree>
    <p:extLst>
      <p:ext uri="{BB962C8B-B14F-4D97-AF65-F5344CB8AC3E}">
        <p14:creationId xmlns:p14="http://schemas.microsoft.com/office/powerpoint/2010/main" val="33178933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marL="342900" indent="-342900"/>
            <a:r>
              <a:rPr lang="en-US" altLang="en-US" sz="2800" b="1" dirty="0" smtClean="0"/>
              <a:t>Step Five: Notification</a:t>
            </a:r>
            <a:endParaRPr lang="en-US" altLang="en-US" sz="2800" dirty="0" smtClean="0"/>
          </a:p>
        </p:txBody>
      </p:sp>
      <p:sp>
        <p:nvSpPr>
          <p:cNvPr id="49155" name="Content Placeholder 2"/>
          <p:cNvSpPr>
            <a:spLocks noGrp="1"/>
          </p:cNvSpPr>
          <p:nvPr>
            <p:ph idx="1"/>
          </p:nvPr>
        </p:nvSpPr>
        <p:spPr/>
        <p:txBody>
          <a:bodyPr/>
          <a:lstStyle/>
          <a:p>
            <a:r>
              <a:rPr lang="en-US" altLang="en-US" dirty="0" smtClean="0"/>
              <a:t>Make notification as soon as possible</a:t>
            </a:r>
          </a:p>
          <a:p>
            <a:pPr lvl="1"/>
            <a:r>
              <a:rPr lang="en-US" altLang="en-US" dirty="0" smtClean="0"/>
              <a:t>Different types of data might have different timelines based on regulatory requirements</a:t>
            </a:r>
          </a:p>
          <a:p>
            <a:pPr lvl="2"/>
            <a:r>
              <a:rPr lang="en-US" altLang="en-US" dirty="0" smtClean="0"/>
              <a:t>i.e., HIPAA, state law, etc.</a:t>
            </a:r>
          </a:p>
          <a:p>
            <a:pPr lvl="1"/>
            <a:r>
              <a:rPr lang="en-US" altLang="en-US" dirty="0" smtClean="0"/>
              <a:t>Consider whether notice to regulatory agencies/law enforcement is necessary.</a:t>
            </a:r>
          </a:p>
          <a:p>
            <a:pPr lvl="1"/>
            <a:r>
              <a:rPr lang="en-US" altLang="en-US" dirty="0" smtClean="0"/>
              <a:t>Document the process</a:t>
            </a:r>
          </a:p>
          <a:p>
            <a:pPr lvl="1"/>
            <a:endParaRPr lang="en-US" altLang="en-US" dirty="0" smtClean="0"/>
          </a:p>
        </p:txBody>
      </p:sp>
    </p:spTree>
    <p:extLst>
      <p:ext uri="{BB962C8B-B14F-4D97-AF65-F5344CB8AC3E}">
        <p14:creationId xmlns:p14="http://schemas.microsoft.com/office/powerpoint/2010/main" val="339522641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Takeaways</a:t>
            </a:r>
          </a:p>
        </p:txBody>
      </p:sp>
      <p:sp>
        <p:nvSpPr>
          <p:cNvPr id="50179" name="Content Placeholder 4"/>
          <p:cNvSpPr>
            <a:spLocks noGrp="1"/>
          </p:cNvSpPr>
          <p:nvPr>
            <p:ph idx="1"/>
          </p:nvPr>
        </p:nvSpPr>
        <p:spPr/>
        <p:txBody>
          <a:bodyPr/>
          <a:lstStyle/>
          <a:p>
            <a:r>
              <a:rPr lang="en-US" altLang="en-US" sz="2800" dirty="0" smtClean="0"/>
              <a:t>Law firms must be proactive and have buy-in at all levels</a:t>
            </a:r>
          </a:p>
          <a:p>
            <a:pPr lvl="1"/>
            <a:r>
              <a:rPr lang="en-US" altLang="en-US" sz="2400" dirty="0" smtClean="0"/>
              <a:t>Firms must be willing to invest resources to protect client data and firm reputation</a:t>
            </a:r>
          </a:p>
          <a:p>
            <a:pPr lvl="1"/>
            <a:r>
              <a:rPr lang="en-US" altLang="en-US" sz="2400" dirty="0" smtClean="0"/>
              <a:t>All employees must educate</a:t>
            </a:r>
          </a:p>
          <a:p>
            <a:pPr lvl="1"/>
            <a:r>
              <a:rPr lang="en-US" altLang="en-US" sz="2400" dirty="0" smtClean="0"/>
              <a:t>Firm should adopt best practices to mitigate loss when breaches occur</a:t>
            </a:r>
          </a:p>
          <a:p>
            <a:r>
              <a:rPr lang="en-US" altLang="en-US" sz="2800" dirty="0" smtClean="0"/>
              <a:t>Breaches will occur and cyber insurance provides additional resources to respond to a data breach</a:t>
            </a:r>
          </a:p>
        </p:txBody>
      </p:sp>
    </p:spTree>
    <p:extLst>
      <p:ext uri="{BB962C8B-B14F-4D97-AF65-F5344CB8AC3E}">
        <p14:creationId xmlns:p14="http://schemas.microsoft.com/office/powerpoint/2010/main" val="115209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5400" dirty="0" smtClean="0">
                <a:latin typeface="+mj-lt"/>
              </a:rPr>
              <a:t>Dennis Garcia</a:t>
            </a:r>
          </a:p>
        </p:txBody>
      </p:sp>
      <p:sp>
        <p:nvSpPr>
          <p:cNvPr id="6" name="Content Placeholder 5"/>
          <p:cNvSpPr>
            <a:spLocks noGrp="1"/>
          </p:cNvSpPr>
          <p:nvPr>
            <p:ph idx="1"/>
          </p:nvPr>
        </p:nvSpPr>
        <p:spPr>
          <a:xfrm>
            <a:off x="3581400" y="457200"/>
            <a:ext cx="5121275" cy="5632450"/>
          </a:xfrm>
        </p:spPr>
        <p:txBody>
          <a:bodyPr>
            <a:spAutoFit/>
          </a:bodyPr>
          <a:lstStyle/>
          <a:p>
            <a:pPr marL="0" indent="0">
              <a:buFontTx/>
              <a:buNone/>
              <a:defRPr/>
            </a:pPr>
            <a:r>
              <a:rPr lang="en-US" sz="2400" dirty="0" smtClean="0">
                <a:latin typeface="+mj-lt"/>
              </a:rPr>
              <a:t>	</a:t>
            </a:r>
          </a:p>
          <a:p>
            <a:pPr marL="0" indent="0">
              <a:buFontTx/>
              <a:buNone/>
              <a:defRPr/>
            </a:pPr>
            <a:endParaRPr lang="en-US" sz="2400" dirty="0" smtClean="0"/>
          </a:p>
          <a:p>
            <a:pPr marL="0" indent="0" algn="just">
              <a:buFontTx/>
              <a:buNone/>
              <a:defRPr/>
            </a:pPr>
            <a:r>
              <a:rPr lang="en-US" sz="1600" dirty="0" smtClean="0"/>
              <a:t>Dennis Garcia is an Assistant </a:t>
            </a:r>
            <a:r>
              <a:rPr lang="en-US" sz="1600" dirty="0"/>
              <a:t>General Counsel for Microsoft based in Chicago. He leads the legal support function to Microsoft’s U.S. Central Region Enterprise &amp; Partner </a:t>
            </a:r>
            <a:r>
              <a:rPr lang="en-US" sz="1600" dirty="0" smtClean="0"/>
              <a:t>Group. In </a:t>
            </a:r>
            <a:r>
              <a:rPr lang="en-US" sz="1600" dirty="0"/>
              <a:t>this role Dennis shapes and negotiates a wide range of agreements with Microsoft’s largest customers and partners. He also provides general corporate legal advice and counsel. Prior to joining Microsoft, Dennis served as in-house counsel for Accenture and IBM. Dennis received his B.A. in Political Science from Binghamton University and his J.D. from Columbia Law School. He is admitted to practice in New York, Connecticut and Illinois (House Counsel). Dennis also has Certified Information Privacy Professional (CIPP)/US and Certified Information Privacy Technologist (CIPT) credentials from the International Association of Privacy Professionals (IAPP). </a:t>
            </a:r>
            <a:r>
              <a:rPr lang="en-US" sz="1600" dirty="0" smtClean="0"/>
              <a:t> Dennis can be reached at </a:t>
            </a:r>
            <a:r>
              <a:rPr lang="en-US" sz="1600" dirty="0" smtClean="0">
                <a:hlinkClick r:id="rId2"/>
              </a:rPr>
              <a:t>dennisga@microsoft.com</a:t>
            </a:r>
            <a:r>
              <a:rPr lang="en-US" sz="1600" dirty="0" smtClean="0"/>
              <a:t>. You can follow Dennis on Twitter at </a:t>
            </a:r>
            <a:r>
              <a:rPr lang="en-US" sz="1600" dirty="0" smtClean="0">
                <a:hlinkClick r:id="rId3"/>
              </a:rPr>
              <a:t>https</a:t>
            </a:r>
            <a:r>
              <a:rPr lang="en-US" sz="1600" dirty="0">
                <a:hlinkClick r:id="rId3"/>
              </a:rPr>
              <a:t>://</a:t>
            </a:r>
            <a:r>
              <a:rPr lang="en-US" sz="1600" dirty="0" smtClean="0">
                <a:hlinkClick r:id="rId3"/>
              </a:rPr>
              <a:t>twitter.com/denniscgarcia</a:t>
            </a:r>
            <a:r>
              <a:rPr lang="en-US" sz="1600" dirty="0" smtClean="0"/>
              <a:t>.  </a:t>
            </a:r>
            <a:endParaRPr lang="en-US" sz="2800" dirty="0" smtClean="0"/>
          </a:p>
        </p:txBody>
      </p:sp>
      <p:pic>
        <p:nvPicPr>
          <p:cNvPr id="112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152400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0570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dirty="0" smtClean="0"/>
              <a:t>Takeaways</a:t>
            </a:r>
          </a:p>
        </p:txBody>
      </p:sp>
      <p:sp>
        <p:nvSpPr>
          <p:cNvPr id="51203" name="Content Placeholder 5"/>
          <p:cNvSpPr>
            <a:spLocks noGrp="1"/>
          </p:cNvSpPr>
          <p:nvPr>
            <p:ph idx="1"/>
          </p:nvPr>
        </p:nvSpPr>
        <p:spPr/>
        <p:txBody>
          <a:bodyPr/>
          <a:lstStyle/>
          <a:p>
            <a:r>
              <a:rPr lang="en-US" altLang="en-US" dirty="0" smtClean="0"/>
              <a:t>Costs for even a single breach can be very large</a:t>
            </a:r>
          </a:p>
          <a:p>
            <a:r>
              <a:rPr lang="en-US" altLang="en-US" dirty="0" smtClean="0"/>
              <a:t>Breach Response Plan is essential </a:t>
            </a:r>
          </a:p>
          <a:p>
            <a:r>
              <a:rPr lang="en-US" altLang="en-US" dirty="0" smtClean="0"/>
              <a:t>Clients will increasingly consider a firm’s cybersecurity in the RFP process to protect their own information</a:t>
            </a:r>
          </a:p>
          <a:p>
            <a:r>
              <a:rPr lang="en-US" altLang="en-US" dirty="0" smtClean="0"/>
              <a:t>Notification is not just a best practice – it is often required by law</a:t>
            </a:r>
          </a:p>
          <a:p>
            <a:endParaRPr lang="en-US" altLang="en-US" dirty="0" smtClean="0"/>
          </a:p>
        </p:txBody>
      </p:sp>
    </p:spTree>
    <p:extLst>
      <p:ext uri="{BB962C8B-B14F-4D97-AF65-F5344CB8AC3E}">
        <p14:creationId xmlns:p14="http://schemas.microsoft.com/office/powerpoint/2010/main" val="3577422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r>
              <a:rPr lang="en-US" altLang="en-US" dirty="0" smtClean="0"/>
              <a:t>Closing Thoughts</a:t>
            </a:r>
          </a:p>
        </p:txBody>
      </p:sp>
      <p:sp>
        <p:nvSpPr>
          <p:cNvPr id="52227" name="Content Placeholder 5"/>
          <p:cNvSpPr>
            <a:spLocks noGrp="1"/>
          </p:cNvSpPr>
          <p:nvPr>
            <p:ph idx="1"/>
          </p:nvPr>
        </p:nvSpPr>
        <p:spPr>
          <a:xfrm>
            <a:off x="533400" y="1600200"/>
            <a:ext cx="8229600" cy="4525963"/>
          </a:xfrm>
        </p:spPr>
        <p:txBody>
          <a:bodyPr/>
          <a:lstStyle/>
          <a:p>
            <a:pPr marL="0" indent="0">
              <a:buFontTx/>
              <a:buNone/>
            </a:pPr>
            <a:r>
              <a:rPr lang="en-US" altLang="en-US" sz="2000" dirty="0" smtClean="0"/>
              <a:t>“As cyber security goes mainstream, organizations should consider data breaches in a new light—not a source of fear and shame but a business reality. They should anticipate and confront security incidents with confidence. That boldness requires a new approach to cyber security. No one can prevent every breach. But by preventing, detecting, analyzing, and responding to the most advanced threats quickly and effectively, you can protect yourself, your customers, and your partners from the headline-generating consequences.”</a:t>
            </a:r>
          </a:p>
          <a:p>
            <a:pPr marL="0" indent="0">
              <a:buFontTx/>
              <a:buNone/>
            </a:pPr>
            <a:endParaRPr lang="en-US" altLang="en-US" sz="2000" dirty="0" smtClean="0"/>
          </a:p>
          <a:p>
            <a:pPr marL="0" indent="0">
              <a:buFontTx/>
              <a:buNone/>
            </a:pPr>
            <a:r>
              <a:rPr lang="en-US" altLang="en-US" sz="2200" b="1" dirty="0" smtClean="0"/>
              <a:t>“The bad guys are smart, well equipped, and determined. There’s no reason that the good guys can’t be the same.”</a:t>
            </a:r>
            <a:endParaRPr lang="en-US" altLang="en-US" sz="2200" dirty="0" smtClean="0"/>
          </a:p>
          <a:p>
            <a:pPr marL="0" indent="0">
              <a:buFontTx/>
              <a:buNone/>
            </a:pPr>
            <a:endParaRPr lang="en-US" altLang="en-US" sz="2000" dirty="0" smtClean="0"/>
          </a:p>
          <a:p>
            <a:pPr marL="0" indent="0">
              <a:buFontTx/>
              <a:buNone/>
            </a:pPr>
            <a:endParaRPr lang="en-US" altLang="en-US" sz="2000" dirty="0" smtClean="0"/>
          </a:p>
          <a:p>
            <a:pPr marL="0" indent="0" algn="r">
              <a:buFontTx/>
              <a:buNone/>
            </a:pPr>
            <a:r>
              <a:rPr lang="en-US" altLang="en-US" sz="1800" dirty="0" smtClean="0"/>
              <a:t>Source: 2015 Mandiant Report</a:t>
            </a:r>
          </a:p>
        </p:txBody>
      </p:sp>
    </p:spTree>
    <p:extLst>
      <p:ext uri="{BB962C8B-B14F-4D97-AF65-F5344CB8AC3E}">
        <p14:creationId xmlns:p14="http://schemas.microsoft.com/office/powerpoint/2010/main" val="312002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5400" dirty="0" smtClean="0">
                <a:latin typeface="+mj-lt"/>
              </a:rPr>
              <a:t>What is the “Cloud”?</a:t>
            </a:r>
          </a:p>
        </p:txBody>
      </p:sp>
      <p:sp>
        <p:nvSpPr>
          <p:cNvPr id="6" name="Content Placeholder 5"/>
          <p:cNvSpPr>
            <a:spLocks noGrp="1"/>
          </p:cNvSpPr>
          <p:nvPr>
            <p:ph idx="1"/>
          </p:nvPr>
        </p:nvSpPr>
        <p:spPr>
          <a:xfrm>
            <a:off x="3686175" y="457200"/>
            <a:ext cx="5486400" cy="5816600"/>
          </a:xfrm>
        </p:spPr>
        <p:txBody>
          <a:bodyPr>
            <a:spAutoFit/>
          </a:bodyPr>
          <a:lstStyle/>
          <a:p>
            <a:pPr marL="0" indent="0">
              <a:buFontTx/>
              <a:buNone/>
              <a:defRPr/>
            </a:pPr>
            <a:r>
              <a:rPr lang="en-US" sz="2400" dirty="0" smtClean="0">
                <a:latin typeface="+mj-lt"/>
              </a:rPr>
              <a:t>	</a:t>
            </a:r>
          </a:p>
          <a:p>
            <a:pPr marL="0" indent="0">
              <a:buFontTx/>
              <a:buNone/>
              <a:defRPr/>
            </a:pPr>
            <a:endParaRPr lang="en-US" sz="2400" dirty="0" smtClean="0"/>
          </a:p>
          <a:p>
            <a:pPr marL="0" indent="0">
              <a:buFontTx/>
              <a:buNone/>
              <a:defRPr/>
            </a:pPr>
            <a:r>
              <a:rPr lang="en-US" sz="2800" dirty="0" smtClean="0"/>
              <a:t>The Cloud is Not New </a:t>
            </a:r>
          </a:p>
          <a:p>
            <a:pPr marL="0" indent="0">
              <a:buFontTx/>
              <a:buNone/>
              <a:defRPr/>
            </a:pPr>
            <a:r>
              <a:rPr lang="en-US" sz="2800" dirty="0" smtClean="0"/>
              <a:t>Different Definitions of the Cloud</a:t>
            </a:r>
          </a:p>
          <a:p>
            <a:pPr>
              <a:buFont typeface="Arial" panose="020B0604020202020204" pitchFamily="34" charset="0"/>
              <a:buChar char="•"/>
              <a:defRPr/>
            </a:pPr>
            <a:r>
              <a:rPr lang="en-US" sz="2800" dirty="0" smtClean="0"/>
              <a:t>NIST Definition</a:t>
            </a:r>
          </a:p>
          <a:p>
            <a:pPr>
              <a:buFont typeface="Arial" panose="020B0604020202020204" pitchFamily="34" charset="0"/>
              <a:buChar char="•"/>
              <a:defRPr/>
            </a:pPr>
            <a:r>
              <a:rPr lang="en-US" sz="2800" dirty="0" smtClean="0"/>
              <a:t>Simple Definition: “a fancy way of saying stuff’s not on your computer”  </a:t>
            </a:r>
          </a:p>
          <a:p>
            <a:pPr>
              <a:buFont typeface="Arial" panose="020B0604020202020204" pitchFamily="34" charset="0"/>
              <a:buChar char="•"/>
              <a:defRPr/>
            </a:pPr>
            <a:r>
              <a:rPr lang="en-US" sz="2800" dirty="0" smtClean="0"/>
              <a:t>On-Premise Versus Off-Premise</a:t>
            </a:r>
          </a:p>
          <a:p>
            <a:pPr marL="0" indent="0">
              <a:buFontTx/>
              <a:buNone/>
              <a:defRPr/>
            </a:pPr>
            <a:r>
              <a:rPr lang="en-US" sz="2800" dirty="0" smtClean="0"/>
              <a:t>Benefits of the Cloud </a:t>
            </a:r>
          </a:p>
          <a:p>
            <a:pPr marL="0" indent="0">
              <a:buFontTx/>
              <a:buNone/>
              <a:defRPr/>
            </a:pPr>
            <a:r>
              <a:rPr lang="en-US" sz="2800" dirty="0" smtClean="0"/>
              <a:t>Challenges of the Cloud </a:t>
            </a:r>
          </a:p>
        </p:txBody>
      </p:sp>
      <p:pic>
        <p:nvPicPr>
          <p:cNvPr id="122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6850"/>
            <a:ext cx="29432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267075"/>
            <a:ext cx="1279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50" y="5580063"/>
            <a:ext cx="1192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988" y="3940175"/>
            <a:ext cx="1306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2475" y="3946525"/>
            <a:ext cx="1279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4738" y="46466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8463" y="4932363"/>
            <a:ext cx="1770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8338" y="3249613"/>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4738" y="5708650"/>
            <a:ext cx="903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0200" y="55800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506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5400" dirty="0" smtClean="0">
                <a:latin typeface="+mj-lt"/>
              </a:rPr>
              <a:t>Common Cloud “Lingo”</a:t>
            </a:r>
          </a:p>
        </p:txBody>
      </p:sp>
      <p:pic>
        <p:nvPicPr>
          <p:cNvPr id="133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524000"/>
            <a:ext cx="34163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733800" y="1447800"/>
            <a:ext cx="5486400" cy="7515225"/>
          </a:xfrm>
        </p:spPr>
        <p:txBody>
          <a:bodyPr>
            <a:spAutoFit/>
          </a:bodyPr>
          <a:lstStyle/>
          <a:p>
            <a:pPr marL="0" indent="0">
              <a:buFontTx/>
              <a:buNone/>
              <a:defRPr/>
            </a:pPr>
            <a:r>
              <a:rPr lang="en-US" sz="2400" dirty="0" smtClean="0">
                <a:latin typeface="+mj-lt"/>
              </a:rPr>
              <a:t>		</a:t>
            </a:r>
          </a:p>
          <a:p>
            <a:pPr marL="0" indent="0">
              <a:buFontTx/>
              <a:buNone/>
              <a:defRPr/>
            </a:pPr>
            <a:r>
              <a:rPr lang="en-US" sz="2600" dirty="0" smtClean="0">
                <a:latin typeface="+mj-lt"/>
              </a:rPr>
              <a:t>Server	        SaaS</a:t>
            </a:r>
          </a:p>
          <a:p>
            <a:pPr marL="0" indent="0">
              <a:buFontTx/>
              <a:buNone/>
              <a:defRPr/>
            </a:pPr>
            <a:r>
              <a:rPr lang="en-US" sz="2600" dirty="0" smtClean="0">
                <a:latin typeface="+mj-lt"/>
              </a:rPr>
              <a:t>Multi-Tenant        IaaS</a:t>
            </a:r>
          </a:p>
          <a:p>
            <a:pPr marL="0" indent="0">
              <a:buFontTx/>
              <a:buNone/>
              <a:defRPr/>
            </a:pPr>
            <a:r>
              <a:rPr lang="en-US" sz="2600" dirty="0" smtClean="0">
                <a:latin typeface="+mj-lt"/>
              </a:rPr>
              <a:t>Dedicated	        PaaS</a:t>
            </a:r>
          </a:p>
          <a:p>
            <a:pPr marL="0" indent="0">
              <a:buFontTx/>
              <a:buNone/>
              <a:defRPr/>
            </a:pPr>
            <a:r>
              <a:rPr lang="en-US" sz="2600" dirty="0" smtClean="0">
                <a:latin typeface="+mj-lt"/>
              </a:rPr>
              <a:t>Data Center	        Public Cloud</a:t>
            </a:r>
          </a:p>
          <a:p>
            <a:pPr marL="0" indent="0">
              <a:buFontTx/>
              <a:buNone/>
              <a:defRPr/>
            </a:pPr>
            <a:r>
              <a:rPr lang="en-US" sz="2600" dirty="0" smtClean="0">
                <a:latin typeface="+mj-lt"/>
              </a:rPr>
              <a:t>Data at Rest        Private Cloud</a:t>
            </a:r>
          </a:p>
          <a:p>
            <a:pPr marL="0" indent="0">
              <a:buFontTx/>
              <a:buNone/>
              <a:defRPr/>
            </a:pPr>
            <a:r>
              <a:rPr lang="en-US" sz="2600" dirty="0" smtClean="0">
                <a:latin typeface="+mj-lt"/>
              </a:rPr>
              <a:t>Data in Transit     Hybrid Cloud</a:t>
            </a:r>
          </a:p>
          <a:p>
            <a:pPr marL="0" indent="0">
              <a:buFontTx/>
              <a:buNone/>
              <a:defRPr/>
            </a:pPr>
            <a:r>
              <a:rPr lang="en-US" sz="2600" dirty="0" smtClean="0">
                <a:latin typeface="+mj-lt"/>
              </a:rPr>
              <a:t>SLA		        Community Cloud</a:t>
            </a:r>
          </a:p>
          <a:p>
            <a:pPr marL="0" indent="0">
              <a:buFontTx/>
              <a:buNone/>
              <a:defRPr/>
            </a:pPr>
            <a:r>
              <a:rPr lang="en-US" sz="2800" dirty="0" smtClean="0">
                <a:latin typeface="+mj-lt"/>
              </a:rPr>
              <a:t> </a:t>
            </a:r>
          </a:p>
          <a:p>
            <a:pPr>
              <a:defRPr/>
            </a:pPr>
            <a:endParaRPr lang="en-US" dirty="0" smtClean="0">
              <a:latin typeface="Calibri" panose="020F0502020204030204" pitchFamily="34" charset="0"/>
            </a:endParaRPr>
          </a:p>
          <a:p>
            <a:pPr>
              <a:defRPr/>
            </a:pPr>
            <a:endParaRPr lang="en-US" sz="4400" dirty="0" smtClean="0">
              <a:latin typeface="Calibri" panose="020F0502020204030204" pitchFamily="34" charset="0"/>
            </a:endParaRPr>
          </a:p>
          <a:p>
            <a:pPr>
              <a:defRPr/>
            </a:pPr>
            <a:endParaRPr lang="en-US" sz="4800" dirty="0" smtClean="0">
              <a:latin typeface="Calibri" panose="020F0502020204030204" pitchFamily="34" charset="0"/>
            </a:endParaRPr>
          </a:p>
          <a:p>
            <a:pPr>
              <a:defRPr/>
            </a:pPr>
            <a:r>
              <a:rPr lang="en-US" sz="4800" dirty="0" smtClean="0">
                <a:latin typeface="Calibri" panose="020F0502020204030204" pitchFamily="34" charset="0"/>
              </a:rPr>
              <a:t>         </a:t>
            </a:r>
            <a:r>
              <a:rPr lang="en-US" sz="4800" dirty="0" smtClean="0">
                <a:solidFill>
                  <a:schemeClr val="accent2"/>
                </a:solidFill>
                <a:latin typeface="Calibri" panose="020F0502020204030204" pitchFamily="34" charset="0"/>
              </a:rPr>
              <a:t> </a:t>
            </a:r>
            <a:endParaRPr lang="en-US" sz="48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4221034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E. Clark</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7820" b="7820"/>
          <a:stretch>
            <a:fillRect/>
          </a:stretch>
        </p:blipFill>
        <p:spPr>
          <a:xfrm>
            <a:off x="4343400" y="1295400"/>
            <a:ext cx="4191870" cy="4413251"/>
          </a:xfrm>
        </p:spPr>
      </p:pic>
      <p:sp>
        <p:nvSpPr>
          <p:cNvPr id="5" name="Text Placeholder 4"/>
          <p:cNvSpPr>
            <a:spLocks noGrp="1"/>
          </p:cNvSpPr>
          <p:nvPr>
            <p:ph type="body" sz="half" idx="2"/>
          </p:nvPr>
        </p:nvSpPr>
        <p:spPr/>
        <p:txBody>
          <a:bodyPr/>
          <a:lstStyle/>
          <a:p>
            <a:r>
              <a:rPr lang="en-US" sz="1100" dirty="0"/>
              <a:t>Michael E. Clark practices in the area of litigation with concentrations in securities and financial fraud, as well as white-collar law and healthcare law in administrative, civil and criminal matters. Mr. Clark has been lead counsel in more than 100 jury trials. He has counseled clients, including healthcare providers, insurers and financial institutions, and has conducted internal investigations and advised on compliance and corporate governance matters.</a:t>
            </a:r>
          </a:p>
          <a:p>
            <a:endParaRPr lang="en-US" sz="1100" dirty="0"/>
          </a:p>
          <a:p>
            <a:r>
              <a:rPr lang="en-US" sz="1100" dirty="0"/>
              <a:t>Mr. Clark is the Chair for the ABA's Section of Health Law and a former chair of the White-Collar Crime Committee in the ABA Section of Business Law. He co-chairs and serves on the Planning Committee for the National Institute on Internal Investigations and Forum for In-House Counsel and he also is on the Planning Committee for the National False Claims Trial Institute. </a:t>
            </a:r>
            <a:endParaRPr lang="en-US" sz="1100" dirty="0" smtClean="0"/>
          </a:p>
          <a:p>
            <a:endParaRPr lang="en-US" sz="1100" dirty="0"/>
          </a:p>
          <a:p>
            <a:r>
              <a:rPr lang="fr-FR" sz="1100" dirty="0" smtClean="0"/>
              <a:t>Phone</a:t>
            </a:r>
            <a:r>
              <a:rPr lang="fr-FR" sz="1100" dirty="0"/>
              <a:t>: +1 713 402 3905</a:t>
            </a:r>
          </a:p>
          <a:p>
            <a:r>
              <a:rPr lang="fr-FR" sz="1100" dirty="0"/>
              <a:t>Fax: +1 713 583 9182</a:t>
            </a:r>
          </a:p>
          <a:p>
            <a:r>
              <a:rPr lang="fr-FR" sz="1100" dirty="0"/>
              <a:t>Email: meclark@duanemorris.com </a:t>
            </a:r>
            <a:endParaRPr lang="en-US" sz="1100" dirty="0" smtClean="0"/>
          </a:p>
          <a:p>
            <a:endParaRPr lang="en-US" sz="1100" dirty="0"/>
          </a:p>
        </p:txBody>
      </p:sp>
    </p:spTree>
    <p:extLst>
      <p:ext uri="{BB962C8B-B14F-4D97-AF65-F5344CB8AC3E}">
        <p14:creationId xmlns:p14="http://schemas.microsoft.com/office/powerpoint/2010/main" val="192278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800" dirty="0" smtClean="0"/>
              <a:t>Legal-Ethical Issues Associated </a:t>
            </a:r>
            <a:br>
              <a:rPr lang="en-US" sz="3800" dirty="0" smtClean="0"/>
            </a:br>
            <a:r>
              <a:rPr lang="en-US" sz="3800" dirty="0" smtClean="0"/>
              <a:t>with The Cloud</a:t>
            </a:r>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800" b="1" dirty="0" smtClean="0"/>
          </a:p>
          <a:p>
            <a:pPr marL="0" indent="0">
              <a:spcBef>
                <a:spcPts val="1200"/>
              </a:spcBef>
              <a:spcAft>
                <a:spcPts val="1200"/>
              </a:spcAft>
              <a:buNone/>
            </a:pPr>
            <a:r>
              <a:rPr lang="en-US" sz="3600" b="1" dirty="0" smtClean="0"/>
              <a:t>What is addressed in this segment</a:t>
            </a:r>
          </a:p>
          <a:p>
            <a:pPr>
              <a:spcBef>
                <a:spcPts val="300"/>
              </a:spcBef>
              <a:spcAft>
                <a:spcPts val="1200"/>
              </a:spcAft>
              <a:buFont typeface="Wingdings" panose="05000000000000000000" pitchFamily="2" charset="2"/>
              <a:buChar char="ü"/>
            </a:pPr>
            <a:r>
              <a:rPr lang="en-US" sz="3600" dirty="0" smtClean="0"/>
              <a:t>	</a:t>
            </a:r>
            <a:r>
              <a:rPr lang="en-US" dirty="0" smtClean="0"/>
              <a:t>Overlapping regulatory schemes</a:t>
            </a:r>
          </a:p>
          <a:p>
            <a:pPr>
              <a:spcBef>
                <a:spcPts val="300"/>
              </a:spcBef>
              <a:spcAft>
                <a:spcPts val="1200"/>
              </a:spcAft>
              <a:buFont typeface="Wingdings" panose="05000000000000000000" pitchFamily="2" charset="2"/>
              <a:buChar char="ü"/>
            </a:pPr>
            <a:r>
              <a:rPr lang="en-US" dirty="0" smtClean="0"/>
              <a:t>	The threat landscape</a:t>
            </a:r>
          </a:p>
          <a:p>
            <a:pPr marL="114300" indent="-571500">
              <a:spcBef>
                <a:spcPts val="300"/>
              </a:spcBef>
              <a:spcAft>
                <a:spcPts val="1200"/>
              </a:spcAft>
              <a:buFont typeface="Wingdings" panose="05000000000000000000" pitchFamily="2" charset="2"/>
              <a:buChar char="ü"/>
            </a:pPr>
            <a:r>
              <a:rPr lang="en-US" dirty="0" smtClean="0"/>
              <a:t>	The risks posed to law firms and lawyers by 	hackers, disloyal employees, and others 	from not appropriately securing clients’ data 	and transmitting sensitive information by 	email.</a:t>
            </a:r>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151151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524000"/>
          </a:xfrm>
        </p:spPr>
        <p:txBody>
          <a:bodyPr/>
          <a:lstStyle/>
          <a:p>
            <a:pPr algn="ctr"/>
            <a:r>
              <a:rPr lang="en-US" sz="3200" dirty="0"/>
              <a:t>A Patchwork of Domestic Legislative and Administrative Standards</a:t>
            </a:r>
            <a:r>
              <a:rPr lang="en-US" sz="4000" dirty="0"/>
              <a:t/>
            </a:r>
            <a:br>
              <a:rPr lang="en-US" sz="4000" dirty="0"/>
            </a:br>
            <a:endParaRPr lang="en-US" sz="38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1200" b="1" dirty="0" smtClean="0"/>
          </a:p>
          <a:p>
            <a:pPr lvl="1">
              <a:spcBef>
                <a:spcPts val="0"/>
              </a:spcBef>
              <a:spcAft>
                <a:spcPts val="1800"/>
              </a:spcAft>
              <a:buSzPct val="120000"/>
              <a:buFont typeface="Wingdings" panose="05000000000000000000" pitchFamily="2" charset="2"/>
              <a:buChar char="Ø"/>
            </a:pPr>
            <a:r>
              <a:rPr lang="en-US" sz="3600" dirty="0" smtClean="0"/>
              <a:t>The Federal </a:t>
            </a:r>
            <a:r>
              <a:rPr lang="en-US" sz="3600" dirty="0"/>
              <a:t>Trade Commission </a:t>
            </a:r>
            <a:r>
              <a:rPr lang="en-US" sz="3600" dirty="0" smtClean="0"/>
              <a:t>Act</a:t>
            </a:r>
            <a:endParaRPr lang="en-US" sz="3600" dirty="0"/>
          </a:p>
          <a:p>
            <a:pPr lvl="1">
              <a:spcBef>
                <a:spcPts val="0"/>
              </a:spcBef>
              <a:spcAft>
                <a:spcPts val="1800"/>
              </a:spcAft>
              <a:buSzPct val="120000"/>
              <a:buFont typeface="Wingdings" panose="05000000000000000000" pitchFamily="2" charset="2"/>
              <a:buChar char="Ø"/>
            </a:pPr>
            <a:r>
              <a:rPr lang="en-US" sz="3600" dirty="0" smtClean="0"/>
              <a:t>The Health </a:t>
            </a:r>
            <a:r>
              <a:rPr lang="en-US" sz="3600" dirty="0"/>
              <a:t>Insurance Portability and Accountability Act of 1996</a:t>
            </a:r>
            <a:r>
              <a:rPr lang="en-US" sz="3600" b="1" dirty="0"/>
              <a:t> </a:t>
            </a:r>
            <a:r>
              <a:rPr lang="en-US" sz="3600" dirty="0"/>
              <a:t>(“HIPAA”), and</a:t>
            </a:r>
            <a:r>
              <a:rPr lang="en-US" sz="3600" b="1" dirty="0"/>
              <a:t> </a:t>
            </a:r>
            <a:r>
              <a:rPr lang="en-US" sz="3600" b="1" dirty="0" smtClean="0"/>
              <a:t>the </a:t>
            </a:r>
            <a:r>
              <a:rPr lang="en-US" sz="3600" dirty="0" smtClean="0"/>
              <a:t>Health </a:t>
            </a:r>
            <a:r>
              <a:rPr lang="en-US" sz="3600" dirty="0"/>
              <a:t>Information Technology for Economic and Clinical Health Act (“HITECH Act”)</a:t>
            </a:r>
          </a:p>
          <a:p>
            <a:pPr lvl="1">
              <a:spcBef>
                <a:spcPts val="0"/>
              </a:spcBef>
              <a:spcAft>
                <a:spcPts val="1800"/>
              </a:spcAft>
              <a:buSzPct val="120000"/>
              <a:buFont typeface="Wingdings" panose="05000000000000000000" pitchFamily="2" charset="2"/>
              <a:buChar char="Ø"/>
            </a:pPr>
            <a:r>
              <a:rPr lang="en-US" sz="3600" dirty="0" smtClean="0"/>
              <a:t>The Gramm-Leach-Bliley </a:t>
            </a:r>
            <a:r>
              <a:rPr lang="en-US" sz="3600" dirty="0"/>
              <a:t>Act (“GLBA</a:t>
            </a:r>
            <a:r>
              <a:rPr lang="en-US" sz="3600" dirty="0" smtClean="0"/>
              <a:t>”)</a:t>
            </a:r>
            <a:endParaRPr lang="en-US" sz="3200" u="sng" dirty="0">
              <a:solidFill>
                <a:schemeClr val="tx1"/>
              </a:solidFill>
            </a:endParaRPr>
          </a:p>
          <a:p>
            <a:pPr marL="0" indent="0">
              <a:spcBef>
                <a:spcPts val="300"/>
              </a:spcBef>
              <a:spcAft>
                <a:spcPts val="1200"/>
              </a:spcAft>
              <a:buNone/>
            </a:pPr>
            <a:endParaRPr lang="en-US" sz="4000" dirty="0" smtClean="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1802256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r>
              <a:rPr lang="en-US" sz="3200" dirty="0" smtClean="0"/>
              <a:t>)</a:t>
            </a:r>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800"/>
              </a:spcAft>
              <a:buNone/>
            </a:pPr>
            <a:endParaRPr lang="en-US" sz="1200" b="1" dirty="0" smtClean="0"/>
          </a:p>
          <a:p>
            <a:pPr lvl="1">
              <a:spcBef>
                <a:spcPts val="0"/>
              </a:spcBef>
              <a:spcAft>
                <a:spcPts val="1800"/>
              </a:spcAft>
              <a:buSzPct val="120000"/>
              <a:buFont typeface="Wingdings" panose="05000000000000000000" pitchFamily="2" charset="2"/>
              <a:buChar char="Ø"/>
            </a:pPr>
            <a:r>
              <a:rPr lang="en-US" sz="3600" dirty="0" smtClean="0"/>
              <a:t>The Americans </a:t>
            </a:r>
            <a:r>
              <a:rPr lang="en-US" sz="3600" dirty="0"/>
              <a:t>with Disabilities </a:t>
            </a:r>
            <a:r>
              <a:rPr lang="en-US" sz="3600" dirty="0" smtClean="0"/>
              <a:t>Act</a:t>
            </a:r>
            <a:endParaRPr lang="en-US" sz="3600" dirty="0"/>
          </a:p>
          <a:p>
            <a:pPr lvl="1">
              <a:spcBef>
                <a:spcPts val="0"/>
              </a:spcBef>
              <a:spcAft>
                <a:spcPts val="1800"/>
              </a:spcAft>
              <a:buSzPct val="120000"/>
              <a:buFont typeface="Wingdings" panose="05000000000000000000" pitchFamily="2" charset="2"/>
              <a:buChar char="Ø"/>
            </a:pPr>
            <a:r>
              <a:rPr lang="en-US" sz="3600" dirty="0"/>
              <a:t>Children's Online Privacy Protection </a:t>
            </a:r>
            <a:r>
              <a:rPr lang="en-US" sz="3600" dirty="0" smtClean="0"/>
              <a:t>Act</a:t>
            </a:r>
            <a:endParaRPr lang="en-US" sz="3600" dirty="0"/>
          </a:p>
          <a:p>
            <a:pPr lvl="1">
              <a:spcBef>
                <a:spcPts val="0"/>
              </a:spcBef>
              <a:spcAft>
                <a:spcPts val="1800"/>
              </a:spcAft>
              <a:buSzPct val="120000"/>
              <a:buFont typeface="Wingdings" panose="05000000000000000000" pitchFamily="2" charset="2"/>
              <a:buChar char="Ø"/>
            </a:pPr>
            <a:r>
              <a:rPr lang="en-US" sz="3600" dirty="0"/>
              <a:t>Fair Credit Reporting Act (“FCRA”) and </a:t>
            </a:r>
            <a:r>
              <a:rPr lang="en-US" sz="3600" dirty="0" smtClean="0"/>
              <a:t>the Fair </a:t>
            </a:r>
            <a:r>
              <a:rPr lang="en-US" sz="3600" dirty="0"/>
              <a:t>and Accurate Credit Transactions Act (“FACTA</a:t>
            </a:r>
            <a:r>
              <a:rPr lang="en-US" sz="3600" dirty="0" smtClean="0"/>
              <a:t>”)</a:t>
            </a:r>
          </a:p>
          <a:p>
            <a:pPr marL="457200" lvl="1" indent="0">
              <a:spcBef>
                <a:spcPts val="0"/>
              </a:spcBef>
              <a:spcAft>
                <a:spcPts val="1200"/>
              </a:spcAft>
              <a:buSzPct val="120000"/>
              <a:buNone/>
            </a:pPr>
            <a:endParaRPr lang="en-US" sz="4400" dirty="0" smtClean="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118154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marL="0" indent="0">
              <a:spcBef>
                <a:spcPts val="300"/>
              </a:spcBef>
              <a:spcAft>
                <a:spcPts val="1200"/>
              </a:spcAft>
            </a:pPr>
            <a:r>
              <a:rPr lang="en-US" sz="3200" dirty="0"/>
              <a:t>A Patchwork of Domestic Legislative and Administrative Standards (cont’d)</a:t>
            </a:r>
            <a:endParaRPr lang="en-US" sz="2800" dirty="0"/>
          </a:p>
        </p:txBody>
      </p:sp>
      <p:sp>
        <p:nvSpPr>
          <p:cNvPr id="3075" name="Content Placeholder 2"/>
          <p:cNvSpPr>
            <a:spLocks noGrp="1"/>
          </p:cNvSpPr>
          <p:nvPr>
            <p:ph idx="1"/>
          </p:nvPr>
        </p:nvSpPr>
        <p:spPr>
          <a:xfrm>
            <a:off x="0" y="1143000"/>
            <a:ext cx="9144000" cy="5943600"/>
          </a:xfrm>
        </p:spPr>
        <p:txBody>
          <a:bodyPr/>
          <a:lstStyle/>
          <a:p>
            <a:pPr lvl="1">
              <a:spcBef>
                <a:spcPts val="300"/>
              </a:spcBef>
              <a:spcAft>
                <a:spcPts val="1200"/>
              </a:spcAft>
              <a:buFont typeface="Wingdings" panose="05000000000000000000" pitchFamily="2" charset="2"/>
              <a:buChar char="Ø"/>
            </a:pPr>
            <a:endParaRPr lang="en-US" sz="1200" dirty="0" smtClean="0"/>
          </a:p>
          <a:p>
            <a:pPr lvl="1">
              <a:spcBef>
                <a:spcPts val="300"/>
              </a:spcBef>
              <a:spcAft>
                <a:spcPts val="1800"/>
              </a:spcAft>
              <a:buFont typeface="Wingdings" panose="05000000000000000000" pitchFamily="2" charset="2"/>
              <a:buChar char="Ø"/>
            </a:pPr>
            <a:r>
              <a:rPr lang="en-US" sz="3600" dirty="0" smtClean="0"/>
              <a:t>The </a:t>
            </a:r>
            <a:r>
              <a:rPr lang="en-US" sz="3600" dirty="0"/>
              <a:t>Electronic Communications Privacy Act </a:t>
            </a:r>
            <a:r>
              <a:rPr lang="en-US" sz="3600" dirty="0" smtClean="0"/>
              <a:t>(The Stored </a:t>
            </a:r>
            <a:r>
              <a:rPr lang="en-US" sz="3600" dirty="0"/>
              <a:t>Communications Act and Wiretap Act), and </a:t>
            </a:r>
            <a:r>
              <a:rPr lang="en-US" sz="3600" dirty="0" smtClean="0"/>
              <a:t>the Telephone </a:t>
            </a:r>
            <a:r>
              <a:rPr lang="en-US" sz="3600" dirty="0"/>
              <a:t>Consumer Protection Act.</a:t>
            </a:r>
          </a:p>
          <a:p>
            <a:pPr lvl="1">
              <a:spcBef>
                <a:spcPts val="0"/>
              </a:spcBef>
              <a:spcAft>
                <a:spcPts val="1800"/>
              </a:spcAft>
              <a:buSzPct val="120000"/>
              <a:buFont typeface="Wingdings" panose="05000000000000000000" pitchFamily="2" charset="2"/>
              <a:buChar char="Ø"/>
            </a:pPr>
            <a:r>
              <a:rPr lang="en-US" sz="3600" dirty="0" smtClean="0"/>
              <a:t> The Video </a:t>
            </a:r>
            <a:r>
              <a:rPr lang="en-US" sz="3600" dirty="0"/>
              <a:t>Privacy Protection </a:t>
            </a:r>
            <a:r>
              <a:rPr lang="en-US" sz="3600" dirty="0" smtClean="0"/>
              <a:t>Act</a:t>
            </a:r>
            <a:endParaRPr lang="en-US" sz="3600" dirty="0"/>
          </a:p>
          <a:p>
            <a:pPr lvl="1">
              <a:spcBef>
                <a:spcPts val="0"/>
              </a:spcBef>
              <a:spcAft>
                <a:spcPts val="1800"/>
              </a:spcAft>
              <a:buSzPct val="120000"/>
              <a:buFont typeface="Wingdings" panose="05000000000000000000" pitchFamily="2" charset="2"/>
              <a:buChar char="Ø"/>
            </a:pPr>
            <a:r>
              <a:rPr lang="en-US" sz="3600" dirty="0" smtClean="0"/>
              <a:t> The National </a:t>
            </a:r>
            <a:r>
              <a:rPr lang="en-US" sz="3600" dirty="0"/>
              <a:t>Institute of Standards and Technology (“NIST”)</a:t>
            </a:r>
            <a:endParaRPr lang="en-US" sz="4400" dirty="0" smtClean="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291136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8"/>
          <p:cNvSpPr>
            <a:spLocks noGrp="1"/>
          </p:cNvSpPr>
          <p:nvPr>
            <p:ph type="body" sz="half" idx="2"/>
          </p:nvPr>
        </p:nvSpPr>
        <p:spPr>
          <a:xfrm>
            <a:off x="457200" y="1752600"/>
            <a:ext cx="4876800" cy="3354388"/>
          </a:xfrm>
        </p:spPr>
        <p:style>
          <a:lnRef idx="2">
            <a:schemeClr val="dk1"/>
          </a:lnRef>
          <a:fillRef idx="1">
            <a:schemeClr val="lt1"/>
          </a:fillRef>
          <a:effectRef idx="0">
            <a:schemeClr val="dk1"/>
          </a:effectRef>
          <a:fontRef idx="minor">
            <a:schemeClr val="dk1"/>
          </a:fontRef>
        </p:style>
        <p:txBody>
          <a:bodyPr/>
          <a:lstStyle/>
          <a:p>
            <a:r>
              <a:rPr lang="en-US" altLang="en-US" sz="1400" b="1" dirty="0" smtClean="0">
                <a:solidFill>
                  <a:schemeClr val="tx1"/>
                </a:solidFill>
                <a:ea typeface="MS PGothic" panose="020B0600070205080204" pitchFamily="34" charset="-128"/>
              </a:rPr>
              <a:t>Clinton Mikel </a:t>
            </a:r>
            <a:r>
              <a:rPr lang="en-US" altLang="en-US" sz="1400" dirty="0" smtClean="0">
                <a:solidFill>
                  <a:schemeClr val="tx1"/>
                </a:solidFill>
                <a:ea typeface="MS PGothic" panose="020B0600070205080204" pitchFamily="34" charset="-128"/>
              </a:rPr>
              <a:t>is a Partner with The Health Law Partners, P.C. He is a graduate of Cornell University and the University of Michigan Law School. Mr. Mikel is the Chair of the American Bar Association, Health Law Section’s, eHealth, Privacy &amp; Security Interest Group.</a:t>
            </a:r>
          </a:p>
          <a:p>
            <a:endParaRPr lang="en-US" altLang="en-US" sz="1400" dirty="0" smtClean="0">
              <a:solidFill>
                <a:schemeClr val="tx1"/>
              </a:solidFill>
              <a:ea typeface="MS PGothic" panose="020B0600070205080204" pitchFamily="34" charset="-128"/>
            </a:endParaRPr>
          </a:p>
          <a:p>
            <a:r>
              <a:rPr lang="en-US" altLang="en-US" sz="1400" dirty="0" smtClean="0">
                <a:solidFill>
                  <a:schemeClr val="tx1"/>
                </a:solidFill>
                <a:ea typeface="MS PGothic" panose="020B0600070205080204" pitchFamily="34" charset="-128"/>
              </a:rPr>
              <a:t>Mr. Mikel practices in almost all areas of healthcare law, but devotes a substantial portion of his practice to compliance with federal and state health care regulations and transactional matters. Mr. Mikel has expertise in HIPAA and state privacy laws, federal and state information breaches (strategic investigations and disclosures), state and federal telehealth/telemedicine issues, federal and state self-referral laws, including Stark, federal and state anti-kickback laws, and information technology issues.</a:t>
            </a:r>
          </a:p>
        </p:txBody>
      </p:sp>
      <p:sp>
        <p:nvSpPr>
          <p:cNvPr id="57349" name="TextBox 17"/>
          <p:cNvSpPr txBox="1">
            <a:spLocks noChangeArrowheads="1"/>
          </p:cNvSpPr>
          <p:nvPr/>
        </p:nvSpPr>
        <p:spPr bwMode="auto">
          <a:xfrm>
            <a:off x="5791200" y="5029200"/>
            <a:ext cx="2692400" cy="109260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dirty="0" smtClean="0">
                <a:hlinkClick r:id="rId2"/>
              </a:rPr>
              <a:t>cmikel@thehlp.com</a:t>
            </a:r>
            <a:endParaRPr lang="en-US" dirty="0" smtClean="0"/>
          </a:p>
          <a:p>
            <a:pPr eaLnBrk="1" hangingPunct="1">
              <a:defRPr/>
            </a:pPr>
            <a:r>
              <a:rPr lang="en-US" dirty="0" smtClean="0"/>
              <a:t>Phone: (248) 996-8510</a:t>
            </a:r>
          </a:p>
          <a:p>
            <a:pPr eaLnBrk="1" hangingPunct="1">
              <a:defRPr/>
            </a:pPr>
            <a:r>
              <a:rPr lang="en-US" dirty="0" smtClean="0">
                <a:hlinkClick r:id="rId3"/>
              </a:rPr>
              <a:t>www.thehlp.com</a:t>
            </a:r>
            <a:endParaRPr lang="en-US" dirty="0" smtClean="0"/>
          </a:p>
          <a:p>
            <a:pPr eaLnBrk="1" hangingPunct="1">
              <a:defRPr/>
            </a:pPr>
            <a:r>
              <a:rPr lang="en-US" sz="1100" dirty="0">
                <a:hlinkClick r:id="rId4"/>
              </a:rPr>
              <a:t>https://www.linkedin.com/in/clintonmikel</a:t>
            </a:r>
            <a:endParaRPr lang="en-US" sz="1100" dirty="0" smtClean="0"/>
          </a:p>
        </p:txBody>
      </p:sp>
      <p:pic>
        <p:nvPicPr>
          <p:cNvPr id="8" name="Picture 7" descr="C.Mikel Croppe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828800"/>
            <a:ext cx="273269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3440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100" b="1" dirty="0" smtClean="0"/>
          </a:p>
          <a:p>
            <a:pPr lvl="1">
              <a:spcBef>
                <a:spcPts val="600"/>
              </a:spcBef>
              <a:spcAft>
                <a:spcPts val="600"/>
              </a:spcAft>
              <a:buFont typeface="Wingdings" panose="05000000000000000000" pitchFamily="2" charset="2"/>
              <a:buChar char="Ø"/>
            </a:pPr>
            <a:r>
              <a:rPr lang="en-US" sz="3600" dirty="0" smtClean="0"/>
              <a:t>The Cyber Intelligence Sharing and Protection Act, H.R</a:t>
            </a:r>
            <a:r>
              <a:rPr lang="en-US" sz="3600" dirty="0"/>
              <a:t>. 624 (</a:t>
            </a:r>
            <a:r>
              <a:rPr lang="en-US" sz="3600" dirty="0" smtClean="0"/>
              <a:t>113</a:t>
            </a:r>
            <a:r>
              <a:rPr lang="en-US" sz="3600" baseline="30000" dirty="0" smtClean="0"/>
              <a:t>th</a:t>
            </a:r>
            <a:r>
              <a:rPr lang="en-US" sz="3600" dirty="0" smtClean="0"/>
              <a:t> Cong.) (reintroduced in House in January 2015) </a:t>
            </a:r>
            <a:r>
              <a:rPr lang="en-US" sz="4000" dirty="0" smtClean="0"/>
              <a:t>(</a:t>
            </a:r>
            <a:r>
              <a:rPr lang="en-US" sz="3600" dirty="0" smtClean="0">
                <a:sym typeface="Wingdings" pitchFamily="2" charset="2"/>
              </a:rPr>
              <a:t>A</a:t>
            </a:r>
            <a:r>
              <a:rPr lang="en-US" sz="3600" dirty="0" smtClean="0"/>
              <a:t>ny </a:t>
            </a:r>
            <a:r>
              <a:rPr lang="en-US" sz="3600" dirty="0"/>
              <a:t>company can “use cybersecurity systems … to protect </a:t>
            </a:r>
            <a:r>
              <a:rPr lang="en-US" sz="3600" dirty="0" smtClean="0"/>
              <a:t>[its] </a:t>
            </a:r>
            <a:r>
              <a:rPr lang="en-US" sz="3600" dirty="0"/>
              <a:t>rights and property” </a:t>
            </a:r>
            <a:r>
              <a:rPr lang="en-US" sz="3600" dirty="0" smtClean="0"/>
              <a:t>… then </a:t>
            </a:r>
            <a:r>
              <a:rPr lang="en-US" sz="3600" dirty="0"/>
              <a:t>share that information with third parties, including the </a:t>
            </a:r>
            <a:r>
              <a:rPr lang="en-US" sz="3600" dirty="0" smtClean="0"/>
              <a:t>government . . . for </a:t>
            </a:r>
            <a:r>
              <a:rPr lang="en-US" sz="3600" dirty="0"/>
              <a:t>“cybersecurity </a:t>
            </a:r>
            <a:r>
              <a:rPr lang="en-US" sz="3600" dirty="0" smtClean="0"/>
              <a:t>purposes”)</a:t>
            </a:r>
            <a:endParaRPr lang="en-US" sz="3200" dirty="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3036556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lvl="1" indent="0">
              <a:spcBef>
                <a:spcPts val="600"/>
              </a:spcBef>
              <a:spcAft>
                <a:spcPts val="600"/>
              </a:spcAft>
              <a:buNone/>
            </a:pPr>
            <a:endParaRPr lang="en-US" sz="3600" b="1" dirty="0" smtClean="0"/>
          </a:p>
          <a:p>
            <a:pPr marL="0" lvl="1" indent="0">
              <a:spcBef>
                <a:spcPts val="600"/>
              </a:spcBef>
              <a:spcAft>
                <a:spcPts val="600"/>
              </a:spcAft>
              <a:buNone/>
            </a:pPr>
            <a:r>
              <a:rPr lang="en-US" sz="3600" b="1" dirty="0" smtClean="0"/>
              <a:t>Breach notification</a:t>
            </a:r>
          </a:p>
          <a:p>
            <a:pPr>
              <a:spcBef>
                <a:spcPts val="600"/>
              </a:spcBef>
              <a:spcAft>
                <a:spcPts val="600"/>
              </a:spcAft>
              <a:buFont typeface="Wingdings" panose="05000000000000000000" pitchFamily="2" charset="2"/>
              <a:buChar char="Ø"/>
            </a:pPr>
            <a:r>
              <a:rPr lang="en-US" sz="4000" dirty="0" smtClean="0"/>
              <a:t> HIPAA / </a:t>
            </a:r>
          </a:p>
          <a:p>
            <a:pPr marL="457200" lvl="1" indent="0">
              <a:spcBef>
                <a:spcPts val="600"/>
              </a:spcBef>
              <a:spcAft>
                <a:spcPts val="600"/>
              </a:spcAft>
              <a:buNone/>
            </a:pPr>
            <a:r>
              <a:rPr lang="en-US" sz="3600" dirty="0" smtClean="0"/>
              <a:t>HITECH</a:t>
            </a:r>
          </a:p>
          <a:p>
            <a:pPr>
              <a:spcBef>
                <a:spcPts val="600"/>
              </a:spcBef>
              <a:spcAft>
                <a:spcPts val="600"/>
              </a:spcAft>
              <a:buFont typeface="Wingdings" panose="05000000000000000000" pitchFamily="2" charset="2"/>
              <a:buChar char="Ø"/>
            </a:pPr>
            <a:r>
              <a:rPr lang="en-US" sz="4400" dirty="0" smtClean="0"/>
              <a:t> HHS OCR</a:t>
            </a:r>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21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rmAutofit/>
          </a:bodyPr>
          <a:lstStyle/>
          <a:p>
            <a:pPr algn="ctr"/>
            <a:r>
              <a:rPr lang="en-US" sz="2800" dirty="0"/>
              <a:t>A Patchwork of Domestic Legislative and Administrative Standards (cont’d)</a:t>
            </a:r>
            <a:endParaRPr lang="en-US" sz="2800" b="1" u="sng" dirty="0"/>
          </a:p>
        </p:txBody>
      </p:sp>
      <p:sp>
        <p:nvSpPr>
          <p:cNvPr id="3" name="Content Placeholder 2"/>
          <p:cNvSpPr>
            <a:spLocks noGrp="1"/>
          </p:cNvSpPr>
          <p:nvPr>
            <p:ph idx="1"/>
          </p:nvPr>
        </p:nvSpPr>
        <p:spPr>
          <a:xfrm>
            <a:off x="76200" y="1295401"/>
            <a:ext cx="8915400" cy="5045074"/>
          </a:xfrm>
        </p:spPr>
        <p:txBody>
          <a:bodyPr>
            <a:normAutofit fontScale="92500" lnSpcReduction="10000"/>
          </a:bodyPr>
          <a:lstStyle/>
          <a:p>
            <a:pPr marL="0" indent="0">
              <a:buNone/>
            </a:pPr>
            <a:r>
              <a:rPr lang="en-US" sz="3500" b="1" dirty="0" smtClean="0"/>
              <a:t>What is a reportable “Breach</a:t>
            </a:r>
            <a:r>
              <a:rPr lang="en-US" sz="3500" b="1" dirty="0"/>
              <a:t>” under </a:t>
            </a:r>
            <a:r>
              <a:rPr lang="en-US" sz="3500" b="1" dirty="0" smtClean="0"/>
              <a:t>HIPAA?</a:t>
            </a:r>
          </a:p>
          <a:p>
            <a:pPr marL="0" indent="0">
              <a:buNone/>
            </a:pPr>
            <a:endParaRPr lang="en-US" sz="1200" dirty="0"/>
          </a:p>
          <a:p>
            <a:pPr lvl="1">
              <a:buFont typeface="Wingdings" panose="05000000000000000000" pitchFamily="2" charset="2"/>
              <a:buChar char="Ø"/>
            </a:pPr>
            <a:r>
              <a:rPr lang="en-US" b="1" dirty="0"/>
              <a:t>Acquisition, access, use, or disclosure of unsecured PHI not permitted by the Privacy Rule unless there is </a:t>
            </a:r>
            <a:r>
              <a:rPr lang="en-US" b="1" i="1" u="sng" dirty="0"/>
              <a:t>low probability</a:t>
            </a:r>
            <a:r>
              <a:rPr lang="en-US" b="1" i="1" dirty="0"/>
              <a:t> </a:t>
            </a:r>
            <a:r>
              <a:rPr lang="en-US" b="1" dirty="0"/>
              <a:t>the PHI has been compromised based on </a:t>
            </a:r>
            <a:r>
              <a:rPr lang="en-US" b="1" dirty="0" smtClean="0"/>
              <a:t>a  risk assessment.</a:t>
            </a:r>
          </a:p>
          <a:p>
            <a:pPr marL="393192" lvl="1" indent="0">
              <a:buNone/>
            </a:pPr>
            <a:endParaRPr lang="en-US" sz="1200" b="1" dirty="0"/>
          </a:p>
          <a:p>
            <a:pPr lvl="1">
              <a:buFont typeface="Wingdings" panose="05000000000000000000" pitchFamily="2" charset="2"/>
              <a:buChar char="Ø"/>
            </a:pPr>
            <a:r>
              <a:rPr lang="en-US" b="1" dirty="0"/>
              <a:t>Breach presumed unless demonstrated </a:t>
            </a:r>
            <a:r>
              <a:rPr lang="en-US" b="1" dirty="0" smtClean="0"/>
              <a:t>otherwise.</a:t>
            </a:r>
          </a:p>
          <a:p>
            <a:pPr marL="393192" lvl="1" indent="0">
              <a:buNone/>
            </a:pPr>
            <a:endParaRPr lang="en-US" sz="1200" b="1" dirty="0" smtClean="0"/>
          </a:p>
          <a:p>
            <a:pPr lvl="1">
              <a:buFont typeface="Wingdings" panose="05000000000000000000" pitchFamily="2" charset="2"/>
              <a:buChar char="Ø"/>
            </a:pPr>
            <a:r>
              <a:rPr lang="en-US" b="1" dirty="0"/>
              <a:t>March 1, 2016, reporting deadline for calendar year 2015 small breaches (where &lt; 500 individuals impacted</a:t>
            </a:r>
            <a:r>
              <a:rPr lang="en-US" b="1" dirty="0" smtClean="0"/>
              <a:t>).</a:t>
            </a:r>
            <a:endParaRPr lang="en-US" sz="1200" b="1" dirty="0" smtClean="0"/>
          </a:p>
          <a:p>
            <a:pPr lvl="1">
              <a:buFont typeface="Wingdings" panose="05000000000000000000" pitchFamily="2" charset="2"/>
              <a:buChar char="Ø"/>
            </a:pPr>
            <a:endParaRPr lang="en-US" sz="1200" b="1" dirty="0" smtClean="0"/>
          </a:p>
          <a:p>
            <a:pPr lvl="1">
              <a:buFont typeface="Wingdings" panose="05000000000000000000" pitchFamily="2" charset="2"/>
              <a:buChar char="Ø"/>
            </a:pPr>
            <a:r>
              <a:rPr lang="en-US" b="1" dirty="0" smtClean="0"/>
              <a:t>State Law Considerations.</a:t>
            </a:r>
            <a:endParaRPr lang="en-US" b="1" dirty="0"/>
          </a:p>
          <a:p>
            <a:pPr marL="393192" lvl="1" indent="0">
              <a:buNone/>
            </a:pPr>
            <a:endParaRPr lang="en-US" dirty="0"/>
          </a:p>
          <a:p>
            <a:pPr marL="0" indent="0">
              <a:buNone/>
            </a:pPr>
            <a:endParaRPr lang="en-US" dirty="0"/>
          </a:p>
        </p:txBody>
      </p:sp>
    </p:spTree>
    <p:extLst>
      <p:ext uri="{BB962C8B-B14F-4D97-AF65-F5344CB8AC3E}">
        <p14:creationId xmlns:p14="http://schemas.microsoft.com/office/powerpoint/2010/main" val="127467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8392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a:buNone/>
            </a:pPr>
            <a:r>
              <a:rPr lang="en-US" sz="3600" b="1" dirty="0" smtClean="0">
                <a:sym typeface="Wingdings" pitchFamily="2" charset="2"/>
              </a:rPr>
              <a:t>FTC Enforcement</a:t>
            </a:r>
            <a:endParaRPr lang="en-US" sz="3600" b="1" dirty="0">
              <a:sym typeface="Wingdings" pitchFamily="2" charset="2"/>
            </a:endParaRPr>
          </a:p>
          <a:p>
            <a:pPr lvl="0">
              <a:buFont typeface="Wingdings"/>
              <a:buChar char="à"/>
            </a:pPr>
            <a:endParaRPr lang="en-US" sz="800" b="1" u="sng" dirty="0"/>
          </a:p>
          <a:p>
            <a:pPr lvl="1">
              <a:buFont typeface="Wingdings" panose="05000000000000000000" pitchFamily="2" charset="2"/>
              <a:buChar char="Ø"/>
            </a:pPr>
            <a:r>
              <a:rPr lang="en-US" b="1" dirty="0"/>
              <a:t>Section 5(a) of the Federal Trade Commission Act (“FTC Act”), 15 U.S.C. § 45(a)</a:t>
            </a:r>
            <a:r>
              <a:rPr lang="en-US" dirty="0"/>
              <a:t>, prohibits “unfair or deceptive acts or practices in or affecting commerce”  </a:t>
            </a:r>
          </a:p>
          <a:p>
            <a:pPr marL="400050" lvl="1" indent="0">
              <a:buNone/>
            </a:pPr>
            <a:endParaRPr lang="en-US" sz="1800" dirty="0"/>
          </a:p>
          <a:p>
            <a:pPr marL="742950" lvl="2" indent="-342900">
              <a:buFont typeface="Wingdings" panose="05000000000000000000" pitchFamily="2" charset="2"/>
              <a:buChar char="Ø"/>
            </a:pPr>
            <a:r>
              <a:rPr lang="en-US" sz="2800" dirty="0" smtClean="0"/>
              <a:t>FTC has brought over 30 </a:t>
            </a:r>
            <a:r>
              <a:rPr lang="en-US" sz="2800" dirty="0"/>
              <a:t>enforcement actions have </a:t>
            </a:r>
            <a:r>
              <a:rPr lang="en-US" sz="2800" dirty="0" smtClean="0"/>
              <a:t>since </a:t>
            </a:r>
            <a:r>
              <a:rPr lang="en-US" sz="2800" dirty="0"/>
              <a:t>May 1, </a:t>
            </a:r>
            <a:r>
              <a:rPr lang="en-US" sz="2800" dirty="0" smtClean="0"/>
              <a:t>2011 and over 50 since </a:t>
            </a:r>
            <a:r>
              <a:rPr lang="en-US" sz="2800" dirty="0"/>
              <a:t>2000</a:t>
            </a:r>
          </a:p>
          <a:p>
            <a:pPr marL="400050" lvl="2" indent="0">
              <a:buNone/>
            </a:pPr>
            <a:endParaRPr lang="en-US" sz="1800" dirty="0"/>
          </a:p>
          <a:p>
            <a:pPr lvl="1">
              <a:buFont typeface="Wingdings" panose="05000000000000000000" pitchFamily="2" charset="2"/>
              <a:buChar char="Ø"/>
            </a:pPr>
            <a:r>
              <a:rPr lang="en-US" dirty="0"/>
              <a:t>FTC’s Health Breach Notification Rule</a:t>
            </a:r>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3781627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381000" y="1066802"/>
            <a:ext cx="83058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0" indent="0">
              <a:buNone/>
            </a:pPr>
            <a:r>
              <a:rPr lang="en-US" sz="4000" b="1" dirty="0" smtClean="0"/>
              <a:t>FTC </a:t>
            </a:r>
            <a:r>
              <a:rPr lang="en-US" sz="4000" b="1" dirty="0"/>
              <a:t>Launches Investigative Arm to Tackle Technology</a:t>
            </a:r>
          </a:p>
          <a:p>
            <a:pPr>
              <a:buFont typeface="Wingdings" panose="05000000000000000000" pitchFamily="2" charset="2"/>
              <a:buChar char="Ø"/>
            </a:pPr>
            <a:r>
              <a:rPr lang="en-US" sz="3600" dirty="0" smtClean="0"/>
              <a:t> FTC </a:t>
            </a:r>
            <a:r>
              <a:rPr lang="en-US" sz="3600" dirty="0"/>
              <a:t>is expanding its </a:t>
            </a:r>
            <a:r>
              <a:rPr lang="en-US" sz="3600" dirty="0" smtClean="0"/>
              <a:t>Office </a:t>
            </a:r>
            <a:r>
              <a:rPr lang="en-US" sz="3600" dirty="0"/>
              <a:t>of Technology Research and </a:t>
            </a:r>
            <a:r>
              <a:rPr lang="en-US" sz="3600" dirty="0" smtClean="0"/>
              <a:t>Investigation, a </a:t>
            </a:r>
            <a:r>
              <a:rPr lang="en-US" sz="3600" dirty="0"/>
              <a:t>special unit </a:t>
            </a:r>
            <a:r>
              <a:rPr lang="en-US" sz="3600" dirty="0" smtClean="0"/>
              <a:t>dedicated </a:t>
            </a:r>
            <a:r>
              <a:rPr lang="en-US" sz="3600" dirty="0"/>
              <a:t>to fraud detection and consumer protection: </a:t>
            </a:r>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213970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8392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92500" lnSpcReduction="1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400050" lvl="1" indent="0">
              <a:buNone/>
            </a:pPr>
            <a:r>
              <a:rPr lang="en-US" sz="3600" dirty="0" smtClean="0"/>
              <a:t>“The </a:t>
            </a:r>
            <a:r>
              <a:rPr lang="en-US" sz="3600" dirty="0"/>
              <a:t>OTRI is the successor to the [Mobile Technology Unit], and will build upon their great work by tackling an even broader array of investigative research on technology issues involving all facets of the FTC’s consumer protection mission, </a:t>
            </a:r>
            <a:r>
              <a:rPr lang="en-US" sz="3600" i="1" dirty="0"/>
              <a:t>including privacy, data security, connected cars, smart homes, algorithmic transparency, emerging payment methods, big data, and the Internet of Things</a:t>
            </a:r>
            <a:r>
              <a:rPr lang="en-US" sz="3600" dirty="0"/>
              <a:t>.“</a:t>
            </a:r>
            <a:r>
              <a:rPr lang="en-US" sz="3200" dirty="0"/>
              <a:t> </a:t>
            </a:r>
            <a:endParaRPr lang="en-US" sz="3200" dirty="0" smtClean="0"/>
          </a:p>
          <a:p>
            <a:pPr marL="0" indent="0">
              <a:buNone/>
            </a:pPr>
            <a:r>
              <a:rPr lang="en-US" sz="2400" b="1" dirty="0" smtClean="0"/>
              <a:t>– </a:t>
            </a:r>
            <a:r>
              <a:rPr lang="en-US" b="1" dirty="0" smtClean="0"/>
              <a:t>Ashkan </a:t>
            </a:r>
            <a:r>
              <a:rPr lang="en-US" b="1" dirty="0"/>
              <a:t>Soltani, FTC’s Chief Technologist</a:t>
            </a:r>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2160345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381000" y="1066802"/>
            <a:ext cx="83058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40000" lnSpcReduction="2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a:spcAft>
                <a:spcPts val="1200"/>
              </a:spcAft>
              <a:buFontTx/>
              <a:buNone/>
            </a:pPr>
            <a:endParaRPr lang="en-US" sz="3000" b="1" kern="0" dirty="0" smtClean="0"/>
          </a:p>
          <a:p>
            <a:pPr>
              <a:spcAft>
                <a:spcPts val="1200"/>
              </a:spcAft>
              <a:buFontTx/>
              <a:buNone/>
            </a:pPr>
            <a:r>
              <a:rPr lang="en-US" sz="9000" b="1" kern="0" dirty="0" smtClean="0"/>
              <a:t>State Legislation</a:t>
            </a:r>
            <a:endParaRPr lang="en-US" sz="9000" kern="0" dirty="0" smtClean="0"/>
          </a:p>
          <a:p>
            <a:pPr lvl="1">
              <a:spcAft>
                <a:spcPts val="600"/>
              </a:spcAft>
              <a:buFont typeface="Wingdings" panose="05000000000000000000" pitchFamily="2" charset="2"/>
              <a:buChar char="Ø"/>
            </a:pPr>
            <a:r>
              <a:rPr lang="en-US" sz="9000" kern="0" dirty="0" smtClean="0">
                <a:latin typeface="+mj-lt"/>
              </a:rPr>
              <a:t>47 states, DC, Guam, Puerto Rico, and the Virgin Islands have enacted legislation requiring private or government entities to notify individuals of security breaches</a:t>
            </a:r>
          </a:p>
          <a:p>
            <a:pPr lvl="1">
              <a:spcAft>
                <a:spcPts val="600"/>
              </a:spcAft>
              <a:buFont typeface="Wingdings" panose="05000000000000000000" pitchFamily="2" charset="2"/>
              <a:buChar char="Ø"/>
            </a:pPr>
            <a:r>
              <a:rPr lang="en-US" sz="9000" kern="0" dirty="0" smtClean="0">
                <a:latin typeface="+mj-lt"/>
              </a:rPr>
              <a:t>Who Must Comply with these Laws?</a:t>
            </a:r>
          </a:p>
          <a:p>
            <a:pPr lvl="2">
              <a:spcAft>
                <a:spcPts val="600"/>
              </a:spcAft>
              <a:buFont typeface="Wingdings" panose="05000000000000000000" pitchFamily="2" charset="2"/>
              <a:buChar char="§"/>
            </a:pPr>
            <a:r>
              <a:rPr lang="en-US" sz="8000" kern="0" dirty="0" smtClean="0">
                <a:latin typeface="+mj-lt"/>
              </a:rPr>
              <a:t>Businesses, data / information brokers, government entities</a:t>
            </a:r>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4135954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381000" y="1066802"/>
            <a:ext cx="83058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77500" lnSpcReduction="2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a:spcAft>
                <a:spcPts val="1200"/>
              </a:spcAft>
              <a:buFontTx/>
              <a:buNone/>
            </a:pPr>
            <a:endParaRPr lang="en-US" sz="1100" b="1" kern="0" dirty="0" smtClean="0"/>
          </a:p>
          <a:p>
            <a:pPr>
              <a:spcAft>
                <a:spcPts val="1200"/>
              </a:spcAft>
              <a:buFontTx/>
              <a:buNone/>
            </a:pPr>
            <a:r>
              <a:rPr lang="en-US" sz="4600" b="1" kern="0" dirty="0" smtClean="0"/>
              <a:t>State Legislation (cont’d)</a:t>
            </a:r>
            <a:endParaRPr lang="en-US" sz="6200" kern="0" dirty="0" smtClean="0"/>
          </a:p>
          <a:p>
            <a:pPr lvl="1">
              <a:spcAft>
                <a:spcPts val="600"/>
              </a:spcAft>
              <a:buFont typeface="Wingdings" panose="05000000000000000000" pitchFamily="2" charset="2"/>
              <a:buChar char="Ø"/>
            </a:pPr>
            <a:r>
              <a:rPr lang="en-US" sz="4100" b="1" kern="0" dirty="0" smtClean="0"/>
              <a:t>Definitions </a:t>
            </a:r>
            <a:r>
              <a:rPr lang="en-US" sz="4100" b="1" kern="0" dirty="0"/>
              <a:t>of “personal information”</a:t>
            </a:r>
          </a:p>
          <a:p>
            <a:pPr lvl="2">
              <a:spcAft>
                <a:spcPts val="600"/>
              </a:spcAft>
              <a:buFont typeface="Wingdings" panose="05000000000000000000" pitchFamily="2" charset="2"/>
              <a:buChar char="§"/>
            </a:pPr>
            <a:r>
              <a:rPr lang="en-US" sz="3800" kern="0" dirty="0"/>
              <a:t>Name combined with SSN, driver's license or state ID, account numbers</a:t>
            </a:r>
          </a:p>
          <a:p>
            <a:pPr lvl="1">
              <a:spcAft>
                <a:spcPts val="600"/>
              </a:spcAft>
              <a:buFont typeface="Wingdings" panose="05000000000000000000" pitchFamily="2" charset="2"/>
              <a:buChar char="Ø"/>
            </a:pPr>
            <a:r>
              <a:rPr lang="en-US" sz="4100" b="1" kern="0" dirty="0" smtClean="0"/>
              <a:t>What </a:t>
            </a:r>
            <a:r>
              <a:rPr lang="en-US" sz="4100" b="1" kern="0" dirty="0"/>
              <a:t>constitutes a breach?</a:t>
            </a:r>
          </a:p>
          <a:p>
            <a:pPr lvl="2">
              <a:spcAft>
                <a:spcPts val="600"/>
              </a:spcAft>
              <a:buFont typeface="Wingdings" panose="05000000000000000000" pitchFamily="2" charset="2"/>
              <a:buChar char="§"/>
            </a:pPr>
            <a:r>
              <a:rPr lang="en-US" sz="3800" kern="0" dirty="0"/>
              <a:t>Unauthorized acquisition of </a:t>
            </a:r>
            <a:r>
              <a:rPr lang="en-US" sz="3800" kern="0" dirty="0" smtClean="0"/>
              <a:t>data</a:t>
            </a:r>
          </a:p>
          <a:p>
            <a:pPr lvl="1">
              <a:spcAft>
                <a:spcPts val="600"/>
              </a:spcAft>
              <a:buFont typeface="Wingdings" panose="05000000000000000000" pitchFamily="2" charset="2"/>
              <a:buChar char="Ø"/>
            </a:pPr>
            <a:r>
              <a:rPr lang="en-US" sz="4100" b="1" kern="0" dirty="0"/>
              <a:t> Requirements for notice </a:t>
            </a:r>
          </a:p>
          <a:p>
            <a:pPr lvl="2">
              <a:spcAft>
                <a:spcPts val="600"/>
              </a:spcAft>
              <a:buFont typeface="Wingdings" panose="05000000000000000000" pitchFamily="2" charset="2"/>
              <a:buChar char="§"/>
            </a:pPr>
            <a:r>
              <a:rPr lang="en-US" sz="3800" kern="0" dirty="0" smtClean="0"/>
              <a:t>Timing </a:t>
            </a:r>
            <a:r>
              <a:rPr lang="en-US" sz="3800" kern="0" dirty="0"/>
              <a:t>or method of notice</a:t>
            </a:r>
          </a:p>
          <a:p>
            <a:pPr lvl="2">
              <a:spcAft>
                <a:spcPts val="600"/>
              </a:spcAft>
              <a:buFont typeface="Wingdings" panose="05000000000000000000" pitchFamily="2" charset="2"/>
              <a:buChar char="§"/>
            </a:pPr>
            <a:r>
              <a:rPr lang="en-US" sz="3800" kern="0" dirty="0" smtClean="0"/>
              <a:t>Who </a:t>
            </a:r>
            <a:r>
              <a:rPr lang="en-US" sz="3800" kern="0" dirty="0"/>
              <a:t>must be notified</a:t>
            </a:r>
            <a:r>
              <a:rPr lang="en-US" sz="4700" kern="0" dirty="0"/>
              <a:t>?</a:t>
            </a:r>
          </a:p>
          <a:p>
            <a:pPr lvl="2">
              <a:spcAft>
                <a:spcPts val="600"/>
              </a:spcAft>
              <a:buFont typeface="Wingdings" panose="05000000000000000000" pitchFamily="2" charset="2"/>
              <a:buChar char="§"/>
            </a:pPr>
            <a:endParaRPr lang="en-US" sz="3500" u="sng"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2843549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763000" cy="533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32500" lnSpcReduction="2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0" indent="0">
              <a:buNone/>
            </a:pPr>
            <a:endParaRPr lang="en-US" sz="2100" b="1" dirty="0" smtClean="0"/>
          </a:p>
          <a:p>
            <a:pPr marL="0" indent="0">
              <a:buNone/>
            </a:pPr>
            <a:r>
              <a:rPr lang="en-US" sz="11100" b="1" dirty="0" smtClean="0"/>
              <a:t>NSA </a:t>
            </a:r>
            <a:r>
              <a:rPr lang="en-US" sz="11100" b="1" dirty="0"/>
              <a:t>Oversteps </a:t>
            </a:r>
            <a:r>
              <a:rPr lang="en-US" sz="11100" b="1" dirty="0" smtClean="0"/>
              <a:t>its Surveillance </a:t>
            </a:r>
            <a:r>
              <a:rPr lang="en-US" sz="11100" b="1" dirty="0"/>
              <a:t>Authority</a:t>
            </a:r>
          </a:p>
          <a:p>
            <a:pPr marL="400050" lvl="1" indent="0">
              <a:buNone/>
            </a:pPr>
            <a:endParaRPr lang="en-US" sz="5100" dirty="0"/>
          </a:p>
          <a:p>
            <a:pPr lvl="1">
              <a:spcBef>
                <a:spcPts val="0"/>
              </a:spcBef>
              <a:spcAft>
                <a:spcPts val="1200"/>
              </a:spcAft>
              <a:buFont typeface="Wingdings" panose="05000000000000000000" pitchFamily="2" charset="2"/>
              <a:buChar char="Ø"/>
            </a:pPr>
            <a:r>
              <a:rPr lang="en-US" sz="8600" dirty="0" smtClean="0"/>
              <a:t> </a:t>
            </a:r>
            <a:r>
              <a:rPr lang="en-US" sz="9800" dirty="0" smtClean="0"/>
              <a:t>In a Christmas </a:t>
            </a:r>
            <a:r>
              <a:rPr lang="en-US" sz="9800" dirty="0"/>
              <a:t>Eve document dump, the NSA released redacted versions of 47 previously top-secret quarterly internal oversight </a:t>
            </a:r>
            <a:r>
              <a:rPr lang="en-US" sz="9800" dirty="0" smtClean="0"/>
              <a:t>reports;</a:t>
            </a:r>
            <a:endParaRPr lang="en-US" sz="9800" dirty="0"/>
          </a:p>
          <a:p>
            <a:pPr lvl="1">
              <a:spcBef>
                <a:spcPts val="0"/>
              </a:spcBef>
              <a:spcAft>
                <a:spcPts val="1200"/>
              </a:spcAft>
              <a:buFont typeface="Wingdings" panose="05000000000000000000" pitchFamily="2" charset="2"/>
              <a:buChar char="Ø"/>
            </a:pPr>
            <a:r>
              <a:rPr lang="en-US" sz="9800" dirty="0" smtClean="0"/>
              <a:t> In </a:t>
            </a:r>
            <a:r>
              <a:rPr lang="en-US" sz="9800" dirty="0"/>
              <a:t>several incidents outlined in the </a:t>
            </a:r>
            <a:r>
              <a:rPr lang="en-US" sz="9800" dirty="0" smtClean="0"/>
              <a:t>reports, </a:t>
            </a:r>
            <a:r>
              <a:rPr lang="en-US" sz="9800" dirty="0"/>
              <a:t>NSA staff wrongly observed communications between U.S. citizens or involving U.S. organizations, outside the agency’s foreign intelligence </a:t>
            </a:r>
            <a:r>
              <a:rPr lang="en-US" sz="9800" dirty="0" smtClean="0"/>
              <a:t>authority;</a:t>
            </a:r>
            <a:endParaRPr lang="en-US" sz="9800" dirty="0"/>
          </a:p>
          <a:p>
            <a:pPr marL="0" indent="0">
              <a:buNone/>
            </a:pPr>
            <a:endParaRPr lang="en-US" sz="4000" dirty="0"/>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35031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b="1" dirty="0" smtClean="0"/>
          </a:p>
        </p:txBody>
      </p:sp>
      <p:sp>
        <p:nvSpPr>
          <p:cNvPr id="3075" name="Content Placeholder 2"/>
          <p:cNvSpPr>
            <a:spLocks noGrp="1"/>
          </p:cNvSpPr>
          <p:nvPr>
            <p:ph idx="1"/>
          </p:nvPr>
        </p:nvSpPr>
        <p:spPr>
          <a:xfrm>
            <a:off x="0" y="1143000"/>
            <a:ext cx="9144000" cy="5943600"/>
          </a:xfrm>
        </p:spPr>
        <p:txBody>
          <a:bodyPr/>
          <a:lstStyle/>
          <a:p>
            <a:pPr marL="0" indent="0">
              <a:buNone/>
            </a:pPr>
            <a:endParaRPr lang="en-US" dirty="0" smtClean="0"/>
          </a:p>
          <a:p>
            <a:pPr marL="0" indent="0" algn="ctr">
              <a:buNone/>
              <a:defRPr/>
            </a:pPr>
            <a:endParaRPr lang="en-US" dirty="0" smtClean="0"/>
          </a:p>
        </p:txBody>
      </p:sp>
      <p:sp>
        <p:nvSpPr>
          <p:cNvPr id="4" name="Content Placeholder 2"/>
          <p:cNvSpPr txBox="1">
            <a:spLocks/>
          </p:cNvSpPr>
          <p:nvPr/>
        </p:nvSpPr>
        <p:spPr bwMode="auto">
          <a:xfrm>
            <a:off x="381000" y="1066802"/>
            <a:ext cx="8305800" cy="556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62500" lnSpcReduction="2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400050" lvl="1" indent="0">
              <a:buNone/>
            </a:pPr>
            <a:endParaRPr lang="en-US" sz="2200" dirty="0"/>
          </a:p>
          <a:p>
            <a:pPr lvl="1">
              <a:spcBef>
                <a:spcPts val="0"/>
              </a:spcBef>
              <a:spcAft>
                <a:spcPts val="1200"/>
              </a:spcAft>
              <a:buFont typeface="Wingdings" panose="05000000000000000000" pitchFamily="2" charset="2"/>
              <a:buChar char="Ø"/>
            </a:pPr>
            <a:r>
              <a:rPr lang="en-US" sz="5800" dirty="0" smtClean="0"/>
              <a:t>NSA </a:t>
            </a:r>
            <a:r>
              <a:rPr lang="en-US" sz="5800" dirty="0"/>
              <a:t>and other intelligence staff were shown to have deliberately spied on the phone records of their significant others or other people they </a:t>
            </a:r>
            <a:r>
              <a:rPr lang="en-US" sz="5800" dirty="0" smtClean="0"/>
              <a:t>knew;</a:t>
            </a:r>
            <a:endParaRPr lang="en-US" sz="5800" dirty="0"/>
          </a:p>
          <a:p>
            <a:pPr lvl="1">
              <a:buFont typeface="Wingdings" panose="05000000000000000000" pitchFamily="2" charset="2"/>
              <a:buChar char="Ø"/>
            </a:pPr>
            <a:r>
              <a:rPr lang="en-US" sz="5800" dirty="0"/>
              <a:t>The ACLU </a:t>
            </a:r>
            <a:r>
              <a:rPr lang="en-US" sz="5800" dirty="0" smtClean="0"/>
              <a:t>filed </a:t>
            </a:r>
            <a:r>
              <a:rPr lang="en-US" sz="5800" dirty="0"/>
              <a:t>several suits against the NSA and other federal agencies seeking more information on controversial federal surveillance programs</a:t>
            </a:r>
          </a:p>
          <a:p>
            <a:pPr marL="0" indent="0">
              <a:buNone/>
            </a:pPr>
            <a:endParaRPr lang="en-US" sz="4000" dirty="0"/>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98576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9829800" cy="838200"/>
          </a:xfrm>
        </p:spPr>
        <p:txBody>
          <a:bodyPr/>
          <a:lstStyle/>
          <a:p>
            <a:pPr algn="ctr"/>
            <a:r>
              <a:rPr lang="en-US" altLang="en-US" sz="5400" dirty="0" smtClean="0"/>
              <a:t>The “Cloud”</a:t>
            </a:r>
          </a:p>
        </p:txBody>
      </p:sp>
      <p:pic>
        <p:nvPicPr>
          <p:cNvPr id="921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19200"/>
            <a:ext cx="8382000" cy="5257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4363" y="3505200"/>
            <a:ext cx="8001000" cy="2646363"/>
          </a:xfrm>
          <a:prstGeom prst="rect">
            <a:avLst/>
          </a:prstGeom>
        </p:spPr>
        <p:txBody>
          <a:bodyPr>
            <a:spAutoFit/>
          </a:bodyPr>
          <a:lstStyle/>
          <a:p>
            <a:pPr>
              <a:defRPr/>
            </a:pPr>
            <a:r>
              <a:rPr lang="en-US" sz="4200" b="1" i="1" dirty="0">
                <a:solidFill>
                  <a:schemeClr val="bg1"/>
                </a:solidFill>
                <a:latin typeface="Arial" charset="0"/>
                <a:cs typeface="Arial" charset="0"/>
              </a:rPr>
              <a:t>What is the Cloud?</a:t>
            </a:r>
          </a:p>
          <a:p>
            <a:pPr>
              <a:defRPr/>
            </a:pPr>
            <a:endParaRPr lang="en-US" sz="2000" b="1" i="1" dirty="0">
              <a:solidFill>
                <a:schemeClr val="bg1"/>
              </a:solidFill>
              <a:latin typeface="Arial" charset="0"/>
              <a:cs typeface="Arial" charset="0"/>
            </a:endParaRPr>
          </a:p>
          <a:p>
            <a:pPr lvl="1" indent="0">
              <a:defRPr/>
            </a:pPr>
            <a:r>
              <a:rPr lang="en-US" sz="4200" b="1" i="1" dirty="0">
                <a:solidFill>
                  <a:schemeClr val="bg1"/>
                </a:solidFill>
                <a:latin typeface="Arial" charset="0"/>
                <a:cs typeface="Arial" charset="0"/>
              </a:rPr>
              <a:t>Where is the Cloud?</a:t>
            </a:r>
          </a:p>
          <a:p>
            <a:pPr marL="457200" lvl="1" indent="0">
              <a:defRPr/>
            </a:pPr>
            <a:endParaRPr lang="en-US" sz="2000" b="1" i="1" dirty="0">
              <a:solidFill>
                <a:schemeClr val="bg1"/>
              </a:solidFill>
              <a:latin typeface="Arial" charset="0"/>
              <a:cs typeface="Arial" charset="0"/>
            </a:endParaRPr>
          </a:p>
          <a:p>
            <a:pPr lvl="2">
              <a:defRPr/>
            </a:pPr>
            <a:r>
              <a:rPr lang="en-US" sz="4200" b="1" i="1" dirty="0">
                <a:solidFill>
                  <a:schemeClr val="bg1"/>
                </a:solidFill>
                <a:latin typeface="Arial" charset="0"/>
                <a:cs typeface="Arial" charset="0"/>
              </a:rPr>
              <a:t>Are we in the Cloud now?</a:t>
            </a:r>
          </a:p>
        </p:txBody>
      </p:sp>
    </p:spTree>
    <p:extLst>
      <p:ext uri="{BB962C8B-B14F-4D97-AF65-F5344CB8AC3E}">
        <p14:creationId xmlns:p14="http://schemas.microsoft.com/office/powerpoint/2010/main" val="4290566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763000" cy="533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0" indent="0">
              <a:buNone/>
            </a:pPr>
            <a:endParaRPr lang="en-US" sz="2100" b="1" dirty="0" smtClean="0"/>
          </a:p>
        </p:txBody>
      </p:sp>
      <p:pic>
        <p:nvPicPr>
          <p:cNvPr id="6" name="Picture 2" descr="\\housvr01\home\MEClark\CyberSecurity\Prism 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271588"/>
            <a:ext cx="8501987"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601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763000" cy="533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0" indent="0">
              <a:buNone/>
            </a:pPr>
            <a:endParaRPr lang="en-US" sz="2100" b="1" dirty="0" smtClean="0"/>
          </a:p>
        </p:txBody>
      </p:sp>
      <p:pic>
        <p:nvPicPr>
          <p:cNvPr id="13314" name="Picture 2" descr="H:\CyberSecurity\prism-sli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295400"/>
            <a:ext cx="6667500" cy="510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651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
        <p:nvSpPr>
          <p:cNvPr id="4" name="Content Placeholder 2"/>
          <p:cNvSpPr txBox="1">
            <a:spLocks/>
          </p:cNvSpPr>
          <p:nvPr/>
        </p:nvSpPr>
        <p:spPr bwMode="auto">
          <a:xfrm>
            <a:off x="152400" y="1066802"/>
            <a:ext cx="8763000" cy="533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0" tIns="45667" rIns="91330" bIns="45667" numCol="1" anchor="t" anchorCtr="0" compatLnSpc="1">
            <a:prstTxWarp prst="textNoShape">
              <a:avLst/>
            </a:prstTxWarp>
            <a:normAutofit fontScale="40000" lnSpcReduction="20000"/>
          </a:bodyPr>
          <a:lstStyle>
            <a:lvl1pPr marL="341313" indent="-341313" algn="l" rtl="0" eaLnBrk="0" fontAlgn="base" hangingPunct="0">
              <a:spcBef>
                <a:spcPct val="20000"/>
              </a:spcBef>
              <a:spcAft>
                <a:spcPct val="0"/>
              </a:spcAft>
              <a:buChar char="•"/>
              <a:defRPr sz="32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800">
                <a:solidFill>
                  <a:schemeClr val="bg1"/>
                </a:solidFill>
                <a:latin typeface="+mn-lt"/>
              </a:defRPr>
            </a:lvl2pPr>
            <a:lvl3pPr marL="1141413" indent="-227013" algn="l" rtl="0" eaLnBrk="0" fontAlgn="base" hangingPunct="0">
              <a:spcBef>
                <a:spcPct val="20000"/>
              </a:spcBef>
              <a:spcAft>
                <a:spcPct val="0"/>
              </a:spcAft>
              <a:buChar char="•"/>
              <a:defRPr sz="2400">
                <a:solidFill>
                  <a:schemeClr val="bg1"/>
                </a:solidFill>
                <a:latin typeface="+mn-lt"/>
              </a:defRPr>
            </a:lvl3pPr>
            <a:lvl4pPr marL="1597025" indent="-227013" algn="l" rtl="0" eaLnBrk="0" fontAlgn="base" hangingPunct="0">
              <a:spcBef>
                <a:spcPct val="20000"/>
              </a:spcBef>
              <a:spcAft>
                <a:spcPct val="0"/>
              </a:spcAft>
              <a:buChar char="–"/>
              <a:defRPr sz="2000">
                <a:solidFill>
                  <a:schemeClr val="bg1"/>
                </a:solidFill>
                <a:latin typeface="+mn-lt"/>
              </a:defRPr>
            </a:lvl4pPr>
            <a:lvl5pPr marL="2054225" indent="-227013" algn="l" rtl="0" eaLnBrk="0" fontAlgn="base" hangingPunct="0">
              <a:spcBef>
                <a:spcPct val="20000"/>
              </a:spcBef>
              <a:spcAft>
                <a:spcPct val="0"/>
              </a:spcAft>
              <a:buChar char="»"/>
              <a:defRPr sz="2000">
                <a:solidFill>
                  <a:schemeClr val="bg1"/>
                </a:solidFill>
                <a:latin typeface="+mn-lt"/>
              </a:defRPr>
            </a:lvl5pPr>
            <a:lvl6pPr marL="2511735" indent="-228340" algn="l" rtl="0" fontAlgn="base">
              <a:spcBef>
                <a:spcPct val="20000"/>
              </a:spcBef>
              <a:spcAft>
                <a:spcPct val="0"/>
              </a:spcAft>
              <a:buChar char="»"/>
              <a:defRPr sz="2000">
                <a:solidFill>
                  <a:schemeClr val="tx1"/>
                </a:solidFill>
                <a:latin typeface="+mn-lt"/>
              </a:defRPr>
            </a:lvl6pPr>
            <a:lvl7pPr marL="2968414" indent="-228340" algn="l" rtl="0" fontAlgn="base">
              <a:spcBef>
                <a:spcPct val="20000"/>
              </a:spcBef>
              <a:spcAft>
                <a:spcPct val="0"/>
              </a:spcAft>
              <a:buChar char="»"/>
              <a:defRPr sz="2000">
                <a:solidFill>
                  <a:schemeClr val="tx1"/>
                </a:solidFill>
                <a:latin typeface="+mn-lt"/>
              </a:defRPr>
            </a:lvl7pPr>
            <a:lvl8pPr marL="3425093" indent="-228340" algn="l" rtl="0" fontAlgn="base">
              <a:spcBef>
                <a:spcPct val="20000"/>
              </a:spcBef>
              <a:spcAft>
                <a:spcPct val="0"/>
              </a:spcAft>
              <a:buChar char="»"/>
              <a:defRPr sz="2000">
                <a:solidFill>
                  <a:schemeClr val="tx1"/>
                </a:solidFill>
                <a:latin typeface="+mn-lt"/>
              </a:defRPr>
            </a:lvl8pPr>
            <a:lvl9pPr marL="3881771" indent="-228340" algn="l" rtl="0" fontAlgn="base">
              <a:spcBef>
                <a:spcPct val="20000"/>
              </a:spcBef>
              <a:spcAft>
                <a:spcPct val="0"/>
              </a:spcAft>
              <a:buChar char="»"/>
              <a:defRPr sz="2000">
                <a:solidFill>
                  <a:schemeClr val="tx1"/>
                </a:solidFill>
                <a:latin typeface="+mn-lt"/>
              </a:defRPr>
            </a:lvl9pPr>
          </a:lstStyle>
          <a:p>
            <a:pPr marL="0" indent="0">
              <a:buNone/>
            </a:pPr>
            <a:endParaRPr lang="en-US" sz="1200" b="1" kern="0" dirty="0"/>
          </a:p>
          <a:p>
            <a:pPr marL="0" indent="0">
              <a:spcBef>
                <a:spcPts val="0"/>
              </a:spcBef>
              <a:spcAft>
                <a:spcPts val="1800"/>
              </a:spcAft>
              <a:buNone/>
            </a:pPr>
            <a:endParaRPr lang="en-US" sz="3700" b="1" dirty="0" smtClean="0"/>
          </a:p>
          <a:p>
            <a:pPr marL="0" indent="0">
              <a:spcBef>
                <a:spcPts val="0"/>
              </a:spcBef>
              <a:spcAft>
                <a:spcPts val="1800"/>
              </a:spcAft>
              <a:buNone/>
            </a:pPr>
            <a:r>
              <a:rPr lang="en-US" sz="9600" b="1" dirty="0" smtClean="0"/>
              <a:t>U.S</a:t>
            </a:r>
            <a:r>
              <a:rPr lang="en-US" sz="9600" b="1" dirty="0"/>
              <a:t>. Secretly Tracked Billions of Calls for Decades</a:t>
            </a:r>
          </a:p>
          <a:p>
            <a:pPr marL="800100" lvl="2">
              <a:spcBef>
                <a:spcPts val="0"/>
              </a:spcBef>
              <a:spcAft>
                <a:spcPts val="1200"/>
              </a:spcAft>
              <a:buFont typeface="Wingdings" panose="05000000000000000000" pitchFamily="2" charset="2"/>
              <a:buChar char="Ø"/>
            </a:pPr>
            <a:r>
              <a:rPr lang="en-US" sz="8000" dirty="0"/>
              <a:t>The </a:t>
            </a:r>
            <a:r>
              <a:rPr lang="en-US" sz="8000" dirty="0" smtClean="0"/>
              <a:t>government </a:t>
            </a:r>
            <a:r>
              <a:rPr lang="en-US" sz="8000" dirty="0"/>
              <a:t>started keeping secret records of Americans' international telephone calls nearly a decade before the Sept. 11 terrorist </a:t>
            </a:r>
            <a:r>
              <a:rPr lang="en-US" sz="8000" dirty="0" smtClean="0"/>
              <a:t>attacks;</a:t>
            </a:r>
            <a:endParaRPr lang="en-US" sz="7200" dirty="0"/>
          </a:p>
          <a:p>
            <a:pPr lvl="1">
              <a:spcBef>
                <a:spcPts val="0"/>
              </a:spcBef>
              <a:spcAft>
                <a:spcPts val="1200"/>
              </a:spcAft>
              <a:buFont typeface="Wingdings" panose="05000000000000000000" pitchFamily="2" charset="2"/>
              <a:buChar char="Ø"/>
            </a:pPr>
            <a:r>
              <a:rPr lang="en-US" sz="8000" dirty="0"/>
              <a:t>For </a:t>
            </a:r>
            <a:r>
              <a:rPr lang="en-US" sz="8000" dirty="0" smtClean="0"/>
              <a:t>over </a:t>
            </a:r>
            <a:r>
              <a:rPr lang="en-US" sz="8000" dirty="0"/>
              <a:t>two decades, the </a:t>
            </a:r>
            <a:r>
              <a:rPr lang="en-US" sz="8000" dirty="0" smtClean="0"/>
              <a:t>DOJ </a:t>
            </a:r>
            <a:r>
              <a:rPr lang="en-US" sz="8000" dirty="0"/>
              <a:t>and the </a:t>
            </a:r>
            <a:r>
              <a:rPr lang="en-US" sz="8000" dirty="0" smtClean="0"/>
              <a:t>DEA </a:t>
            </a:r>
            <a:r>
              <a:rPr lang="en-US" sz="8000" dirty="0"/>
              <a:t>amassed logs of virtually all telephone calls from the </a:t>
            </a:r>
            <a:r>
              <a:rPr lang="en-US" sz="8000" dirty="0" smtClean="0"/>
              <a:t>US to </a:t>
            </a:r>
            <a:r>
              <a:rPr lang="en-US" sz="8000" dirty="0"/>
              <a:t>as many as 116 countries linked to drug trafficking</a:t>
            </a:r>
          </a:p>
          <a:p>
            <a:pPr lvl="2">
              <a:spcAft>
                <a:spcPts val="600"/>
              </a:spcAft>
              <a:buFont typeface="Wingdings" panose="05000000000000000000" pitchFamily="2" charset="2"/>
              <a:buChar char="§"/>
            </a:pPr>
            <a:endParaRPr lang="en-US" sz="4000" kern="0" dirty="0"/>
          </a:p>
          <a:p>
            <a:pPr>
              <a:spcAft>
                <a:spcPts val="600"/>
              </a:spcAft>
              <a:buFont typeface="Wingdings"/>
              <a:buChar char="à"/>
            </a:pPr>
            <a:endParaRPr lang="en-US" sz="2400" kern="0" dirty="0" smtClean="0"/>
          </a:p>
          <a:p>
            <a:pPr>
              <a:spcAft>
                <a:spcPts val="600"/>
              </a:spcAft>
              <a:buFont typeface="Wingdings"/>
              <a:buChar char="à"/>
            </a:pPr>
            <a:endParaRPr lang="en-US" sz="2400" kern="0" dirty="0"/>
          </a:p>
        </p:txBody>
      </p:sp>
    </p:spTree>
    <p:extLst>
      <p:ext uri="{BB962C8B-B14F-4D97-AF65-F5344CB8AC3E}">
        <p14:creationId xmlns:p14="http://schemas.microsoft.com/office/powerpoint/2010/main" val="568856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200" dirty="0"/>
              <a:t>A Patchwork of Domestic Legislative and Administrative Standards (cont’d)</a:t>
            </a:r>
            <a:endParaRPr lang="en-US" sz="32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300"/>
              </a:spcBef>
              <a:spcAft>
                <a:spcPts val="1200"/>
              </a:spcAft>
              <a:buNone/>
            </a:pPr>
            <a:endParaRPr lang="en-US" sz="800" b="1" dirty="0" smtClean="0"/>
          </a:p>
          <a:p>
            <a:pPr marL="0" indent="0">
              <a:spcBef>
                <a:spcPts val="300"/>
              </a:spcBef>
              <a:spcAft>
                <a:spcPts val="1200"/>
              </a:spcAft>
              <a:buNone/>
            </a:pPr>
            <a:r>
              <a:rPr lang="en-US" sz="4000" b="1" dirty="0" smtClean="0"/>
              <a:t>Legal Landscape: </a:t>
            </a:r>
            <a:r>
              <a:rPr lang="en-US" sz="4000" b="1" dirty="0"/>
              <a:t>European </a:t>
            </a:r>
            <a:r>
              <a:rPr lang="en-US" sz="4000" b="1" dirty="0" smtClean="0"/>
              <a:t>Privacy</a:t>
            </a:r>
          </a:p>
          <a:p>
            <a:pPr lvl="1">
              <a:buFont typeface="Wingdings" panose="05000000000000000000" pitchFamily="2" charset="2"/>
              <a:buChar char="Ø"/>
            </a:pPr>
            <a:r>
              <a:rPr lang="en-US" b="1" dirty="0" smtClean="0"/>
              <a:t> 1995 </a:t>
            </a:r>
            <a:r>
              <a:rPr lang="en-US" b="1" dirty="0"/>
              <a:t>European Union Data Protection Directive</a:t>
            </a:r>
            <a:r>
              <a:rPr lang="en-US" dirty="0"/>
              <a:t>  </a:t>
            </a:r>
          </a:p>
          <a:p>
            <a:pPr lvl="1">
              <a:buFont typeface="Wingdings" panose="05000000000000000000" pitchFamily="2" charset="2"/>
              <a:buChar char="Ø"/>
            </a:pPr>
            <a:r>
              <a:rPr lang="en-US" b="1" dirty="0" smtClean="0"/>
              <a:t> UK </a:t>
            </a:r>
            <a:r>
              <a:rPr lang="en-US" b="1" dirty="0"/>
              <a:t>Data Protection Act of </a:t>
            </a:r>
            <a:r>
              <a:rPr lang="en-US" b="1" dirty="0" smtClean="0"/>
              <a:t>1998</a:t>
            </a:r>
            <a:endParaRPr lang="en-US" dirty="0"/>
          </a:p>
          <a:p>
            <a:pPr lvl="1">
              <a:buFont typeface="Wingdings" panose="05000000000000000000" pitchFamily="2" charset="2"/>
              <a:buChar char="Ø"/>
            </a:pPr>
            <a:r>
              <a:rPr lang="en-US" b="1" dirty="0" smtClean="0"/>
              <a:t> EU </a:t>
            </a:r>
            <a:r>
              <a:rPr lang="en-US" b="1" dirty="0"/>
              <a:t>Safe Harbor Provision (2000</a:t>
            </a:r>
            <a:r>
              <a:rPr lang="en-US" b="1" dirty="0" smtClean="0"/>
              <a:t>)</a:t>
            </a:r>
          </a:p>
          <a:p>
            <a:pPr lvl="1">
              <a:buFont typeface="Wingdings" panose="05000000000000000000" pitchFamily="2" charset="2"/>
              <a:buChar char="Ø"/>
            </a:pPr>
            <a:r>
              <a:rPr lang="en-US" b="1" dirty="0" smtClean="0"/>
              <a:t> European </a:t>
            </a:r>
            <a:r>
              <a:rPr lang="en-US" b="1" dirty="0"/>
              <a:t>General Data Protection Regulation</a:t>
            </a:r>
            <a:r>
              <a:rPr lang="en-US" dirty="0"/>
              <a:t> (proposed</a:t>
            </a:r>
            <a:r>
              <a:rPr lang="en-US" dirty="0" smtClean="0"/>
              <a:t>)</a:t>
            </a:r>
            <a:endParaRPr lang="en-US" dirty="0"/>
          </a:p>
          <a:p>
            <a:pPr lvl="1">
              <a:buFont typeface="Wingdings" panose="05000000000000000000" pitchFamily="2" charset="2"/>
              <a:buChar char="Ø"/>
            </a:pPr>
            <a:r>
              <a:rPr lang="en-US" b="1" dirty="0" smtClean="0"/>
              <a:t> Article </a:t>
            </a:r>
            <a:r>
              <a:rPr lang="en-US" b="1" dirty="0"/>
              <a:t>29 Working Party Opinion on Personal Data Breach Notification</a:t>
            </a:r>
            <a:endParaRPr lang="en-US" dirty="0"/>
          </a:p>
          <a:p>
            <a:pPr lvl="1">
              <a:buFont typeface="Wingdings" panose="05000000000000000000" pitchFamily="2" charset="2"/>
              <a:buChar char="Ø"/>
            </a:pPr>
            <a:endParaRPr lang="en-US" sz="3200" dirty="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spTree>
    <p:extLst>
      <p:ext uri="{BB962C8B-B14F-4D97-AF65-F5344CB8AC3E}">
        <p14:creationId xmlns:p14="http://schemas.microsoft.com/office/powerpoint/2010/main" val="497047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4000" b="1" dirty="0"/>
              <a:t>The </a:t>
            </a:r>
            <a:r>
              <a:rPr lang="en-US" sz="4000" b="1" dirty="0" smtClean="0"/>
              <a:t>Threat Landscape</a:t>
            </a:r>
            <a:endParaRPr lang="en-US" sz="40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1200" b="1" dirty="0" smtClean="0"/>
          </a:p>
          <a:p>
            <a:pPr marL="0" indent="0">
              <a:spcBef>
                <a:spcPts val="300"/>
              </a:spcBef>
              <a:spcAft>
                <a:spcPts val="1200"/>
              </a:spcAft>
              <a:buNone/>
            </a:pPr>
            <a:endParaRPr lang="en-US" sz="4000" dirty="0" smtClean="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9" y="1142999"/>
            <a:ext cx="8153400" cy="491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096000"/>
            <a:ext cx="8739765" cy="338554"/>
          </a:xfrm>
          <a:prstGeom prst="rect">
            <a:avLst/>
          </a:prstGeom>
          <a:noFill/>
        </p:spPr>
        <p:txBody>
          <a:bodyPr wrap="none" rtlCol="0">
            <a:spAutoFit/>
          </a:bodyPr>
          <a:lstStyle/>
          <a:p>
            <a:r>
              <a:rPr lang="en-US" sz="1600" b="1" dirty="0" smtClean="0">
                <a:solidFill>
                  <a:schemeClr val="bg1"/>
                </a:solidFill>
                <a:latin typeface="Palatino Linotype" panose="02040502050505030304" pitchFamily="18" charset="0"/>
              </a:rPr>
              <a:t>Source: Hackers threaten health care industry’s patient records, Boston Globe (Sept. 6, 2014)</a:t>
            </a:r>
            <a:endParaRPr lang="en-US" sz="1600" b="1"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21302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4000" b="1" dirty="0"/>
              <a:t>The </a:t>
            </a:r>
            <a:r>
              <a:rPr lang="en-US" sz="4000" b="1" dirty="0" smtClean="0"/>
              <a:t>Threat Landscape</a:t>
            </a:r>
            <a:endParaRPr lang="en-US" sz="40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1200" b="1" dirty="0" smtClean="0"/>
          </a:p>
          <a:p>
            <a:pPr marL="0" indent="0">
              <a:spcBef>
                <a:spcPts val="300"/>
              </a:spcBef>
              <a:spcAft>
                <a:spcPts val="1200"/>
              </a:spcAft>
              <a:buNone/>
            </a:pPr>
            <a:endParaRPr lang="en-US" sz="4000" dirty="0" smtClean="0"/>
          </a:p>
          <a:p>
            <a:pPr marL="0" indent="0">
              <a:spcBef>
                <a:spcPts val="300"/>
              </a:spcBef>
              <a:spcAft>
                <a:spcPts val="1200"/>
              </a:spcAft>
              <a:buNone/>
            </a:pPr>
            <a:endParaRPr lang="en-US" sz="4000" dirty="0" smtClean="0"/>
          </a:p>
          <a:p>
            <a:endParaRPr lang="en-US" dirty="0" smtClean="0"/>
          </a:p>
          <a:p>
            <a:pPr marL="0" indent="0" algn="ctr">
              <a:buNone/>
              <a:defRPr/>
            </a:pPr>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22" y="1289865"/>
            <a:ext cx="4046561" cy="503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4419600" y="3411454"/>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89864"/>
            <a:ext cx="3733800" cy="503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754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75"/>
          <p:cNvSpPr txBox="1">
            <a:spLocks noChangeArrowheads="1"/>
          </p:cNvSpPr>
          <p:nvPr/>
        </p:nvSpPr>
        <p:spPr bwMode="gray">
          <a:xfrm>
            <a:off x="106363" y="0"/>
            <a:ext cx="9037637" cy="1219200"/>
          </a:xfrm>
          <a:prstGeom prst="rect">
            <a:avLst/>
          </a:prstGeom>
          <a:noFill/>
          <a:ln w="9525">
            <a:noFill/>
            <a:miter lim="800000"/>
            <a:headEnd/>
            <a:tailEnd/>
          </a:ln>
        </p:spPr>
        <p:txBody>
          <a:bodyPr lIns="96661" tIns="48331" rIns="96661" bIns="48331"/>
          <a:lstStyle>
            <a:lvl1pPr marL="342900" indent="-342900" algn="l" rtl="0" eaLnBrk="0" fontAlgn="base" hangingPunct="0">
              <a:spcBef>
                <a:spcPct val="50000"/>
              </a:spcBef>
              <a:spcAft>
                <a:spcPct val="0"/>
              </a:spcAft>
              <a:buClr>
                <a:schemeClr val="accent2"/>
              </a:buClr>
              <a:buFont typeface="Arial" charset="0"/>
              <a:defRPr sz="2400" b="1">
                <a:solidFill>
                  <a:schemeClr val="tx1"/>
                </a:solidFill>
                <a:latin typeface="+mn-lt"/>
                <a:ea typeface="+mn-ea"/>
                <a:cs typeface="+mn-cs"/>
              </a:defRPr>
            </a:lvl1pPr>
            <a:lvl2pPr marL="373063" indent="-249238" algn="l" rtl="0" eaLnBrk="0" fontAlgn="base" hangingPunct="0">
              <a:spcBef>
                <a:spcPct val="30000"/>
              </a:spcBef>
              <a:spcAft>
                <a:spcPct val="0"/>
              </a:spcAft>
              <a:buClr>
                <a:srgbClr val="ED3426"/>
              </a:buClr>
              <a:buFont typeface="Wingdings" pitchFamily="2" charset="2"/>
              <a:buChar char="§"/>
              <a:defRPr sz="2000">
                <a:solidFill>
                  <a:schemeClr val="tx1"/>
                </a:solidFill>
                <a:latin typeface="+mn-lt"/>
              </a:defRPr>
            </a:lvl2pPr>
            <a:lvl3pPr marL="614363" indent="-239713" algn="l" rtl="0" eaLnBrk="0" fontAlgn="base" hangingPunct="0">
              <a:spcBef>
                <a:spcPct val="30000"/>
              </a:spcBef>
              <a:spcAft>
                <a:spcPct val="0"/>
              </a:spcAft>
              <a:buClr>
                <a:srgbClr val="ED3426"/>
              </a:buClr>
              <a:buChar char="–"/>
              <a:defRPr sz="1800">
                <a:solidFill>
                  <a:schemeClr val="tx1"/>
                </a:solidFill>
                <a:latin typeface="+mn-lt"/>
              </a:defRPr>
            </a:lvl3pPr>
            <a:lvl4pPr marL="857250" indent="-239713" algn="l" rtl="0" eaLnBrk="0" fontAlgn="base" hangingPunct="0">
              <a:spcBef>
                <a:spcPct val="30000"/>
              </a:spcBef>
              <a:spcAft>
                <a:spcPct val="0"/>
              </a:spcAft>
              <a:buClr>
                <a:srgbClr val="ED3426"/>
              </a:buClr>
              <a:buChar char="•"/>
              <a:defRPr sz="1600">
                <a:solidFill>
                  <a:schemeClr val="tx1"/>
                </a:solidFill>
                <a:latin typeface="+mn-lt"/>
              </a:defRPr>
            </a:lvl4pPr>
            <a:lvl5pPr marL="1087438" indent="-222250" algn="l" rtl="0" eaLnBrk="0" fontAlgn="base" hangingPunct="0">
              <a:spcBef>
                <a:spcPct val="30000"/>
              </a:spcBef>
              <a:spcAft>
                <a:spcPct val="0"/>
              </a:spcAft>
              <a:buClr>
                <a:srgbClr val="ED3426"/>
              </a:buClr>
              <a:buChar char="»"/>
              <a:defRPr sz="1600">
                <a:solidFill>
                  <a:schemeClr val="tx1"/>
                </a:solidFill>
                <a:latin typeface="+mn-lt"/>
              </a:defRPr>
            </a:lvl5pPr>
            <a:lvl6pPr marL="1570745" indent="-223194" algn="l" rtl="0" fontAlgn="base">
              <a:spcBef>
                <a:spcPct val="30000"/>
              </a:spcBef>
              <a:spcAft>
                <a:spcPct val="0"/>
              </a:spcAft>
              <a:buClr>
                <a:srgbClr val="ED3426"/>
              </a:buClr>
              <a:buChar char="»"/>
              <a:defRPr sz="1500">
                <a:solidFill>
                  <a:schemeClr val="tx1"/>
                </a:solidFill>
                <a:latin typeface="+mn-lt"/>
              </a:defRPr>
            </a:lvl6pPr>
            <a:lvl7pPr marL="2054051" indent="-223194" algn="l" rtl="0" fontAlgn="base">
              <a:spcBef>
                <a:spcPct val="30000"/>
              </a:spcBef>
              <a:spcAft>
                <a:spcPct val="0"/>
              </a:spcAft>
              <a:buClr>
                <a:srgbClr val="ED3426"/>
              </a:buClr>
              <a:buChar char="»"/>
              <a:defRPr sz="1500">
                <a:solidFill>
                  <a:schemeClr val="tx1"/>
                </a:solidFill>
                <a:latin typeface="+mn-lt"/>
              </a:defRPr>
            </a:lvl7pPr>
            <a:lvl8pPr marL="2537357" indent="-223194" algn="l" rtl="0" fontAlgn="base">
              <a:spcBef>
                <a:spcPct val="30000"/>
              </a:spcBef>
              <a:spcAft>
                <a:spcPct val="0"/>
              </a:spcAft>
              <a:buClr>
                <a:srgbClr val="ED3426"/>
              </a:buClr>
              <a:buChar char="»"/>
              <a:defRPr sz="1500">
                <a:solidFill>
                  <a:schemeClr val="tx1"/>
                </a:solidFill>
                <a:latin typeface="+mn-lt"/>
              </a:defRPr>
            </a:lvl8pPr>
            <a:lvl9pPr marL="3020663" indent="-223194" algn="l" rtl="0" fontAlgn="base">
              <a:spcBef>
                <a:spcPct val="30000"/>
              </a:spcBef>
              <a:spcAft>
                <a:spcPct val="0"/>
              </a:spcAft>
              <a:buClr>
                <a:srgbClr val="ED3426"/>
              </a:buClr>
              <a:buChar char="»"/>
              <a:defRPr sz="1500">
                <a:solidFill>
                  <a:schemeClr val="tx1"/>
                </a:solidFill>
                <a:latin typeface="+mn-lt"/>
              </a:defRPr>
            </a:lvl9pPr>
          </a:lstStyle>
          <a:p>
            <a:pPr marL="0" indent="0" algn="ctr" eaLnBrk="1" hangingPunct="1">
              <a:buClr>
                <a:srgbClr val="ED3426"/>
              </a:buClr>
              <a:defRPr/>
            </a:pPr>
            <a:r>
              <a:rPr lang="en-US" sz="4000" kern="0" dirty="0" smtClean="0">
                <a:solidFill>
                  <a:schemeClr val="bg1"/>
                </a:solidFill>
                <a:latin typeface="Palatino Linotype" pitchFamily="18" charset="0"/>
              </a:rPr>
              <a:t>Electronic data can reside on a variety of devices</a:t>
            </a:r>
          </a:p>
        </p:txBody>
      </p:sp>
      <p:grpSp>
        <p:nvGrpSpPr>
          <p:cNvPr id="60" name="Group 6"/>
          <p:cNvGrpSpPr>
            <a:grpSpLocks noChangeAspect="1"/>
          </p:cNvGrpSpPr>
          <p:nvPr/>
        </p:nvGrpSpPr>
        <p:grpSpPr bwMode="auto">
          <a:xfrm>
            <a:off x="-19844" y="4170494"/>
            <a:ext cx="1165225" cy="1304925"/>
            <a:chOff x="2544" y="2538"/>
            <a:chExt cx="941" cy="952"/>
          </a:xfrm>
        </p:grpSpPr>
        <p:pic>
          <p:nvPicPr>
            <p:cNvPr id="62520" name="Picture 7" descr="tp_gseries_learn_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2538"/>
              <a:ext cx="94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1" name="Text Box 8"/>
            <p:cNvSpPr txBox="1">
              <a:spLocks noChangeAspect="1" noChangeArrowheads="1"/>
            </p:cNvSpPr>
            <p:nvPr/>
          </p:nvSpPr>
          <p:spPr bwMode="auto">
            <a:xfrm>
              <a:off x="2588" y="3277"/>
              <a:ext cx="7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Notebooks</a:t>
              </a:r>
            </a:p>
          </p:txBody>
        </p:sp>
      </p:grpSp>
      <p:pic>
        <p:nvPicPr>
          <p:cNvPr id="62468" name="Picture 10" descr="symmetrix_z8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513" y="3905596"/>
            <a:ext cx="10223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11"/>
          <p:cNvSpPr txBox="1">
            <a:spLocks noChangeAspect="1" noChangeArrowheads="1"/>
          </p:cNvSpPr>
          <p:nvPr/>
        </p:nvSpPr>
        <p:spPr bwMode="auto">
          <a:xfrm>
            <a:off x="6181699" y="5520354"/>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Mainframes &amp;</a:t>
            </a:r>
            <a:br>
              <a:rPr lang="en-US" altLang="en-US" sz="1300" i="1" dirty="0">
                <a:solidFill>
                  <a:schemeClr val="bg1"/>
                </a:solidFill>
              </a:rPr>
            </a:br>
            <a:r>
              <a:rPr lang="en-US" altLang="en-US" sz="1300" i="1" dirty="0">
                <a:solidFill>
                  <a:schemeClr val="bg1"/>
                </a:solidFill>
              </a:rPr>
              <a:t>Storage Servers</a:t>
            </a:r>
          </a:p>
        </p:txBody>
      </p:sp>
      <p:grpSp>
        <p:nvGrpSpPr>
          <p:cNvPr id="65" name="Group 12"/>
          <p:cNvGrpSpPr>
            <a:grpSpLocks noChangeAspect="1"/>
          </p:cNvGrpSpPr>
          <p:nvPr/>
        </p:nvGrpSpPr>
        <p:grpSpPr bwMode="auto">
          <a:xfrm>
            <a:off x="1223613" y="4246923"/>
            <a:ext cx="1667144" cy="1311458"/>
            <a:chOff x="2332" y="1206"/>
            <a:chExt cx="1265" cy="1018"/>
          </a:xfrm>
        </p:grpSpPr>
        <p:pic>
          <p:nvPicPr>
            <p:cNvPr id="62518" name="Picture 13" descr="IBM_IntelliStation@IntelliStation_Z_Pro_with_Pentium_III_X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 y="1206"/>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9" name="Text Box 14"/>
            <p:cNvSpPr txBox="1">
              <a:spLocks noChangeAspect="1" noChangeArrowheads="1"/>
            </p:cNvSpPr>
            <p:nvPr/>
          </p:nvSpPr>
          <p:spPr bwMode="auto">
            <a:xfrm>
              <a:off x="2332" y="1997"/>
              <a:ext cx="126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t>PCs &amp; Workstations</a:t>
              </a:r>
            </a:p>
          </p:txBody>
        </p:sp>
      </p:grpSp>
      <p:grpSp>
        <p:nvGrpSpPr>
          <p:cNvPr id="68" name="Group 15"/>
          <p:cNvGrpSpPr>
            <a:grpSpLocks noChangeAspect="1"/>
          </p:cNvGrpSpPr>
          <p:nvPr/>
        </p:nvGrpSpPr>
        <p:grpSpPr bwMode="auto">
          <a:xfrm>
            <a:off x="4858587" y="2440022"/>
            <a:ext cx="1214438" cy="1113877"/>
            <a:chOff x="3706" y="1649"/>
            <a:chExt cx="805" cy="547"/>
          </a:xfrm>
        </p:grpSpPr>
        <p:pic>
          <p:nvPicPr>
            <p:cNvPr id="62516" name="Picture 16" descr="103326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 y="1649"/>
              <a:ext cx="49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7" name="Text Box 17"/>
            <p:cNvSpPr txBox="1">
              <a:spLocks noChangeAspect="1" noChangeArrowheads="1"/>
            </p:cNvSpPr>
            <p:nvPr/>
          </p:nvSpPr>
          <p:spPr bwMode="auto">
            <a:xfrm>
              <a:off x="3706" y="2021"/>
              <a:ext cx="8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CD’s &amp; DVD’s</a:t>
              </a:r>
            </a:p>
          </p:txBody>
        </p:sp>
      </p:grpSp>
      <p:grpSp>
        <p:nvGrpSpPr>
          <p:cNvPr id="71" name="Group 18"/>
          <p:cNvGrpSpPr>
            <a:grpSpLocks noChangeAspect="1"/>
          </p:cNvGrpSpPr>
          <p:nvPr/>
        </p:nvGrpSpPr>
        <p:grpSpPr bwMode="auto">
          <a:xfrm>
            <a:off x="4040765" y="2720638"/>
            <a:ext cx="696913" cy="928688"/>
            <a:chOff x="4761" y="1098"/>
            <a:chExt cx="490" cy="590"/>
          </a:xfrm>
        </p:grpSpPr>
        <p:pic>
          <p:nvPicPr>
            <p:cNvPr id="62514" name="Picture 19" descr="100246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 y="1098"/>
              <a:ext cx="49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5" name="Text Box 20"/>
            <p:cNvSpPr txBox="1">
              <a:spLocks noChangeAspect="1" noChangeArrowheads="1"/>
            </p:cNvSpPr>
            <p:nvPr/>
          </p:nvSpPr>
          <p:spPr bwMode="auto">
            <a:xfrm>
              <a:off x="4768" y="1502"/>
              <a:ext cx="44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Tapes</a:t>
              </a:r>
            </a:p>
          </p:txBody>
        </p:sp>
      </p:grpSp>
      <p:grpSp>
        <p:nvGrpSpPr>
          <p:cNvPr id="74" name="Group 30"/>
          <p:cNvGrpSpPr>
            <a:grpSpLocks noChangeAspect="1"/>
          </p:cNvGrpSpPr>
          <p:nvPr/>
        </p:nvGrpSpPr>
        <p:grpSpPr bwMode="auto">
          <a:xfrm>
            <a:off x="5981973" y="2618581"/>
            <a:ext cx="1016000" cy="1117600"/>
            <a:chOff x="3852" y="3049"/>
            <a:chExt cx="819" cy="818"/>
          </a:xfrm>
        </p:grpSpPr>
        <p:grpSp>
          <p:nvGrpSpPr>
            <p:cNvPr id="62510" name="Group 31"/>
            <p:cNvGrpSpPr>
              <a:grpSpLocks noChangeAspect="1"/>
            </p:cNvGrpSpPr>
            <p:nvPr/>
          </p:nvGrpSpPr>
          <p:grpSpPr bwMode="auto">
            <a:xfrm>
              <a:off x="3852" y="3049"/>
              <a:ext cx="750" cy="547"/>
              <a:chOff x="3852" y="3049"/>
              <a:chExt cx="750" cy="547"/>
            </a:xfrm>
          </p:grpSpPr>
          <p:pic>
            <p:nvPicPr>
              <p:cNvPr id="62512" name="Picture 32" descr="10325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2" y="3142"/>
                <a:ext cx="49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3" name="Picture 33" descr="103266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 y="3049"/>
                <a:ext cx="32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511" name="Text Box 34"/>
            <p:cNvSpPr txBox="1">
              <a:spLocks noChangeAspect="1" noChangeArrowheads="1"/>
            </p:cNvSpPr>
            <p:nvPr/>
          </p:nvSpPr>
          <p:spPr bwMode="auto">
            <a:xfrm>
              <a:off x="3873" y="3506"/>
              <a:ext cx="798"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Solid State</a:t>
              </a:r>
              <a:br>
                <a:rPr lang="en-US" altLang="en-US" sz="1300" i="1" dirty="0">
                  <a:solidFill>
                    <a:schemeClr val="bg1"/>
                  </a:solidFill>
                </a:rPr>
              </a:br>
              <a:r>
                <a:rPr lang="en-US" altLang="en-US" sz="1300" i="1" dirty="0">
                  <a:solidFill>
                    <a:schemeClr val="bg1"/>
                  </a:solidFill>
                </a:rPr>
                <a:t>Storage</a:t>
              </a:r>
            </a:p>
          </p:txBody>
        </p:sp>
      </p:grpSp>
      <p:pic>
        <p:nvPicPr>
          <p:cNvPr id="62474" name="Picture 39" descr="scanner_calibration3">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66" y="2700380"/>
            <a:ext cx="11398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41" descr="DSc435_200">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3391" y="2665663"/>
            <a:ext cx="1130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45" descr="Fax-T-94%2520for%2520web">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3391" y="1362456"/>
            <a:ext cx="10302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 Box 46"/>
          <p:cNvSpPr txBox="1">
            <a:spLocks noChangeArrowheads="1"/>
          </p:cNvSpPr>
          <p:nvPr/>
        </p:nvSpPr>
        <p:spPr bwMode="auto">
          <a:xfrm>
            <a:off x="176213" y="2386807"/>
            <a:ext cx="77311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Printer</a:t>
            </a:r>
          </a:p>
        </p:txBody>
      </p:sp>
      <p:sp>
        <p:nvSpPr>
          <p:cNvPr id="62478" name="Text Box 47"/>
          <p:cNvSpPr txBox="1">
            <a:spLocks noChangeArrowheads="1"/>
          </p:cNvSpPr>
          <p:nvPr/>
        </p:nvSpPr>
        <p:spPr bwMode="auto">
          <a:xfrm>
            <a:off x="36477" y="3880124"/>
            <a:ext cx="990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Scanner</a:t>
            </a:r>
          </a:p>
        </p:txBody>
      </p:sp>
      <p:pic>
        <p:nvPicPr>
          <p:cNvPr id="62479" name="Picture 49" descr="hp4350_printer">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79" y="1355457"/>
            <a:ext cx="10906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0" name="Text Box 50"/>
          <p:cNvSpPr txBox="1">
            <a:spLocks noChangeArrowheads="1"/>
          </p:cNvSpPr>
          <p:nvPr/>
        </p:nvSpPr>
        <p:spPr bwMode="auto">
          <a:xfrm>
            <a:off x="1481978" y="3950531"/>
            <a:ext cx="77311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Copier</a:t>
            </a:r>
          </a:p>
        </p:txBody>
      </p:sp>
      <p:sp>
        <p:nvSpPr>
          <p:cNvPr id="62481" name="Text Box 51"/>
          <p:cNvSpPr txBox="1">
            <a:spLocks noChangeArrowheads="1"/>
          </p:cNvSpPr>
          <p:nvPr/>
        </p:nvSpPr>
        <p:spPr bwMode="auto">
          <a:xfrm>
            <a:off x="1324886" y="2312277"/>
            <a:ext cx="1185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Fax Machine</a:t>
            </a:r>
          </a:p>
        </p:txBody>
      </p:sp>
      <p:grpSp>
        <p:nvGrpSpPr>
          <p:cNvPr id="62482" name="Group 86"/>
          <p:cNvGrpSpPr>
            <a:grpSpLocks/>
          </p:cNvGrpSpPr>
          <p:nvPr/>
        </p:nvGrpSpPr>
        <p:grpSpPr bwMode="auto">
          <a:xfrm>
            <a:off x="2510749" y="1389063"/>
            <a:ext cx="1266825" cy="1096962"/>
            <a:chOff x="1882" y="2098"/>
            <a:chExt cx="760" cy="648"/>
          </a:xfrm>
        </p:grpSpPr>
        <p:pic>
          <p:nvPicPr>
            <p:cNvPr id="62508" name="Picture 43" descr="phon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29" y="2098"/>
              <a:ext cx="654"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9" name="Text Box 52"/>
            <p:cNvSpPr txBox="1">
              <a:spLocks noChangeArrowheads="1"/>
            </p:cNvSpPr>
            <p:nvPr/>
          </p:nvSpPr>
          <p:spPr bwMode="auto">
            <a:xfrm>
              <a:off x="1882" y="2573"/>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IP Telephone</a:t>
              </a:r>
            </a:p>
          </p:txBody>
        </p:sp>
      </p:grpSp>
      <p:pic>
        <p:nvPicPr>
          <p:cNvPr id="62483" name="Picture 54" descr="ipod-06-2">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3961" y="2683669"/>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4" name="Text Box 55"/>
          <p:cNvSpPr txBox="1">
            <a:spLocks noChangeArrowheads="1"/>
          </p:cNvSpPr>
          <p:nvPr/>
        </p:nvSpPr>
        <p:spPr bwMode="auto">
          <a:xfrm>
            <a:off x="2702042" y="3831185"/>
            <a:ext cx="11874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Ipods/Mp3 players</a:t>
            </a:r>
          </a:p>
        </p:txBody>
      </p:sp>
      <p:grpSp>
        <p:nvGrpSpPr>
          <p:cNvPr id="62485" name="Group 80"/>
          <p:cNvGrpSpPr>
            <a:grpSpLocks/>
          </p:cNvGrpSpPr>
          <p:nvPr/>
        </p:nvGrpSpPr>
        <p:grpSpPr bwMode="auto">
          <a:xfrm>
            <a:off x="7407373" y="2616200"/>
            <a:ext cx="1571524" cy="1352550"/>
            <a:chOff x="4657" y="873"/>
            <a:chExt cx="943" cy="799"/>
          </a:xfrm>
        </p:grpSpPr>
        <p:pic>
          <p:nvPicPr>
            <p:cNvPr id="62505" name="Picture 28" descr="103185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57" y="884"/>
              <a:ext cx="46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6" name="Text Box 29"/>
            <p:cNvSpPr txBox="1">
              <a:spLocks noChangeAspect="1" noChangeArrowheads="1"/>
            </p:cNvSpPr>
            <p:nvPr/>
          </p:nvSpPr>
          <p:spPr bwMode="auto">
            <a:xfrm>
              <a:off x="4921" y="1381"/>
              <a:ext cx="6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Removable</a:t>
              </a:r>
              <a:br>
                <a:rPr lang="en-US" altLang="en-US" sz="1300" i="1" dirty="0">
                  <a:solidFill>
                    <a:schemeClr val="bg1"/>
                  </a:solidFill>
                </a:rPr>
              </a:br>
              <a:r>
                <a:rPr lang="en-US" altLang="en-US" sz="1300" i="1" dirty="0">
                  <a:solidFill>
                    <a:schemeClr val="bg1"/>
                  </a:solidFill>
                </a:rPr>
                <a:t>Disks</a:t>
              </a:r>
            </a:p>
          </p:txBody>
        </p:sp>
        <p:pic>
          <p:nvPicPr>
            <p:cNvPr id="62507" name="Picture 61" descr="Maxtor-External-Hard-Driv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t="3592"/>
            <a:stretch>
              <a:fillRect/>
            </a:stretch>
          </p:blipFill>
          <p:spPr bwMode="auto">
            <a:xfrm>
              <a:off x="5290" y="873"/>
              <a:ext cx="31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486" name="Group 82"/>
          <p:cNvGrpSpPr>
            <a:grpSpLocks/>
          </p:cNvGrpSpPr>
          <p:nvPr/>
        </p:nvGrpSpPr>
        <p:grpSpPr bwMode="auto">
          <a:xfrm>
            <a:off x="6294438" y="1395165"/>
            <a:ext cx="1185862" cy="947737"/>
            <a:chOff x="3917" y="904"/>
            <a:chExt cx="712" cy="559"/>
          </a:xfrm>
        </p:grpSpPr>
        <p:pic>
          <p:nvPicPr>
            <p:cNvPr id="62503" name="Picture 59" descr="recycle"/>
            <p:cNvPicPr>
              <a:picLocks noChangeAspect="1" noChangeArrowheads="1"/>
            </p:cNvPicPr>
            <p:nvPr/>
          </p:nvPicPr>
          <p:blipFill>
            <a:blip r:embed="rId24">
              <a:extLst>
                <a:ext uri="{28A0092B-C50C-407E-A947-70E740481C1C}">
                  <a14:useLocalDpi xmlns:a14="http://schemas.microsoft.com/office/drawing/2010/main" val="0"/>
                </a:ext>
              </a:extLst>
            </a:blip>
            <a:srcRect b="29601"/>
            <a:stretch>
              <a:fillRect/>
            </a:stretch>
          </p:blipFill>
          <p:spPr bwMode="auto">
            <a:xfrm>
              <a:off x="4003" y="904"/>
              <a:ext cx="50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4" name="Text Box 62"/>
            <p:cNvSpPr txBox="1">
              <a:spLocks noChangeArrowheads="1"/>
            </p:cNvSpPr>
            <p:nvPr/>
          </p:nvSpPr>
          <p:spPr bwMode="auto">
            <a:xfrm>
              <a:off x="3917" y="1290"/>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Recycle Bin</a:t>
              </a:r>
            </a:p>
          </p:txBody>
        </p:sp>
      </p:grpSp>
      <p:sp>
        <p:nvSpPr>
          <p:cNvPr id="62487" name="Text Box 26"/>
          <p:cNvSpPr txBox="1">
            <a:spLocks noChangeAspect="1" noChangeArrowheads="1"/>
          </p:cNvSpPr>
          <p:nvPr/>
        </p:nvSpPr>
        <p:spPr bwMode="auto">
          <a:xfrm>
            <a:off x="4167896" y="5520354"/>
            <a:ext cx="17224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300" i="1" dirty="0">
                <a:solidFill>
                  <a:schemeClr val="bg1"/>
                </a:solidFill>
              </a:rPr>
              <a:t>PDAs &amp; Cell Phones</a:t>
            </a:r>
          </a:p>
        </p:txBody>
      </p:sp>
      <p:grpSp>
        <p:nvGrpSpPr>
          <p:cNvPr id="62488" name="Group 81"/>
          <p:cNvGrpSpPr>
            <a:grpSpLocks/>
          </p:cNvGrpSpPr>
          <p:nvPr/>
        </p:nvGrpSpPr>
        <p:grpSpPr bwMode="auto">
          <a:xfrm>
            <a:off x="5098784" y="1366523"/>
            <a:ext cx="989012" cy="974725"/>
            <a:chOff x="3077" y="891"/>
            <a:chExt cx="594" cy="576"/>
          </a:xfrm>
        </p:grpSpPr>
        <p:pic>
          <p:nvPicPr>
            <p:cNvPr id="62501" name="Picture 68" descr="voicemail_icon">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01" y="891"/>
              <a:ext cx="38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2" name="Text Box 71"/>
            <p:cNvSpPr txBox="1">
              <a:spLocks noChangeArrowheads="1"/>
            </p:cNvSpPr>
            <p:nvPr/>
          </p:nvSpPr>
          <p:spPr bwMode="auto">
            <a:xfrm>
              <a:off x="3077" y="1294"/>
              <a:ext cx="5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Voicemail</a:t>
              </a:r>
            </a:p>
          </p:txBody>
        </p:sp>
      </p:grpSp>
      <p:grpSp>
        <p:nvGrpSpPr>
          <p:cNvPr id="62489" name="Group 83"/>
          <p:cNvGrpSpPr>
            <a:grpSpLocks/>
          </p:cNvGrpSpPr>
          <p:nvPr/>
        </p:nvGrpSpPr>
        <p:grpSpPr bwMode="auto">
          <a:xfrm>
            <a:off x="7442200" y="1421690"/>
            <a:ext cx="1568450" cy="1189037"/>
            <a:chOff x="4717" y="785"/>
            <a:chExt cx="941" cy="702"/>
          </a:xfrm>
        </p:grpSpPr>
        <p:pic>
          <p:nvPicPr>
            <p:cNvPr id="62499" name="Picture 77" descr="InstantMessengerCollage">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b="31119"/>
            <a:stretch>
              <a:fillRect/>
            </a:stretch>
          </p:blipFill>
          <p:spPr bwMode="auto">
            <a:xfrm>
              <a:off x="4834" y="785"/>
              <a:ext cx="70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0" name="Text Box 78"/>
            <p:cNvSpPr txBox="1">
              <a:spLocks noChangeArrowheads="1"/>
            </p:cNvSpPr>
            <p:nvPr/>
          </p:nvSpPr>
          <p:spPr bwMode="auto">
            <a:xfrm>
              <a:off x="4717" y="1314"/>
              <a:ext cx="9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Instant Messenger</a:t>
              </a:r>
            </a:p>
          </p:txBody>
        </p:sp>
      </p:grpSp>
      <p:grpSp>
        <p:nvGrpSpPr>
          <p:cNvPr id="62490" name="Group 88"/>
          <p:cNvGrpSpPr>
            <a:grpSpLocks/>
          </p:cNvGrpSpPr>
          <p:nvPr/>
        </p:nvGrpSpPr>
        <p:grpSpPr bwMode="auto">
          <a:xfrm>
            <a:off x="3876232" y="1469232"/>
            <a:ext cx="1187450" cy="917575"/>
            <a:chOff x="2333" y="1130"/>
            <a:chExt cx="712" cy="542"/>
          </a:xfrm>
        </p:grpSpPr>
        <p:pic>
          <p:nvPicPr>
            <p:cNvPr id="62497" name="Picture 85" descr="email_icon">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31" y="1130"/>
              <a:ext cx="32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8" name="Text Box 87"/>
            <p:cNvSpPr txBox="1">
              <a:spLocks noChangeArrowheads="1"/>
            </p:cNvSpPr>
            <p:nvPr/>
          </p:nvSpPr>
          <p:spPr bwMode="auto">
            <a:xfrm>
              <a:off x="2333" y="1499"/>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300" i="1" dirty="0">
                  <a:solidFill>
                    <a:schemeClr val="bg1"/>
                  </a:solidFill>
                </a:rPr>
                <a:t>Email</a:t>
              </a:r>
            </a:p>
          </p:txBody>
        </p:sp>
      </p:grpSp>
      <p:grpSp>
        <p:nvGrpSpPr>
          <p:cNvPr id="62491" name="Group 89"/>
          <p:cNvGrpSpPr>
            <a:grpSpLocks/>
          </p:cNvGrpSpPr>
          <p:nvPr/>
        </p:nvGrpSpPr>
        <p:grpSpPr bwMode="auto">
          <a:xfrm>
            <a:off x="3538657" y="3831185"/>
            <a:ext cx="1890713" cy="1520825"/>
            <a:chOff x="2751" y="2046"/>
            <a:chExt cx="1134" cy="898"/>
          </a:xfrm>
        </p:grpSpPr>
        <p:pic>
          <p:nvPicPr>
            <p:cNvPr id="62493" name="Picture 37" descr="SIN201_APPLE-MACWORLD-_0109_03250x4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69" y="2243"/>
              <a:ext cx="31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4" descr="TN-313125_8800rim">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36" y="2046"/>
              <a:ext cx="371"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6" descr="razr">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14" y="2538"/>
              <a:ext cx="4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24" descr="ptech05072003205404"/>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 y="2226"/>
              <a:ext cx="41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92" name="TextBox 1"/>
          <p:cNvSpPr txBox="1">
            <a:spLocks noChangeArrowheads="1"/>
          </p:cNvSpPr>
          <p:nvPr/>
        </p:nvSpPr>
        <p:spPr bwMode="auto">
          <a:xfrm>
            <a:off x="69727" y="6086568"/>
            <a:ext cx="7536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chemeClr val="bg1"/>
                </a:solidFill>
                <a:ea typeface="SimSun" pitchFamily="2" charset="-122"/>
              </a:rPr>
              <a:t>Slide thanks to Erik Laykin |</a:t>
            </a:r>
            <a:r>
              <a:rPr lang="en-US" altLang="en-US" b="1" dirty="0">
                <a:solidFill>
                  <a:schemeClr val="bg1"/>
                </a:solidFill>
                <a:latin typeface="Calibri" pitchFamily="34" charset="0"/>
                <a:ea typeface="SimSun" pitchFamily="2" charset="-122"/>
              </a:rPr>
              <a:t> </a:t>
            </a:r>
            <a:r>
              <a:rPr lang="en-US" altLang="en-US" b="1" dirty="0">
                <a:solidFill>
                  <a:schemeClr val="bg1"/>
                </a:solidFill>
                <a:ea typeface="SimSun" pitchFamily="2" charset="-122"/>
              </a:rPr>
              <a:t>Managing Director</a:t>
            </a:r>
            <a:r>
              <a:rPr lang="en-US" altLang="en-US" b="1" dirty="0">
                <a:solidFill>
                  <a:schemeClr val="bg1"/>
                </a:solidFill>
                <a:latin typeface="Calibri" pitchFamily="34" charset="0"/>
                <a:ea typeface="SimSun" pitchFamily="2" charset="-122"/>
              </a:rPr>
              <a:t> </a:t>
            </a:r>
            <a:r>
              <a:rPr lang="en-US" altLang="en-US" b="1" dirty="0">
                <a:solidFill>
                  <a:schemeClr val="bg1"/>
                </a:solidFill>
                <a:ea typeface="SimSun" pitchFamily="2" charset="-122"/>
              </a:rPr>
              <a:t>| Duff &amp; Phelps LLC</a:t>
            </a:r>
            <a:endParaRPr lang="en-US" altLang="en-US" b="1" dirty="0">
              <a:solidFill>
                <a:schemeClr val="bg1"/>
              </a:solidFill>
            </a:endParaRPr>
          </a:p>
        </p:txBody>
      </p:sp>
    </p:spTree>
    <p:extLst>
      <p:ext uri="{BB962C8B-B14F-4D97-AF65-F5344CB8AC3E}">
        <p14:creationId xmlns:p14="http://schemas.microsoft.com/office/powerpoint/2010/main" val="3773216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6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4000" b="1" dirty="0"/>
              <a:t>The </a:t>
            </a:r>
            <a:r>
              <a:rPr lang="en-US" sz="4000" b="1" dirty="0" smtClean="0"/>
              <a:t>Threat Landscape</a:t>
            </a:r>
            <a:endParaRPr lang="en-US" sz="4000" dirty="0" smtClean="0"/>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r>
              <a:rPr lang="en-US" b="1" dirty="0"/>
              <a:t>The Notorious Nine: Cloud Computing Top Threats in </a:t>
            </a:r>
            <a:r>
              <a:rPr lang="en-US" b="1" dirty="0" smtClean="0"/>
              <a:t>2013 </a:t>
            </a:r>
            <a:r>
              <a:rPr lang="en-US" b="1" dirty="0"/>
              <a:t>(</a:t>
            </a:r>
            <a:r>
              <a:rPr lang="en-US" dirty="0"/>
              <a:t>ranked in order of severity</a:t>
            </a:r>
            <a:r>
              <a:rPr lang="en-US" b="1" dirty="0"/>
              <a:t>) </a:t>
            </a:r>
            <a:r>
              <a:rPr lang="en-US" b="1" dirty="0" smtClean="0"/>
              <a:t>***</a:t>
            </a:r>
            <a:endParaRPr lang="en-US" sz="4000" b="1" dirty="0" smtClean="0"/>
          </a:p>
          <a:p>
            <a:pPr marL="0" indent="0">
              <a:buNone/>
            </a:pPr>
            <a:r>
              <a:rPr lang="en-US" sz="2800" dirty="0"/>
              <a:t>1. Data Breaches </a:t>
            </a:r>
            <a:r>
              <a:rPr lang="en-US" sz="2800" dirty="0" smtClean="0"/>
              <a:t>	6</a:t>
            </a:r>
            <a:r>
              <a:rPr lang="en-US" sz="2800" dirty="0"/>
              <a:t>. Malicious Insiders </a:t>
            </a:r>
          </a:p>
          <a:p>
            <a:pPr marL="0" indent="0">
              <a:buNone/>
            </a:pPr>
            <a:r>
              <a:rPr lang="en-US" sz="2800" dirty="0"/>
              <a:t>2. Data Loss </a:t>
            </a:r>
            <a:r>
              <a:rPr lang="en-US" sz="2800" dirty="0" smtClean="0"/>
              <a:t>		7</a:t>
            </a:r>
            <a:r>
              <a:rPr lang="en-US" sz="2800" dirty="0"/>
              <a:t>. Abuse of Cloud Services </a:t>
            </a:r>
          </a:p>
          <a:p>
            <a:pPr marL="0" indent="0">
              <a:buNone/>
            </a:pPr>
            <a:r>
              <a:rPr lang="en-US" sz="2800" dirty="0"/>
              <a:t>3. Account Hijacking </a:t>
            </a:r>
            <a:r>
              <a:rPr lang="en-US" sz="2800" dirty="0" smtClean="0"/>
              <a:t>	8</a:t>
            </a:r>
            <a:r>
              <a:rPr lang="en-US" sz="2800" dirty="0"/>
              <a:t>. Insufficient Due Diligence </a:t>
            </a:r>
          </a:p>
          <a:p>
            <a:pPr marL="0" indent="0">
              <a:buNone/>
            </a:pPr>
            <a:r>
              <a:rPr lang="en-US" sz="2800" dirty="0"/>
              <a:t>4. Insecure APIs </a:t>
            </a:r>
            <a:r>
              <a:rPr lang="en-US" sz="2800" dirty="0" smtClean="0"/>
              <a:t>  	9</a:t>
            </a:r>
            <a:r>
              <a:rPr lang="en-US" sz="2800" dirty="0"/>
              <a:t>. Shared Technology Issues </a:t>
            </a:r>
          </a:p>
          <a:p>
            <a:pPr marL="0" indent="0">
              <a:buNone/>
            </a:pPr>
            <a:r>
              <a:rPr lang="en-US" sz="2800" dirty="0" smtClean="0"/>
              <a:t>5</a:t>
            </a:r>
            <a:r>
              <a:rPr lang="en-US" sz="2800" dirty="0"/>
              <a:t>. Denial of Service </a:t>
            </a:r>
            <a:endParaRPr lang="en-US" sz="2800" dirty="0" smtClean="0"/>
          </a:p>
          <a:p>
            <a:pPr marL="0" indent="0">
              <a:buNone/>
            </a:pPr>
            <a:endParaRPr lang="en-US" sz="1000" dirty="0" smtClean="0"/>
          </a:p>
          <a:p>
            <a:pPr marL="0" indent="0">
              <a:buNone/>
              <a:defRPr/>
            </a:pPr>
            <a:r>
              <a:rPr lang="en-US" sz="2400" b="1" dirty="0" smtClean="0"/>
              <a:t>*** Source: Cloud Security Alliance https</a:t>
            </a:r>
            <a:r>
              <a:rPr lang="en-US" sz="2400" b="1" dirty="0"/>
              <a:t>://cloudsecurityalliance.org/download/the-notorious-nine-cloud-computing-top-threats-in-2013/</a:t>
            </a:r>
            <a:endParaRPr lang="en-US" sz="2400" b="1" dirty="0" smtClean="0"/>
          </a:p>
        </p:txBody>
      </p:sp>
    </p:spTree>
    <p:extLst>
      <p:ext uri="{BB962C8B-B14F-4D97-AF65-F5344CB8AC3E}">
        <p14:creationId xmlns:p14="http://schemas.microsoft.com/office/powerpoint/2010/main" val="387446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800" dirty="0" smtClean="0"/>
              <a:t>Risks to Law firms &amp; lawyers </a:t>
            </a:r>
            <a:br>
              <a:rPr lang="en-US" sz="3800" dirty="0" smtClean="0"/>
            </a:br>
            <a:r>
              <a:rPr lang="en-US" sz="3800" dirty="0" smtClean="0"/>
              <a:t>with using The Cloud</a:t>
            </a:r>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1200" b="1" dirty="0" smtClean="0"/>
          </a:p>
          <a:p>
            <a:endParaRPr lang="en-US" dirty="0" smtClean="0"/>
          </a:p>
          <a:p>
            <a:pPr marL="0" indent="0" algn="ctr">
              <a:buNone/>
              <a:defRPr/>
            </a:pP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8" y="1905000"/>
            <a:ext cx="9105900"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052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800" dirty="0" smtClean="0"/>
              <a:t>Risks to Law firms &amp; lawyers </a:t>
            </a:r>
            <a:br>
              <a:rPr lang="en-US" sz="3800" dirty="0" smtClean="0"/>
            </a:br>
            <a:r>
              <a:rPr lang="en-US" sz="3800" dirty="0" smtClean="0"/>
              <a:t>with using The Cloud</a:t>
            </a:r>
          </a:p>
        </p:txBody>
      </p:sp>
      <p:sp>
        <p:nvSpPr>
          <p:cNvPr id="3075" name="Content Placeholder 2"/>
          <p:cNvSpPr>
            <a:spLocks noGrp="1"/>
          </p:cNvSpPr>
          <p:nvPr>
            <p:ph idx="1"/>
          </p:nvPr>
        </p:nvSpPr>
        <p:spPr>
          <a:xfrm>
            <a:off x="0" y="1143000"/>
            <a:ext cx="9144000" cy="5943600"/>
          </a:xfrm>
        </p:spPr>
        <p:txBody>
          <a:bodyPr/>
          <a:lstStyle/>
          <a:p>
            <a:pPr marL="0" indent="0">
              <a:spcBef>
                <a:spcPts val="1200"/>
              </a:spcBef>
              <a:spcAft>
                <a:spcPts val="1200"/>
              </a:spcAft>
              <a:buNone/>
            </a:pPr>
            <a:endParaRPr lang="en-US" sz="800" b="1" dirty="0" smtClean="0"/>
          </a:p>
          <a:p>
            <a:pPr>
              <a:spcAft>
                <a:spcPts val="1200"/>
              </a:spcAft>
              <a:buFont typeface="Wingdings" panose="05000000000000000000" pitchFamily="2" charset="2"/>
              <a:buChar char="§"/>
            </a:pPr>
            <a:r>
              <a:rPr lang="en-US" sz="3600" dirty="0" smtClean="0"/>
              <a:t>“Lawyers </a:t>
            </a:r>
            <a:r>
              <a:rPr lang="en-US" sz="3600" dirty="0"/>
              <a:t>must ensure the contract of service adequately addresses concerns regarding protecting clients’ rights and allowing the lawyer to fulfill professional obligations</a:t>
            </a:r>
            <a:r>
              <a:rPr lang="en-US" sz="3600" dirty="0" smtClean="0"/>
              <a:t>.”</a:t>
            </a:r>
          </a:p>
          <a:p>
            <a:pPr>
              <a:buFont typeface="Wingdings" panose="05000000000000000000" pitchFamily="2" charset="2"/>
              <a:buChar char="§"/>
            </a:pPr>
            <a:r>
              <a:rPr lang="en-US" sz="3600" dirty="0" smtClean="0"/>
              <a:t>“A </a:t>
            </a:r>
            <a:r>
              <a:rPr lang="en-US" sz="3600" dirty="0"/>
              <a:t>lawyer should obtain informed client consent for the use of the </a:t>
            </a:r>
            <a:r>
              <a:rPr lang="en-US" sz="3600" dirty="0" smtClean="0"/>
              <a:t>services” </a:t>
            </a:r>
            <a:endParaRPr lang="en-US" sz="3600" dirty="0"/>
          </a:p>
        </p:txBody>
      </p:sp>
    </p:spTree>
    <p:extLst>
      <p:ext uri="{BB962C8B-B14F-4D97-AF65-F5344CB8AC3E}">
        <p14:creationId xmlns:p14="http://schemas.microsoft.com/office/powerpoint/2010/main" val="88991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9829800" cy="838200"/>
          </a:xfrm>
        </p:spPr>
        <p:txBody>
          <a:bodyPr/>
          <a:lstStyle/>
          <a:p>
            <a:pPr algn="ctr"/>
            <a:r>
              <a:rPr lang="en-US" altLang="en-US" sz="5200" dirty="0" smtClean="0"/>
              <a:t>What is </a:t>
            </a:r>
            <a:r>
              <a:rPr lang="en-US" altLang="en-US" sz="5200" i="1" u="sng" dirty="0" smtClean="0"/>
              <a:t>not</a:t>
            </a:r>
            <a:r>
              <a:rPr lang="en-US" altLang="en-US" sz="5200" dirty="0" smtClean="0"/>
              <a:t> the “Cloud”</a:t>
            </a:r>
            <a:r>
              <a:rPr lang="en-US" altLang="en-US" sz="5400" dirty="0" smtClean="0"/>
              <a:t>?</a:t>
            </a:r>
          </a:p>
        </p:txBody>
      </p:sp>
      <p:sp>
        <p:nvSpPr>
          <p:cNvPr id="3075" name="Content Placeholder 2"/>
          <p:cNvSpPr>
            <a:spLocks noGrp="1"/>
          </p:cNvSpPr>
          <p:nvPr>
            <p:ph idx="1"/>
          </p:nvPr>
        </p:nvSpPr>
        <p:spPr>
          <a:xfrm>
            <a:off x="533400" y="1371600"/>
            <a:ext cx="8229600" cy="5181600"/>
          </a:xfrm>
        </p:spPr>
        <p:txBody>
          <a:bodyPr/>
          <a:lstStyle/>
          <a:p>
            <a:pPr>
              <a:defRPr/>
            </a:pPr>
            <a:r>
              <a:rPr lang="en-US" dirty="0"/>
              <a:t>T</a:t>
            </a:r>
            <a:r>
              <a:rPr lang="en-US" dirty="0" smtClean="0"/>
              <a:t>he Cloud is </a:t>
            </a:r>
            <a:r>
              <a:rPr lang="en-US" i="1" u="sng" dirty="0" smtClean="0"/>
              <a:t>not</a:t>
            </a:r>
            <a:r>
              <a:rPr lang="en-US" dirty="0" smtClean="0"/>
              <a:t> your hard drive (</a:t>
            </a:r>
            <a:r>
              <a:rPr lang="en-US" i="1" dirty="0" smtClean="0"/>
              <a:t>i.e.</a:t>
            </a:r>
            <a:r>
              <a:rPr lang="en-US" dirty="0" smtClean="0"/>
              <a:t>, local storage).</a:t>
            </a:r>
          </a:p>
          <a:p>
            <a:pPr>
              <a:defRPr/>
            </a:pPr>
            <a:r>
              <a:rPr lang="en-US" dirty="0" smtClean="0"/>
              <a:t>The Cloud is </a:t>
            </a:r>
            <a:r>
              <a:rPr lang="en-US" i="1" u="sng" dirty="0" smtClean="0"/>
              <a:t>not</a:t>
            </a:r>
            <a:r>
              <a:rPr lang="en-US" dirty="0" smtClean="0"/>
              <a:t> your dedicated </a:t>
            </a:r>
            <a:r>
              <a:rPr lang="en-US" dirty="0"/>
              <a:t>network attached storage (NAS) hardware or server in </a:t>
            </a:r>
            <a:r>
              <a:rPr lang="en-US" dirty="0" smtClean="0"/>
              <a:t>residence.</a:t>
            </a:r>
          </a:p>
          <a:p>
            <a:pPr>
              <a:defRPr/>
            </a:pPr>
            <a:r>
              <a:rPr lang="en-US" dirty="0" smtClean="0"/>
              <a:t>For it to be considered “Cloud Computing” it must involve accessing data or programs over the Internet or synchronizing data with info over the Internet.</a:t>
            </a:r>
          </a:p>
          <a:p>
            <a:pPr marL="0" indent="0">
              <a:buFontTx/>
              <a:buNone/>
              <a:defRPr/>
            </a:pPr>
            <a:endParaRPr lang="en-US" dirty="0" smtClean="0"/>
          </a:p>
        </p:txBody>
      </p:sp>
    </p:spTree>
    <p:extLst>
      <p:ext uri="{BB962C8B-B14F-4D97-AF65-F5344CB8AC3E}">
        <p14:creationId xmlns:p14="http://schemas.microsoft.com/office/powerpoint/2010/main" val="3484076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915400" cy="1143000"/>
          </a:xfrm>
        </p:spPr>
        <p:txBody>
          <a:bodyPr/>
          <a:lstStyle/>
          <a:p>
            <a:pPr algn="ctr"/>
            <a:r>
              <a:rPr lang="en-US" sz="3800" dirty="0" smtClean="0"/>
              <a:t>Risks to Law firms &amp; lawyers </a:t>
            </a:r>
            <a:br>
              <a:rPr lang="en-US" sz="3800" dirty="0" smtClean="0"/>
            </a:br>
            <a:r>
              <a:rPr lang="en-US" sz="3800" dirty="0" smtClean="0"/>
              <a:t>with using The Cloud</a:t>
            </a:r>
          </a:p>
        </p:txBody>
      </p:sp>
      <p:sp>
        <p:nvSpPr>
          <p:cNvPr id="3075" name="Content Placeholder 2"/>
          <p:cNvSpPr>
            <a:spLocks noGrp="1"/>
          </p:cNvSpPr>
          <p:nvPr>
            <p:ph idx="1"/>
          </p:nvPr>
        </p:nvSpPr>
        <p:spPr>
          <a:xfrm>
            <a:off x="0" y="1143000"/>
            <a:ext cx="9144000" cy="5943600"/>
          </a:xfrm>
        </p:spPr>
        <p:txBody>
          <a:bodyPr/>
          <a:lstStyle/>
          <a:p>
            <a:endParaRPr lang="en-US" sz="800" dirty="0"/>
          </a:p>
          <a:p>
            <a:pPr>
              <a:buFont typeface="Wingdings" panose="05000000000000000000" pitchFamily="2" charset="2"/>
              <a:buChar char="§"/>
            </a:pPr>
            <a:endParaRPr lang="en-US" dirty="0" smtClean="0"/>
          </a:p>
          <a:p>
            <a:pPr>
              <a:spcAft>
                <a:spcPts val="1200"/>
              </a:spcAft>
              <a:buFont typeface="Wingdings" panose="05000000000000000000" pitchFamily="2" charset="2"/>
              <a:buChar char="§"/>
            </a:pPr>
            <a:r>
              <a:rPr lang="en-US" dirty="0"/>
              <a:t>“A lawyer should require the service provider to indemnify the lawyer for any claims the lawyer faces as a result of using the service; and</a:t>
            </a:r>
          </a:p>
          <a:p>
            <a:pPr>
              <a:buFont typeface="Wingdings" panose="05000000000000000000" pitchFamily="2" charset="2"/>
              <a:buChar char="§"/>
            </a:pPr>
            <a:r>
              <a:rPr lang="en-US" dirty="0" smtClean="0"/>
              <a:t>A </a:t>
            </a:r>
            <a:r>
              <a:rPr lang="en-US" dirty="0"/>
              <a:t>lawyer should consider buying insurance on the commercial market to cover risks such as data breaches. </a:t>
            </a: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975331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5400" dirty="0" smtClean="0">
                <a:latin typeface="+mj-lt"/>
              </a:rPr>
              <a:t>Dennis Garcia</a:t>
            </a:r>
          </a:p>
        </p:txBody>
      </p:sp>
      <p:sp>
        <p:nvSpPr>
          <p:cNvPr id="6" name="Content Placeholder 5"/>
          <p:cNvSpPr>
            <a:spLocks noGrp="1"/>
          </p:cNvSpPr>
          <p:nvPr>
            <p:ph idx="1"/>
          </p:nvPr>
        </p:nvSpPr>
        <p:spPr>
          <a:xfrm>
            <a:off x="3581400" y="457200"/>
            <a:ext cx="5121275" cy="5632450"/>
          </a:xfrm>
        </p:spPr>
        <p:txBody>
          <a:bodyPr>
            <a:spAutoFit/>
          </a:bodyPr>
          <a:lstStyle/>
          <a:p>
            <a:pPr marL="0" indent="0">
              <a:buFontTx/>
              <a:buNone/>
              <a:defRPr/>
            </a:pPr>
            <a:r>
              <a:rPr lang="en-US" sz="2400" dirty="0" smtClean="0">
                <a:latin typeface="+mj-lt"/>
              </a:rPr>
              <a:t>	</a:t>
            </a:r>
          </a:p>
          <a:p>
            <a:pPr marL="0" indent="0">
              <a:buFontTx/>
              <a:buNone/>
              <a:defRPr/>
            </a:pPr>
            <a:endParaRPr lang="en-US" sz="2400" dirty="0" smtClean="0"/>
          </a:p>
          <a:p>
            <a:pPr marL="0" indent="0" algn="just">
              <a:buFontTx/>
              <a:buNone/>
              <a:defRPr/>
            </a:pPr>
            <a:r>
              <a:rPr lang="en-US" sz="1600" dirty="0" smtClean="0"/>
              <a:t>Dennis Garcia is an Assistant </a:t>
            </a:r>
            <a:r>
              <a:rPr lang="en-US" sz="1600" dirty="0"/>
              <a:t>General Counsel for Microsoft based in Chicago. He leads the legal support function to Microsoft’s U.S. Central Region Enterprise &amp; Partner </a:t>
            </a:r>
            <a:r>
              <a:rPr lang="en-US" sz="1600" dirty="0" smtClean="0"/>
              <a:t>Group. In </a:t>
            </a:r>
            <a:r>
              <a:rPr lang="en-US" sz="1600" dirty="0"/>
              <a:t>this role Dennis shapes and negotiates a wide range of agreements with Microsoft’s largest customers and partners. He also provides general corporate legal advice and counsel. Prior to joining Microsoft, Dennis served as in-house counsel for Accenture and IBM. Dennis received his B.A. in Political Science from Binghamton University and his J.D. from Columbia Law School. He is admitted to practice in New York, Connecticut and Illinois (House Counsel). Dennis also has Certified Information Privacy Professional (CIPP)/US and Certified Information Privacy Technologist (CIPT) credentials from the International Association of Privacy Professionals (IAPP). </a:t>
            </a:r>
            <a:r>
              <a:rPr lang="en-US" sz="1600" dirty="0" smtClean="0"/>
              <a:t> Dennis can be reached at </a:t>
            </a:r>
            <a:r>
              <a:rPr lang="en-US" sz="1600" dirty="0" smtClean="0">
                <a:hlinkClick r:id="rId2"/>
              </a:rPr>
              <a:t>dennisga@microsoft.com</a:t>
            </a:r>
            <a:r>
              <a:rPr lang="en-US" sz="1600" dirty="0" smtClean="0"/>
              <a:t>. You can follow Dennis on Twitter at </a:t>
            </a:r>
            <a:r>
              <a:rPr lang="en-US" sz="1600" dirty="0" smtClean="0">
                <a:hlinkClick r:id="rId3"/>
              </a:rPr>
              <a:t>https</a:t>
            </a:r>
            <a:r>
              <a:rPr lang="en-US" sz="1600" dirty="0">
                <a:hlinkClick r:id="rId3"/>
              </a:rPr>
              <a:t>://</a:t>
            </a:r>
            <a:r>
              <a:rPr lang="en-US" sz="1600" dirty="0" smtClean="0">
                <a:hlinkClick r:id="rId3"/>
              </a:rPr>
              <a:t>twitter.com/denniscgarcia</a:t>
            </a:r>
            <a:r>
              <a:rPr lang="en-US" sz="1600" dirty="0" smtClean="0"/>
              <a:t>.  </a:t>
            </a:r>
            <a:endParaRPr lang="en-US" sz="2800" dirty="0" smtClean="0"/>
          </a:p>
        </p:txBody>
      </p:sp>
      <p:pic>
        <p:nvPicPr>
          <p:cNvPr id="112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152400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820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3600" dirty="0" smtClean="0">
                <a:latin typeface="+mj-lt"/>
              </a:rPr>
              <a:t>ABA Model Rules of Professional Conduct</a:t>
            </a:r>
          </a:p>
        </p:txBody>
      </p:sp>
      <p:sp>
        <p:nvSpPr>
          <p:cNvPr id="14339" name="Rectangle 2"/>
          <p:cNvSpPr>
            <a:spLocks noChangeArrowheads="1"/>
          </p:cNvSpPr>
          <p:nvPr/>
        </p:nvSpPr>
        <p:spPr bwMode="auto">
          <a:xfrm>
            <a:off x="-152400" y="1522413"/>
            <a:ext cx="566896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98513" indent="-3429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fontAlgn="ctr"/>
            <a:endParaRPr lang="en-US" altLang="en-US" dirty="0">
              <a:solidFill>
                <a:schemeClr val="bg1"/>
              </a:solidFill>
            </a:endParaRPr>
          </a:p>
          <a:p>
            <a:pPr lvl="1" fontAlgn="ctr">
              <a:buFont typeface="Arial" panose="020B0604020202020204" pitchFamily="34" charset="0"/>
              <a:buChar char="•"/>
            </a:pPr>
            <a:r>
              <a:rPr lang="en-US" altLang="en-US" sz="2000" dirty="0">
                <a:solidFill>
                  <a:schemeClr val="bg1"/>
                </a:solidFill>
              </a:rPr>
              <a:t>Applies to all lawyers - private practice, in-house, public interest</a:t>
            </a:r>
          </a:p>
          <a:p>
            <a:pPr lvl="1" fontAlgn="ctr">
              <a:buFont typeface="Arial" panose="020B0604020202020204" pitchFamily="34" charset="0"/>
              <a:buChar char="•"/>
            </a:pPr>
            <a:r>
              <a:rPr lang="en-US" altLang="en-US" sz="2000" dirty="0">
                <a:solidFill>
                  <a:schemeClr val="bg1"/>
                </a:solidFill>
              </a:rPr>
              <a:t>Probably more focus by private practice lawyers do to potential malpractice and negligence claims</a:t>
            </a:r>
          </a:p>
          <a:p>
            <a:pPr lvl="1" fontAlgn="ctr">
              <a:buFont typeface="Arial" panose="020B0604020202020204" pitchFamily="34" charset="0"/>
              <a:buChar char="•"/>
            </a:pPr>
            <a:r>
              <a:rPr lang="en-US" altLang="en-US" sz="2000" dirty="0">
                <a:solidFill>
                  <a:schemeClr val="bg1"/>
                </a:solidFill>
              </a:rPr>
              <a:t>Every state except for CA has adopted the Rules (think CA is moving to the Rules)</a:t>
            </a:r>
          </a:p>
          <a:p>
            <a:pPr lvl="1" fontAlgn="ctr">
              <a:buFont typeface="Arial" panose="020B0604020202020204" pitchFamily="34" charset="0"/>
              <a:buChar char="•"/>
            </a:pPr>
            <a:r>
              <a:rPr lang="en-US" altLang="en-US" sz="2000" dirty="0">
                <a:solidFill>
                  <a:schemeClr val="bg1"/>
                </a:solidFill>
              </a:rPr>
              <a:t>ABA's Ethics 20/20 Effort: 2009 - 2012 (August 2012 Report)</a:t>
            </a:r>
          </a:p>
          <a:p>
            <a:pPr lvl="1" fontAlgn="ctr">
              <a:buFont typeface="Arial" panose="020B0604020202020204" pitchFamily="34" charset="0"/>
              <a:buChar char="•"/>
            </a:pPr>
            <a:r>
              <a:rPr lang="en-US" altLang="en-US" sz="2000" dirty="0">
                <a:solidFill>
                  <a:schemeClr val="bg1"/>
                </a:solidFill>
              </a:rPr>
              <a:t>Long time for change - last change was in 2002</a:t>
            </a:r>
          </a:p>
          <a:p>
            <a:pPr lvl="1" fontAlgn="ctr">
              <a:buFont typeface="Arial" panose="020B0604020202020204" pitchFamily="34" charset="0"/>
              <a:buChar char="•"/>
            </a:pPr>
            <a:r>
              <a:rPr lang="en-US" altLang="en-US" sz="2000" dirty="0">
                <a:solidFill>
                  <a:schemeClr val="bg1"/>
                </a:solidFill>
              </a:rPr>
              <a:t>ABA website has lots of good resources</a:t>
            </a:r>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51025"/>
            <a:ext cx="294481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2" descr="Image result for aba model rules 2015"/>
          <p:cNvSpPr>
            <a:spLocks noChangeAspect="1" noChangeArrowheads="1"/>
          </p:cNvSpPr>
          <p:nvPr/>
        </p:nvSpPr>
        <p:spPr bwMode="auto">
          <a:xfrm>
            <a:off x="-317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2" name="AutoShape 4" descr="Image result for aba model rules 2015"/>
          <p:cNvSpPr>
            <a:spLocks noChangeAspect="1" noChangeArrowheads="1"/>
          </p:cNvSpPr>
          <p:nvPr/>
        </p:nvSpPr>
        <p:spPr bwMode="auto">
          <a:xfrm>
            <a:off x="12065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3" name="AutoShape 10" descr="Image result for aba model rules 2015"/>
          <p:cNvSpPr>
            <a:spLocks noChangeAspect="1" noChangeArrowheads="1"/>
          </p:cNvSpPr>
          <p:nvPr/>
        </p:nvSpPr>
        <p:spPr bwMode="auto">
          <a:xfrm>
            <a:off x="27305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4" name="AutoShape 12" descr="Image result for aba model rules 2015"/>
          <p:cNvSpPr>
            <a:spLocks noChangeAspect="1" noChangeArrowheads="1"/>
          </p:cNvSpPr>
          <p:nvPr/>
        </p:nvSpPr>
        <p:spPr bwMode="auto">
          <a:xfrm>
            <a:off x="425450"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53479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3600" dirty="0" smtClean="0">
                <a:latin typeface="+mj-lt"/>
              </a:rPr>
              <a:t>ABA Model Rules of Professional Conduct</a:t>
            </a:r>
          </a:p>
        </p:txBody>
      </p:sp>
      <p:sp>
        <p:nvSpPr>
          <p:cNvPr id="4" name="Rectangle 3"/>
          <p:cNvSpPr/>
          <p:nvPr/>
        </p:nvSpPr>
        <p:spPr>
          <a:xfrm>
            <a:off x="0" y="1219200"/>
            <a:ext cx="9051925" cy="4894263"/>
          </a:xfrm>
          <a:prstGeom prst="rect">
            <a:avLst/>
          </a:prstGeom>
        </p:spPr>
        <p:txBody>
          <a:bodyPr>
            <a:spAutoFit/>
          </a:bodyPr>
          <a:lstStyle/>
          <a:p>
            <a:pPr marL="914400" lvl="2" indent="0" algn="ctr" fontAlgn="ctr">
              <a:spcBef>
                <a:spcPts val="0"/>
              </a:spcBef>
              <a:spcAft>
                <a:spcPts val="0"/>
              </a:spcAft>
              <a:buSzPts val="1000"/>
              <a:tabLst>
                <a:tab pos="1828800" algn="l"/>
              </a:tabLst>
              <a:defRPr/>
            </a:pPr>
            <a:r>
              <a:rPr lang="en-US" sz="2400" dirty="0">
                <a:solidFill>
                  <a:schemeClr val="bg1"/>
                </a:solidFill>
                <a:latin typeface="+mn-lt"/>
                <a:ea typeface="Calibri" panose="020F0502020204030204" pitchFamily="34" charset="0"/>
              </a:rPr>
              <a:t>5 Key Rules (3 C’s and 2 S’s)</a:t>
            </a:r>
          </a:p>
          <a:p>
            <a:pPr marL="914400" lvl="2" indent="0" algn="ctr" fontAlgn="ctr">
              <a:spcBef>
                <a:spcPts val="0"/>
              </a:spcBef>
              <a:spcAft>
                <a:spcPts val="0"/>
              </a:spcAft>
              <a:buSzPts val="1000"/>
              <a:tabLst>
                <a:tab pos="1828800" algn="l"/>
              </a:tabLst>
              <a:defRPr/>
            </a:pPr>
            <a:endParaRPr lang="en-US" sz="2400" dirty="0">
              <a:solidFill>
                <a:schemeClr val="bg1"/>
              </a:solidFill>
              <a:latin typeface="+mn-lt"/>
              <a:ea typeface="Calibri" panose="020F0502020204030204" pitchFamily="34" charset="0"/>
            </a:endParaRPr>
          </a:p>
          <a:p>
            <a:pPr marL="457200" lvl="1" indent="0" fontAlgn="ctr">
              <a:spcBef>
                <a:spcPts val="0"/>
              </a:spcBef>
              <a:spcAft>
                <a:spcPts val="0"/>
              </a:spcAft>
              <a:buSzPts val="1000"/>
              <a:tabLst>
                <a:tab pos="2286000" algn="l"/>
              </a:tabLst>
              <a:defRPr/>
            </a:pPr>
            <a:r>
              <a:rPr lang="en-US" sz="2400" dirty="0">
                <a:solidFill>
                  <a:schemeClr val="bg1"/>
                </a:solidFill>
                <a:latin typeface="+mn-lt"/>
                <a:ea typeface="Calibri" panose="020F0502020204030204" pitchFamily="34" charset="0"/>
              </a:rPr>
              <a:t>Duty of </a:t>
            </a:r>
            <a:r>
              <a:rPr lang="en-US" sz="2400" u="sng" dirty="0">
                <a:solidFill>
                  <a:schemeClr val="bg1"/>
                </a:solidFill>
                <a:latin typeface="+mn-lt"/>
                <a:ea typeface="Calibri" panose="020F0502020204030204" pitchFamily="34" charset="0"/>
              </a:rPr>
              <a:t>C</a:t>
            </a:r>
            <a:r>
              <a:rPr lang="en-US" sz="2400" dirty="0">
                <a:solidFill>
                  <a:schemeClr val="bg1"/>
                </a:solidFill>
                <a:latin typeface="+mn-lt"/>
                <a:ea typeface="Calibri" panose="020F0502020204030204" pitchFamily="34" charset="0"/>
              </a:rPr>
              <a:t>onfidentiality - Rule 1.6</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dirty="0">
                <a:solidFill>
                  <a:schemeClr val="bg1"/>
                </a:solidFill>
                <a:latin typeface="+mn-lt"/>
                <a:ea typeface="Calibri" panose="020F0502020204030204" pitchFamily="34" charset="0"/>
              </a:rPr>
              <a:t>"Cornerstone" fiduciary duty</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dirty="0">
                <a:solidFill>
                  <a:schemeClr val="bg1"/>
                </a:solidFill>
                <a:latin typeface="+mn-lt"/>
                <a:ea typeface="Calibri" panose="020F0502020204030204" pitchFamily="34" charset="0"/>
              </a:rPr>
              <a:t>Rule 1.6(a): Protect information "relating to the representation"</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u="sng" dirty="0">
                <a:solidFill>
                  <a:schemeClr val="bg1"/>
                </a:solidFill>
                <a:latin typeface="+mn-lt"/>
                <a:ea typeface="Calibri" panose="020F0502020204030204" pitchFamily="34" charset="0"/>
              </a:rPr>
              <a:t>New</a:t>
            </a:r>
            <a:r>
              <a:rPr lang="en-US" dirty="0">
                <a:solidFill>
                  <a:schemeClr val="bg1"/>
                </a:solidFill>
                <a:latin typeface="+mn-lt"/>
                <a:ea typeface="Calibri" panose="020F0502020204030204" pitchFamily="34" charset="0"/>
              </a:rPr>
              <a:t> Rule 1.6(c): make "</a:t>
            </a:r>
            <a:r>
              <a:rPr lang="en-US" i="1" u="sng" dirty="0">
                <a:solidFill>
                  <a:schemeClr val="bg1"/>
                </a:solidFill>
                <a:latin typeface="+mn-lt"/>
                <a:ea typeface="Calibri" panose="020F0502020204030204" pitchFamily="34" charset="0"/>
              </a:rPr>
              <a:t>reasonable efforts</a:t>
            </a:r>
            <a:r>
              <a:rPr lang="en-US" dirty="0">
                <a:solidFill>
                  <a:schemeClr val="bg1"/>
                </a:solidFill>
                <a:latin typeface="+mn-lt"/>
                <a:ea typeface="Calibri" panose="020F0502020204030204" pitchFamily="34" charset="0"/>
              </a:rPr>
              <a:t>" to prevent inadvertent/unauthorized disclosure or unauthorized access to client's info</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u="sng" dirty="0">
                <a:solidFill>
                  <a:schemeClr val="bg1"/>
                </a:solidFill>
                <a:latin typeface="+mn-lt"/>
                <a:ea typeface="Calibri" panose="020F0502020204030204" pitchFamily="34" charset="0"/>
              </a:rPr>
              <a:t>New</a:t>
            </a:r>
            <a:r>
              <a:rPr lang="en-US" dirty="0">
                <a:solidFill>
                  <a:schemeClr val="bg1"/>
                </a:solidFill>
                <a:latin typeface="+mn-lt"/>
                <a:ea typeface="Calibri" panose="020F0502020204030204" pitchFamily="34" charset="0"/>
              </a:rPr>
              <a:t> Rule 1.6 Comments [18] and [19] describe  factors in determining "</a:t>
            </a:r>
            <a:r>
              <a:rPr lang="en-US" i="1" u="sng" dirty="0">
                <a:solidFill>
                  <a:schemeClr val="bg1"/>
                </a:solidFill>
                <a:latin typeface="+mn-lt"/>
                <a:ea typeface="Calibri" panose="020F0502020204030204" pitchFamily="34" charset="0"/>
              </a:rPr>
              <a:t>reasonableness</a:t>
            </a:r>
            <a:r>
              <a:rPr lang="en-US" dirty="0">
                <a:solidFill>
                  <a:schemeClr val="bg1"/>
                </a:solidFill>
                <a:latin typeface="+mn-lt"/>
                <a:ea typeface="Calibri" panose="020F0502020204030204" pitchFamily="34" charset="0"/>
              </a:rPr>
              <a:t>"</a:t>
            </a:r>
          </a:p>
          <a:p>
            <a:pPr marL="457200" lvl="1" indent="0" fontAlgn="ctr">
              <a:spcBef>
                <a:spcPts val="0"/>
              </a:spcBef>
              <a:spcAft>
                <a:spcPts val="0"/>
              </a:spcAft>
              <a:buSzPts val="1000"/>
              <a:tabLst>
                <a:tab pos="2286000" algn="l"/>
              </a:tabLst>
              <a:defRPr/>
            </a:pPr>
            <a:r>
              <a:rPr lang="en-US" sz="2400" dirty="0">
                <a:solidFill>
                  <a:schemeClr val="bg1"/>
                </a:solidFill>
                <a:latin typeface="+mn-lt"/>
                <a:ea typeface="Calibri" panose="020F0502020204030204" pitchFamily="34" charset="0"/>
              </a:rPr>
              <a:t>Duty of </a:t>
            </a:r>
            <a:r>
              <a:rPr lang="en-US" sz="2400" u="sng" dirty="0">
                <a:solidFill>
                  <a:schemeClr val="bg1"/>
                </a:solidFill>
                <a:latin typeface="+mn-lt"/>
                <a:ea typeface="Calibri" panose="020F0502020204030204" pitchFamily="34" charset="0"/>
              </a:rPr>
              <a:t>C</a:t>
            </a:r>
            <a:r>
              <a:rPr lang="en-US" sz="2400" dirty="0">
                <a:solidFill>
                  <a:schemeClr val="bg1"/>
                </a:solidFill>
                <a:latin typeface="+mn-lt"/>
                <a:ea typeface="Calibri" panose="020F0502020204030204" pitchFamily="34" charset="0"/>
              </a:rPr>
              <a:t>ompetence - Rule 1.1 </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dirty="0">
                <a:solidFill>
                  <a:schemeClr val="bg1"/>
                </a:solidFill>
                <a:latin typeface="+mn-lt"/>
                <a:ea typeface="Calibri" panose="020F0502020204030204" pitchFamily="34" charset="0"/>
              </a:rPr>
              <a:t>Rule 1.1: Provide competent representation to client, which requires the "legal knowledge, skill, thoroughness and preparation reasonably necessary for any representation"</a:t>
            </a:r>
          </a:p>
          <a:p>
            <a:pPr marL="1141413" lvl="2" indent="-228600" fontAlgn="ctr">
              <a:spcBef>
                <a:spcPts val="0"/>
              </a:spcBef>
              <a:spcAft>
                <a:spcPts val="0"/>
              </a:spcAft>
              <a:buSzPts val="1000"/>
              <a:buFont typeface="Wingdings" panose="05000000000000000000" pitchFamily="2" charset="2"/>
              <a:buChar char=""/>
              <a:tabLst>
                <a:tab pos="2743200" algn="l"/>
              </a:tabLst>
              <a:defRPr/>
            </a:pPr>
            <a:r>
              <a:rPr lang="en-US" dirty="0">
                <a:solidFill>
                  <a:schemeClr val="bg1"/>
                </a:solidFill>
                <a:latin typeface="+mn-lt"/>
                <a:ea typeface="Calibri" panose="020F0502020204030204" pitchFamily="34" charset="0"/>
              </a:rPr>
              <a:t>New 1.1 Comment [8] to maintain competence: "a lawyer should keep abreast of the changes in the law and its practice, </a:t>
            </a:r>
            <a:r>
              <a:rPr lang="en-US" i="1" u="sng" dirty="0">
                <a:solidFill>
                  <a:schemeClr val="bg1"/>
                </a:solidFill>
                <a:latin typeface="+mn-lt"/>
                <a:ea typeface="Calibri" panose="020F0502020204030204" pitchFamily="34" charset="0"/>
              </a:rPr>
              <a:t>including the benefits and risk associated with relevant technology</a:t>
            </a:r>
            <a:r>
              <a:rPr lang="en-US" dirty="0">
                <a:solidFill>
                  <a:schemeClr val="bg1"/>
                </a:solidFill>
                <a:latin typeface="+mn-lt"/>
                <a:ea typeface="Calibri" panose="020F0502020204030204" pitchFamily="34" charset="0"/>
              </a:rPr>
              <a:t>….." </a:t>
            </a:r>
          </a:p>
        </p:txBody>
      </p:sp>
    </p:spTree>
    <p:extLst>
      <p:ext uri="{BB962C8B-B14F-4D97-AF65-F5344CB8AC3E}">
        <p14:creationId xmlns:p14="http://schemas.microsoft.com/office/powerpoint/2010/main" val="68524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3600" dirty="0" smtClean="0">
                <a:latin typeface="+mj-lt"/>
              </a:rPr>
              <a:t>ABA Model Rules of Professional Conduct</a:t>
            </a:r>
          </a:p>
        </p:txBody>
      </p:sp>
      <p:sp>
        <p:nvSpPr>
          <p:cNvPr id="2" name="Rectangle 1"/>
          <p:cNvSpPr/>
          <p:nvPr/>
        </p:nvSpPr>
        <p:spPr>
          <a:xfrm>
            <a:off x="-304800" y="1371600"/>
            <a:ext cx="9326563" cy="4894263"/>
          </a:xfrm>
          <a:prstGeom prst="rect">
            <a:avLst/>
          </a:prstGeom>
        </p:spPr>
        <p:txBody>
          <a:bodyPr>
            <a:spAutoFit/>
          </a:bodyPr>
          <a:lstStyle/>
          <a:p>
            <a:pPr marL="914400" lvl="2" indent="0" fontAlgn="ctr">
              <a:spcBef>
                <a:spcPts val="0"/>
              </a:spcBef>
              <a:spcAft>
                <a:spcPts val="0"/>
              </a:spcAft>
              <a:buSzPts val="1000"/>
              <a:tabLst>
                <a:tab pos="2286000" algn="l"/>
              </a:tabLst>
              <a:defRPr/>
            </a:pPr>
            <a:r>
              <a:rPr lang="en-US" sz="2400" dirty="0">
                <a:solidFill>
                  <a:schemeClr val="bg1"/>
                </a:solidFill>
                <a:latin typeface="+mn-lt"/>
                <a:ea typeface="Calibri" panose="020F0502020204030204" pitchFamily="34" charset="0"/>
              </a:rPr>
              <a:t>Duty to Communicate with Clients - Rule 1.4</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A lawyer shall promptly inform client of any decision for which the client's consent is required</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A lawyer shall </a:t>
            </a:r>
            <a:r>
              <a:rPr lang="en-US" sz="1600" i="1" u="sng" dirty="0">
                <a:solidFill>
                  <a:schemeClr val="bg1"/>
                </a:solidFill>
                <a:latin typeface="+mn-lt"/>
                <a:ea typeface="Calibri" panose="020F0502020204030204" pitchFamily="34" charset="0"/>
              </a:rPr>
              <a:t>reasonably</a:t>
            </a:r>
            <a:r>
              <a:rPr lang="en-US" sz="1600" dirty="0">
                <a:solidFill>
                  <a:schemeClr val="bg1"/>
                </a:solidFill>
                <a:latin typeface="+mn-lt"/>
                <a:ea typeface="Calibri" panose="020F0502020204030204" pitchFamily="34" charset="0"/>
              </a:rPr>
              <a:t> consult with client about means by which client's objectives are to be accomplished</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Questions as to whether client needs to be notified of lawyer's use of Cloud, whether approval is needed, whether client should be involved in provider's selection, etc…  </a:t>
            </a:r>
          </a:p>
          <a:p>
            <a:pPr marL="914400" lvl="2" indent="0" fontAlgn="ctr">
              <a:spcBef>
                <a:spcPts val="0"/>
              </a:spcBef>
              <a:spcAft>
                <a:spcPts val="0"/>
              </a:spcAft>
              <a:buSzPts val="1000"/>
              <a:tabLst>
                <a:tab pos="2286000" algn="l"/>
              </a:tabLst>
              <a:defRPr/>
            </a:pPr>
            <a:r>
              <a:rPr lang="en-US" sz="2400" dirty="0">
                <a:solidFill>
                  <a:schemeClr val="bg1"/>
                </a:solidFill>
                <a:latin typeface="+mn-lt"/>
                <a:ea typeface="Calibri" panose="020F0502020204030204" pitchFamily="34" charset="0"/>
              </a:rPr>
              <a:t>Duty to Supervise - Rule 5.3</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A lawyer who associates with a non-lawyer must make "</a:t>
            </a:r>
            <a:r>
              <a:rPr lang="en-US" sz="1600" i="1" u="sng" dirty="0">
                <a:solidFill>
                  <a:schemeClr val="bg1"/>
                </a:solidFill>
                <a:latin typeface="+mn-lt"/>
                <a:ea typeface="Calibri" panose="020F0502020204030204" pitchFamily="34" charset="0"/>
              </a:rPr>
              <a:t>reasonable</a:t>
            </a:r>
            <a:r>
              <a:rPr lang="en-US" sz="1600" dirty="0">
                <a:solidFill>
                  <a:schemeClr val="bg1"/>
                </a:solidFill>
                <a:latin typeface="+mn-lt"/>
                <a:ea typeface="Calibri" panose="020F0502020204030204" pitchFamily="34" charset="0"/>
              </a:rPr>
              <a:t>" efforts to ensure that the third party's conduct is compatible with the lawyer's professional obligations</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u="sng" dirty="0">
                <a:solidFill>
                  <a:schemeClr val="bg1"/>
                </a:solidFill>
                <a:latin typeface="+mn-lt"/>
                <a:ea typeface="Calibri" panose="020F0502020204030204" pitchFamily="34" charset="0"/>
              </a:rPr>
              <a:t>New</a:t>
            </a:r>
            <a:r>
              <a:rPr lang="en-US" sz="1600" dirty="0">
                <a:solidFill>
                  <a:schemeClr val="bg1"/>
                </a:solidFill>
                <a:latin typeface="+mn-lt"/>
                <a:ea typeface="Calibri" panose="020F0502020204030204" pitchFamily="34" charset="0"/>
              </a:rPr>
              <a:t> Comment [3] specifically mentions "an internet-based service to store client information" as an example of a non-lawyer."</a:t>
            </a:r>
          </a:p>
          <a:p>
            <a:pPr marL="914400" lvl="2" indent="0" fontAlgn="ctr">
              <a:spcBef>
                <a:spcPts val="0"/>
              </a:spcBef>
              <a:spcAft>
                <a:spcPts val="0"/>
              </a:spcAft>
              <a:buSzPts val="1000"/>
              <a:tabLst>
                <a:tab pos="2286000" algn="l"/>
              </a:tabLst>
              <a:defRPr/>
            </a:pPr>
            <a:r>
              <a:rPr lang="en-US" sz="2400" dirty="0">
                <a:solidFill>
                  <a:schemeClr val="bg1"/>
                </a:solidFill>
                <a:latin typeface="+mn-lt"/>
                <a:ea typeface="Calibri" panose="020F0502020204030204" pitchFamily="34" charset="0"/>
              </a:rPr>
              <a:t>Duty to Safekeeping Property - Rule 1.15</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Lawyers need to keep client property appropriately safeguarded</a:t>
            </a:r>
          </a:p>
          <a:p>
            <a:pPr marL="1598613" lvl="3" indent="-228600" fontAlgn="ctr">
              <a:spcBef>
                <a:spcPts val="0"/>
              </a:spcBef>
              <a:spcAft>
                <a:spcPts val="0"/>
              </a:spcAft>
              <a:buSzPts val="1000"/>
              <a:buFont typeface="Wingdings" panose="05000000000000000000" pitchFamily="2" charset="2"/>
              <a:buChar char=""/>
              <a:tabLst>
                <a:tab pos="2743200" algn="l"/>
              </a:tabLst>
              <a:defRPr/>
            </a:pPr>
            <a:r>
              <a:rPr lang="en-US" sz="1600" dirty="0">
                <a:solidFill>
                  <a:schemeClr val="bg1"/>
                </a:solidFill>
                <a:latin typeface="+mn-lt"/>
                <a:ea typeface="Calibri" panose="020F0502020204030204" pitchFamily="34" charset="0"/>
              </a:rPr>
              <a:t>Client property can include files, information and document, including those electronically stored</a:t>
            </a:r>
          </a:p>
        </p:txBody>
      </p:sp>
    </p:spTree>
    <p:extLst>
      <p:ext uri="{BB962C8B-B14F-4D97-AF65-F5344CB8AC3E}">
        <p14:creationId xmlns:p14="http://schemas.microsoft.com/office/powerpoint/2010/main" val="3132484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4000" dirty="0" smtClean="0">
                <a:latin typeface="+mj-lt"/>
              </a:rPr>
              <a:t>State Bar Association Ethics Opinions</a:t>
            </a:r>
          </a:p>
        </p:txBody>
      </p:sp>
      <p:pic>
        <p:nvPicPr>
          <p:cNvPr id="17411" name="Picture 8" descr="Cloud Ethics Opinions Around the U.S. - Internet Explorer">
            <a:hlinkClick r:id="rId2"/>
          </p:cNvPr>
          <p:cNvPicPr>
            <a:picLocks noChangeAspect="1"/>
          </p:cNvPicPr>
          <p:nvPr/>
        </p:nvPicPr>
        <p:blipFill>
          <a:blip r:embed="rId3">
            <a:extLst>
              <a:ext uri="{28A0092B-C50C-407E-A947-70E740481C1C}">
                <a14:useLocalDpi xmlns:a14="http://schemas.microsoft.com/office/drawing/2010/main" val="0"/>
              </a:ext>
            </a:extLst>
          </a:blip>
          <a:srcRect t="-5556" r="1563" b="5556"/>
          <a:stretch>
            <a:fillRect/>
          </a:stretch>
        </p:blipFill>
        <p:spPr bwMode="auto">
          <a:xfrm>
            <a:off x="3886200" y="1906588"/>
            <a:ext cx="51212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1920875"/>
            <a:ext cx="5303838" cy="3540125"/>
          </a:xfrm>
          <a:prstGeom prst="rect">
            <a:avLst/>
          </a:prstGeom>
        </p:spPr>
        <p:txBody>
          <a:bodyPr>
            <a:spAutoFit/>
          </a:bodyPr>
          <a:lstStyle/>
          <a:p>
            <a:pPr marL="1371600" lvl="3" indent="0" fontAlgn="ctr">
              <a:spcBef>
                <a:spcPts val="0"/>
              </a:spcBef>
              <a:spcAft>
                <a:spcPts val="0"/>
              </a:spcAft>
              <a:buSzPts val="1000"/>
              <a:tabLst>
                <a:tab pos="1828800" algn="l"/>
              </a:tabLst>
              <a:defRPr/>
            </a:pPr>
            <a:r>
              <a:rPr lang="en-US" sz="2800" dirty="0">
                <a:solidFill>
                  <a:schemeClr val="bg1"/>
                </a:solidFill>
                <a:latin typeface="+mn-lt"/>
                <a:ea typeface="Calibri" panose="020F0502020204030204" pitchFamily="34" charset="0"/>
              </a:rPr>
              <a:t>Not binding</a:t>
            </a:r>
          </a:p>
          <a:p>
            <a:pPr marL="1371600" lvl="3" indent="0" fontAlgn="ctr">
              <a:spcBef>
                <a:spcPts val="0"/>
              </a:spcBef>
              <a:spcAft>
                <a:spcPts val="0"/>
              </a:spcAft>
              <a:buSzPts val="1000"/>
              <a:tabLst>
                <a:tab pos="1828800" algn="l"/>
              </a:tabLst>
              <a:defRPr/>
            </a:pPr>
            <a:endParaRPr lang="en-US" sz="2800" dirty="0">
              <a:solidFill>
                <a:schemeClr val="bg1"/>
              </a:solidFill>
              <a:latin typeface="+mn-lt"/>
              <a:ea typeface="Calibri" panose="020F0502020204030204" pitchFamily="34" charset="0"/>
            </a:endParaRPr>
          </a:p>
          <a:p>
            <a:pPr marL="1371600" lvl="3" indent="0" fontAlgn="ctr">
              <a:spcBef>
                <a:spcPts val="0"/>
              </a:spcBef>
              <a:spcAft>
                <a:spcPts val="0"/>
              </a:spcAft>
              <a:buSzPts val="1000"/>
              <a:tabLst>
                <a:tab pos="1828800" algn="l"/>
              </a:tabLst>
              <a:defRPr/>
            </a:pPr>
            <a:r>
              <a:rPr lang="en-US" sz="2800" dirty="0">
                <a:solidFill>
                  <a:schemeClr val="bg1"/>
                </a:solidFill>
                <a:latin typeface="+mn-lt"/>
                <a:ea typeface="Calibri" panose="020F0502020204030204" pitchFamily="34" charset="0"/>
              </a:rPr>
              <a:t>Good source of </a:t>
            </a:r>
          </a:p>
          <a:p>
            <a:pPr marL="1371600" lvl="3" indent="0" fontAlgn="ctr">
              <a:spcBef>
                <a:spcPts val="0"/>
              </a:spcBef>
              <a:spcAft>
                <a:spcPts val="0"/>
              </a:spcAft>
              <a:buSzPts val="1000"/>
              <a:tabLst>
                <a:tab pos="1828800" algn="l"/>
              </a:tabLst>
              <a:defRPr/>
            </a:pPr>
            <a:r>
              <a:rPr lang="en-US" sz="2800" dirty="0">
                <a:solidFill>
                  <a:schemeClr val="bg1"/>
                </a:solidFill>
                <a:latin typeface="+mn-lt"/>
                <a:ea typeface="Calibri" panose="020F0502020204030204" pitchFamily="34" charset="0"/>
              </a:rPr>
              <a:t>thought leadership </a:t>
            </a:r>
          </a:p>
          <a:p>
            <a:pPr marL="1371600" lvl="3" indent="0" fontAlgn="ctr">
              <a:spcBef>
                <a:spcPts val="0"/>
              </a:spcBef>
              <a:spcAft>
                <a:spcPts val="0"/>
              </a:spcAft>
              <a:buSzPts val="1000"/>
              <a:tabLst>
                <a:tab pos="1828800" algn="l"/>
              </a:tabLst>
              <a:defRPr/>
            </a:pPr>
            <a:endParaRPr lang="en-US" sz="2800" dirty="0">
              <a:solidFill>
                <a:schemeClr val="bg1"/>
              </a:solidFill>
              <a:latin typeface="+mn-lt"/>
              <a:ea typeface="Calibri" panose="020F0502020204030204" pitchFamily="34" charset="0"/>
            </a:endParaRPr>
          </a:p>
          <a:p>
            <a:pPr marL="1371600" lvl="3" indent="0" fontAlgn="ctr">
              <a:spcBef>
                <a:spcPts val="0"/>
              </a:spcBef>
              <a:spcAft>
                <a:spcPts val="0"/>
              </a:spcAft>
              <a:buSzPts val="1000"/>
              <a:tabLst>
                <a:tab pos="1828800" algn="l"/>
              </a:tabLst>
              <a:defRPr/>
            </a:pPr>
            <a:r>
              <a:rPr lang="en-US" sz="2800" dirty="0">
                <a:solidFill>
                  <a:schemeClr val="bg1"/>
                </a:solidFill>
                <a:latin typeface="+mn-lt"/>
                <a:ea typeface="Calibri" panose="020F0502020204030204" pitchFamily="34" charset="0"/>
              </a:rPr>
              <a:t>More fluid than changes in the Model Rules</a:t>
            </a:r>
          </a:p>
        </p:txBody>
      </p:sp>
    </p:spTree>
    <p:extLst>
      <p:ext uri="{BB962C8B-B14F-4D97-AF65-F5344CB8AC3E}">
        <p14:creationId xmlns:p14="http://schemas.microsoft.com/office/powerpoint/2010/main" val="619122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4000" dirty="0" smtClean="0">
                <a:latin typeface="+mj-lt"/>
              </a:rPr>
              <a:t>State Bar Association Ethics Opinions</a:t>
            </a:r>
          </a:p>
        </p:txBody>
      </p:sp>
      <p:pic>
        <p:nvPicPr>
          <p:cNvPr id="18435" name="Content Placeholder 6" descr="Cloud Ethics Opinions Around the U.S. - Internet Explorer">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9015" t="-5766" r="2750" b="5766"/>
          <a:stretch>
            <a:fillRect/>
          </a:stretch>
        </p:blipFill>
        <p:spPr>
          <a:xfrm>
            <a:off x="152400" y="2133600"/>
            <a:ext cx="4271963" cy="2743200"/>
          </a:xfrm>
        </p:spPr>
      </p:pic>
      <p:sp>
        <p:nvSpPr>
          <p:cNvPr id="2" name="Rectangle 1"/>
          <p:cNvSpPr/>
          <p:nvPr/>
        </p:nvSpPr>
        <p:spPr>
          <a:xfrm>
            <a:off x="3162300" y="1524000"/>
            <a:ext cx="5943600" cy="4246563"/>
          </a:xfrm>
          <a:prstGeom prst="rect">
            <a:avLst/>
          </a:prstGeom>
        </p:spPr>
        <p:txBody>
          <a:bodyPr>
            <a:spAutoFit/>
          </a:bodyPr>
          <a:lstStyle/>
          <a:p>
            <a:pPr marL="1371600" lvl="3" indent="0" fontAlgn="ctr">
              <a:spcBef>
                <a:spcPts val="0"/>
              </a:spcBef>
              <a:spcAft>
                <a:spcPts val="0"/>
              </a:spcAft>
              <a:buSzPts val="1000"/>
              <a:tabLst>
                <a:tab pos="1828800" algn="l"/>
              </a:tabLst>
              <a:defRPr/>
            </a:pPr>
            <a:r>
              <a:rPr lang="en-US" dirty="0">
                <a:solidFill>
                  <a:schemeClr val="bg1"/>
                </a:solidFill>
                <a:latin typeface="+mn-lt"/>
                <a:ea typeface="Calibri" panose="020F0502020204030204" pitchFamily="34" charset="0"/>
              </a:rPr>
              <a:t>20+ states have issued opinions </a:t>
            </a:r>
          </a:p>
          <a:p>
            <a:pPr marL="1371600" lvl="3" indent="0" fontAlgn="ctr">
              <a:spcBef>
                <a:spcPts val="0"/>
              </a:spcBef>
              <a:spcAft>
                <a:spcPts val="0"/>
              </a:spcAft>
              <a:buSzPts val="1000"/>
              <a:tabLst>
                <a:tab pos="1828800" algn="l"/>
              </a:tabLst>
              <a:defRPr/>
            </a:pPr>
            <a:endParaRPr lang="en-US" dirty="0">
              <a:solidFill>
                <a:schemeClr val="bg1"/>
              </a:solidFill>
              <a:latin typeface="+mn-lt"/>
              <a:ea typeface="Calibri" panose="020F0502020204030204" pitchFamily="34" charset="0"/>
            </a:endParaRPr>
          </a:p>
          <a:p>
            <a:pPr marL="1657350" lvl="3" indent="-285750" fontAlgn="ctr">
              <a:spcBef>
                <a:spcPts val="0"/>
              </a:spcBef>
              <a:spcAft>
                <a:spcPts val="0"/>
              </a:spcAft>
              <a:buSzPts val="1000"/>
              <a:buFont typeface="Arial" panose="020B0604020202020204" pitchFamily="34" charset="0"/>
              <a:buChar char="•"/>
              <a:tabLst>
                <a:tab pos="2286000" algn="l"/>
              </a:tabLst>
              <a:defRPr/>
            </a:pPr>
            <a:r>
              <a:rPr lang="en-US" dirty="0">
                <a:solidFill>
                  <a:schemeClr val="bg1"/>
                </a:solidFill>
                <a:latin typeface="+mn-lt"/>
                <a:ea typeface="Calibri" panose="020F0502020204030204" pitchFamily="34" charset="0"/>
              </a:rPr>
              <a:t>Most address Cloud Computing specifically</a:t>
            </a:r>
          </a:p>
          <a:p>
            <a:pPr marL="1600200" lvl="3" indent="-228600" fontAlgn="ctr">
              <a:spcBef>
                <a:spcPts val="0"/>
              </a:spcBef>
              <a:spcAft>
                <a:spcPts val="0"/>
              </a:spcAft>
              <a:buSzPts val="1000"/>
              <a:buFont typeface="Symbol" panose="05050102010706020507" pitchFamily="18" charset="2"/>
              <a:buChar char=""/>
              <a:tabLst>
                <a:tab pos="2286000" algn="l"/>
              </a:tabLst>
              <a:defRPr/>
            </a:pPr>
            <a:r>
              <a:rPr lang="en-US" dirty="0">
                <a:solidFill>
                  <a:schemeClr val="bg1"/>
                </a:solidFill>
                <a:latin typeface="+mn-lt"/>
                <a:ea typeface="Calibri" panose="020F0502020204030204" pitchFamily="34" charset="0"/>
              </a:rPr>
              <a:t>Some address third party vendor storage of client information and not Cloud specifically (e.g. Illinois)</a:t>
            </a:r>
          </a:p>
          <a:p>
            <a:pPr marL="1600200" lvl="3" indent="-228600" fontAlgn="ctr">
              <a:spcBef>
                <a:spcPts val="0"/>
              </a:spcBef>
              <a:spcAft>
                <a:spcPts val="0"/>
              </a:spcAft>
              <a:buSzPts val="1000"/>
              <a:buFont typeface="Symbol" panose="05050102010706020507" pitchFamily="18" charset="2"/>
              <a:buChar char=""/>
              <a:tabLst>
                <a:tab pos="2286000" algn="l"/>
              </a:tabLst>
              <a:defRPr/>
            </a:pPr>
            <a:r>
              <a:rPr lang="en-US" dirty="0">
                <a:solidFill>
                  <a:schemeClr val="bg1"/>
                </a:solidFill>
                <a:latin typeface="+mn-lt"/>
                <a:ea typeface="Calibri" panose="020F0502020204030204" pitchFamily="34" charset="0"/>
              </a:rPr>
              <a:t>All have said that this technology can be used by lawyers so long as reasonable care to protect client confidential information is embraced</a:t>
            </a:r>
          </a:p>
          <a:p>
            <a:pPr marL="1600200" lvl="3" indent="-228600" fontAlgn="ctr">
              <a:spcBef>
                <a:spcPts val="0"/>
              </a:spcBef>
              <a:spcAft>
                <a:spcPts val="0"/>
              </a:spcAft>
              <a:buSzPts val="1000"/>
              <a:buFont typeface="Symbol" panose="05050102010706020507" pitchFamily="18" charset="2"/>
              <a:buChar char=""/>
              <a:tabLst>
                <a:tab pos="2286000" algn="l"/>
              </a:tabLst>
              <a:defRPr/>
            </a:pPr>
            <a:r>
              <a:rPr lang="en-US" dirty="0">
                <a:solidFill>
                  <a:schemeClr val="bg1"/>
                </a:solidFill>
                <a:latin typeface="+mn-lt"/>
                <a:ea typeface="Calibri" panose="020F0502020204030204" pitchFamily="34" charset="0"/>
              </a:rPr>
              <a:t>Only a few opinions provide specific examples of reasonable care precautions to protect client confidential information (e.g., Pennsylvania)</a:t>
            </a:r>
          </a:p>
        </p:txBody>
      </p:sp>
    </p:spTree>
    <p:extLst>
      <p:ext uri="{BB962C8B-B14F-4D97-AF65-F5344CB8AC3E}">
        <p14:creationId xmlns:p14="http://schemas.microsoft.com/office/powerpoint/2010/main" val="4054302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4800" dirty="0" smtClean="0">
                <a:latin typeface="+mj-lt"/>
              </a:rPr>
              <a:t>Legal Ethics Cloud Conclusions</a:t>
            </a:r>
          </a:p>
        </p:txBody>
      </p:sp>
      <p:sp>
        <p:nvSpPr>
          <p:cNvPr id="6" name="Content Placeholder 5"/>
          <p:cNvSpPr>
            <a:spLocks noGrp="1"/>
          </p:cNvSpPr>
          <p:nvPr>
            <p:ph idx="1"/>
          </p:nvPr>
        </p:nvSpPr>
        <p:spPr>
          <a:xfrm>
            <a:off x="152400" y="1295400"/>
            <a:ext cx="8961438" cy="7307263"/>
          </a:xfrm>
        </p:spPr>
        <p:txBody>
          <a:bodyPr>
            <a:spAutoFit/>
          </a:bodyPr>
          <a:lstStyle/>
          <a:p>
            <a:pPr marL="114300" indent="0" fontAlgn="ctr">
              <a:buFontTx/>
              <a:buNone/>
              <a:defRPr/>
            </a:pPr>
            <a:r>
              <a:rPr lang="en-US" sz="2000" dirty="0" smtClean="0"/>
              <a:t>The </a:t>
            </a:r>
            <a:r>
              <a:rPr lang="en-US" sz="2000" dirty="0"/>
              <a:t>Model Rules and the State Opinions </a:t>
            </a:r>
            <a:r>
              <a:rPr lang="en-US" sz="2000" dirty="0" smtClean="0"/>
              <a:t>do </a:t>
            </a:r>
            <a:r>
              <a:rPr lang="en-US" sz="2000" dirty="0"/>
              <a:t>not say that Cloud Computing cannot be </a:t>
            </a:r>
            <a:r>
              <a:rPr lang="en-US" sz="2000" dirty="0" smtClean="0"/>
              <a:t>used </a:t>
            </a:r>
            <a:r>
              <a:rPr lang="en-US" sz="2000" dirty="0"/>
              <a:t>by lawyers (and they either infer or </a:t>
            </a:r>
            <a:r>
              <a:rPr lang="en-US" sz="2000" dirty="0" smtClean="0"/>
              <a:t>state </a:t>
            </a:r>
            <a:r>
              <a:rPr lang="en-US" sz="2000" dirty="0"/>
              <a:t>that they can).</a:t>
            </a:r>
          </a:p>
          <a:p>
            <a:pPr marL="114300" indent="0" fontAlgn="ctr">
              <a:buFontTx/>
              <a:buNone/>
              <a:defRPr/>
            </a:pPr>
            <a:endParaRPr lang="en-US" sz="2000" dirty="0" smtClean="0"/>
          </a:p>
          <a:p>
            <a:pPr marL="114300" indent="0" fontAlgn="ctr">
              <a:buFontTx/>
              <a:buNone/>
              <a:defRPr/>
            </a:pPr>
            <a:r>
              <a:rPr lang="en-US" sz="2000" dirty="0" smtClean="0"/>
              <a:t>Lawyers </a:t>
            </a:r>
            <a:r>
              <a:rPr lang="en-US" sz="2000" dirty="0"/>
              <a:t>are not subject to a strict liability or an absolute standard in guaranteeing the protection of client information. </a:t>
            </a:r>
          </a:p>
          <a:p>
            <a:pPr marL="114300" indent="0" fontAlgn="ctr">
              <a:buFontTx/>
              <a:buNone/>
              <a:defRPr/>
            </a:pPr>
            <a:endParaRPr lang="en-US" sz="2000" dirty="0" smtClean="0"/>
          </a:p>
          <a:p>
            <a:pPr marL="114300" indent="0" fontAlgn="ctr">
              <a:buFontTx/>
              <a:buNone/>
              <a:defRPr/>
            </a:pPr>
            <a:r>
              <a:rPr lang="en-US" sz="2000" dirty="0" smtClean="0"/>
              <a:t>Competent </a:t>
            </a:r>
            <a:r>
              <a:rPr lang="en-US" sz="2000" dirty="0"/>
              <a:t>and reasonable measures need to be used by lawyers to safeguard client data and to use Cloud </a:t>
            </a:r>
            <a:r>
              <a:rPr lang="en-US" sz="2000" dirty="0" smtClean="0"/>
              <a:t>Computing.</a:t>
            </a:r>
            <a:endParaRPr lang="en-US" sz="2000" dirty="0"/>
          </a:p>
          <a:p>
            <a:pPr marL="114300" indent="0" fontAlgn="ctr">
              <a:buFontTx/>
              <a:buNone/>
              <a:defRPr/>
            </a:pPr>
            <a:endParaRPr lang="en-US" sz="2000" dirty="0" smtClean="0"/>
          </a:p>
          <a:p>
            <a:pPr marL="114300" indent="0" fontAlgn="ctr">
              <a:buFontTx/>
              <a:buNone/>
              <a:defRPr/>
            </a:pPr>
            <a:endParaRPr lang="en-US" sz="2000" dirty="0" smtClean="0"/>
          </a:p>
          <a:p>
            <a:pPr marL="114300" indent="0" fontAlgn="ctr">
              <a:buFontTx/>
              <a:buNone/>
              <a:defRPr/>
            </a:pPr>
            <a:r>
              <a:rPr lang="en-US" sz="2000" dirty="0" smtClean="0"/>
              <a:t>              But </a:t>
            </a:r>
            <a:r>
              <a:rPr lang="en-US" sz="2000" dirty="0"/>
              <a:t>what does that really </a:t>
            </a:r>
            <a:r>
              <a:rPr lang="en-US" sz="2000" dirty="0" smtClean="0"/>
              <a:t>mean</a:t>
            </a:r>
          </a:p>
          <a:p>
            <a:pPr marL="114300" indent="0" fontAlgn="ctr">
              <a:buFontTx/>
              <a:buNone/>
              <a:defRPr/>
            </a:pPr>
            <a:r>
              <a:rPr lang="en-US" sz="2000" dirty="0" smtClean="0"/>
              <a:t>                     practically speaking? </a:t>
            </a:r>
            <a:endParaRPr lang="en-US" sz="2000" dirty="0"/>
          </a:p>
          <a:p>
            <a:pPr marL="0" indent="0">
              <a:buFontTx/>
              <a:buNone/>
              <a:defRPr/>
            </a:pPr>
            <a:r>
              <a:rPr lang="en-US" sz="2400" dirty="0" smtClean="0">
                <a:latin typeface="+mj-lt"/>
              </a:rPr>
              <a:t>	</a:t>
            </a:r>
          </a:p>
          <a:p>
            <a:pPr>
              <a:defRPr/>
            </a:pPr>
            <a:endParaRPr lang="en-US" sz="4400" dirty="0" smtClean="0">
              <a:latin typeface="Calibri" panose="020F0502020204030204" pitchFamily="34" charset="0"/>
            </a:endParaRPr>
          </a:p>
          <a:p>
            <a:pPr>
              <a:defRPr/>
            </a:pPr>
            <a:endParaRPr lang="en-US" sz="4800" dirty="0" smtClean="0">
              <a:latin typeface="Calibri" panose="020F0502020204030204" pitchFamily="34" charset="0"/>
            </a:endParaRPr>
          </a:p>
          <a:p>
            <a:pPr>
              <a:defRPr/>
            </a:pPr>
            <a:r>
              <a:rPr lang="en-US" sz="4800" dirty="0" smtClean="0">
                <a:latin typeface="Calibri" panose="020F0502020204030204" pitchFamily="34" charset="0"/>
              </a:rPr>
              <a:t>         </a:t>
            </a:r>
            <a:r>
              <a:rPr lang="en-US" sz="4800" dirty="0" smtClean="0">
                <a:solidFill>
                  <a:schemeClr val="accent2"/>
                </a:solidFill>
                <a:latin typeface="Calibri" panose="020F0502020204030204" pitchFamily="34" charset="0"/>
              </a:rPr>
              <a:t> </a:t>
            </a:r>
            <a:endParaRPr lang="en-US" sz="4800" dirty="0">
              <a:solidFill>
                <a:schemeClr val="accent2"/>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495800"/>
            <a:ext cx="2193464" cy="1463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489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9829800" cy="838200"/>
          </a:xfrm>
        </p:spPr>
        <p:txBody>
          <a:bodyPr/>
          <a:lstStyle/>
          <a:p>
            <a:pPr algn="ctr">
              <a:defRPr/>
            </a:pPr>
            <a:r>
              <a:rPr lang="en-US" altLang="en-US" sz="4200" dirty="0" smtClean="0">
                <a:latin typeface="+mj-lt"/>
              </a:rPr>
              <a:t>Goal: Find a Trusted Cloud Provider</a:t>
            </a:r>
          </a:p>
        </p:txBody>
      </p:sp>
      <p:sp>
        <p:nvSpPr>
          <p:cNvPr id="20483" name="Content Placeholder 5"/>
          <p:cNvSpPr>
            <a:spLocks noGrp="1"/>
          </p:cNvSpPr>
          <p:nvPr>
            <p:ph idx="1"/>
          </p:nvPr>
        </p:nvSpPr>
        <p:spPr>
          <a:xfrm>
            <a:off x="4495800" y="2933700"/>
            <a:ext cx="4479925" cy="1570038"/>
          </a:xfrm>
        </p:spPr>
        <p:txBody>
          <a:bodyPr>
            <a:spAutoFit/>
          </a:bodyPr>
          <a:lstStyle/>
          <a:p>
            <a:pPr marL="0" indent="0" algn="ctr">
              <a:buFontTx/>
              <a:buNone/>
            </a:pPr>
            <a:r>
              <a:rPr lang="en-US" altLang="en-US" dirty="0" smtClean="0">
                <a:latin typeface="Calibri" panose="020F0502020204030204" pitchFamily="34" charset="0"/>
              </a:rPr>
              <a:t>Law firms &amp; lawyers will use cloud technologies only if they can trust it </a:t>
            </a: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209800"/>
            <a:ext cx="40227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626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381000"/>
            <a:ext cx="9829800" cy="838200"/>
          </a:xfrm>
        </p:spPr>
        <p:txBody>
          <a:bodyPr/>
          <a:lstStyle/>
          <a:p>
            <a:pPr algn="ctr">
              <a:defRPr/>
            </a:pPr>
            <a:r>
              <a:rPr lang="en-US" sz="3400" dirty="0">
                <a:latin typeface="+mj-lt"/>
              </a:rPr>
              <a:t>Pre-Contract: Assemble &amp; Engage Your Team</a:t>
            </a:r>
            <a:br>
              <a:rPr lang="en-US" sz="3400" dirty="0">
                <a:latin typeface="+mj-lt"/>
              </a:rPr>
            </a:br>
            <a:endParaRPr lang="en-US" altLang="en-US" sz="3400" dirty="0" smtClean="0">
              <a:latin typeface="+mj-lt"/>
            </a:endParaRPr>
          </a:p>
        </p:txBody>
      </p:sp>
      <p:graphicFrame>
        <p:nvGraphicFramePr>
          <p:cNvPr id="7" name="Diagram 6"/>
          <p:cNvGraphicFramePr/>
          <p:nvPr/>
        </p:nvGraphicFramePr>
        <p:xfrm>
          <a:off x="2057400" y="1447800"/>
          <a:ext cx="4754880"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23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228600"/>
            <a:ext cx="9829800" cy="838200"/>
          </a:xfrm>
        </p:spPr>
        <p:txBody>
          <a:bodyPr/>
          <a:lstStyle/>
          <a:p>
            <a:pPr algn="ctr"/>
            <a:r>
              <a:rPr lang="en-US" altLang="en-US" sz="5400" dirty="0" smtClean="0"/>
              <a:t>So, what is the “Cloud”?</a:t>
            </a:r>
          </a:p>
        </p:txBody>
      </p:sp>
      <p:sp>
        <p:nvSpPr>
          <p:cNvPr id="11267" name="Content Placeholder 2"/>
          <p:cNvSpPr>
            <a:spLocks noGrp="1"/>
          </p:cNvSpPr>
          <p:nvPr>
            <p:ph idx="1"/>
          </p:nvPr>
        </p:nvSpPr>
        <p:spPr>
          <a:xfrm>
            <a:off x="533400" y="1371600"/>
            <a:ext cx="8229600" cy="5181600"/>
          </a:xfrm>
        </p:spPr>
        <p:txBody>
          <a:bodyPr/>
          <a:lstStyle/>
          <a:p>
            <a:r>
              <a:rPr lang="en-US" altLang="en-US" sz="2800" dirty="0" smtClean="0"/>
              <a:t>The National Institute of Standards and Technology (NIST) defined Cloud Computing as:</a:t>
            </a:r>
          </a:p>
          <a:p>
            <a:endParaRPr lang="en-US" altLang="en-US" sz="1200" dirty="0" smtClean="0"/>
          </a:p>
          <a:p>
            <a:pPr marL="457200" lvl="1" indent="0">
              <a:buFontTx/>
              <a:buNone/>
            </a:pPr>
            <a:r>
              <a:rPr lang="en-US" altLang="en-US" dirty="0" smtClean="0"/>
              <a:t>“</a:t>
            </a:r>
            <a:r>
              <a:rPr lang="en-US" altLang="en-US" i="1" dirty="0" smtClean="0"/>
              <a:t>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r>
              <a:rPr lang="en-US" altLang="en-US" dirty="0" smtClean="0"/>
              <a:t>.”</a:t>
            </a:r>
          </a:p>
          <a:p>
            <a:pPr marL="457200" lvl="1" indent="0">
              <a:buFontTx/>
              <a:buNone/>
            </a:pPr>
            <a:endParaRPr lang="en-US" altLang="en-US" sz="1200" dirty="0" smtClean="0"/>
          </a:p>
          <a:p>
            <a:r>
              <a:rPr lang="en-US" altLang="en-US" sz="2800" dirty="0" smtClean="0"/>
              <a:t>See, NIST Special Publication 800-145 (9/2011).</a:t>
            </a:r>
          </a:p>
          <a:p>
            <a:endParaRPr lang="en-US" altLang="en-US" dirty="0" smtClean="0"/>
          </a:p>
        </p:txBody>
      </p:sp>
    </p:spTree>
    <p:extLst>
      <p:ext uri="{BB962C8B-B14F-4D97-AF65-F5344CB8AC3E}">
        <p14:creationId xmlns:p14="http://schemas.microsoft.com/office/powerpoint/2010/main" val="2172008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2062163"/>
            <a:ext cx="7396163" cy="1350962"/>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sp>
        <p:nvSpPr>
          <p:cNvPr id="12" name="Rectangle 11"/>
          <p:cNvSpPr/>
          <p:nvPr/>
        </p:nvSpPr>
        <p:spPr>
          <a:xfrm>
            <a:off x="739775" y="3349625"/>
            <a:ext cx="1601788" cy="1949450"/>
          </a:xfrm>
          <a:prstGeom prst="rect">
            <a:avLst/>
          </a:prstGeom>
          <a:solidFill>
            <a:srgbClr val="92D050"/>
          </a:solidFill>
          <a:ln w="6350">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565737" rIns="0" bIns="154292" anchor="ctr"/>
          <a:lstStyle/>
          <a:p>
            <a:pPr algn="ctr" defTabSz="514354">
              <a:lnSpc>
                <a:spcPct val="90000"/>
              </a:lnSpc>
              <a:spcBef>
                <a:spcPts val="1013"/>
              </a:spcBef>
              <a:spcAft>
                <a:spcPts val="1013"/>
              </a:spcAft>
              <a:defRPr/>
            </a:pPr>
            <a:endParaRPr lang="en-US" sz="1471" b="1" kern="0" dirty="0">
              <a:solidFill>
                <a:prstClr val="black">
                  <a:lumMod val="10000"/>
                  <a:lumOff val="90000"/>
                </a:prstClr>
              </a:solidFill>
              <a:cs typeface="Segoe UI" panose="020B0502040204020203" pitchFamily="34" charset="0"/>
            </a:endParaRPr>
          </a:p>
          <a:p>
            <a:pPr algn="ctr" defTabSz="514354">
              <a:lnSpc>
                <a:spcPct val="90000"/>
              </a:lnSpc>
              <a:spcBef>
                <a:spcPts val="1013"/>
              </a:spcBef>
              <a:spcAft>
                <a:spcPts val="1013"/>
              </a:spcAft>
              <a:defRPr/>
            </a:pPr>
            <a:r>
              <a:rPr lang="en-US" sz="2647" b="1" u="sng" kern="0" dirty="0">
                <a:solidFill>
                  <a:schemeClr val="tx1"/>
                </a:solidFill>
                <a:latin typeface="Calibri" panose="020F0502020204030204" pitchFamily="34" charset="0"/>
                <a:cs typeface="Segoe UI" panose="020B0502040204020203" pitchFamily="34" charset="0"/>
              </a:rPr>
              <a:t>T</a:t>
            </a:r>
            <a:r>
              <a:rPr lang="en-US" sz="2059" b="1" kern="0" dirty="0">
                <a:solidFill>
                  <a:schemeClr val="tx1"/>
                </a:solidFill>
                <a:latin typeface="Calibri" panose="020F0502020204030204" pitchFamily="34" charset="0"/>
                <a:cs typeface="Segoe UI" panose="020B0502040204020203" pitchFamily="34" charset="0"/>
              </a:rPr>
              <a:t>ransparency</a:t>
            </a:r>
          </a:p>
        </p:txBody>
      </p:sp>
      <p:sp>
        <p:nvSpPr>
          <p:cNvPr id="14" name="Rectangle 13"/>
          <p:cNvSpPr/>
          <p:nvPr/>
        </p:nvSpPr>
        <p:spPr>
          <a:xfrm>
            <a:off x="2816225" y="3289300"/>
            <a:ext cx="1598613" cy="2016125"/>
          </a:xfrm>
          <a:prstGeom prst="rect">
            <a:avLst/>
          </a:prstGeom>
          <a:solidFill>
            <a:srgbClr val="00B0F0"/>
          </a:solidFill>
          <a:ln w="6350">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565737" rIns="0" bIns="154292" anchor="ctr"/>
          <a:lstStyle/>
          <a:p>
            <a:pPr algn="ctr" defTabSz="514354">
              <a:lnSpc>
                <a:spcPct val="90000"/>
              </a:lnSpc>
              <a:spcBef>
                <a:spcPts val="1013"/>
              </a:spcBef>
              <a:spcAft>
                <a:spcPts val="1013"/>
              </a:spcAft>
              <a:defRPr/>
            </a:pPr>
            <a:endParaRPr lang="en-US" sz="1765" b="1" kern="0" dirty="0">
              <a:solidFill>
                <a:prstClr val="black">
                  <a:lumMod val="10000"/>
                  <a:lumOff val="90000"/>
                </a:prstClr>
              </a:solidFill>
              <a:cs typeface="Segoe UI" panose="020B0502040204020203" pitchFamily="34" charset="0"/>
            </a:endParaRPr>
          </a:p>
          <a:p>
            <a:pPr algn="ctr" defTabSz="514354">
              <a:lnSpc>
                <a:spcPct val="90000"/>
              </a:lnSpc>
              <a:spcBef>
                <a:spcPts val="1013"/>
              </a:spcBef>
              <a:spcAft>
                <a:spcPts val="1013"/>
              </a:spcAft>
              <a:defRPr/>
            </a:pPr>
            <a:r>
              <a:rPr lang="en-US" sz="2647" b="1" u="sng" kern="0" dirty="0">
                <a:solidFill>
                  <a:schemeClr val="tx1"/>
                </a:solidFill>
                <a:latin typeface="Calibri" panose="020F0502020204030204" pitchFamily="34" charset="0"/>
                <a:cs typeface="Segoe UI" panose="020B0502040204020203" pitchFamily="34" charset="0"/>
              </a:rPr>
              <a:t>P</a:t>
            </a:r>
            <a:r>
              <a:rPr lang="en-US" sz="2059" b="1" kern="0" dirty="0">
                <a:solidFill>
                  <a:schemeClr val="tx1"/>
                </a:solidFill>
                <a:latin typeface="Calibri" panose="020F0502020204030204" pitchFamily="34" charset="0"/>
                <a:cs typeface="Segoe UI" panose="020B0502040204020203" pitchFamily="34" charset="0"/>
              </a:rPr>
              <a:t>rotect</a:t>
            </a:r>
            <a:endParaRPr lang="en-US" sz="2059" b="1" u="sng" kern="0" dirty="0">
              <a:solidFill>
                <a:schemeClr val="tx1"/>
              </a:solidFill>
              <a:latin typeface="Calibri" panose="020F0502020204030204" pitchFamily="34" charset="0"/>
              <a:cs typeface="Segoe UI" panose="020B0502040204020203" pitchFamily="34" charset="0"/>
            </a:endParaRPr>
          </a:p>
        </p:txBody>
      </p:sp>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4910283" y="1876601"/>
            <a:ext cx="1546333" cy="1479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p:cNvSpPr/>
          <p:nvPr/>
        </p:nvSpPr>
        <p:spPr>
          <a:xfrm>
            <a:off x="4875213" y="3382963"/>
            <a:ext cx="1612900" cy="1922462"/>
          </a:xfrm>
          <a:prstGeom prst="rect">
            <a:avLst/>
          </a:prstGeom>
          <a:solidFill>
            <a:srgbClr val="FF0000"/>
          </a:solidFill>
          <a:ln w="6350">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565737" rIns="0" bIns="154292" anchor="ctr"/>
          <a:lstStyle/>
          <a:p>
            <a:pPr algn="ctr" defTabSz="514354">
              <a:lnSpc>
                <a:spcPct val="90000"/>
              </a:lnSpc>
              <a:spcBef>
                <a:spcPts val="1013"/>
              </a:spcBef>
              <a:spcAft>
                <a:spcPts val="1013"/>
              </a:spcAft>
              <a:defRPr/>
            </a:pPr>
            <a:endParaRPr lang="en-US" sz="1765" b="1" kern="0" dirty="0">
              <a:solidFill>
                <a:prstClr val="black">
                  <a:lumMod val="10000"/>
                  <a:lumOff val="90000"/>
                </a:prstClr>
              </a:solidFill>
              <a:cs typeface="Segoe UI" panose="020B0502040204020203" pitchFamily="34" charset="0"/>
            </a:endParaRPr>
          </a:p>
          <a:p>
            <a:pPr algn="ctr" defTabSz="514354">
              <a:lnSpc>
                <a:spcPct val="90000"/>
              </a:lnSpc>
              <a:spcBef>
                <a:spcPts val="1013"/>
              </a:spcBef>
              <a:spcAft>
                <a:spcPts val="1013"/>
              </a:spcAft>
              <a:defRPr/>
            </a:pPr>
            <a:endParaRPr lang="en-US" sz="1765" b="1" kern="0" dirty="0">
              <a:solidFill>
                <a:schemeClr val="bg1"/>
              </a:solidFill>
              <a:cs typeface="Segoe UI" panose="020B0502040204020203" pitchFamily="34" charset="0"/>
            </a:endParaRPr>
          </a:p>
          <a:p>
            <a:pPr algn="ctr" defTabSz="514354">
              <a:lnSpc>
                <a:spcPct val="90000"/>
              </a:lnSpc>
              <a:spcBef>
                <a:spcPts val="1013"/>
              </a:spcBef>
              <a:spcAft>
                <a:spcPts val="1013"/>
              </a:spcAft>
              <a:defRPr/>
            </a:pPr>
            <a:r>
              <a:rPr lang="en-US" sz="2647" b="1" u="sng" kern="0" dirty="0">
                <a:solidFill>
                  <a:schemeClr val="tx1"/>
                </a:solidFill>
                <a:latin typeface="Calibri" panose="020F0502020204030204" pitchFamily="34" charset="0"/>
                <a:cs typeface="Segoe UI" panose="020B0502040204020203" pitchFamily="34" charset="0"/>
              </a:rPr>
              <a:t>C</a:t>
            </a:r>
            <a:r>
              <a:rPr lang="en-US" sz="2059" b="1" kern="0" dirty="0">
                <a:solidFill>
                  <a:schemeClr val="tx1"/>
                </a:solidFill>
                <a:latin typeface="Calibri" panose="020F0502020204030204" pitchFamily="34" charset="0"/>
                <a:cs typeface="Segoe UI" panose="020B0502040204020203" pitchFamily="34" charset="0"/>
              </a:rPr>
              <a:t>omply </a:t>
            </a:r>
            <a:endParaRPr lang="en-US" sz="2059" b="1" u="sng" kern="0" dirty="0">
              <a:solidFill>
                <a:schemeClr val="tx1"/>
              </a:solidFill>
              <a:latin typeface="Calibri" panose="020F0502020204030204" pitchFamily="34" charset="0"/>
              <a:cs typeface="Segoe UI" panose="020B0502040204020203" pitchFamily="34" charset="0"/>
            </a:endParaRPr>
          </a:p>
          <a:p>
            <a:pPr algn="ctr" defTabSz="514354">
              <a:lnSpc>
                <a:spcPct val="90000"/>
              </a:lnSpc>
              <a:spcBef>
                <a:spcPts val="1013"/>
              </a:spcBef>
              <a:spcAft>
                <a:spcPts val="1013"/>
              </a:spcAft>
              <a:defRPr/>
            </a:pPr>
            <a:endParaRPr lang="en-US" sz="1765" b="1" u="sng" kern="0" dirty="0">
              <a:solidFill>
                <a:schemeClr val="bg1"/>
              </a:solidFill>
              <a:cs typeface="Segoe UI" panose="020B0502040204020203" pitchFamily="34" charset="0"/>
            </a:endParaRPr>
          </a:p>
        </p:txBody>
      </p:sp>
      <p:sp>
        <p:nvSpPr>
          <p:cNvPr id="20" name="Rectangle 19"/>
          <p:cNvSpPr/>
          <p:nvPr/>
        </p:nvSpPr>
        <p:spPr>
          <a:xfrm>
            <a:off x="6934200" y="3355975"/>
            <a:ext cx="1539875" cy="1949450"/>
          </a:xfrm>
          <a:prstGeom prst="rect">
            <a:avLst/>
          </a:prstGeom>
          <a:solidFill>
            <a:schemeClr val="bg1"/>
          </a:solidFill>
          <a:ln w="6350">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565737" rIns="0" bIns="154292" anchor="ctr"/>
          <a:lstStyle/>
          <a:p>
            <a:pPr algn="ctr" defTabSz="514354">
              <a:lnSpc>
                <a:spcPct val="90000"/>
              </a:lnSpc>
              <a:spcBef>
                <a:spcPts val="1013"/>
              </a:spcBef>
              <a:spcAft>
                <a:spcPts val="1013"/>
              </a:spcAft>
              <a:defRPr/>
            </a:pPr>
            <a:endParaRPr lang="en-US" sz="1765" b="1" kern="0" dirty="0">
              <a:solidFill>
                <a:srgbClr val="FFFFFF"/>
              </a:solidFill>
              <a:cs typeface="Segoe UI" panose="020B0502040204020203" pitchFamily="34" charset="0"/>
            </a:endParaRPr>
          </a:p>
          <a:p>
            <a:pPr algn="ctr" defTabSz="514354">
              <a:lnSpc>
                <a:spcPct val="90000"/>
              </a:lnSpc>
              <a:spcBef>
                <a:spcPts val="1013"/>
              </a:spcBef>
              <a:spcAft>
                <a:spcPts val="1013"/>
              </a:spcAft>
              <a:defRPr/>
            </a:pPr>
            <a:r>
              <a:rPr lang="en-US" sz="2647" b="1" u="sng" kern="0" dirty="0">
                <a:solidFill>
                  <a:srgbClr val="FFFFFF"/>
                </a:solidFill>
                <a:latin typeface="Calibri" panose="020F0502020204030204" pitchFamily="34" charset="0"/>
                <a:cs typeface="Segoe UI" panose="020B0502040204020203" pitchFamily="34" charset="0"/>
              </a:rPr>
              <a:t>C</a:t>
            </a:r>
            <a:r>
              <a:rPr lang="en-US" sz="1985" b="1" kern="0" dirty="0">
                <a:solidFill>
                  <a:srgbClr val="FFFFFF"/>
                </a:solidFill>
                <a:latin typeface="Calibri" panose="020F0502020204030204" pitchFamily="34" charset="0"/>
                <a:cs typeface="Segoe UI" panose="020B0502040204020203" pitchFamily="34" charset="0"/>
              </a:rPr>
              <a:t>ontrol</a:t>
            </a:r>
            <a:endParaRPr lang="en-US" sz="1985" b="1" u="sng" kern="0" dirty="0">
              <a:solidFill>
                <a:srgbClr val="FFFFFF"/>
              </a:solidFill>
              <a:latin typeface="Calibri" panose="020F0502020204030204" pitchFamily="34" charset="0"/>
              <a:cs typeface="Segoe UI" panose="020B0502040204020203" pitchFamily="34" charset="0"/>
            </a:endParaRPr>
          </a:p>
        </p:txBody>
      </p:sp>
      <p:sp>
        <p:nvSpPr>
          <p:cNvPr id="22538" name="Rectangle 3"/>
          <p:cNvSpPr>
            <a:spLocks noChangeArrowheads="1"/>
          </p:cNvSpPr>
          <p:nvPr/>
        </p:nvSpPr>
        <p:spPr bwMode="auto">
          <a:xfrm>
            <a:off x="477838" y="5035550"/>
            <a:ext cx="82708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Calibri" panose="020F0502020204030204" pitchFamily="34" charset="0"/>
              </a:rPr>
              <a:t>   </a:t>
            </a:r>
          </a:p>
        </p:txBody>
      </p:sp>
      <p:pic>
        <p:nvPicPr>
          <p:cNvPr id="225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1824038"/>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1025" y="1806575"/>
            <a:ext cx="15430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775" y="1825625"/>
            <a:ext cx="16129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bwMode="auto">
          <a:xfrm>
            <a:off x="-304800" y="228600"/>
            <a:ext cx="982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nchor="ctr"/>
          <a:lstStyle>
            <a:lvl1pPr algn="l" rtl="0" eaLnBrk="0" fontAlgn="base" hangingPunct="0">
              <a:spcBef>
                <a:spcPct val="0"/>
              </a:spcBef>
              <a:spcAft>
                <a:spcPct val="0"/>
              </a:spcAft>
              <a:defRPr sz="4400">
                <a:solidFill>
                  <a:schemeClr val="bg1"/>
                </a:solidFill>
                <a:latin typeface="Arial Black" pitchFamily="34" charset="0"/>
                <a:ea typeface="+mj-ea"/>
                <a:cs typeface="+mj-cs"/>
              </a:defRPr>
            </a:lvl1pPr>
            <a:lvl2pPr algn="l" rtl="0" eaLnBrk="0" fontAlgn="base" hangingPunct="0">
              <a:spcBef>
                <a:spcPct val="0"/>
              </a:spcBef>
              <a:spcAft>
                <a:spcPct val="0"/>
              </a:spcAft>
              <a:defRPr sz="4400">
                <a:solidFill>
                  <a:schemeClr val="bg1"/>
                </a:solidFill>
                <a:latin typeface="Arial Black" pitchFamily="34" charset="0"/>
              </a:defRPr>
            </a:lvl2pPr>
            <a:lvl3pPr algn="l" rtl="0" eaLnBrk="0" fontAlgn="base" hangingPunct="0">
              <a:spcBef>
                <a:spcPct val="0"/>
              </a:spcBef>
              <a:spcAft>
                <a:spcPct val="0"/>
              </a:spcAft>
              <a:defRPr sz="4400">
                <a:solidFill>
                  <a:schemeClr val="bg1"/>
                </a:solidFill>
                <a:latin typeface="Arial Black" pitchFamily="34" charset="0"/>
              </a:defRPr>
            </a:lvl3pPr>
            <a:lvl4pPr algn="l" rtl="0" eaLnBrk="0" fontAlgn="base" hangingPunct="0">
              <a:spcBef>
                <a:spcPct val="0"/>
              </a:spcBef>
              <a:spcAft>
                <a:spcPct val="0"/>
              </a:spcAft>
              <a:defRPr sz="4400">
                <a:solidFill>
                  <a:schemeClr val="bg1"/>
                </a:solidFill>
                <a:latin typeface="Arial Black" pitchFamily="34" charset="0"/>
              </a:defRPr>
            </a:lvl4pPr>
            <a:lvl5pPr algn="l" rtl="0" eaLnBrk="0" fontAlgn="base" hangingPunct="0">
              <a:spcBef>
                <a:spcPct val="0"/>
              </a:spcBef>
              <a:spcAft>
                <a:spcPct val="0"/>
              </a:spcAft>
              <a:defRPr sz="4400">
                <a:solidFill>
                  <a:schemeClr val="bg1"/>
                </a:solidFill>
                <a:latin typeface="Arial Black" pitchFamily="34" charset="0"/>
              </a:defRPr>
            </a:lvl5pPr>
            <a:lvl6pPr marL="456678"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8" algn="ctr" rtl="0" fontAlgn="base">
              <a:spcBef>
                <a:spcPct val="0"/>
              </a:spcBef>
              <a:spcAft>
                <a:spcPct val="0"/>
              </a:spcAft>
              <a:defRPr sz="4400">
                <a:solidFill>
                  <a:schemeClr val="tx2"/>
                </a:solidFill>
                <a:latin typeface="Arial" charset="0"/>
              </a:defRPr>
            </a:lvl8pPr>
            <a:lvl9pPr marL="1826715" algn="ctr" rtl="0" fontAlgn="base">
              <a:spcBef>
                <a:spcPct val="0"/>
              </a:spcBef>
              <a:spcAft>
                <a:spcPct val="0"/>
              </a:spcAft>
              <a:defRPr sz="4400">
                <a:solidFill>
                  <a:schemeClr val="tx2"/>
                </a:solidFill>
                <a:latin typeface="Arial" charset="0"/>
              </a:defRPr>
            </a:lvl9pPr>
          </a:lstStyle>
          <a:p>
            <a:pPr algn="ctr">
              <a:defRPr/>
            </a:pPr>
            <a:r>
              <a:rPr lang="en-US" altLang="en-US" sz="2800" kern="0" dirty="0" smtClean="0">
                <a:solidFill>
                  <a:schemeClr val="tx1"/>
                </a:solidFill>
                <a:latin typeface="+mj-lt"/>
              </a:rPr>
              <a:t>Pre-Contract: Use “TPCC” Framework for Due </a:t>
            </a:r>
            <a:r>
              <a:rPr lang="en-US" altLang="en-US" sz="2800" kern="0" dirty="0" smtClean="0">
                <a:solidFill>
                  <a:schemeClr val="tx1"/>
                </a:solidFill>
                <a:latin typeface="+mj-lt"/>
              </a:rPr>
              <a:t>Diligence</a:t>
            </a:r>
            <a:endParaRPr lang="en-US" altLang="en-US" sz="2800" kern="0" dirty="0" smtClean="0">
              <a:solidFill>
                <a:schemeClr val="tx1"/>
              </a:solidFill>
              <a:latin typeface="+mj-lt"/>
            </a:endParaRPr>
          </a:p>
        </p:txBody>
      </p:sp>
    </p:spTree>
    <p:extLst>
      <p:ext uri="{BB962C8B-B14F-4D97-AF65-F5344CB8AC3E}">
        <p14:creationId xmlns:p14="http://schemas.microsoft.com/office/powerpoint/2010/main" val="638481380"/>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2022475"/>
            <a:ext cx="7396163" cy="1350963"/>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2458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47875"/>
            <a:ext cx="24272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304800" y="228600"/>
            <a:ext cx="982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nchor="ctr"/>
          <a:lstStyle>
            <a:lvl1pPr algn="l" rtl="0" eaLnBrk="0" fontAlgn="base" hangingPunct="0">
              <a:spcBef>
                <a:spcPct val="0"/>
              </a:spcBef>
              <a:spcAft>
                <a:spcPct val="0"/>
              </a:spcAft>
              <a:defRPr sz="4400">
                <a:solidFill>
                  <a:schemeClr val="bg1"/>
                </a:solidFill>
                <a:latin typeface="Arial Black" pitchFamily="34" charset="0"/>
                <a:ea typeface="+mj-ea"/>
                <a:cs typeface="+mj-cs"/>
              </a:defRPr>
            </a:lvl1pPr>
            <a:lvl2pPr algn="l" rtl="0" eaLnBrk="0" fontAlgn="base" hangingPunct="0">
              <a:spcBef>
                <a:spcPct val="0"/>
              </a:spcBef>
              <a:spcAft>
                <a:spcPct val="0"/>
              </a:spcAft>
              <a:defRPr sz="4400">
                <a:solidFill>
                  <a:schemeClr val="bg1"/>
                </a:solidFill>
                <a:latin typeface="Arial Black" pitchFamily="34" charset="0"/>
              </a:defRPr>
            </a:lvl2pPr>
            <a:lvl3pPr algn="l" rtl="0" eaLnBrk="0" fontAlgn="base" hangingPunct="0">
              <a:spcBef>
                <a:spcPct val="0"/>
              </a:spcBef>
              <a:spcAft>
                <a:spcPct val="0"/>
              </a:spcAft>
              <a:defRPr sz="4400">
                <a:solidFill>
                  <a:schemeClr val="bg1"/>
                </a:solidFill>
                <a:latin typeface="Arial Black" pitchFamily="34" charset="0"/>
              </a:defRPr>
            </a:lvl3pPr>
            <a:lvl4pPr algn="l" rtl="0" eaLnBrk="0" fontAlgn="base" hangingPunct="0">
              <a:spcBef>
                <a:spcPct val="0"/>
              </a:spcBef>
              <a:spcAft>
                <a:spcPct val="0"/>
              </a:spcAft>
              <a:defRPr sz="4400">
                <a:solidFill>
                  <a:schemeClr val="bg1"/>
                </a:solidFill>
                <a:latin typeface="Arial Black" pitchFamily="34" charset="0"/>
              </a:defRPr>
            </a:lvl4pPr>
            <a:lvl5pPr algn="l" rtl="0" eaLnBrk="0" fontAlgn="base" hangingPunct="0">
              <a:spcBef>
                <a:spcPct val="0"/>
              </a:spcBef>
              <a:spcAft>
                <a:spcPct val="0"/>
              </a:spcAft>
              <a:defRPr sz="4400">
                <a:solidFill>
                  <a:schemeClr val="bg1"/>
                </a:solidFill>
                <a:latin typeface="Arial Black" pitchFamily="34" charset="0"/>
              </a:defRPr>
            </a:lvl5pPr>
            <a:lvl6pPr marL="456678"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8" algn="ctr" rtl="0" fontAlgn="base">
              <a:spcBef>
                <a:spcPct val="0"/>
              </a:spcBef>
              <a:spcAft>
                <a:spcPct val="0"/>
              </a:spcAft>
              <a:defRPr sz="4400">
                <a:solidFill>
                  <a:schemeClr val="tx2"/>
                </a:solidFill>
                <a:latin typeface="Arial" charset="0"/>
              </a:defRPr>
            </a:lvl8pPr>
            <a:lvl9pPr marL="1826715" algn="ctr" rtl="0" fontAlgn="base">
              <a:spcBef>
                <a:spcPct val="0"/>
              </a:spcBef>
              <a:spcAft>
                <a:spcPct val="0"/>
              </a:spcAft>
              <a:defRPr sz="4400">
                <a:solidFill>
                  <a:schemeClr val="tx2"/>
                </a:solidFill>
                <a:latin typeface="Arial" charset="0"/>
              </a:defRPr>
            </a:lvl9pPr>
          </a:lstStyle>
          <a:p>
            <a:pPr algn="ctr">
              <a:defRPr/>
            </a:pPr>
            <a:r>
              <a:rPr lang="en-US" altLang="en-US" sz="5400" kern="0" dirty="0" smtClean="0">
                <a:solidFill>
                  <a:schemeClr val="tx1"/>
                </a:solidFill>
                <a:latin typeface="+mj-lt"/>
              </a:rPr>
              <a:t>Transparency</a:t>
            </a:r>
          </a:p>
        </p:txBody>
      </p:sp>
      <p:sp>
        <p:nvSpPr>
          <p:cNvPr id="14" name="Rectangle 13"/>
          <p:cNvSpPr/>
          <p:nvPr/>
        </p:nvSpPr>
        <p:spPr>
          <a:xfrm>
            <a:off x="2643188" y="1905000"/>
            <a:ext cx="6454775" cy="4302125"/>
          </a:xfrm>
          <a:prstGeom prst="rect">
            <a:avLst/>
          </a:prstGeom>
        </p:spPr>
        <p:txBody>
          <a:bodyPr>
            <a:spAutoFit/>
          </a:bodyPr>
          <a:lstStyle/>
          <a:p>
            <a:pPr marL="420224" indent="-420224">
              <a:buFont typeface="Wingdings" panose="05000000000000000000" pitchFamily="2" charset="2"/>
              <a:buChar char="q"/>
              <a:defRPr/>
            </a:pPr>
            <a:r>
              <a:rPr lang="en-US" sz="2900" dirty="0">
                <a:latin typeface="+mj-lt"/>
              </a:rPr>
              <a:t>Extensive external communications</a:t>
            </a:r>
          </a:p>
          <a:p>
            <a:pPr marL="420224" indent="-420224">
              <a:buFont typeface="Wingdings" panose="05000000000000000000" pitchFamily="2" charset="2"/>
              <a:buChar char="q"/>
              <a:defRPr/>
            </a:pPr>
            <a:r>
              <a:rPr lang="en-US" sz="2900" dirty="0">
                <a:latin typeface="+mj-lt"/>
              </a:rPr>
              <a:t>Identity &amp; change of subcontractors</a:t>
            </a:r>
          </a:p>
          <a:p>
            <a:pPr marL="420224" indent="-420224">
              <a:buFont typeface="Wingdings" panose="05000000000000000000" pitchFamily="2" charset="2"/>
              <a:buChar char="q"/>
              <a:defRPr/>
            </a:pPr>
            <a:r>
              <a:rPr lang="en-US" sz="2900" dirty="0">
                <a:latin typeface="+mj-lt"/>
              </a:rPr>
              <a:t>Easy access to audit reports</a:t>
            </a:r>
          </a:p>
          <a:p>
            <a:pPr marL="420224" indent="-420224">
              <a:buFont typeface="Wingdings" panose="05000000000000000000" pitchFamily="2" charset="2"/>
              <a:buChar char="q"/>
              <a:defRPr/>
            </a:pPr>
            <a:r>
              <a:rPr lang="en-US" sz="2900" dirty="0">
                <a:latin typeface="+mj-lt"/>
              </a:rPr>
              <a:t>Clear &amp; concise contract terms</a:t>
            </a:r>
          </a:p>
          <a:p>
            <a:pPr marL="420224" indent="-420224">
              <a:buFont typeface="Wingdings" panose="05000000000000000000" pitchFamily="2" charset="2"/>
              <a:buChar char="q"/>
              <a:defRPr/>
            </a:pPr>
            <a:r>
              <a:rPr lang="en-US" sz="2900" dirty="0">
                <a:latin typeface="+mj-lt"/>
              </a:rPr>
              <a:t>Data location specificity</a:t>
            </a:r>
          </a:p>
          <a:p>
            <a:pPr marL="420224" indent="-420224">
              <a:buFont typeface="Wingdings" panose="05000000000000000000" pitchFamily="2" charset="2"/>
              <a:buChar char="q"/>
              <a:defRPr/>
            </a:pPr>
            <a:r>
              <a:rPr lang="en-US" sz="2900" dirty="0">
                <a:latin typeface="+mj-lt"/>
              </a:rPr>
              <a:t>Data center &amp; cybercrime lab tours</a:t>
            </a:r>
          </a:p>
          <a:p>
            <a:pPr>
              <a:defRPr/>
            </a:pPr>
            <a:endParaRPr lang="en-US" sz="2900" dirty="0">
              <a:latin typeface="+mj-lt"/>
            </a:endParaRP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560459217"/>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2012950"/>
            <a:ext cx="7396163" cy="1350963"/>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10" name="Title 1"/>
          <p:cNvSpPr txBox="1">
            <a:spLocks/>
          </p:cNvSpPr>
          <p:nvPr/>
        </p:nvSpPr>
        <p:spPr>
          <a:xfrm>
            <a:off x="165059" y="304800"/>
            <a:ext cx="8741880" cy="674653"/>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dirty="0"/>
              <a:t>Protect</a:t>
            </a:r>
            <a:endParaRPr u="sng" dirty="0"/>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2663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7010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651125" y="2000250"/>
            <a:ext cx="6492875" cy="5024438"/>
          </a:xfrm>
          <a:prstGeom prst="rect">
            <a:avLst/>
          </a:prstGeom>
        </p:spPr>
        <p:txBody>
          <a:bodyPr>
            <a:spAutoFit/>
          </a:bodyPr>
          <a:lstStyle/>
          <a:p>
            <a:pPr marL="420224" indent="-420224">
              <a:buFont typeface="Wingdings" panose="05000000000000000000" pitchFamily="2" charset="2"/>
              <a:buChar char="q"/>
              <a:defRPr/>
            </a:pPr>
            <a:r>
              <a:rPr lang="en-US" sz="3000" dirty="0">
                <a:latin typeface="+mj-lt"/>
              </a:rPr>
              <a:t>Encryption, encryption, encryption</a:t>
            </a:r>
          </a:p>
          <a:p>
            <a:pPr marL="420224" indent="-420224">
              <a:buFont typeface="Wingdings" panose="05000000000000000000" pitchFamily="2" charset="2"/>
              <a:buChar char="q"/>
              <a:defRPr/>
            </a:pPr>
            <a:r>
              <a:rPr lang="en-US" sz="3000" dirty="0">
                <a:latin typeface="+mj-lt"/>
              </a:rPr>
              <a:t>Data processing agreement</a:t>
            </a:r>
          </a:p>
          <a:p>
            <a:pPr marL="420224" indent="-420224">
              <a:buFont typeface="Wingdings" panose="05000000000000000000" pitchFamily="2" charset="2"/>
              <a:buChar char="q"/>
              <a:defRPr/>
            </a:pPr>
            <a:r>
              <a:rPr lang="en-US" sz="3000" dirty="0">
                <a:latin typeface="+mj-lt"/>
              </a:rPr>
              <a:t>Privacy regulator validation</a:t>
            </a:r>
          </a:p>
          <a:p>
            <a:pPr marL="420224" indent="-420224">
              <a:buFont typeface="Wingdings" panose="05000000000000000000" pitchFamily="2" charset="2"/>
              <a:buChar char="q"/>
              <a:defRPr/>
            </a:pPr>
            <a:r>
              <a:rPr lang="en-US" sz="3000" dirty="0">
                <a:latin typeface="+mj-lt"/>
              </a:rPr>
              <a:t>Understand history with regulators</a:t>
            </a:r>
          </a:p>
          <a:p>
            <a:pPr marL="420224" indent="-420224">
              <a:buFont typeface="Wingdings" panose="05000000000000000000" pitchFamily="2" charset="2"/>
              <a:buChar char="q"/>
              <a:defRPr/>
            </a:pPr>
            <a:r>
              <a:rPr lang="en-US" sz="3000" dirty="0">
                <a:latin typeface="+mj-lt"/>
              </a:rPr>
              <a:t>Cybercrime fighting ability</a:t>
            </a:r>
          </a:p>
          <a:p>
            <a:pPr marL="420224" indent="-420224">
              <a:buFont typeface="Wingdings" panose="05000000000000000000" pitchFamily="2" charset="2"/>
              <a:buChar char="q"/>
              <a:defRPr/>
            </a:pPr>
            <a:endParaRPr lang="en-US" sz="3235" dirty="0">
              <a:latin typeface="Calibri" panose="020F0502020204030204" pitchFamily="34" charset="0"/>
            </a:endParaRPr>
          </a:p>
          <a:p>
            <a:pPr>
              <a:defRPr/>
            </a:pPr>
            <a:endParaRPr lang="en-US" sz="3235" dirty="0">
              <a:latin typeface="Calibri" panose="020F0502020204030204" pitchFamily="34" charset="0"/>
            </a:endParaRPr>
          </a:p>
          <a:p>
            <a:pP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120381136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2097088"/>
            <a:ext cx="7396163" cy="1350962"/>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10" name="Title 1"/>
          <p:cNvSpPr txBox="1">
            <a:spLocks/>
          </p:cNvSpPr>
          <p:nvPr/>
        </p:nvSpPr>
        <p:spPr>
          <a:xfrm>
            <a:off x="152400" y="221021"/>
            <a:ext cx="8741880" cy="674653"/>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dirty="0"/>
              <a:t>Comply</a:t>
            </a:r>
            <a:endParaRPr u="sng" dirty="0"/>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12" name="Picture 11"/>
          <p:cNvPicPr>
            <a:picLocks/>
          </p:cNvPicPr>
          <p:nvPr/>
        </p:nvPicPr>
        <p:blipFill>
          <a:blip r:embed="rId2">
            <a:extLst>
              <a:ext uri="{28A0092B-C50C-407E-A947-70E740481C1C}">
                <a14:useLocalDpi xmlns:a14="http://schemas.microsoft.com/office/drawing/2010/main" val="0"/>
              </a:ext>
            </a:extLst>
          </a:blip>
          <a:stretch>
            <a:fillRect/>
          </a:stretch>
        </p:blipFill>
        <p:spPr>
          <a:xfrm>
            <a:off x="259148" y="2111404"/>
            <a:ext cx="2554811" cy="2420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3294063" y="1878013"/>
            <a:ext cx="5849937" cy="5033962"/>
          </a:xfrm>
          <a:prstGeom prst="rect">
            <a:avLst/>
          </a:prstGeom>
        </p:spPr>
        <p:txBody>
          <a:bodyPr>
            <a:spAutoFit/>
          </a:bodyPr>
          <a:lstStyle/>
          <a:p>
            <a:pPr marL="504269" indent="-504269">
              <a:buFont typeface="Wingdings" panose="05000000000000000000" pitchFamily="2" charset="2"/>
              <a:buChar char="q"/>
              <a:defRPr/>
            </a:pPr>
            <a:r>
              <a:rPr lang="en-US" sz="3600" dirty="0">
                <a:latin typeface="+mj-lt"/>
              </a:rPr>
              <a:t>ISO 27001 &amp; ISO 27018</a:t>
            </a:r>
          </a:p>
          <a:p>
            <a:pPr marL="504269" indent="-504269">
              <a:buFont typeface="Wingdings" panose="05000000000000000000" pitchFamily="2" charset="2"/>
              <a:buChar char="q"/>
              <a:defRPr/>
            </a:pPr>
            <a:r>
              <a:rPr lang="en-US" sz="3600" dirty="0">
                <a:latin typeface="+mj-lt"/>
              </a:rPr>
              <a:t>HIPAA &amp; BAA</a:t>
            </a:r>
          </a:p>
          <a:p>
            <a:pPr marL="504269" indent="-504269">
              <a:buFont typeface="Wingdings" panose="05000000000000000000" pitchFamily="2" charset="2"/>
              <a:buChar char="q"/>
              <a:defRPr/>
            </a:pPr>
            <a:r>
              <a:rPr lang="en-US" sz="3600" dirty="0">
                <a:latin typeface="+mj-lt"/>
              </a:rPr>
              <a:t>FISMA &amp; FedRamp </a:t>
            </a:r>
          </a:p>
          <a:p>
            <a:pPr marL="504269" indent="-504269">
              <a:buFont typeface="Wingdings" panose="05000000000000000000" pitchFamily="2" charset="2"/>
              <a:buChar char="q"/>
              <a:defRPr/>
            </a:pPr>
            <a:r>
              <a:rPr lang="en-US" sz="3600" dirty="0">
                <a:latin typeface="+mj-lt"/>
              </a:rPr>
              <a:t>FERPA</a:t>
            </a:r>
          </a:p>
          <a:p>
            <a:pPr marL="504269" indent="-504269">
              <a:buFont typeface="Wingdings" panose="05000000000000000000" pitchFamily="2" charset="2"/>
              <a:buChar char="q"/>
              <a:defRPr/>
            </a:pPr>
            <a:r>
              <a:rPr lang="en-US" sz="3600" dirty="0">
                <a:latin typeface="+mj-lt"/>
              </a:rPr>
              <a:t>CJIS</a:t>
            </a:r>
          </a:p>
          <a:p>
            <a:pP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202645902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810000" y="1951038"/>
            <a:ext cx="7396163" cy="1350962"/>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10" name="Title 1"/>
          <p:cNvSpPr txBox="1">
            <a:spLocks/>
          </p:cNvSpPr>
          <p:nvPr/>
        </p:nvSpPr>
        <p:spPr>
          <a:xfrm>
            <a:off x="204898" y="263839"/>
            <a:ext cx="8741880" cy="674653"/>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dirty="0"/>
              <a:t>Control</a:t>
            </a:r>
            <a:endParaRPr u="sng" dirty="0"/>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2867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2073275"/>
            <a:ext cx="25082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671763" y="2073275"/>
            <a:ext cx="6521450" cy="4649788"/>
          </a:xfrm>
          <a:prstGeom prst="rect">
            <a:avLst/>
          </a:prstGeom>
        </p:spPr>
        <p:txBody>
          <a:bodyPr>
            <a:spAutoFit/>
          </a:bodyPr>
          <a:lstStyle/>
          <a:p>
            <a:pPr marL="504269" indent="-504269">
              <a:buFont typeface="Wingdings" panose="05000000000000000000" pitchFamily="2" charset="2"/>
              <a:buChar char="q"/>
              <a:defRPr/>
            </a:pPr>
            <a:r>
              <a:rPr lang="en-US" sz="3100" dirty="0">
                <a:latin typeface="+mn-lt"/>
              </a:rPr>
              <a:t>Data ownership &amp; access</a:t>
            </a:r>
          </a:p>
          <a:p>
            <a:pPr marL="504269" indent="-504269">
              <a:buFont typeface="Wingdings" panose="05000000000000000000" pitchFamily="2" charset="2"/>
              <a:buChar char="q"/>
              <a:defRPr/>
            </a:pPr>
            <a:r>
              <a:rPr lang="en-US" sz="3100" dirty="0">
                <a:latin typeface="+mn-lt"/>
              </a:rPr>
              <a:t>3</a:t>
            </a:r>
            <a:r>
              <a:rPr lang="en-US" sz="3100" baseline="30000" dirty="0">
                <a:latin typeface="+mn-lt"/>
              </a:rPr>
              <a:t>rd</a:t>
            </a:r>
            <a:r>
              <a:rPr lang="en-US" sz="3100" dirty="0">
                <a:latin typeface="+mn-lt"/>
              </a:rPr>
              <a:t> party data requests</a:t>
            </a:r>
          </a:p>
          <a:p>
            <a:pPr marL="504269" indent="-504269">
              <a:buFont typeface="Wingdings" panose="05000000000000000000" pitchFamily="2" charset="2"/>
              <a:buChar char="q"/>
              <a:defRPr/>
            </a:pPr>
            <a:r>
              <a:rPr lang="en-US" sz="3100" dirty="0">
                <a:latin typeface="+mn-lt"/>
              </a:rPr>
              <a:t>Law enforcement requests report</a:t>
            </a:r>
          </a:p>
          <a:p>
            <a:pPr marL="504269" indent="-504269">
              <a:buFont typeface="Wingdings" panose="05000000000000000000" pitchFamily="2" charset="2"/>
              <a:buChar char="q"/>
              <a:defRPr/>
            </a:pPr>
            <a:r>
              <a:rPr lang="en-US" sz="3100" dirty="0">
                <a:latin typeface="+mn-lt"/>
              </a:rPr>
              <a:t>Sues others to protect your data</a:t>
            </a:r>
          </a:p>
          <a:p>
            <a:pPr marL="504269" indent="-504269">
              <a:buFont typeface="Wingdings" panose="05000000000000000000" pitchFamily="2" charset="2"/>
              <a:buChar char="q"/>
              <a:defRPr/>
            </a:pPr>
            <a:r>
              <a:rPr lang="en-US" sz="3100" dirty="0">
                <a:latin typeface="+mn-lt"/>
              </a:rPr>
              <a:t>Seeks to modernize data laws</a:t>
            </a:r>
          </a:p>
          <a:p>
            <a:pP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2869167070"/>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17" y="1981258"/>
            <a:ext cx="3729908" cy="2958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p:cNvSpPr txBox="1">
            <a:spLocks noGrp="1"/>
          </p:cNvSpPr>
          <p:nvPr>
            <p:ph type="title"/>
          </p:nvPr>
        </p:nvSpPr>
        <p:spPr>
          <a:xfrm>
            <a:off x="197817" y="228600"/>
            <a:ext cx="8740775" cy="900112"/>
          </a:xfrm>
          <a:extLst/>
        </p:spPr>
        <p:txBody>
          <a:bodyPr lIns="107571" tIns="67232" rIns="107571" bIns="67232"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dirty="0"/>
              <a:t>Contract Stage: Basics</a:t>
            </a:r>
          </a:p>
        </p:txBody>
      </p:sp>
      <p:sp>
        <p:nvSpPr>
          <p:cNvPr id="16" name="Rectangle 15"/>
          <p:cNvSpPr/>
          <p:nvPr/>
        </p:nvSpPr>
        <p:spPr>
          <a:xfrm>
            <a:off x="4097338" y="2084388"/>
            <a:ext cx="4841875" cy="5986462"/>
          </a:xfrm>
          <a:prstGeom prst="rect">
            <a:avLst/>
          </a:prstGeom>
        </p:spPr>
        <p:txBody>
          <a:bodyPr>
            <a:spAutoFit/>
          </a:bodyPr>
          <a:lstStyle/>
          <a:p>
            <a:pPr>
              <a:defRPr/>
            </a:pPr>
            <a:r>
              <a:rPr lang="en-US" sz="3000" dirty="0">
                <a:latin typeface="+mj-lt"/>
              </a:rPr>
              <a:t>Cloud      custom services</a:t>
            </a:r>
          </a:p>
          <a:p>
            <a:pPr>
              <a:defRPr/>
            </a:pPr>
            <a:endParaRPr lang="en-US" sz="3000" dirty="0">
              <a:latin typeface="+mj-lt"/>
            </a:endParaRPr>
          </a:p>
          <a:p>
            <a:pPr>
              <a:defRPr/>
            </a:pPr>
            <a:r>
              <a:rPr lang="en-US" sz="3000" dirty="0">
                <a:latin typeface="+mj-lt"/>
              </a:rPr>
              <a:t>Cloud contracts     extensive negotiation</a:t>
            </a:r>
          </a:p>
          <a:p>
            <a:pPr>
              <a:defRPr/>
            </a:pPr>
            <a:endParaRPr lang="en-US" sz="3000" dirty="0">
              <a:latin typeface="+mj-lt"/>
            </a:endParaRPr>
          </a:p>
          <a:p>
            <a:pPr>
              <a:defRPr/>
            </a:pPr>
            <a:r>
              <a:rPr lang="en-US" sz="3000" dirty="0">
                <a:latin typeface="+mj-lt"/>
              </a:rPr>
              <a:t>Read all terms &amp; links</a:t>
            </a:r>
          </a:p>
          <a:p>
            <a:pPr>
              <a:defRPr/>
            </a:pPr>
            <a:endParaRPr lang="en-US" sz="3235" dirty="0">
              <a:latin typeface="Calibri" panose="020F0502020204030204" pitchFamily="34" charset="0"/>
            </a:endParaRPr>
          </a:p>
          <a:p>
            <a:pPr>
              <a:defRPr/>
            </a:pPr>
            <a:endParaRPr lang="en-US" sz="3235" dirty="0">
              <a:latin typeface="Calibri" panose="020F0502020204030204" pitchFamily="34" charset="0"/>
            </a:endParaRPr>
          </a:p>
          <a:p>
            <a:pPr>
              <a:defRPr/>
            </a:pPr>
            <a:endParaRPr lang="en-US" sz="3235" dirty="0">
              <a:latin typeface="Calibri" panose="020F0502020204030204" pitchFamily="34" charset="0"/>
            </a:endParaRPr>
          </a:p>
          <a:p>
            <a:pPr marL="504269" indent="-504269">
              <a:buFont typeface="Arial" panose="020B0604020202020204" pitchFamily="34" charset="0"/>
              <a:buChar char="•"/>
              <a:defRPr/>
            </a:pPr>
            <a:endParaRPr lang="en-US" sz="3529" dirty="0">
              <a:latin typeface="Calibri" panose="020F0502020204030204" pitchFamily="34" charset="0"/>
            </a:endParaRP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
        <p:nvSpPr>
          <p:cNvPr id="17" name="Not Equal 16"/>
          <p:cNvSpPr/>
          <p:nvPr/>
        </p:nvSpPr>
        <p:spPr bwMode="auto">
          <a:xfrm>
            <a:off x="5243513" y="2206625"/>
            <a:ext cx="471487" cy="334963"/>
          </a:xfrm>
          <a:prstGeom prst="mathNotEqual">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34464" tIns="107571" rIns="134464" bIns="107571"/>
          <a:lstStyle/>
          <a:p>
            <a:pPr algn="ctr" defTabSz="685647">
              <a:lnSpc>
                <a:spcPct val="90000"/>
              </a:lnSpc>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18" name="Not Equal 17"/>
          <p:cNvSpPr/>
          <p:nvPr/>
        </p:nvSpPr>
        <p:spPr bwMode="auto">
          <a:xfrm>
            <a:off x="6962775" y="3124200"/>
            <a:ext cx="471488" cy="336550"/>
          </a:xfrm>
          <a:prstGeom prst="mathNotEqual">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34464" tIns="107571" rIns="134464" bIns="107571"/>
          <a:lstStyle/>
          <a:p>
            <a:pPr algn="ctr" defTabSz="685647">
              <a:lnSpc>
                <a:spcPct val="90000"/>
              </a:lnSpc>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59219586"/>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2062163"/>
            <a:ext cx="7396163" cy="1350962"/>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10" name="Title 1"/>
          <p:cNvSpPr txBox="1">
            <a:spLocks/>
          </p:cNvSpPr>
          <p:nvPr/>
        </p:nvSpPr>
        <p:spPr>
          <a:xfrm>
            <a:off x="313685" y="353943"/>
            <a:ext cx="8741880" cy="674653"/>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sz="3200" dirty="0"/>
              <a:t>Contract Stage:                    Cloud Contract Terms  </a:t>
            </a:r>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98293"/>
            <a:ext cx="1400664" cy="1008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271463" y="2193925"/>
            <a:ext cx="9009062" cy="1989138"/>
          </a:xfrm>
          <a:prstGeom prst="rect">
            <a:avLst/>
          </a:prstGeom>
        </p:spPr>
        <p:txBody>
          <a:bodyPr>
            <a:spAutoFit/>
          </a:bodyPr>
          <a:lstStyle/>
          <a:p>
            <a:pPr>
              <a:spcBef>
                <a:spcPts val="441"/>
              </a:spcBef>
              <a:defRPr/>
            </a:pPr>
            <a:r>
              <a:rPr lang="en-US" sz="2200" dirty="0">
                <a:latin typeface="+mj-lt"/>
              </a:rPr>
              <a:t>#1: Data ownership/usage/access	#6: Security incident notification</a:t>
            </a:r>
          </a:p>
          <a:p>
            <a:pPr>
              <a:spcBef>
                <a:spcPts val="441"/>
              </a:spcBef>
              <a:defRPr/>
            </a:pPr>
            <a:r>
              <a:rPr lang="en-US" sz="2200" dirty="0">
                <a:latin typeface="+mj-lt"/>
              </a:rPr>
              <a:t>#2: Data Protection Agreement	#7: Independent verification</a:t>
            </a:r>
          </a:p>
          <a:p>
            <a:pPr>
              <a:spcBef>
                <a:spcPts val="441"/>
              </a:spcBef>
              <a:defRPr/>
            </a:pPr>
            <a:r>
              <a:rPr lang="en-US" sz="2200" dirty="0">
                <a:latin typeface="+mj-lt"/>
              </a:rPr>
              <a:t>#3: Meaningful SLAs			#8: Subcontractor commitments</a:t>
            </a:r>
          </a:p>
          <a:p>
            <a:pPr>
              <a:spcBef>
                <a:spcPts val="441"/>
              </a:spcBef>
              <a:defRPr/>
            </a:pPr>
            <a:r>
              <a:rPr lang="en-US" sz="2200" dirty="0">
                <a:latin typeface="+mj-lt"/>
              </a:rPr>
              <a:t>#4: Third party access to data	#9: Terms of use/service changes</a:t>
            </a:r>
          </a:p>
          <a:p>
            <a:pPr>
              <a:spcBef>
                <a:spcPts val="441"/>
              </a:spcBef>
              <a:defRPr/>
            </a:pPr>
            <a:r>
              <a:rPr lang="en-US" sz="2200" dirty="0">
                <a:latin typeface="+mj-lt"/>
              </a:rPr>
              <a:t>#5: Limitation of liability  		#10: Contract suspension/exit</a:t>
            </a:r>
          </a:p>
        </p:txBody>
      </p:sp>
    </p:spTree>
    <p:extLst>
      <p:ext uri="{BB962C8B-B14F-4D97-AF65-F5344CB8AC3E}">
        <p14:creationId xmlns:p14="http://schemas.microsoft.com/office/powerpoint/2010/main" val="261553098"/>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4741863"/>
            <a:ext cx="673100" cy="671512"/>
          </a:xfrm>
          <a:prstGeom prst="rect">
            <a:avLst/>
          </a:prstGeom>
          <a:noFill/>
        </p:spPr>
        <p:txBody>
          <a:bodyPr wrap="none" lIns="134464" tIns="107571" rIns="134464" bIns="107571"/>
          <a:lstStyle/>
          <a:p>
            <a:pPr>
              <a:lnSpc>
                <a:spcPct val="90000"/>
              </a:lnSpc>
              <a:spcAft>
                <a:spcPts val="441"/>
              </a:spcAft>
              <a:defRPr/>
            </a:pPr>
            <a:endParaRPr lang="en-US" sz="1765" dirty="0">
              <a:gradFill>
                <a:gsLst>
                  <a:gs pos="2917">
                    <a:schemeClr val="tx1"/>
                  </a:gs>
                  <a:gs pos="30000">
                    <a:schemeClr val="tx1"/>
                  </a:gs>
                </a:gsLst>
                <a:lin ang="5400000" scaled="0"/>
              </a:gradFill>
            </a:endParaRPr>
          </a:p>
        </p:txBody>
      </p:sp>
      <p:sp>
        <p:nvSpPr>
          <p:cNvPr id="8" name="Title 2"/>
          <p:cNvSpPr>
            <a:spLocks noGrp="1"/>
          </p:cNvSpPr>
          <p:nvPr>
            <p:ph type="title"/>
          </p:nvPr>
        </p:nvSpPr>
        <p:spPr>
          <a:xfrm>
            <a:off x="3673475" y="1816100"/>
            <a:ext cx="7396163" cy="1350963"/>
          </a:xfrm>
        </p:spPr>
        <p:txBody>
          <a:bodyPr/>
          <a:lstStyle/>
          <a:p>
            <a:pPr>
              <a:defRPr/>
            </a:pP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r>
              <a:rPr lang="en-US" sz="3529" dirty="0">
                <a:solidFill>
                  <a:schemeClr val="tx1"/>
                </a:solidFill>
                <a:latin typeface="Calibri" panose="020F0502020204030204" pitchFamily="34" charset="0"/>
              </a:rPr>
              <a:t/>
            </a:r>
            <a:br>
              <a:rPr lang="en-US" sz="3529" dirty="0">
                <a:solidFill>
                  <a:schemeClr val="tx1"/>
                </a:solidFill>
                <a:latin typeface="Calibri" panose="020F0502020204030204" pitchFamily="34" charset="0"/>
              </a:rPr>
            </a:br>
            <a:endParaRPr lang="en-US" sz="3529" dirty="0">
              <a:solidFill>
                <a:schemeClr val="tx1"/>
              </a:solidFill>
              <a:latin typeface="Calibri" panose="020F0502020204030204" pitchFamily="34" charset="0"/>
            </a:endParaRPr>
          </a:p>
        </p:txBody>
      </p:sp>
      <p:sp>
        <p:nvSpPr>
          <p:cNvPr id="10" name="Title 1"/>
          <p:cNvSpPr txBox="1">
            <a:spLocks/>
          </p:cNvSpPr>
          <p:nvPr/>
        </p:nvSpPr>
        <p:spPr>
          <a:xfrm>
            <a:off x="198134" y="271147"/>
            <a:ext cx="8741880" cy="674653"/>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defRPr/>
            </a:pPr>
            <a:r>
              <a:rPr sz="3900" dirty="0"/>
              <a:t>Post-Contract Stage: Manage &amp; Monitor</a:t>
            </a:r>
          </a:p>
        </p:txBody>
      </p:sp>
      <p:sp>
        <p:nvSpPr>
          <p:cNvPr id="9" name="Rectangle 8"/>
          <p:cNvSpPr/>
          <p:nvPr/>
        </p:nvSpPr>
        <p:spPr>
          <a:xfrm>
            <a:off x="6861175" y="2206625"/>
            <a:ext cx="279400" cy="588963"/>
          </a:xfrm>
          <a:prstGeom prst="rect">
            <a:avLst/>
          </a:prstGeom>
        </p:spPr>
        <p:txBody>
          <a:bodyPr wrap="none">
            <a:spAutoFit/>
          </a:bodyPr>
          <a:lstStyle/>
          <a:p>
            <a:pPr algn="ctr">
              <a:defRPr/>
            </a:pPr>
            <a:r>
              <a:rPr lang="en-US" sz="3235" dirty="0">
                <a:latin typeface="Calibri" panose="020F0502020204030204" pitchFamily="34" charset="0"/>
              </a:rPr>
              <a:t> </a:t>
            </a:r>
            <a:endParaRPr lang="en-US" sz="3235" dirty="0">
              <a:solidFill>
                <a:schemeClr val="accent2"/>
              </a:solidFill>
            </a:endParaRPr>
          </a:p>
        </p:txBody>
      </p:sp>
      <p:pic>
        <p:nvPicPr>
          <p:cNvPr id="327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8" y="2028825"/>
            <a:ext cx="33464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868738" y="1600200"/>
            <a:ext cx="5984875" cy="4872038"/>
          </a:xfrm>
          <a:prstGeom prst="rect">
            <a:avLst/>
          </a:prstGeom>
        </p:spPr>
        <p:txBody>
          <a:bodyPr>
            <a:spAutoFit/>
          </a:bodyPr>
          <a:lstStyle/>
          <a:p>
            <a:pPr>
              <a:defRPr/>
            </a:pPr>
            <a:r>
              <a:rPr lang="en-US" sz="3000" dirty="0">
                <a:latin typeface="+mj-lt"/>
              </a:rPr>
              <a:t>Landscape is evolving</a:t>
            </a:r>
          </a:p>
          <a:p>
            <a:pPr>
              <a:defRPr/>
            </a:pPr>
            <a:endParaRPr lang="en-US" sz="3000" dirty="0">
              <a:latin typeface="+mj-lt"/>
            </a:endParaRPr>
          </a:p>
          <a:p>
            <a:pPr>
              <a:defRPr/>
            </a:pPr>
            <a:r>
              <a:rPr lang="en-US" sz="3000" dirty="0">
                <a:latin typeface="+mj-lt"/>
              </a:rPr>
              <a:t>Watch SLA commitments</a:t>
            </a:r>
          </a:p>
          <a:p>
            <a:pPr>
              <a:defRPr/>
            </a:pPr>
            <a:endParaRPr lang="en-US" sz="3000" dirty="0">
              <a:latin typeface="+mj-lt"/>
            </a:endParaRPr>
          </a:p>
          <a:p>
            <a:pPr>
              <a:defRPr/>
            </a:pPr>
            <a:r>
              <a:rPr lang="en-US" sz="3000" dirty="0">
                <a:latin typeface="+mj-lt"/>
              </a:rPr>
              <a:t>Financial stability &amp; entity</a:t>
            </a:r>
          </a:p>
          <a:p>
            <a:pPr>
              <a:defRPr/>
            </a:pPr>
            <a:r>
              <a:rPr lang="en-US" sz="3000" dirty="0">
                <a:latin typeface="+mj-lt"/>
              </a:rPr>
              <a:t>change</a:t>
            </a:r>
          </a:p>
          <a:p>
            <a:pPr>
              <a:defRPr/>
            </a:pPr>
            <a:endParaRPr lang="en-US" sz="3000" dirty="0">
              <a:latin typeface="+mj-lt"/>
            </a:endParaRPr>
          </a:p>
          <a:p>
            <a:pPr>
              <a:defRPr/>
            </a:pPr>
            <a:r>
              <a:rPr lang="en-US" sz="3000" dirty="0">
                <a:latin typeface="+mj-lt"/>
              </a:rPr>
              <a:t>Changes to contract terms</a:t>
            </a:r>
          </a:p>
          <a:p>
            <a:pPr>
              <a:defRPr/>
            </a:pPr>
            <a:endParaRPr lang="en-US" sz="3529" dirty="0">
              <a:latin typeface="Calibri" panose="020F0502020204030204" pitchFamily="34" charset="0"/>
            </a:endParaRPr>
          </a:p>
          <a:p>
            <a:pPr>
              <a:defRPr/>
            </a:pPr>
            <a:r>
              <a:rPr lang="en-US" sz="3529" dirty="0">
                <a:latin typeface="Calibri" panose="020F0502020204030204" pitchFamily="34" charset="0"/>
              </a:rPr>
              <a:t>         </a:t>
            </a:r>
            <a:r>
              <a:rPr lang="en-US" sz="3529" dirty="0">
                <a:solidFill>
                  <a:schemeClr val="accent2"/>
                </a:solidFill>
                <a:latin typeface="Calibri" panose="020F0502020204030204" pitchFamily="34" charset="0"/>
              </a:rPr>
              <a:t> </a:t>
            </a:r>
          </a:p>
        </p:txBody>
      </p:sp>
    </p:spTree>
    <p:extLst>
      <p:ext uri="{BB962C8B-B14F-4D97-AF65-F5344CB8AC3E}">
        <p14:creationId xmlns:p14="http://schemas.microsoft.com/office/powerpoint/2010/main" val="338167458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8"/>
          <p:cNvSpPr>
            <a:spLocks noGrp="1"/>
          </p:cNvSpPr>
          <p:nvPr>
            <p:ph type="body" sz="half" idx="2"/>
          </p:nvPr>
        </p:nvSpPr>
        <p:spPr>
          <a:xfrm>
            <a:off x="457200" y="1752600"/>
            <a:ext cx="4876800" cy="3354388"/>
          </a:xfrm>
        </p:spPr>
        <p:style>
          <a:lnRef idx="2">
            <a:schemeClr val="dk1"/>
          </a:lnRef>
          <a:fillRef idx="1">
            <a:schemeClr val="lt1"/>
          </a:fillRef>
          <a:effectRef idx="0">
            <a:schemeClr val="dk1"/>
          </a:effectRef>
          <a:fontRef idx="minor">
            <a:schemeClr val="dk1"/>
          </a:fontRef>
        </p:style>
        <p:txBody>
          <a:bodyPr/>
          <a:lstStyle/>
          <a:p>
            <a:r>
              <a:rPr lang="en-US" altLang="en-US" sz="1400" b="1" dirty="0" smtClean="0">
                <a:solidFill>
                  <a:schemeClr val="tx1"/>
                </a:solidFill>
                <a:ea typeface="MS PGothic" panose="020B0600070205080204" pitchFamily="34" charset="-128"/>
              </a:rPr>
              <a:t>Clinton Mikel </a:t>
            </a:r>
            <a:r>
              <a:rPr lang="en-US" altLang="en-US" sz="1400" dirty="0" smtClean="0">
                <a:solidFill>
                  <a:schemeClr val="tx1"/>
                </a:solidFill>
                <a:ea typeface="MS PGothic" panose="020B0600070205080204" pitchFamily="34" charset="-128"/>
              </a:rPr>
              <a:t>is a Partner with The Health Law Partners, P.C. He is a graduate of Cornell University and the University of Michigan Law School. Mr. Mikel is the Chair of the American Bar Association, Health Law Section’s, eHealth, Privacy &amp; Security Interest Group.</a:t>
            </a:r>
          </a:p>
          <a:p>
            <a:endParaRPr lang="en-US" altLang="en-US" sz="1400" dirty="0" smtClean="0">
              <a:solidFill>
                <a:schemeClr val="tx1"/>
              </a:solidFill>
              <a:ea typeface="MS PGothic" panose="020B0600070205080204" pitchFamily="34" charset="-128"/>
            </a:endParaRPr>
          </a:p>
          <a:p>
            <a:r>
              <a:rPr lang="en-US" altLang="en-US" sz="1400" dirty="0" smtClean="0">
                <a:solidFill>
                  <a:schemeClr val="tx1"/>
                </a:solidFill>
                <a:ea typeface="MS PGothic" panose="020B0600070205080204" pitchFamily="34" charset="-128"/>
              </a:rPr>
              <a:t>Mr. Mikel practices in almost all areas of healthcare law, but devotes a substantial portion of his practice to compliance with federal and state health care regulations and transactional matters. Mr. Mikel has expertise in HIPAA and state privacy laws, federal and state information breaches (strategic investigations and disclosures), state and federal telehealth/telemedicine issues, federal and state self-referral laws, including Stark, federal and state anti-kickback laws, and information technology issues.</a:t>
            </a:r>
          </a:p>
        </p:txBody>
      </p:sp>
      <p:sp>
        <p:nvSpPr>
          <p:cNvPr id="57349" name="TextBox 17"/>
          <p:cNvSpPr txBox="1">
            <a:spLocks noChangeArrowheads="1"/>
          </p:cNvSpPr>
          <p:nvPr/>
        </p:nvSpPr>
        <p:spPr bwMode="auto">
          <a:xfrm>
            <a:off x="5791200" y="5029200"/>
            <a:ext cx="2692400" cy="1200329"/>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dirty="0" smtClean="0">
                <a:hlinkClick r:id="rId2"/>
              </a:rPr>
              <a:t>cmikel@thehlp.com</a:t>
            </a:r>
            <a:endParaRPr lang="en-US" dirty="0" smtClean="0"/>
          </a:p>
          <a:p>
            <a:pPr eaLnBrk="1" hangingPunct="1">
              <a:defRPr/>
            </a:pPr>
            <a:r>
              <a:rPr lang="en-US" dirty="0" smtClean="0"/>
              <a:t>Phone: (248) 996-8510</a:t>
            </a:r>
          </a:p>
          <a:p>
            <a:pPr eaLnBrk="1" hangingPunct="1">
              <a:defRPr/>
            </a:pPr>
            <a:r>
              <a:rPr lang="en-US" dirty="0" smtClean="0">
                <a:hlinkClick r:id="rId3"/>
              </a:rPr>
              <a:t>www.thehlp.com</a:t>
            </a:r>
            <a:endParaRPr lang="en-US" dirty="0" smtClean="0"/>
          </a:p>
          <a:p>
            <a:pPr eaLnBrk="1" hangingPunct="1">
              <a:defRPr/>
            </a:pPr>
            <a:r>
              <a:rPr lang="en-US" sz="1100" dirty="0">
                <a:hlinkClick r:id="rId4"/>
              </a:rPr>
              <a:t>https://</a:t>
            </a:r>
            <a:r>
              <a:rPr lang="en-US" sz="1100" dirty="0" smtClean="0">
                <a:hlinkClick r:id="rId4"/>
              </a:rPr>
              <a:t>www.linkedin.com/in/clintonmikel</a:t>
            </a:r>
            <a:r>
              <a:rPr lang="en-US" dirty="0" smtClean="0"/>
              <a:t> </a:t>
            </a:r>
          </a:p>
        </p:txBody>
      </p:sp>
      <p:pic>
        <p:nvPicPr>
          <p:cNvPr id="8" name="Picture 7" descr="C.Mikel Croppe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828800"/>
            <a:ext cx="273269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0417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152400"/>
            <a:ext cx="9829800" cy="838200"/>
          </a:xfrm>
        </p:spPr>
        <p:txBody>
          <a:bodyPr/>
          <a:lstStyle/>
          <a:p>
            <a:pPr algn="ctr"/>
            <a:r>
              <a:rPr lang="en-US" altLang="en-US" sz="5400" dirty="0" smtClean="0"/>
              <a:t>Cloud Contracting</a:t>
            </a:r>
          </a:p>
        </p:txBody>
      </p:sp>
      <p:sp>
        <p:nvSpPr>
          <p:cNvPr id="3075" name="Content Placeholder 2"/>
          <p:cNvSpPr>
            <a:spLocks noGrp="1"/>
          </p:cNvSpPr>
          <p:nvPr>
            <p:ph idx="1"/>
          </p:nvPr>
        </p:nvSpPr>
        <p:spPr>
          <a:xfrm>
            <a:off x="381000" y="1371600"/>
            <a:ext cx="8382000" cy="5181600"/>
          </a:xfrm>
        </p:spPr>
        <p:txBody>
          <a:bodyPr/>
          <a:lstStyle/>
          <a:p>
            <a:pPr marL="0" lvl="2" indent="0">
              <a:buFontTx/>
              <a:buNone/>
              <a:defRPr/>
            </a:pPr>
            <a:endParaRPr lang="en-US" sz="1200" dirty="0" smtClean="0"/>
          </a:p>
          <a:p>
            <a:pPr marL="0" lvl="2" indent="0">
              <a:buFontTx/>
              <a:buNone/>
              <a:defRPr/>
            </a:pPr>
            <a:endParaRPr lang="en-US" sz="3600" dirty="0" smtClean="0"/>
          </a:p>
          <a:p>
            <a:pPr marL="233363" lvl="2" indent="-233363">
              <a:defRPr/>
            </a:pPr>
            <a:endParaRPr lang="en-US" sz="3600" dirty="0"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867400" cy="402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26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9829800" cy="838200"/>
          </a:xfrm>
        </p:spPr>
        <p:txBody>
          <a:bodyPr/>
          <a:lstStyle/>
          <a:p>
            <a:pPr algn="ctr"/>
            <a:r>
              <a:rPr lang="en-US" altLang="en-US" sz="4500" dirty="0" smtClean="0"/>
              <a:t>What is the “Cloud”?</a:t>
            </a:r>
          </a:p>
        </p:txBody>
      </p:sp>
      <p:sp>
        <p:nvSpPr>
          <p:cNvPr id="12291" name="Content Placeholder 2"/>
          <p:cNvSpPr>
            <a:spLocks noGrp="1"/>
          </p:cNvSpPr>
          <p:nvPr>
            <p:ph idx="1"/>
          </p:nvPr>
        </p:nvSpPr>
        <p:spPr>
          <a:xfrm>
            <a:off x="381000" y="1371600"/>
            <a:ext cx="8382000" cy="5181600"/>
          </a:xfrm>
        </p:spPr>
        <p:txBody>
          <a:bodyPr/>
          <a:lstStyle/>
          <a:p>
            <a:r>
              <a:rPr lang="en-US" altLang="en-US" sz="3600" b="1" u="sng" dirty="0" smtClean="0"/>
              <a:t>Cloud Computing</a:t>
            </a:r>
            <a:r>
              <a:rPr lang="en-US" altLang="en-US" sz="2400" dirty="0" smtClean="0"/>
              <a:t>:</a:t>
            </a:r>
          </a:p>
          <a:p>
            <a:pPr>
              <a:buFontTx/>
              <a:buNone/>
            </a:pPr>
            <a:endParaRPr lang="en-US" altLang="en-US" sz="800" dirty="0" smtClean="0"/>
          </a:p>
          <a:p>
            <a:pPr lvl="1"/>
            <a:r>
              <a:rPr lang="en-US" altLang="en-US" sz="2400" u="sng" dirty="0" smtClean="0"/>
              <a:t>Five essential characteristics</a:t>
            </a:r>
            <a:r>
              <a:rPr lang="en-US" altLang="en-US" sz="2400" dirty="0" smtClean="0"/>
              <a:t>:</a:t>
            </a:r>
          </a:p>
          <a:p>
            <a:pPr marL="1371600" lvl="2" indent="-457200">
              <a:buFontTx/>
              <a:buAutoNum type="arabicPeriod"/>
            </a:pPr>
            <a:r>
              <a:rPr lang="en-US" altLang="en-US" dirty="0" smtClean="0"/>
              <a:t>On-demand self-service;</a:t>
            </a:r>
          </a:p>
          <a:p>
            <a:pPr marL="1371600" lvl="2" indent="-457200">
              <a:buFontTx/>
              <a:buAutoNum type="arabicPeriod"/>
            </a:pPr>
            <a:r>
              <a:rPr lang="en-US" altLang="en-US" dirty="0" smtClean="0"/>
              <a:t>Broad network access;</a:t>
            </a:r>
          </a:p>
          <a:p>
            <a:pPr marL="1371600" lvl="2" indent="-457200">
              <a:buFontTx/>
              <a:buAutoNum type="arabicPeriod"/>
            </a:pPr>
            <a:r>
              <a:rPr lang="en-US" altLang="en-US" dirty="0" smtClean="0"/>
              <a:t>Resource pooling;</a:t>
            </a:r>
          </a:p>
          <a:p>
            <a:pPr marL="1371600" lvl="2" indent="-457200">
              <a:buFontTx/>
              <a:buAutoNum type="arabicPeriod"/>
            </a:pPr>
            <a:r>
              <a:rPr lang="en-US" altLang="en-US" dirty="0" smtClean="0"/>
              <a:t>Rapid elasticity or expansion; and</a:t>
            </a:r>
          </a:p>
          <a:p>
            <a:pPr marL="1371600" lvl="2" indent="-457200">
              <a:buFontTx/>
              <a:buAutoNum type="arabicPeriod"/>
            </a:pPr>
            <a:r>
              <a:rPr lang="en-US" altLang="en-US" dirty="0" smtClean="0"/>
              <a:t>Measured service.</a:t>
            </a:r>
          </a:p>
          <a:p>
            <a:pPr lvl="1"/>
            <a:r>
              <a:rPr lang="en-US" altLang="en-US" sz="2400" u="sng" dirty="0" smtClean="0"/>
              <a:t>Three service models</a:t>
            </a:r>
            <a:r>
              <a:rPr lang="en-US" altLang="en-US" sz="2400" dirty="0" smtClean="0"/>
              <a:t>: (1) software; (2) platform; and (3) infrastructure.</a:t>
            </a:r>
          </a:p>
          <a:p>
            <a:pPr lvl="1"/>
            <a:r>
              <a:rPr lang="en-US" altLang="en-US" sz="2400" u="sng" dirty="0" smtClean="0"/>
              <a:t>Four deployment models</a:t>
            </a:r>
            <a:r>
              <a:rPr lang="en-US" altLang="en-US" sz="2400" dirty="0" smtClean="0"/>
              <a:t>: (1) private; (2) community; (3) public; and (4) hybrid.</a:t>
            </a:r>
          </a:p>
          <a:p>
            <a:pPr marL="1371600" lvl="2" indent="-457200">
              <a:buFontTx/>
              <a:buAutoNum type="arabicPeriod"/>
            </a:pPr>
            <a:endParaRPr lang="en-US" altLang="en-US" sz="2000" dirty="0" smtClean="0"/>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3181350" cy="238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031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52400"/>
            <a:ext cx="9829800" cy="838200"/>
          </a:xfrm>
        </p:spPr>
        <p:txBody>
          <a:bodyPr/>
          <a:lstStyle/>
          <a:p>
            <a:pPr algn="ctr"/>
            <a:r>
              <a:rPr lang="en-US" altLang="en-US" sz="5400" dirty="0" smtClean="0"/>
              <a:t>Cloud Contracting</a:t>
            </a:r>
          </a:p>
        </p:txBody>
      </p:sp>
      <p:sp>
        <p:nvSpPr>
          <p:cNvPr id="3075" name="Content Placeholder 2"/>
          <p:cNvSpPr>
            <a:spLocks noGrp="1"/>
          </p:cNvSpPr>
          <p:nvPr>
            <p:ph idx="1"/>
          </p:nvPr>
        </p:nvSpPr>
        <p:spPr>
          <a:xfrm>
            <a:off x="381000" y="1371600"/>
            <a:ext cx="8382000" cy="5181600"/>
          </a:xfrm>
        </p:spPr>
        <p:txBody>
          <a:bodyPr/>
          <a:lstStyle/>
          <a:p>
            <a:pPr marL="0" indent="0" defTabSz="457200" eaLnBrk="1" fontAlgn="auto" hangingPunct="1">
              <a:spcAft>
                <a:spcPts val="0"/>
              </a:spcAft>
              <a:buFontTx/>
              <a:buNone/>
              <a:defRPr/>
            </a:pPr>
            <a:r>
              <a:rPr lang="en-US" sz="2400" b="1" u="sng" dirty="0" smtClean="0">
                <a:latin typeface="+mj-lt"/>
              </a:rPr>
              <a:t>Preliminary Inquiries When Choosing a Cloud Vendor</a:t>
            </a:r>
            <a:r>
              <a:rPr lang="en-US" sz="2400" dirty="0" smtClean="0">
                <a:latin typeface="+mj-lt"/>
              </a:rPr>
              <a:t>:</a:t>
            </a:r>
          </a:p>
          <a:p>
            <a:pPr marL="0" indent="0" defTabSz="457200" eaLnBrk="1" fontAlgn="auto" hangingPunct="1">
              <a:spcAft>
                <a:spcPts val="0"/>
              </a:spcAft>
              <a:buFontTx/>
              <a:buNone/>
              <a:defRPr/>
            </a:pPr>
            <a:endParaRPr lang="en-US" sz="1200" dirty="0" smtClean="0">
              <a:latin typeface="+mj-lt"/>
            </a:endParaRPr>
          </a:p>
          <a:p>
            <a:pPr marL="342900" indent="-342900" defTabSz="457200" eaLnBrk="1" fontAlgn="auto" hangingPunct="1">
              <a:spcAft>
                <a:spcPts val="0"/>
              </a:spcAft>
              <a:buFont typeface="Arial"/>
              <a:buChar char="•"/>
              <a:defRPr/>
            </a:pPr>
            <a:r>
              <a:rPr lang="en-US" sz="2200" dirty="0" smtClean="0">
                <a:latin typeface="+mj-lt"/>
              </a:rPr>
              <a:t>What is the </a:t>
            </a:r>
            <a:r>
              <a:rPr lang="en-US" sz="2200" kern="1200" dirty="0" smtClean="0">
                <a:latin typeface="+mj-lt"/>
                <a:ea typeface="MS PGothic" pitchFamily="34" charset="-128"/>
              </a:rPr>
              <a:t>scope </a:t>
            </a:r>
            <a:r>
              <a:rPr lang="en-US" sz="2200" kern="1200" dirty="0">
                <a:latin typeface="+mj-lt"/>
                <a:ea typeface="MS PGothic" pitchFamily="34" charset="-128"/>
              </a:rPr>
              <a:t>of services the </a:t>
            </a:r>
            <a:r>
              <a:rPr lang="en-US" sz="2200" kern="1200" dirty="0" smtClean="0">
                <a:latin typeface="+mj-lt"/>
                <a:ea typeface="MS PGothic" pitchFamily="34" charset="-128"/>
              </a:rPr>
              <a:t>cloud vendor provides and what type of data is involved? </a:t>
            </a:r>
          </a:p>
          <a:p>
            <a:pPr marL="342900" indent="-342900" defTabSz="457200" eaLnBrk="1" fontAlgn="auto" hangingPunct="1">
              <a:spcAft>
                <a:spcPts val="0"/>
              </a:spcAft>
              <a:buFont typeface="Arial"/>
              <a:buChar char="•"/>
              <a:defRPr/>
            </a:pPr>
            <a:r>
              <a:rPr lang="en-US" sz="2200" kern="1200" dirty="0">
                <a:latin typeface="+mj-lt"/>
                <a:ea typeface="MS PGothic" pitchFamily="34" charset="-128"/>
              </a:rPr>
              <a:t>Where will </a:t>
            </a:r>
            <a:r>
              <a:rPr lang="en-US" sz="2200" kern="1200" dirty="0" smtClean="0">
                <a:latin typeface="+mj-lt"/>
                <a:ea typeface="MS PGothic" pitchFamily="34" charset="-128"/>
              </a:rPr>
              <a:t>data </a:t>
            </a:r>
            <a:r>
              <a:rPr lang="en-US" sz="2200" kern="1200" dirty="0">
                <a:latin typeface="+mj-lt"/>
                <a:ea typeface="MS PGothic" pitchFamily="34" charset="-128"/>
              </a:rPr>
              <a:t>originate, reside </a:t>
            </a:r>
            <a:r>
              <a:rPr lang="en-US" sz="2200" kern="1200" dirty="0" smtClean="0">
                <a:latin typeface="+mj-lt"/>
                <a:ea typeface="MS PGothic" pitchFamily="34" charset="-128"/>
              </a:rPr>
              <a:t>(backup</a:t>
            </a:r>
            <a:r>
              <a:rPr lang="en-US" sz="2200" kern="1200" dirty="0">
                <a:latin typeface="+mj-lt"/>
                <a:ea typeface="MS PGothic" pitchFamily="34" charset="-128"/>
              </a:rPr>
              <a:t>), and be accessed?</a:t>
            </a:r>
          </a:p>
          <a:p>
            <a:pPr marL="342900" indent="-342900" defTabSz="457200" eaLnBrk="1" fontAlgn="auto" hangingPunct="1">
              <a:spcAft>
                <a:spcPts val="0"/>
              </a:spcAft>
              <a:buFont typeface="Arial"/>
              <a:buChar char="•"/>
              <a:defRPr/>
            </a:pPr>
            <a:r>
              <a:rPr lang="en-US" sz="2200" kern="1200" dirty="0" smtClean="0">
                <a:latin typeface="+mj-lt"/>
                <a:ea typeface="MS PGothic" pitchFamily="34" charset="-128"/>
              </a:rPr>
              <a:t>Who are the cloud vendor’s subcontractors and will they be </a:t>
            </a:r>
            <a:r>
              <a:rPr lang="en-US" sz="2200" kern="1200" dirty="0">
                <a:latin typeface="+mj-lt"/>
                <a:ea typeface="MS PGothic" pitchFamily="34" charset="-128"/>
              </a:rPr>
              <a:t>able to view or modify the </a:t>
            </a:r>
            <a:r>
              <a:rPr lang="en-US" sz="2200" kern="1200" dirty="0" smtClean="0">
                <a:latin typeface="+mj-lt"/>
                <a:ea typeface="MS PGothic" pitchFamily="34" charset="-128"/>
              </a:rPr>
              <a:t>data? </a:t>
            </a:r>
          </a:p>
          <a:p>
            <a:pPr marL="342900" indent="-342900" defTabSz="457200" eaLnBrk="1" fontAlgn="auto" hangingPunct="1">
              <a:spcAft>
                <a:spcPts val="0"/>
              </a:spcAft>
              <a:buFont typeface="Arial"/>
              <a:buChar char="•"/>
              <a:defRPr/>
            </a:pPr>
            <a:r>
              <a:rPr lang="en-US" sz="2200" kern="1200" dirty="0" smtClean="0">
                <a:latin typeface="+mj-lt"/>
                <a:ea typeface="MS PGothic" pitchFamily="34" charset="-128"/>
              </a:rPr>
              <a:t>What is the pricing &amp; payment structure?</a:t>
            </a:r>
          </a:p>
          <a:p>
            <a:pPr marL="342900" indent="-342900" defTabSz="457200" eaLnBrk="1" fontAlgn="auto" hangingPunct="1">
              <a:spcAft>
                <a:spcPts val="0"/>
              </a:spcAft>
              <a:buFont typeface="Arial"/>
              <a:buChar char="•"/>
              <a:defRPr/>
            </a:pPr>
            <a:r>
              <a:rPr lang="en-US" sz="2200" kern="1200" dirty="0" smtClean="0">
                <a:latin typeface="+mj-lt"/>
                <a:ea typeface="MS PGothic" pitchFamily="34" charset="-128"/>
              </a:rPr>
              <a:t>What bandwidth and connectivity backup is offered?</a:t>
            </a:r>
          </a:p>
          <a:p>
            <a:pPr marL="0" indent="0" defTabSz="457200" eaLnBrk="1" fontAlgn="auto" hangingPunct="1">
              <a:spcAft>
                <a:spcPts val="0"/>
              </a:spcAft>
              <a:buFontTx/>
              <a:buNone/>
              <a:defRPr/>
            </a:pPr>
            <a:endParaRPr lang="en-US" sz="1200" kern="1200" dirty="0" smtClean="0">
              <a:latin typeface="+mj-lt"/>
              <a:ea typeface="MS PGothic" pitchFamily="34" charset="-128"/>
            </a:endParaRPr>
          </a:p>
          <a:p>
            <a:pPr marL="796925" indent="-339725" defTabSz="457200" eaLnBrk="1" fontAlgn="auto" hangingPunct="1">
              <a:spcAft>
                <a:spcPts val="0"/>
              </a:spcAft>
              <a:buFont typeface="Wingdings" panose="05000000000000000000" pitchFamily="2" charset="2"/>
              <a:buChar char="v"/>
              <a:defRPr/>
            </a:pPr>
            <a:r>
              <a:rPr lang="en-US" sz="2200" b="1" kern="1200" dirty="0">
                <a:ea typeface="MS PGothic" pitchFamily="34" charset="-128"/>
              </a:rPr>
              <a:t>Must do your due diligence to research your cloud vendor and its ability to comply with privacy and security expectations (</a:t>
            </a:r>
            <a:r>
              <a:rPr lang="en-US" sz="2200" b="1" i="1" kern="1200" dirty="0">
                <a:ea typeface="MS PGothic" pitchFamily="34" charset="-128"/>
              </a:rPr>
              <a:t>e.g.</a:t>
            </a:r>
            <a:r>
              <a:rPr lang="en-US" sz="2200" b="1" kern="1200" dirty="0">
                <a:ea typeface="MS PGothic" pitchFamily="34" charset="-128"/>
              </a:rPr>
              <a:t>, access controls, encryption, intrusion detection, etc.).</a:t>
            </a:r>
          </a:p>
          <a:p>
            <a:pPr defTabSz="457200" eaLnBrk="1" fontAlgn="auto" hangingPunct="1">
              <a:spcAft>
                <a:spcPts val="0"/>
              </a:spcAft>
              <a:buFont typeface="Wingdings" panose="05000000000000000000" pitchFamily="2" charset="2"/>
              <a:buChar char="v"/>
              <a:defRPr/>
            </a:pPr>
            <a:endParaRPr lang="en-US" sz="2200" kern="1200" dirty="0">
              <a:latin typeface="+mj-lt"/>
              <a:ea typeface="MS PGothic" pitchFamily="34" charset="-128"/>
            </a:endParaRPr>
          </a:p>
          <a:p>
            <a:pPr marL="233363" lvl="2" indent="-233363">
              <a:defRPr/>
            </a:pPr>
            <a:endParaRPr lang="en-US" dirty="0" smtClean="0">
              <a:latin typeface="+mj-lt"/>
            </a:endParaRPr>
          </a:p>
          <a:p>
            <a:pPr marL="233363" lvl="2" indent="-233363">
              <a:defRPr/>
            </a:pPr>
            <a:endParaRPr lang="en-US" sz="3600" dirty="0" smtClean="0"/>
          </a:p>
        </p:txBody>
      </p:sp>
    </p:spTree>
    <p:extLst>
      <p:ext uri="{BB962C8B-B14F-4D97-AF65-F5344CB8AC3E}">
        <p14:creationId xmlns:p14="http://schemas.microsoft.com/office/powerpoint/2010/main" val="17142784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152400"/>
            <a:ext cx="9829800" cy="838200"/>
          </a:xfrm>
        </p:spPr>
        <p:txBody>
          <a:bodyPr/>
          <a:lstStyle/>
          <a:p>
            <a:pPr algn="ctr"/>
            <a:r>
              <a:rPr lang="en-US" altLang="en-US" sz="5000" dirty="0" smtClean="0"/>
              <a:t>Cloud Contracting</a:t>
            </a:r>
          </a:p>
        </p:txBody>
      </p:sp>
      <p:sp>
        <p:nvSpPr>
          <p:cNvPr id="3075" name="Content Placeholder 2"/>
          <p:cNvSpPr>
            <a:spLocks noGrp="1"/>
          </p:cNvSpPr>
          <p:nvPr>
            <p:ph idx="1"/>
          </p:nvPr>
        </p:nvSpPr>
        <p:spPr>
          <a:xfrm>
            <a:off x="152400" y="1905000"/>
            <a:ext cx="8915400" cy="4648200"/>
          </a:xfrm>
          <a:extLst/>
        </p:spPr>
        <p:txBody>
          <a:bodyPr numCol="2"/>
          <a:lstStyle/>
          <a:p>
            <a:pPr marL="233363" lvl="2" indent="-233363">
              <a:defRPr/>
            </a:pPr>
            <a:r>
              <a:rPr lang="en-US" dirty="0" smtClean="0">
                <a:latin typeface="+mj-lt"/>
              </a:rPr>
              <a:t>Data Protection (Privacy &amp; Security)</a:t>
            </a:r>
          </a:p>
          <a:p>
            <a:pPr marL="233363" indent="-233363" eaLnBrk="1" fontAlgn="auto" hangingPunct="1">
              <a:spcAft>
                <a:spcPts val="0"/>
              </a:spcAft>
              <a:buFont typeface="Arial"/>
              <a:buChar char="•"/>
              <a:defRPr/>
            </a:pPr>
            <a:r>
              <a:rPr lang="en-US" sz="2400" dirty="0">
                <a:latin typeface="+mj-lt"/>
              </a:rPr>
              <a:t>Breach Notification and </a:t>
            </a:r>
            <a:r>
              <a:rPr lang="en-US" sz="2400" dirty="0" smtClean="0">
                <a:latin typeface="+mj-lt"/>
              </a:rPr>
              <a:t>Mitigation</a:t>
            </a:r>
          </a:p>
          <a:p>
            <a:pPr marL="233363" indent="-233363" eaLnBrk="1" fontAlgn="auto" hangingPunct="1">
              <a:spcAft>
                <a:spcPts val="0"/>
              </a:spcAft>
              <a:buFont typeface="Arial"/>
              <a:buChar char="•"/>
              <a:defRPr/>
            </a:pPr>
            <a:r>
              <a:rPr lang="en-US" sz="2400" dirty="0" smtClean="0">
                <a:latin typeface="+mj-lt"/>
              </a:rPr>
              <a:t>Data Destruction and Retention</a:t>
            </a:r>
            <a:endParaRPr lang="en-US" sz="2400" dirty="0">
              <a:latin typeface="+mj-lt"/>
            </a:endParaRPr>
          </a:p>
          <a:p>
            <a:pPr marL="233363" indent="-233363" eaLnBrk="1" fontAlgn="auto" hangingPunct="1">
              <a:spcAft>
                <a:spcPts val="0"/>
              </a:spcAft>
              <a:buFont typeface="Arial"/>
              <a:buChar char="•"/>
              <a:defRPr/>
            </a:pPr>
            <a:r>
              <a:rPr lang="en-US" sz="2400" dirty="0" smtClean="0">
                <a:latin typeface="+mj-lt"/>
              </a:rPr>
              <a:t>Representations </a:t>
            </a:r>
            <a:r>
              <a:rPr lang="en-US" sz="2400" dirty="0">
                <a:latin typeface="+mj-lt"/>
              </a:rPr>
              <a:t>and Warranties</a:t>
            </a:r>
          </a:p>
          <a:p>
            <a:pPr marL="233363" indent="-233363" eaLnBrk="1" fontAlgn="auto" hangingPunct="1">
              <a:spcAft>
                <a:spcPts val="0"/>
              </a:spcAft>
              <a:buFont typeface="Arial"/>
              <a:buChar char="•"/>
              <a:defRPr/>
            </a:pPr>
            <a:r>
              <a:rPr lang="en-US" sz="2400" dirty="0">
                <a:latin typeface="+mj-lt"/>
              </a:rPr>
              <a:t>Data Ownership</a:t>
            </a:r>
          </a:p>
          <a:p>
            <a:pPr marL="233363" indent="-233363" eaLnBrk="1" fontAlgn="auto" hangingPunct="1">
              <a:spcAft>
                <a:spcPts val="0"/>
              </a:spcAft>
              <a:buFont typeface="Arial"/>
              <a:buChar char="•"/>
              <a:defRPr/>
            </a:pPr>
            <a:r>
              <a:rPr lang="en-US" sz="2400" dirty="0" smtClean="0">
                <a:latin typeface="+mj-lt"/>
              </a:rPr>
              <a:t>Term and Termination </a:t>
            </a:r>
            <a:r>
              <a:rPr lang="en-US" sz="2400" dirty="0">
                <a:latin typeface="+mj-lt"/>
              </a:rPr>
              <a:t>Rights</a:t>
            </a:r>
          </a:p>
          <a:p>
            <a:pPr marL="233363" indent="-233363" eaLnBrk="1" fontAlgn="auto" hangingPunct="1">
              <a:spcAft>
                <a:spcPts val="0"/>
              </a:spcAft>
              <a:buFont typeface="Arial"/>
              <a:buChar char="•"/>
              <a:defRPr/>
            </a:pPr>
            <a:r>
              <a:rPr lang="en-US" sz="2400" dirty="0">
                <a:latin typeface="+mj-lt"/>
              </a:rPr>
              <a:t>Indemnification</a:t>
            </a:r>
          </a:p>
          <a:p>
            <a:pPr marL="233363" indent="-233363" eaLnBrk="1" fontAlgn="auto" hangingPunct="1">
              <a:spcAft>
                <a:spcPts val="0"/>
              </a:spcAft>
              <a:buFont typeface="Arial"/>
              <a:buChar char="•"/>
              <a:defRPr/>
            </a:pPr>
            <a:r>
              <a:rPr lang="en-US" sz="2400" dirty="0">
                <a:latin typeface="+mj-lt"/>
              </a:rPr>
              <a:t>Limitation of </a:t>
            </a:r>
            <a:r>
              <a:rPr lang="en-US" sz="2400" dirty="0" smtClean="0">
                <a:latin typeface="+mj-lt"/>
              </a:rPr>
              <a:t>Liability/Risk Allocation</a:t>
            </a:r>
          </a:p>
          <a:p>
            <a:pPr marL="233363" indent="-233363" eaLnBrk="1" fontAlgn="auto" hangingPunct="1">
              <a:spcAft>
                <a:spcPts val="0"/>
              </a:spcAft>
              <a:buFont typeface="Arial"/>
              <a:buChar char="•"/>
              <a:defRPr/>
            </a:pPr>
            <a:r>
              <a:rPr lang="en-US" sz="2400" dirty="0" smtClean="0">
                <a:latin typeface="+mj-lt"/>
              </a:rPr>
              <a:t>Audit Rights</a:t>
            </a:r>
          </a:p>
          <a:p>
            <a:pPr marL="233363" lvl="2" indent="-233363">
              <a:defRPr/>
            </a:pPr>
            <a:r>
              <a:rPr lang="en-US" dirty="0" smtClean="0">
                <a:latin typeface="+mj-lt"/>
              </a:rPr>
              <a:t>Change in Law or Internal Policy</a:t>
            </a:r>
          </a:p>
          <a:p>
            <a:pPr marL="233363" lvl="2" indent="-233363">
              <a:defRPr/>
            </a:pPr>
            <a:r>
              <a:rPr lang="en-US" dirty="0" smtClean="0">
                <a:latin typeface="+mj-lt"/>
              </a:rPr>
              <a:t>Change in Service</a:t>
            </a:r>
          </a:p>
          <a:p>
            <a:pPr marL="233363" lvl="2" indent="-233363">
              <a:defRPr/>
            </a:pPr>
            <a:r>
              <a:rPr lang="en-US" dirty="0" smtClean="0">
                <a:latin typeface="+mj-lt"/>
              </a:rPr>
              <a:t>Remedies for Contract Breach</a:t>
            </a:r>
          </a:p>
          <a:p>
            <a:pPr marL="233363" lvl="2" indent="-233363">
              <a:defRPr/>
            </a:pPr>
            <a:r>
              <a:rPr lang="en-US" dirty="0" smtClean="0">
                <a:latin typeface="+mj-lt"/>
              </a:rPr>
              <a:t>All Promises and Representations Included</a:t>
            </a:r>
          </a:p>
          <a:p>
            <a:pPr marL="233363" lvl="2" indent="-233363">
              <a:defRPr/>
            </a:pPr>
            <a:r>
              <a:rPr lang="en-US" dirty="0" smtClean="0">
                <a:latin typeface="+mj-lt"/>
              </a:rPr>
              <a:t>Support and Maintenance</a:t>
            </a:r>
          </a:p>
          <a:p>
            <a:pPr marL="233363" lvl="2" indent="-233363">
              <a:defRPr/>
            </a:pPr>
            <a:r>
              <a:rPr lang="en-US" dirty="0" smtClean="0">
                <a:latin typeface="+mj-lt"/>
              </a:rPr>
              <a:t>Training</a:t>
            </a:r>
          </a:p>
        </p:txBody>
      </p:sp>
      <p:sp>
        <p:nvSpPr>
          <p:cNvPr id="20484" name="Rectangle 1"/>
          <p:cNvSpPr>
            <a:spLocks noChangeArrowheads="1"/>
          </p:cNvSpPr>
          <p:nvPr/>
        </p:nvSpPr>
        <p:spPr bwMode="auto">
          <a:xfrm>
            <a:off x="0" y="11430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bg1"/>
                </a:solidFill>
                <a:latin typeface="Arial" panose="020B0604020202020204" pitchFamily="34" charset="0"/>
              </a:defRPr>
            </a:lvl1pPr>
            <a:lvl2pPr marL="741363" indent="-284163" defTabSz="457200" eaLnBrk="0" hangingPunct="0">
              <a:spcBef>
                <a:spcPct val="20000"/>
              </a:spcBef>
              <a:buChar char="–"/>
              <a:defRPr sz="2800">
                <a:solidFill>
                  <a:schemeClr val="bg1"/>
                </a:solidFill>
                <a:latin typeface="Arial" panose="020B0604020202020204" pitchFamily="34" charset="0"/>
              </a:defRPr>
            </a:lvl2pPr>
            <a:lvl3pPr marL="1141413" indent="-227013" defTabSz="457200" eaLnBrk="0" hangingPunct="0">
              <a:spcBef>
                <a:spcPct val="20000"/>
              </a:spcBef>
              <a:buChar char="•"/>
              <a:defRPr sz="2400">
                <a:solidFill>
                  <a:schemeClr val="bg1"/>
                </a:solidFill>
                <a:latin typeface="Arial" panose="020B0604020202020204" pitchFamily="34" charset="0"/>
              </a:defRPr>
            </a:lvl3pPr>
            <a:lvl4pPr marL="1597025" indent="-227013" defTabSz="457200" eaLnBrk="0" hangingPunct="0">
              <a:spcBef>
                <a:spcPct val="20000"/>
              </a:spcBef>
              <a:buChar char="–"/>
              <a:defRPr sz="2000">
                <a:solidFill>
                  <a:schemeClr val="bg1"/>
                </a:solidFill>
                <a:latin typeface="Arial" panose="020B0604020202020204" pitchFamily="34" charset="0"/>
              </a:defRPr>
            </a:lvl4pPr>
            <a:lvl5pPr marL="2054225" indent="-227013" defTabSz="457200" eaLnBrk="0" hangingPunct="0">
              <a:spcBef>
                <a:spcPct val="20000"/>
              </a:spcBef>
              <a:buChar char="»"/>
              <a:defRPr sz="2000">
                <a:solidFill>
                  <a:schemeClr val="bg1"/>
                </a:solidFill>
                <a:latin typeface="Arial" panose="020B0604020202020204" pitchFamily="34" charset="0"/>
              </a:defRPr>
            </a:lvl5pPr>
            <a:lvl6pPr marL="2511425" indent="-227013" defTabSz="457200" eaLnBrk="0" fontAlgn="base" hangingPunct="0">
              <a:spcBef>
                <a:spcPct val="20000"/>
              </a:spcBef>
              <a:spcAft>
                <a:spcPct val="0"/>
              </a:spcAft>
              <a:buChar char="»"/>
              <a:defRPr sz="2000">
                <a:solidFill>
                  <a:schemeClr val="bg1"/>
                </a:solidFill>
                <a:latin typeface="Arial" panose="020B0604020202020204" pitchFamily="34" charset="0"/>
              </a:defRPr>
            </a:lvl6pPr>
            <a:lvl7pPr marL="2968625" indent="-227013" defTabSz="457200" eaLnBrk="0" fontAlgn="base" hangingPunct="0">
              <a:spcBef>
                <a:spcPct val="20000"/>
              </a:spcBef>
              <a:spcAft>
                <a:spcPct val="0"/>
              </a:spcAft>
              <a:buChar char="»"/>
              <a:defRPr sz="2000">
                <a:solidFill>
                  <a:schemeClr val="bg1"/>
                </a:solidFill>
                <a:latin typeface="Arial" panose="020B0604020202020204" pitchFamily="34" charset="0"/>
              </a:defRPr>
            </a:lvl7pPr>
            <a:lvl8pPr marL="3425825" indent="-227013" defTabSz="457200" eaLnBrk="0" fontAlgn="base" hangingPunct="0">
              <a:spcBef>
                <a:spcPct val="20000"/>
              </a:spcBef>
              <a:spcAft>
                <a:spcPct val="0"/>
              </a:spcAft>
              <a:buChar char="»"/>
              <a:defRPr sz="2000">
                <a:solidFill>
                  <a:schemeClr val="bg1"/>
                </a:solidFill>
                <a:latin typeface="Arial" panose="020B0604020202020204" pitchFamily="34" charset="0"/>
              </a:defRPr>
            </a:lvl8pPr>
            <a:lvl9pPr marL="3883025" indent="-227013" defTabSz="4572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3600" b="1" u="sng" dirty="0"/>
              <a:t>Contract Provisions (in general)</a:t>
            </a:r>
            <a:r>
              <a:rPr lang="en-US" altLang="en-US" sz="3600" dirty="0"/>
              <a:t>:</a:t>
            </a:r>
          </a:p>
        </p:txBody>
      </p:sp>
    </p:spTree>
    <p:extLst>
      <p:ext uri="{BB962C8B-B14F-4D97-AF65-F5344CB8AC3E}">
        <p14:creationId xmlns:p14="http://schemas.microsoft.com/office/powerpoint/2010/main" val="3111766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371600"/>
            <a:ext cx="8382000" cy="5181600"/>
          </a:xfrm>
        </p:spPr>
        <p:txBody>
          <a:bodyPr/>
          <a:lstStyle/>
          <a:p>
            <a:pPr marL="0" indent="0" defTabSz="457200" eaLnBrk="1" fontAlgn="auto" hangingPunct="1">
              <a:spcAft>
                <a:spcPts val="0"/>
              </a:spcAft>
              <a:buFontTx/>
              <a:buNone/>
              <a:defRPr/>
            </a:pPr>
            <a:r>
              <a:rPr lang="en-US" b="1" u="sng" dirty="0" smtClean="0">
                <a:latin typeface="+mj-lt"/>
              </a:rPr>
              <a:t>Pay Attention to Contract Definitions</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marL="284163" lvl="1">
              <a:spcAft>
                <a:spcPts val="600"/>
              </a:spcAft>
              <a:buFont typeface="Arial" panose="020B0604020202020204" pitchFamily="34" charset="0"/>
              <a:buChar char="•"/>
              <a:defRPr/>
            </a:pPr>
            <a:r>
              <a:rPr lang="en-US" sz="2400" dirty="0" smtClean="0">
                <a:latin typeface="+mj-lt"/>
              </a:rPr>
              <a:t>Customer</a:t>
            </a:r>
          </a:p>
          <a:p>
            <a:pPr marL="284163" lvl="1">
              <a:spcAft>
                <a:spcPts val="600"/>
              </a:spcAft>
              <a:buFont typeface="Arial" panose="020B0604020202020204" pitchFamily="34" charset="0"/>
              <a:buChar char="•"/>
              <a:defRPr/>
            </a:pPr>
            <a:r>
              <a:rPr lang="en-US" sz="2400" dirty="0" smtClean="0">
                <a:latin typeface="+mj-lt"/>
              </a:rPr>
              <a:t>Affiliate or Subcontractor</a:t>
            </a:r>
          </a:p>
          <a:p>
            <a:pPr marL="284163" lvl="1">
              <a:spcAft>
                <a:spcPts val="600"/>
              </a:spcAft>
              <a:buFont typeface="Arial" panose="020B0604020202020204" pitchFamily="34" charset="0"/>
              <a:buChar char="•"/>
              <a:defRPr/>
            </a:pPr>
            <a:r>
              <a:rPr lang="en-US" sz="2400" dirty="0" smtClean="0">
                <a:latin typeface="+mj-lt"/>
              </a:rPr>
              <a:t>Documentation</a:t>
            </a:r>
          </a:p>
          <a:p>
            <a:pPr marL="284163" lvl="1">
              <a:spcAft>
                <a:spcPts val="600"/>
              </a:spcAft>
              <a:buFont typeface="Arial" panose="020B0604020202020204" pitchFamily="34" charset="0"/>
              <a:buChar char="•"/>
              <a:defRPr/>
            </a:pPr>
            <a:r>
              <a:rPr lang="en-US" sz="2400" dirty="0" smtClean="0">
                <a:latin typeface="+mj-lt"/>
              </a:rPr>
              <a:t>First Productive Use (“FPU”) or Go-Live</a:t>
            </a:r>
          </a:p>
          <a:p>
            <a:pPr marL="284163" lvl="1">
              <a:spcAft>
                <a:spcPts val="600"/>
              </a:spcAft>
              <a:buFont typeface="Arial" panose="020B0604020202020204" pitchFamily="34" charset="0"/>
              <a:buChar char="•"/>
              <a:defRPr/>
            </a:pPr>
            <a:r>
              <a:rPr lang="en-US" sz="2400" dirty="0" smtClean="0">
                <a:latin typeface="+mj-lt"/>
              </a:rPr>
              <a:t>Software</a:t>
            </a:r>
          </a:p>
          <a:p>
            <a:pPr marL="284163" lvl="1">
              <a:spcAft>
                <a:spcPts val="600"/>
              </a:spcAft>
              <a:buFont typeface="Arial" panose="020B0604020202020204" pitchFamily="34" charset="0"/>
              <a:buChar char="•"/>
              <a:defRPr/>
            </a:pPr>
            <a:r>
              <a:rPr lang="en-US" sz="2400" dirty="0" smtClean="0">
                <a:latin typeface="+mj-lt"/>
              </a:rPr>
              <a:t>System</a:t>
            </a:r>
          </a:p>
          <a:p>
            <a:pPr marL="284163" lvl="1">
              <a:spcAft>
                <a:spcPts val="600"/>
              </a:spcAft>
              <a:buFont typeface="Arial" panose="020B0604020202020204" pitchFamily="34" charset="0"/>
              <a:buChar char="•"/>
              <a:defRPr/>
            </a:pPr>
            <a:r>
              <a:rPr lang="en-US" sz="2400" dirty="0" smtClean="0">
                <a:latin typeface="+mj-lt"/>
              </a:rPr>
              <a:t>Third-Party Software</a:t>
            </a:r>
          </a:p>
          <a:p>
            <a:pPr marL="233363" lvl="2" indent="-233363">
              <a:defRPr/>
            </a:pPr>
            <a:endParaRPr lang="en-US" sz="3600" dirty="0" smtClean="0"/>
          </a:p>
        </p:txBody>
      </p:sp>
    </p:spTree>
    <p:extLst>
      <p:ext uri="{BB962C8B-B14F-4D97-AF65-F5344CB8AC3E}">
        <p14:creationId xmlns:p14="http://schemas.microsoft.com/office/powerpoint/2010/main" val="3928331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371600"/>
            <a:ext cx="8382000" cy="5181600"/>
          </a:xfrm>
        </p:spPr>
        <p:txBody>
          <a:bodyPr/>
          <a:lstStyle/>
          <a:p>
            <a:pPr marL="0" indent="0" defTabSz="457200" eaLnBrk="1" fontAlgn="auto" hangingPunct="1">
              <a:spcAft>
                <a:spcPts val="0"/>
              </a:spcAft>
              <a:buFontTx/>
              <a:buNone/>
              <a:defRPr/>
            </a:pPr>
            <a:r>
              <a:rPr lang="en-US" b="1" u="sng" dirty="0" smtClean="0">
                <a:latin typeface="+mj-lt"/>
              </a:rPr>
              <a:t>Pricing &amp; Payment Structure</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marL="285750" lvl="1" indent="-285750">
              <a:spcBef>
                <a:spcPts val="0"/>
              </a:spcBef>
              <a:spcAft>
                <a:spcPts val="1000"/>
              </a:spcAft>
              <a:buFont typeface="Arial" panose="020B0604020202020204" pitchFamily="34" charset="0"/>
              <a:buChar char="•"/>
              <a:defRPr/>
            </a:pPr>
            <a:r>
              <a:rPr lang="en-US" sz="2400" dirty="0" smtClean="0"/>
              <a:t>What is included/excluded in the price? </a:t>
            </a:r>
          </a:p>
          <a:p>
            <a:pPr marL="285750" lvl="1" indent="-285750">
              <a:spcBef>
                <a:spcPts val="0"/>
              </a:spcBef>
              <a:spcAft>
                <a:spcPts val="1000"/>
              </a:spcAft>
              <a:buFont typeface="Arial" panose="020B0604020202020204" pitchFamily="34" charset="0"/>
              <a:buChar char="•"/>
              <a:defRPr/>
            </a:pPr>
            <a:r>
              <a:rPr lang="en-US" sz="2400" dirty="0" smtClean="0"/>
              <a:t>What are the pricing metrics (</a:t>
            </a:r>
            <a:r>
              <a:rPr lang="en-US" sz="2400" i="1" dirty="0" smtClean="0"/>
              <a:t>e.g.</a:t>
            </a:r>
            <a:r>
              <a:rPr lang="en-US" sz="2400" dirty="0" smtClean="0"/>
              <a:t>, users, PCs, devices)?</a:t>
            </a:r>
          </a:p>
          <a:p>
            <a:pPr marL="285750" lvl="1" indent="-285750">
              <a:spcBef>
                <a:spcPts val="0"/>
              </a:spcBef>
              <a:spcAft>
                <a:spcPts val="1000"/>
              </a:spcAft>
              <a:buFont typeface="Arial" panose="020B0604020202020204" pitchFamily="34" charset="0"/>
              <a:buChar char="•"/>
              <a:defRPr/>
            </a:pPr>
            <a:r>
              <a:rPr lang="en-US" sz="2400" dirty="0" smtClean="0"/>
              <a:t>Are there limitations on price increases?</a:t>
            </a:r>
          </a:p>
          <a:p>
            <a:pPr marL="285750" lvl="1" indent="-285750">
              <a:spcBef>
                <a:spcPts val="0"/>
              </a:spcBef>
              <a:spcAft>
                <a:spcPts val="1000"/>
              </a:spcAft>
              <a:buFont typeface="Arial" panose="020B0604020202020204" pitchFamily="34" charset="0"/>
              <a:buChar char="•"/>
              <a:defRPr/>
            </a:pPr>
            <a:r>
              <a:rPr lang="en-US" sz="2400" dirty="0" smtClean="0"/>
              <a:t>Are milestone or ramp-up payments included until software/services are fully operational?</a:t>
            </a:r>
          </a:p>
          <a:p>
            <a:pPr marL="285750" lvl="1" indent="-285750">
              <a:spcBef>
                <a:spcPts val="0"/>
              </a:spcBef>
              <a:spcAft>
                <a:spcPts val="1000"/>
              </a:spcAft>
              <a:buFont typeface="Arial" panose="020B0604020202020204" pitchFamily="34" charset="0"/>
              <a:buChar char="•"/>
              <a:defRPr/>
            </a:pPr>
            <a:r>
              <a:rPr lang="en-US" sz="2400" dirty="0" smtClean="0"/>
              <a:t>Consider tying payments to achieving operational goals to give maximum vendor alignment with your success.</a:t>
            </a:r>
          </a:p>
          <a:p>
            <a:pPr marL="285750" lvl="1" indent="-285750">
              <a:spcBef>
                <a:spcPts val="0"/>
              </a:spcBef>
              <a:spcAft>
                <a:spcPts val="1000"/>
              </a:spcAft>
              <a:buFont typeface="Arial" panose="020B0604020202020204" pitchFamily="34" charset="0"/>
              <a:buChar char="•"/>
              <a:defRPr/>
            </a:pPr>
            <a:r>
              <a:rPr lang="en-US" sz="2400" dirty="0" smtClean="0"/>
              <a:t>What are the consequence of the vendor’s failure to comply with milestones?</a:t>
            </a:r>
          </a:p>
          <a:p>
            <a:pPr marL="233363" lvl="2" indent="-233363">
              <a:defRPr/>
            </a:pPr>
            <a:endParaRPr lang="en-US" sz="3600" dirty="0" smtClean="0"/>
          </a:p>
        </p:txBody>
      </p:sp>
    </p:spTree>
    <p:extLst>
      <p:ext uri="{BB962C8B-B14F-4D97-AF65-F5344CB8AC3E}">
        <p14:creationId xmlns:p14="http://schemas.microsoft.com/office/powerpoint/2010/main" val="3879839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219200"/>
            <a:ext cx="8382000" cy="5334000"/>
          </a:xfrm>
        </p:spPr>
        <p:txBody>
          <a:bodyPr/>
          <a:lstStyle/>
          <a:p>
            <a:pPr marL="0" indent="0" defTabSz="457200" eaLnBrk="1" fontAlgn="auto" hangingPunct="1">
              <a:spcAft>
                <a:spcPts val="0"/>
              </a:spcAft>
              <a:buFontTx/>
              <a:buNone/>
              <a:defRPr/>
            </a:pPr>
            <a:r>
              <a:rPr lang="en-US" b="1" u="sng" dirty="0" smtClean="0">
                <a:latin typeface="+mj-lt"/>
              </a:rPr>
              <a:t>Acceptance Testing</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marL="284163" lvl="1">
              <a:spcBef>
                <a:spcPts val="0"/>
              </a:spcBef>
              <a:spcAft>
                <a:spcPts val="600"/>
              </a:spcAft>
              <a:buFont typeface="Arial" panose="020B0604020202020204" pitchFamily="34" charset="0"/>
              <a:buChar char="•"/>
              <a:defRPr/>
            </a:pPr>
            <a:r>
              <a:rPr lang="en-US" sz="2000" dirty="0" smtClean="0"/>
              <a:t>Include both pre-live &amp; post-FPU.</a:t>
            </a:r>
          </a:p>
          <a:p>
            <a:pPr marL="284163" lvl="1">
              <a:spcBef>
                <a:spcPts val="0"/>
              </a:spcBef>
              <a:spcAft>
                <a:spcPts val="600"/>
              </a:spcAft>
              <a:buFont typeface="Arial" panose="020B0604020202020204" pitchFamily="34" charset="0"/>
              <a:buChar char="•"/>
              <a:defRPr/>
            </a:pPr>
            <a:r>
              <a:rPr lang="en-US" sz="2000" dirty="0" smtClean="0"/>
              <a:t>Permit vendor to have </a:t>
            </a:r>
            <a:r>
              <a:rPr lang="en-US" sz="2000" u="sng" dirty="0" smtClean="0"/>
              <a:t>X</a:t>
            </a:r>
            <a:r>
              <a:rPr lang="en-US" sz="2000" dirty="0" smtClean="0"/>
              <a:t> attempts or </a:t>
            </a:r>
            <a:r>
              <a:rPr lang="en-US" sz="2000" u="sng" dirty="0" smtClean="0"/>
              <a:t>X</a:t>
            </a:r>
            <a:r>
              <a:rPr lang="en-US" sz="2000" dirty="0" smtClean="0"/>
              <a:t> days to fix problems.</a:t>
            </a:r>
          </a:p>
          <a:p>
            <a:pPr marL="284163" lvl="1">
              <a:spcAft>
                <a:spcPts val="600"/>
              </a:spcAft>
              <a:buFont typeface="Arial" panose="020B0604020202020204" pitchFamily="34" charset="0"/>
              <a:buChar char="•"/>
              <a:defRPr/>
            </a:pPr>
            <a:r>
              <a:rPr lang="en-US" sz="2000" dirty="0" smtClean="0"/>
              <a:t>Right to terminate &amp; receive full refund of all monies paid.</a:t>
            </a:r>
          </a:p>
          <a:p>
            <a:pPr marL="0" lvl="2" indent="0">
              <a:buFontTx/>
              <a:buNone/>
              <a:defRPr/>
            </a:pPr>
            <a:r>
              <a:rPr lang="en-US" sz="3200" b="1" u="sng" dirty="0" smtClean="0"/>
              <a:t>Service Level Agreements:</a:t>
            </a:r>
          </a:p>
          <a:p>
            <a:pPr marL="0" lvl="2" indent="0">
              <a:buFontTx/>
              <a:buNone/>
              <a:defRPr/>
            </a:pPr>
            <a:endParaRPr lang="en-US" sz="1200" b="1" u="sng" dirty="0" smtClean="0"/>
          </a:p>
          <a:p>
            <a:pPr marL="284163" lvl="1">
              <a:spcBef>
                <a:spcPts val="0"/>
              </a:spcBef>
              <a:spcAft>
                <a:spcPts val="600"/>
              </a:spcAft>
              <a:buFont typeface="Arial" panose="020B0604020202020204" pitchFamily="34" charset="0"/>
              <a:buChar char="•"/>
              <a:defRPr/>
            </a:pPr>
            <a:r>
              <a:rPr lang="en-US" sz="2000" dirty="0" smtClean="0"/>
              <a:t>What are the service level (uptime/downtime) guarantees for power, network, hardware, and application availability?</a:t>
            </a:r>
          </a:p>
          <a:p>
            <a:pPr marL="284163" lvl="1">
              <a:spcBef>
                <a:spcPts val="0"/>
              </a:spcBef>
              <a:spcAft>
                <a:spcPts val="600"/>
              </a:spcAft>
              <a:buFont typeface="Arial" panose="020B0604020202020204" pitchFamily="34" charset="0"/>
              <a:buChar char="•"/>
              <a:defRPr/>
            </a:pPr>
            <a:r>
              <a:rPr lang="en-US" sz="2000" dirty="0" smtClean="0"/>
              <a:t>Is the availability sufficient for your firm’s needs?</a:t>
            </a:r>
          </a:p>
          <a:p>
            <a:pPr marL="284163" lvl="1">
              <a:spcBef>
                <a:spcPts val="0"/>
              </a:spcBef>
              <a:spcAft>
                <a:spcPts val="600"/>
              </a:spcAft>
              <a:buFont typeface="Arial" panose="020B0604020202020204" pitchFamily="34" charset="0"/>
              <a:buChar char="•"/>
              <a:defRPr/>
            </a:pPr>
            <a:r>
              <a:rPr lang="en-US" sz="2000" dirty="0" smtClean="0"/>
              <a:t>What are the remedies if vendor fails to meet the guarantee?  Are there service credits?  Include response times.</a:t>
            </a:r>
          </a:p>
          <a:p>
            <a:pPr marL="284163" lvl="1">
              <a:spcBef>
                <a:spcPts val="0"/>
              </a:spcBef>
              <a:spcAft>
                <a:spcPts val="600"/>
              </a:spcAft>
              <a:buFont typeface="Arial" panose="020B0604020202020204" pitchFamily="34" charset="0"/>
              <a:buChar char="•"/>
              <a:defRPr/>
            </a:pPr>
            <a:r>
              <a:rPr lang="en-US" sz="2000" dirty="0" smtClean="0"/>
              <a:t>Can you terminate the underlying agreement if vendor fails to perform after a specified number of occurrences?</a:t>
            </a:r>
          </a:p>
          <a:p>
            <a:pPr marL="0" lvl="2" indent="0">
              <a:buFontTx/>
              <a:buNone/>
              <a:defRPr/>
            </a:pPr>
            <a:endParaRPr lang="en-US" sz="3200" b="1" u="sng" dirty="0" smtClean="0"/>
          </a:p>
        </p:txBody>
      </p:sp>
    </p:spTree>
    <p:extLst>
      <p:ext uri="{BB962C8B-B14F-4D97-AF65-F5344CB8AC3E}">
        <p14:creationId xmlns:p14="http://schemas.microsoft.com/office/powerpoint/2010/main" val="4032135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143000"/>
            <a:ext cx="8382000" cy="5410200"/>
          </a:xfrm>
        </p:spPr>
        <p:txBody>
          <a:bodyPr/>
          <a:lstStyle/>
          <a:p>
            <a:pPr marL="0" indent="0" defTabSz="457200" eaLnBrk="1" fontAlgn="auto" hangingPunct="1">
              <a:spcAft>
                <a:spcPts val="0"/>
              </a:spcAft>
              <a:buFontTx/>
              <a:buNone/>
              <a:defRPr/>
            </a:pPr>
            <a:r>
              <a:rPr lang="en-US" b="1" u="sng" dirty="0" smtClean="0">
                <a:latin typeface="+mj-lt"/>
              </a:rPr>
              <a:t>Privacy &amp; Security</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marL="284163" lvl="1">
              <a:spcBef>
                <a:spcPts val="0"/>
              </a:spcBef>
              <a:spcAft>
                <a:spcPts val="800"/>
              </a:spcAft>
              <a:buFont typeface="Arial" panose="020B0604020202020204" pitchFamily="34" charset="0"/>
              <a:buChar char="•"/>
              <a:defRPr/>
            </a:pPr>
            <a:r>
              <a:rPr lang="en-US" sz="2400" dirty="0" smtClean="0"/>
              <a:t>Include comprehensive provisions to protect confidential information, including financial records &amp; PHI.</a:t>
            </a:r>
          </a:p>
          <a:p>
            <a:pPr marL="284163" lvl="1">
              <a:spcBef>
                <a:spcPts val="0"/>
              </a:spcBef>
              <a:spcAft>
                <a:spcPts val="800"/>
              </a:spcAft>
              <a:buFont typeface="Arial" panose="020B0604020202020204" pitchFamily="34" charset="0"/>
              <a:buChar char="•"/>
              <a:defRPr/>
            </a:pPr>
            <a:r>
              <a:rPr lang="en-US" sz="2400" dirty="0" smtClean="0"/>
              <a:t>Incorporate customer’s Business Associate Agreement (BAA) by reference into a confidentiality section or attach as an exhibit to the agreement.</a:t>
            </a:r>
          </a:p>
          <a:p>
            <a:pPr eaLnBrk="1" hangingPunct="1">
              <a:buFont typeface="Arial" pitchFamily="34" charset="0"/>
              <a:buChar char="•"/>
              <a:defRPr/>
            </a:pPr>
            <a:r>
              <a:rPr lang="en-US" altLang="en-US" sz="2400" dirty="0" smtClean="0"/>
              <a:t>Data storage locations. Obtain commitments regarding countries where data will be processed, or commitments to transfer data using approved transfer methods (</a:t>
            </a:r>
            <a:r>
              <a:rPr lang="en-US" altLang="en-US" sz="2400" i="1" dirty="0" smtClean="0"/>
              <a:t>e.g.</a:t>
            </a:r>
            <a:r>
              <a:rPr lang="en-US" altLang="en-US" sz="2400" dirty="0" smtClean="0"/>
              <a:t>, EU Model Clauses or Safe Harbor).</a:t>
            </a:r>
          </a:p>
          <a:p>
            <a:pPr marL="284163" lvl="1" eaLnBrk="1" hangingPunct="1">
              <a:spcAft>
                <a:spcPts val="800"/>
              </a:spcAft>
              <a:buFont typeface="Arial" panose="020B0604020202020204" pitchFamily="34" charset="0"/>
              <a:buChar char="•"/>
              <a:defRPr/>
            </a:pPr>
            <a:r>
              <a:rPr lang="en-US" altLang="en-US" sz="2400" dirty="0" smtClean="0"/>
              <a:t>Backup, redundancy, access control, security processes.</a:t>
            </a:r>
          </a:p>
          <a:p>
            <a:pPr marL="284163" lvl="1" eaLnBrk="1" hangingPunct="1">
              <a:spcAft>
                <a:spcPts val="800"/>
              </a:spcAft>
              <a:buFont typeface="Arial" panose="020B0604020202020204" pitchFamily="34" charset="0"/>
              <a:buChar char="•"/>
              <a:defRPr/>
            </a:pPr>
            <a:r>
              <a:rPr lang="en-US" altLang="en-US" sz="2400" dirty="0" smtClean="0"/>
              <a:t>Options for customer control.</a:t>
            </a:r>
          </a:p>
          <a:p>
            <a:pPr marL="284163" lvl="1">
              <a:spcBef>
                <a:spcPts val="0"/>
              </a:spcBef>
              <a:spcAft>
                <a:spcPts val="1200"/>
              </a:spcAft>
              <a:buFont typeface="Arial" panose="020B0604020202020204" pitchFamily="34" charset="0"/>
              <a:buChar char="•"/>
              <a:defRPr/>
            </a:pPr>
            <a:endParaRPr lang="en-US" sz="2400" dirty="0" smtClean="0"/>
          </a:p>
          <a:p>
            <a:pPr marL="233363" lvl="2" indent="-233363">
              <a:defRPr/>
            </a:pPr>
            <a:endParaRPr lang="en-US" sz="3600" dirty="0" smtClean="0"/>
          </a:p>
        </p:txBody>
      </p:sp>
    </p:spTree>
    <p:extLst>
      <p:ext uri="{BB962C8B-B14F-4D97-AF65-F5344CB8AC3E}">
        <p14:creationId xmlns:p14="http://schemas.microsoft.com/office/powerpoint/2010/main" val="3595360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143000"/>
            <a:ext cx="8382000" cy="5410200"/>
          </a:xfrm>
        </p:spPr>
        <p:txBody>
          <a:bodyPr/>
          <a:lstStyle/>
          <a:p>
            <a:pPr marL="0" indent="0" defTabSz="457200" eaLnBrk="1" fontAlgn="auto" hangingPunct="1">
              <a:spcAft>
                <a:spcPts val="0"/>
              </a:spcAft>
              <a:buFontTx/>
              <a:buNone/>
              <a:defRPr/>
            </a:pPr>
            <a:r>
              <a:rPr lang="en-US" b="1" u="sng" dirty="0" smtClean="0">
                <a:latin typeface="+mj-lt"/>
              </a:rPr>
              <a:t>Breach Notification</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eaLnBrk="1" hangingPunct="1">
              <a:buFont typeface="Arial" pitchFamily="34" charset="0"/>
              <a:buChar char="•"/>
              <a:defRPr/>
            </a:pPr>
            <a:r>
              <a:rPr lang="en-US" altLang="en-US" sz="2400" dirty="0" smtClean="0"/>
              <a:t>Legal requirements:</a:t>
            </a:r>
          </a:p>
          <a:p>
            <a:pPr lvl="1" eaLnBrk="1" hangingPunct="1">
              <a:defRPr/>
            </a:pPr>
            <a:r>
              <a:rPr lang="en-US" altLang="en-US" sz="2400" dirty="0" smtClean="0"/>
              <a:t>Most laws: provide notice upon knowledge or notice of breach.</a:t>
            </a:r>
          </a:p>
          <a:p>
            <a:pPr lvl="1" eaLnBrk="1" hangingPunct="1">
              <a:defRPr/>
            </a:pPr>
            <a:r>
              <a:rPr lang="en-US" altLang="en-US" sz="2400" dirty="0" smtClean="0"/>
              <a:t>Some laws: require investigation of extent of the breach.</a:t>
            </a:r>
          </a:p>
          <a:p>
            <a:pPr eaLnBrk="1" hangingPunct="1">
              <a:buFont typeface="Arial" pitchFamily="34" charset="0"/>
              <a:buChar char="•"/>
              <a:defRPr/>
            </a:pPr>
            <a:r>
              <a:rPr lang="en-US" altLang="en-US" sz="2400" dirty="0" smtClean="0"/>
              <a:t>  Access to virtual servers.</a:t>
            </a:r>
          </a:p>
          <a:p>
            <a:pPr eaLnBrk="1" hangingPunct="1">
              <a:buFont typeface="Arial" pitchFamily="34" charset="0"/>
              <a:buChar char="•"/>
              <a:defRPr/>
            </a:pPr>
            <a:r>
              <a:rPr lang="en-US" altLang="en-US" sz="2400" dirty="0" smtClean="0"/>
              <a:t>  No access to cloud provider’s physical servers?</a:t>
            </a:r>
          </a:p>
          <a:p>
            <a:pPr lvl="1" eaLnBrk="1" hangingPunct="1">
              <a:defRPr/>
            </a:pPr>
            <a:r>
              <a:rPr lang="en-US" altLang="en-US" sz="2400" dirty="0" smtClean="0"/>
              <a:t>Compliance challenge for due diligence and investigations.</a:t>
            </a:r>
          </a:p>
          <a:p>
            <a:pPr eaLnBrk="1" hangingPunct="1">
              <a:defRPr/>
            </a:pPr>
            <a:r>
              <a:rPr lang="en-US" altLang="en-US" sz="2400" dirty="0" smtClean="0"/>
              <a:t>Mitigation:  Commitment to notify customer of breach.</a:t>
            </a:r>
          </a:p>
          <a:p>
            <a:pPr marL="284163" lvl="1">
              <a:spcBef>
                <a:spcPts val="0"/>
              </a:spcBef>
              <a:spcAft>
                <a:spcPts val="1200"/>
              </a:spcAft>
              <a:buFont typeface="Arial" panose="020B0604020202020204" pitchFamily="34" charset="0"/>
              <a:buChar char="•"/>
              <a:defRPr/>
            </a:pPr>
            <a:endParaRPr lang="en-US" sz="2400" dirty="0" smtClean="0"/>
          </a:p>
          <a:p>
            <a:pPr marL="233363" lvl="2" indent="-233363">
              <a:defRPr/>
            </a:pPr>
            <a:endParaRPr lang="en-US" sz="3600" dirty="0" smtClean="0"/>
          </a:p>
        </p:txBody>
      </p:sp>
    </p:spTree>
    <p:extLst>
      <p:ext uri="{BB962C8B-B14F-4D97-AF65-F5344CB8AC3E}">
        <p14:creationId xmlns:p14="http://schemas.microsoft.com/office/powerpoint/2010/main" val="279939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143000"/>
            <a:ext cx="8382000" cy="5410200"/>
          </a:xfrm>
        </p:spPr>
        <p:txBody>
          <a:bodyPr/>
          <a:lstStyle/>
          <a:p>
            <a:pPr marL="0" indent="0" defTabSz="457200" eaLnBrk="1" fontAlgn="auto" hangingPunct="1">
              <a:spcAft>
                <a:spcPts val="0"/>
              </a:spcAft>
              <a:buFontTx/>
              <a:buNone/>
              <a:defRPr/>
            </a:pPr>
            <a:r>
              <a:rPr lang="en-US" b="1" u="sng" dirty="0" smtClean="0">
                <a:latin typeface="+mj-lt"/>
              </a:rPr>
              <a:t>Data Retention &amp; Destruction</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eaLnBrk="1" hangingPunct="1">
              <a:buFont typeface="Arial" pitchFamily="34" charset="0"/>
              <a:buChar char="•"/>
              <a:defRPr/>
            </a:pPr>
            <a:r>
              <a:rPr lang="en-US" altLang="en-US" sz="2400" dirty="0" smtClean="0"/>
              <a:t>Litigation holds and e-discovery tools.</a:t>
            </a:r>
          </a:p>
          <a:p>
            <a:pPr eaLnBrk="1" hangingPunct="1">
              <a:buFont typeface="Arial" pitchFamily="34" charset="0"/>
              <a:buChar char="•"/>
              <a:defRPr/>
            </a:pPr>
            <a:r>
              <a:rPr lang="en-US" altLang="en-US" sz="2400" dirty="0" smtClean="0"/>
              <a:t>Possible mitigation: Can the customer perform these tasks itself?</a:t>
            </a:r>
          </a:p>
          <a:p>
            <a:pPr eaLnBrk="1" hangingPunct="1">
              <a:buFont typeface="Arial" pitchFamily="34" charset="0"/>
              <a:buChar char="•"/>
              <a:defRPr/>
            </a:pPr>
            <a:r>
              <a:rPr lang="en-US" altLang="en-US" sz="2400" dirty="0" smtClean="0"/>
              <a:t>Legal requirement – Only keep data as long as needed.</a:t>
            </a:r>
          </a:p>
          <a:p>
            <a:pPr eaLnBrk="1" hangingPunct="1">
              <a:buFont typeface="Arial" pitchFamily="34" charset="0"/>
              <a:buChar char="•"/>
              <a:defRPr/>
            </a:pPr>
            <a:r>
              <a:rPr lang="en-US" altLang="en-US" sz="2400" dirty="0" smtClean="0"/>
              <a:t>Recovery of deleted data. What is erased? (Your data or pointer to your data?) Overwriting after deletion?</a:t>
            </a:r>
          </a:p>
          <a:p>
            <a:pPr eaLnBrk="1" hangingPunct="1">
              <a:buFont typeface="Arial" pitchFamily="34" charset="0"/>
              <a:buChar char="•"/>
              <a:defRPr/>
            </a:pPr>
            <a:r>
              <a:rPr lang="en-US" altLang="en-US" sz="2400" dirty="0" smtClean="0"/>
              <a:t>Distributed cloud architecture poses challenges.</a:t>
            </a:r>
          </a:p>
          <a:p>
            <a:pPr eaLnBrk="1" hangingPunct="1">
              <a:buFont typeface="Arial" pitchFamily="34" charset="0"/>
              <a:buChar char="•"/>
              <a:defRPr/>
            </a:pPr>
            <a:r>
              <a:rPr lang="en-US" altLang="en-US" sz="2400" dirty="0" smtClean="0"/>
              <a:t>Recommendation: Basic commitment to return, delete, or destroy data upon request.</a:t>
            </a:r>
          </a:p>
          <a:p>
            <a:pPr marL="284163" lvl="1">
              <a:spcBef>
                <a:spcPts val="0"/>
              </a:spcBef>
              <a:spcAft>
                <a:spcPts val="1200"/>
              </a:spcAft>
              <a:buFont typeface="Arial" panose="020B0604020202020204" pitchFamily="34" charset="0"/>
              <a:buChar char="•"/>
              <a:defRPr/>
            </a:pPr>
            <a:endParaRPr lang="en-US" sz="2400" dirty="0" smtClean="0"/>
          </a:p>
          <a:p>
            <a:pPr marL="233363" lvl="2" indent="-233363">
              <a:defRPr/>
            </a:pPr>
            <a:endParaRPr lang="en-US" sz="3600" dirty="0" smtClean="0"/>
          </a:p>
        </p:txBody>
      </p:sp>
    </p:spTree>
    <p:extLst>
      <p:ext uri="{BB962C8B-B14F-4D97-AF65-F5344CB8AC3E}">
        <p14:creationId xmlns:p14="http://schemas.microsoft.com/office/powerpoint/2010/main" val="2607075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295400"/>
            <a:ext cx="8534400" cy="5257800"/>
          </a:xfrm>
        </p:spPr>
        <p:txBody>
          <a:bodyPr/>
          <a:lstStyle/>
          <a:p>
            <a:pPr marL="0" indent="0" defTabSz="457200" eaLnBrk="1" fontAlgn="auto" hangingPunct="1">
              <a:spcAft>
                <a:spcPts val="0"/>
              </a:spcAft>
              <a:buFontTx/>
              <a:buNone/>
              <a:defRPr/>
            </a:pPr>
            <a:r>
              <a:rPr lang="en-US" b="1" u="sng" dirty="0" smtClean="0">
                <a:latin typeface="+mj-lt"/>
              </a:rPr>
              <a:t>Limitation of Liability/Risk Allocation</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eaLnBrk="1" hangingPunct="1">
              <a:defRPr/>
            </a:pPr>
            <a:r>
              <a:rPr lang="en-US" altLang="en-US" sz="2400" dirty="0" smtClean="0"/>
              <a:t>The cloud vendor may resist assuming all or a substantial amount of the risks.</a:t>
            </a:r>
          </a:p>
          <a:p>
            <a:pPr eaLnBrk="1" hangingPunct="1">
              <a:defRPr/>
            </a:pPr>
            <a:r>
              <a:rPr lang="en-US" altLang="en-US" sz="2400" dirty="0" smtClean="0"/>
              <a:t>Cloud vendors should assume the risk for security incidents or violations of the contract where their subcontractors are involved. </a:t>
            </a:r>
          </a:p>
          <a:p>
            <a:pPr eaLnBrk="1" hangingPunct="1">
              <a:defRPr/>
            </a:pPr>
            <a:r>
              <a:rPr lang="en-US" altLang="en-US" sz="2400" dirty="0" smtClean="0"/>
              <a:t>Cap on direct damages. How computed? Mutual?</a:t>
            </a:r>
          </a:p>
          <a:p>
            <a:pPr eaLnBrk="1" hangingPunct="1">
              <a:defRPr/>
            </a:pPr>
            <a:r>
              <a:rPr lang="en-US" altLang="en-US" sz="2400" dirty="0" smtClean="0"/>
              <a:t>Consequential damages.</a:t>
            </a:r>
          </a:p>
          <a:p>
            <a:pPr eaLnBrk="1" hangingPunct="1">
              <a:defRPr/>
            </a:pPr>
            <a:r>
              <a:rPr lang="en-US" altLang="en-US" sz="2400" dirty="0" smtClean="0"/>
              <a:t>Carve-outs: (1) </a:t>
            </a:r>
            <a:r>
              <a:rPr lang="en-US" sz="2400" dirty="0" smtClean="0"/>
              <a:t>Vendor’s indemnification and confidentiality obligations (including HIPAA); and (2) Damages due to personal injury or death, including arising from vendor’s or subcontractor’s negligence or misconduct.</a:t>
            </a:r>
          </a:p>
          <a:p>
            <a:pPr lvl="1" eaLnBrk="1" hangingPunct="1">
              <a:defRPr/>
            </a:pPr>
            <a:endParaRPr lang="en-US" altLang="en-US" sz="2000" dirty="0" smtClean="0"/>
          </a:p>
          <a:p>
            <a:pPr marL="233363" lvl="2" indent="-233363">
              <a:defRPr/>
            </a:pPr>
            <a:endParaRPr lang="en-US" sz="3600" dirty="0" smtClean="0"/>
          </a:p>
        </p:txBody>
      </p:sp>
    </p:spTree>
    <p:extLst>
      <p:ext uri="{BB962C8B-B14F-4D97-AF65-F5344CB8AC3E}">
        <p14:creationId xmlns:p14="http://schemas.microsoft.com/office/powerpoint/2010/main" val="221015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295400"/>
            <a:ext cx="8534400" cy="5257800"/>
          </a:xfrm>
        </p:spPr>
        <p:txBody>
          <a:bodyPr/>
          <a:lstStyle/>
          <a:p>
            <a:pPr marL="0" indent="0" defTabSz="457200" eaLnBrk="1" fontAlgn="auto" hangingPunct="1">
              <a:spcAft>
                <a:spcPts val="0"/>
              </a:spcAft>
              <a:buFontTx/>
              <a:buNone/>
              <a:defRPr/>
            </a:pPr>
            <a:r>
              <a:rPr lang="en-US" b="1" u="sng" dirty="0" smtClean="0">
                <a:latin typeface="+mj-lt"/>
              </a:rPr>
              <a:t>Indemnification</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a:spcBef>
                <a:spcPts val="0"/>
              </a:spcBef>
              <a:spcAft>
                <a:spcPts val="800"/>
              </a:spcAft>
              <a:defRPr/>
            </a:pPr>
            <a:r>
              <a:rPr lang="en-US" sz="2400" dirty="0" smtClean="0"/>
              <a:t>Intellectual property infringement.</a:t>
            </a:r>
          </a:p>
          <a:p>
            <a:pPr>
              <a:spcBef>
                <a:spcPts val="0"/>
              </a:spcBef>
              <a:spcAft>
                <a:spcPts val="800"/>
              </a:spcAft>
              <a:defRPr/>
            </a:pPr>
            <a:r>
              <a:rPr lang="en-US" sz="2400" dirty="0" smtClean="0"/>
              <a:t>Insist vendor pay </a:t>
            </a:r>
            <a:r>
              <a:rPr lang="en-US" sz="2400" b="1" i="1" dirty="0" smtClean="0"/>
              <a:t>all </a:t>
            </a:r>
            <a:r>
              <a:rPr lang="en-US" sz="2400" dirty="0" smtClean="0"/>
              <a:t>costs, not just those awarded by court.</a:t>
            </a:r>
          </a:p>
          <a:p>
            <a:pPr>
              <a:spcBef>
                <a:spcPts val="0"/>
              </a:spcBef>
              <a:spcAft>
                <a:spcPts val="800"/>
              </a:spcAft>
              <a:defRPr/>
            </a:pPr>
            <a:r>
              <a:rPr lang="en-US" sz="2400" dirty="0" smtClean="0"/>
              <a:t>Resist vendor’s efforts to require customer to assume liability for all third-party claims brought against vendor.</a:t>
            </a:r>
          </a:p>
          <a:p>
            <a:pPr>
              <a:spcBef>
                <a:spcPts val="0"/>
              </a:spcBef>
              <a:spcAft>
                <a:spcPts val="800"/>
              </a:spcAft>
              <a:defRPr/>
            </a:pPr>
            <a:r>
              <a:rPr lang="en-US" sz="2400" dirty="0" smtClean="0"/>
              <a:t>Vendor’s liability may not be included under firm’s malpractice insurance.</a:t>
            </a:r>
          </a:p>
          <a:p>
            <a:pPr marL="0" indent="0">
              <a:spcBef>
                <a:spcPts val="0"/>
              </a:spcBef>
              <a:spcAft>
                <a:spcPts val="1200"/>
              </a:spcAft>
              <a:buFontTx/>
              <a:buNone/>
              <a:defRPr/>
            </a:pPr>
            <a:endParaRPr lang="en-US" sz="2400" dirty="0" smtClean="0"/>
          </a:p>
          <a:p>
            <a:pPr lvl="1" eaLnBrk="1" hangingPunct="1">
              <a:defRPr/>
            </a:pPr>
            <a:endParaRPr lang="en-US" altLang="en-US" sz="2000" dirty="0" smtClean="0"/>
          </a:p>
          <a:p>
            <a:pPr marL="233363" lvl="2" indent="-233363">
              <a:defRPr/>
            </a:pPr>
            <a:endParaRPr lang="en-US" sz="3600" dirty="0" smtClean="0"/>
          </a:p>
        </p:txBody>
      </p:sp>
    </p:spTree>
    <p:extLst>
      <p:ext uri="{BB962C8B-B14F-4D97-AF65-F5344CB8AC3E}">
        <p14:creationId xmlns:p14="http://schemas.microsoft.com/office/powerpoint/2010/main" val="1297295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9829800" cy="838200"/>
          </a:xfrm>
        </p:spPr>
        <p:txBody>
          <a:bodyPr/>
          <a:lstStyle/>
          <a:p>
            <a:pPr algn="ctr"/>
            <a:r>
              <a:rPr lang="en-US" altLang="en-US" sz="3600" dirty="0" smtClean="0"/>
              <a:t>3 Cloud Computing Service Models</a:t>
            </a:r>
          </a:p>
        </p:txBody>
      </p:sp>
      <p:sp>
        <p:nvSpPr>
          <p:cNvPr id="13315" name="Content Placeholder 2"/>
          <p:cNvSpPr>
            <a:spLocks noGrp="1"/>
          </p:cNvSpPr>
          <p:nvPr>
            <p:ph idx="1"/>
          </p:nvPr>
        </p:nvSpPr>
        <p:spPr>
          <a:xfrm>
            <a:off x="381000" y="1371600"/>
            <a:ext cx="8382000" cy="5181600"/>
          </a:xfrm>
        </p:spPr>
        <p:txBody>
          <a:bodyPr/>
          <a:lstStyle/>
          <a:p>
            <a:pPr marL="574675" lvl="1" indent="-457200">
              <a:buFontTx/>
              <a:buAutoNum type="arabicPeriod"/>
            </a:pPr>
            <a:r>
              <a:rPr lang="en-US" altLang="en-US" b="1" u="sng" dirty="0" smtClean="0"/>
              <a:t>Infrastructure as a Service (IaaS)</a:t>
            </a:r>
            <a:r>
              <a:rPr lang="en-US" altLang="en-US" i="1" dirty="0" smtClean="0"/>
              <a:t>. </a:t>
            </a:r>
            <a:r>
              <a:rPr lang="en-US" altLang="en-US" dirty="0" smtClean="0"/>
              <a:t>The consumer does not manage or control the underlying cloud infrastructure but has control over operating systems, storage, and deployed applications; and possibly limited control of select networking components (e.g., host firewalls). </a:t>
            </a:r>
          </a:p>
          <a:p>
            <a:pPr marL="574675" lvl="1" indent="-457200"/>
            <a:r>
              <a:rPr lang="en-US" altLang="en-US" dirty="0" smtClean="0"/>
              <a:t>Allows custom design/”buy”</a:t>
            </a:r>
          </a:p>
          <a:p>
            <a:pPr marL="574675" lvl="1" indent="-457200"/>
            <a:r>
              <a:rPr lang="en-US" altLang="en-US" dirty="0" smtClean="0"/>
              <a:t>Vendor may run software-as-a-service with IaaS subcontract to data center</a:t>
            </a:r>
          </a:p>
          <a:p>
            <a:pPr marL="457200" lvl="2" indent="-457200">
              <a:buClr>
                <a:schemeClr val="bg1"/>
              </a:buClr>
              <a:buFontTx/>
              <a:buAutoNum type="arabicPeriod"/>
            </a:pPr>
            <a:endParaRPr lang="en-US" altLang="en-US" sz="2000" dirty="0" smtClean="0"/>
          </a:p>
        </p:txBody>
      </p:sp>
    </p:spTree>
    <p:extLst>
      <p:ext uri="{BB962C8B-B14F-4D97-AF65-F5344CB8AC3E}">
        <p14:creationId xmlns:p14="http://schemas.microsoft.com/office/powerpoint/2010/main" val="3906418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295400"/>
            <a:ext cx="8534400" cy="5257800"/>
          </a:xfrm>
        </p:spPr>
        <p:txBody>
          <a:bodyPr/>
          <a:lstStyle/>
          <a:p>
            <a:pPr marL="0" indent="0" defTabSz="457200" eaLnBrk="1" fontAlgn="auto" hangingPunct="1">
              <a:spcAft>
                <a:spcPts val="0"/>
              </a:spcAft>
              <a:buFontTx/>
              <a:buNone/>
              <a:defRPr/>
            </a:pPr>
            <a:r>
              <a:rPr lang="en-US" b="1" u="sng" dirty="0" smtClean="0">
                <a:latin typeface="+mj-lt"/>
              </a:rPr>
              <a:t>Termination</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marL="284163" lvl="1">
              <a:spcBef>
                <a:spcPts val="0"/>
              </a:spcBef>
              <a:spcAft>
                <a:spcPts val="1200"/>
              </a:spcAft>
              <a:buFont typeface="Arial" panose="020B0604020202020204" pitchFamily="34" charset="0"/>
              <a:buChar char="•"/>
              <a:defRPr/>
            </a:pPr>
            <a:r>
              <a:rPr lang="en-US" sz="2400" dirty="0" smtClean="0"/>
              <a:t>Require transition assistance from vendor at agreed upon price for a specified period pre- and post-termination.</a:t>
            </a:r>
          </a:p>
          <a:p>
            <a:pPr marL="284163" lvl="1">
              <a:spcBef>
                <a:spcPts val="0"/>
              </a:spcBef>
              <a:spcAft>
                <a:spcPts val="1200"/>
              </a:spcAft>
              <a:buFont typeface="Arial" panose="020B0604020202020204" pitchFamily="34" charset="0"/>
              <a:buChar char="•"/>
              <a:defRPr/>
            </a:pPr>
            <a:r>
              <a:rPr lang="en-US" sz="2400" dirty="0" smtClean="0"/>
              <a:t>Assure that customer has ability to continue to use the software/system during that period.</a:t>
            </a:r>
          </a:p>
          <a:p>
            <a:pPr>
              <a:spcBef>
                <a:spcPts val="0"/>
              </a:spcBef>
              <a:spcAft>
                <a:spcPts val="1200"/>
              </a:spcAft>
              <a:defRPr/>
            </a:pPr>
            <a:r>
              <a:rPr lang="en-US" sz="2400" dirty="0" smtClean="0"/>
              <a:t>Include a force majeure clause with right to terminate the agreement if vendor’s force majeure event lasts more than 60 to 90 days, with full or </a:t>
            </a:r>
            <a:r>
              <a:rPr lang="en-US" sz="2400" i="1" dirty="0" smtClean="0"/>
              <a:t>pro rata </a:t>
            </a:r>
            <a:r>
              <a:rPr lang="en-US" sz="2400" dirty="0" smtClean="0"/>
              <a:t>refund of all fees paid.</a:t>
            </a:r>
          </a:p>
          <a:p>
            <a:pPr>
              <a:spcBef>
                <a:spcPts val="0"/>
              </a:spcBef>
              <a:spcAft>
                <a:spcPts val="1200"/>
              </a:spcAft>
              <a:defRPr/>
            </a:pPr>
            <a:r>
              <a:rPr lang="en-US" sz="2400" dirty="0" smtClean="0"/>
              <a:t>Provide for survival of specified terms after termination, </a:t>
            </a:r>
            <a:r>
              <a:rPr lang="en-US" sz="2400" i="1" dirty="0" smtClean="0"/>
              <a:t>e.g.</a:t>
            </a:r>
            <a:r>
              <a:rPr lang="en-US" sz="2400" dirty="0" smtClean="0"/>
              <a:t>, confidentiality and indemnification provisions.</a:t>
            </a:r>
          </a:p>
          <a:p>
            <a:pPr marL="284163" lvl="1">
              <a:spcBef>
                <a:spcPts val="0"/>
              </a:spcBef>
              <a:spcAft>
                <a:spcPts val="1200"/>
              </a:spcAft>
              <a:buFont typeface="Arial" panose="020B0604020202020204" pitchFamily="34" charset="0"/>
              <a:buChar char="•"/>
              <a:defRPr/>
            </a:pPr>
            <a:endParaRPr lang="en-US" sz="2400" dirty="0" smtClean="0"/>
          </a:p>
          <a:p>
            <a:pPr marL="0" indent="0">
              <a:spcBef>
                <a:spcPts val="0"/>
              </a:spcBef>
              <a:spcAft>
                <a:spcPts val="1200"/>
              </a:spcAft>
              <a:buFontTx/>
              <a:buNone/>
              <a:defRPr/>
            </a:pPr>
            <a:endParaRPr lang="en-US" sz="2400" dirty="0" smtClean="0"/>
          </a:p>
          <a:p>
            <a:pPr lvl="1" eaLnBrk="1" hangingPunct="1">
              <a:defRPr/>
            </a:pPr>
            <a:endParaRPr lang="en-US" altLang="en-US" sz="2000" dirty="0" smtClean="0"/>
          </a:p>
          <a:p>
            <a:pPr marL="233363" lvl="2" indent="-233363">
              <a:defRPr/>
            </a:pPr>
            <a:endParaRPr lang="en-US" sz="3600" dirty="0" smtClean="0"/>
          </a:p>
        </p:txBody>
      </p:sp>
    </p:spTree>
    <p:extLst>
      <p:ext uri="{BB962C8B-B14F-4D97-AF65-F5344CB8AC3E}">
        <p14:creationId xmlns:p14="http://schemas.microsoft.com/office/powerpoint/2010/main" val="3580629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143000"/>
            <a:ext cx="8382000" cy="5410200"/>
          </a:xfrm>
        </p:spPr>
        <p:txBody>
          <a:bodyPr/>
          <a:lstStyle/>
          <a:p>
            <a:pPr marL="0" indent="0" defTabSz="457200" eaLnBrk="1" fontAlgn="auto" hangingPunct="1">
              <a:spcAft>
                <a:spcPts val="0"/>
              </a:spcAft>
              <a:buFontTx/>
              <a:buNone/>
              <a:defRPr/>
            </a:pPr>
            <a:r>
              <a:rPr lang="en-US" b="1" u="sng" dirty="0" smtClean="0">
                <a:latin typeface="+mj-lt"/>
              </a:rPr>
              <a:t>Sub-processors</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a:spcBef>
                <a:spcPts val="0"/>
              </a:spcBef>
              <a:spcAft>
                <a:spcPts val="600"/>
              </a:spcAft>
              <a:defRPr/>
            </a:pPr>
            <a:r>
              <a:rPr lang="en-US" sz="2400" dirty="0" smtClean="0"/>
              <a:t>Require notice and approval rights.</a:t>
            </a:r>
          </a:p>
          <a:p>
            <a:pPr>
              <a:spcBef>
                <a:spcPts val="0"/>
              </a:spcBef>
              <a:spcAft>
                <a:spcPts val="600"/>
              </a:spcAft>
              <a:defRPr/>
            </a:pPr>
            <a:r>
              <a:rPr lang="en-US" altLang="en-US" sz="2400" dirty="0" smtClean="0"/>
              <a:t>Rights to perform due diligence (or commitment for provider to perform regular monitoring and assessment) on sub-processors.</a:t>
            </a:r>
          </a:p>
          <a:p>
            <a:pPr>
              <a:spcBef>
                <a:spcPts val="0"/>
              </a:spcBef>
              <a:spcAft>
                <a:spcPts val="600"/>
              </a:spcAft>
              <a:defRPr/>
            </a:pPr>
            <a:r>
              <a:rPr lang="en-US" altLang="en-US" sz="2400" dirty="0" smtClean="0"/>
              <a:t>Flow down of contract terms to sub-processors.</a:t>
            </a:r>
          </a:p>
          <a:p>
            <a:pPr>
              <a:spcBef>
                <a:spcPts val="0"/>
              </a:spcBef>
              <a:spcAft>
                <a:spcPts val="600"/>
              </a:spcAft>
              <a:defRPr/>
            </a:pPr>
            <a:endParaRPr lang="en-US" sz="2000" dirty="0" smtClean="0"/>
          </a:p>
          <a:p>
            <a:pPr marL="233363" lvl="2" indent="-233363">
              <a:defRPr/>
            </a:pPr>
            <a:endParaRPr lang="en-US" sz="2000" dirty="0" smtClean="0"/>
          </a:p>
        </p:txBody>
      </p:sp>
    </p:spTree>
    <p:extLst>
      <p:ext uri="{BB962C8B-B14F-4D97-AF65-F5344CB8AC3E}">
        <p14:creationId xmlns:p14="http://schemas.microsoft.com/office/powerpoint/2010/main" val="14318551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152400"/>
            <a:ext cx="9829800" cy="838200"/>
          </a:xfrm>
        </p:spPr>
        <p:txBody>
          <a:bodyPr/>
          <a:lstStyle/>
          <a:p>
            <a:pPr algn="ctr"/>
            <a:r>
              <a:rPr lang="en-US" altLang="en-US" sz="4600" dirty="0" smtClean="0"/>
              <a:t>Issues in Cloud Contracting </a:t>
            </a:r>
          </a:p>
        </p:txBody>
      </p:sp>
      <p:sp>
        <p:nvSpPr>
          <p:cNvPr id="3075" name="Content Placeholder 2"/>
          <p:cNvSpPr>
            <a:spLocks noGrp="1"/>
          </p:cNvSpPr>
          <p:nvPr>
            <p:ph idx="1"/>
          </p:nvPr>
        </p:nvSpPr>
        <p:spPr>
          <a:xfrm>
            <a:off x="381000" y="1143000"/>
            <a:ext cx="8382000" cy="5410200"/>
          </a:xfrm>
        </p:spPr>
        <p:txBody>
          <a:bodyPr/>
          <a:lstStyle/>
          <a:p>
            <a:pPr marL="0" indent="0" defTabSz="457200" eaLnBrk="1" fontAlgn="auto" hangingPunct="1">
              <a:spcAft>
                <a:spcPts val="0"/>
              </a:spcAft>
              <a:buFontTx/>
              <a:buNone/>
              <a:defRPr/>
            </a:pPr>
            <a:r>
              <a:rPr lang="en-US" b="1" u="sng" dirty="0" smtClean="0">
                <a:latin typeface="+mj-lt"/>
              </a:rPr>
              <a:t>Other Representations and Warranties</a:t>
            </a:r>
            <a:r>
              <a:rPr lang="en-US" dirty="0" smtClean="0">
                <a:latin typeface="+mj-lt"/>
              </a:rPr>
              <a:t>:</a:t>
            </a:r>
          </a:p>
          <a:p>
            <a:pPr marL="0" indent="0" defTabSz="457200" eaLnBrk="1" fontAlgn="auto" hangingPunct="1">
              <a:spcAft>
                <a:spcPts val="0"/>
              </a:spcAft>
              <a:buFontTx/>
              <a:buNone/>
              <a:defRPr/>
            </a:pPr>
            <a:endParaRPr lang="en-US" sz="1200" dirty="0" smtClean="0">
              <a:latin typeface="+mj-lt"/>
            </a:endParaRPr>
          </a:p>
          <a:p>
            <a:pPr>
              <a:spcBef>
                <a:spcPts val="0"/>
              </a:spcBef>
              <a:spcAft>
                <a:spcPts val="600"/>
              </a:spcAft>
              <a:defRPr/>
            </a:pPr>
            <a:r>
              <a:rPr lang="en-US" sz="2000" dirty="0" smtClean="0"/>
              <a:t>Compliance with documentation requirements &amp; specifications </a:t>
            </a:r>
          </a:p>
          <a:p>
            <a:pPr>
              <a:spcBef>
                <a:spcPts val="0"/>
              </a:spcBef>
              <a:spcAft>
                <a:spcPts val="600"/>
              </a:spcAft>
              <a:defRPr/>
            </a:pPr>
            <a:r>
              <a:rPr lang="en-US" sz="2000" dirty="0" smtClean="0"/>
              <a:t>Interoperability/Interfaces</a:t>
            </a:r>
          </a:p>
          <a:p>
            <a:pPr>
              <a:spcBef>
                <a:spcPts val="0"/>
              </a:spcBef>
              <a:spcAft>
                <a:spcPts val="600"/>
              </a:spcAft>
              <a:defRPr/>
            </a:pPr>
            <a:r>
              <a:rPr lang="en-US" sz="2000" dirty="0" smtClean="0"/>
              <a:t>Compliance with applicable laws (</a:t>
            </a:r>
            <a:r>
              <a:rPr lang="en-US" sz="2000" i="1" dirty="0" smtClean="0"/>
              <a:t>e.g.</a:t>
            </a:r>
            <a:r>
              <a:rPr lang="en-US" sz="2000" dirty="0" smtClean="0"/>
              <a:t>, HIPAA, HITECH), including:</a:t>
            </a:r>
            <a:endParaRPr lang="en-US" altLang="en-US" sz="2000" dirty="0" smtClean="0"/>
          </a:p>
          <a:p>
            <a:pPr marL="577850" lvl="2" eaLnBrk="1" hangingPunct="1">
              <a:spcBef>
                <a:spcPts val="0"/>
              </a:spcBef>
              <a:spcAft>
                <a:spcPts val="600"/>
              </a:spcAft>
              <a:buFont typeface="Wingdings" panose="05000000000000000000" pitchFamily="2" charset="2"/>
              <a:buChar char="Ø"/>
              <a:defRPr/>
            </a:pPr>
            <a:r>
              <a:rPr lang="en-US" altLang="en-US" sz="2000" dirty="0" smtClean="0"/>
              <a:t>Cooperating in investigations in the case of a data breach; and</a:t>
            </a:r>
          </a:p>
          <a:p>
            <a:pPr marL="577850" lvl="2" eaLnBrk="1" hangingPunct="1">
              <a:spcBef>
                <a:spcPts val="0"/>
              </a:spcBef>
              <a:spcAft>
                <a:spcPts val="600"/>
              </a:spcAft>
              <a:buFont typeface="Wingdings" panose="05000000000000000000" pitchFamily="2" charset="2"/>
              <a:buChar char="Ø"/>
              <a:defRPr/>
            </a:pPr>
            <a:r>
              <a:rPr lang="en-US" altLang="en-US" sz="2000" dirty="0" smtClean="0"/>
              <a:t>Signing new data protection clauses as needed (</a:t>
            </a:r>
            <a:r>
              <a:rPr lang="en-US" altLang="en-US" sz="2000" i="1" dirty="0" smtClean="0"/>
              <a:t>e.g.</a:t>
            </a:r>
            <a:r>
              <a:rPr lang="en-US" altLang="en-US" sz="2000" dirty="0" smtClean="0"/>
              <a:t>, new law)</a:t>
            </a:r>
          </a:p>
          <a:p>
            <a:pPr>
              <a:spcBef>
                <a:spcPts val="0"/>
              </a:spcBef>
              <a:spcAft>
                <a:spcPts val="600"/>
              </a:spcAft>
              <a:defRPr/>
            </a:pPr>
            <a:r>
              <a:rPr lang="en-US" sz="2000" dirty="0" smtClean="0"/>
              <a:t>Compatibility with customer’s existing systems</a:t>
            </a:r>
          </a:p>
          <a:p>
            <a:pPr>
              <a:spcBef>
                <a:spcPts val="0"/>
              </a:spcBef>
              <a:spcAft>
                <a:spcPts val="600"/>
              </a:spcAft>
              <a:defRPr/>
            </a:pPr>
            <a:r>
              <a:rPr lang="en-US" sz="2000" dirty="0" smtClean="0"/>
              <a:t>No viruses, disabling code, security protections</a:t>
            </a:r>
          </a:p>
          <a:p>
            <a:pPr>
              <a:spcBef>
                <a:spcPts val="0"/>
              </a:spcBef>
              <a:spcAft>
                <a:spcPts val="600"/>
              </a:spcAft>
              <a:defRPr/>
            </a:pPr>
            <a:r>
              <a:rPr lang="en-US" sz="2000" dirty="0" smtClean="0"/>
              <a:t>Restrictions on vendor’s use of or access to data, and no withholding of data by vendor</a:t>
            </a:r>
          </a:p>
          <a:p>
            <a:pPr>
              <a:spcBef>
                <a:spcPts val="0"/>
              </a:spcBef>
              <a:spcAft>
                <a:spcPts val="600"/>
              </a:spcAft>
              <a:defRPr/>
            </a:pPr>
            <a:r>
              <a:rPr lang="en-US" sz="2000" dirty="0" smtClean="0"/>
              <a:t>No pending litigation</a:t>
            </a:r>
          </a:p>
          <a:p>
            <a:pPr>
              <a:spcBef>
                <a:spcPts val="0"/>
              </a:spcBef>
              <a:spcAft>
                <a:spcPts val="600"/>
              </a:spcAft>
              <a:defRPr/>
            </a:pPr>
            <a:r>
              <a:rPr lang="en-US" sz="2000" dirty="0" smtClean="0"/>
              <a:t>Minimum insurance requirements</a:t>
            </a:r>
          </a:p>
          <a:p>
            <a:pPr>
              <a:spcBef>
                <a:spcPts val="0"/>
              </a:spcBef>
              <a:spcAft>
                <a:spcPts val="1000"/>
              </a:spcAft>
              <a:defRPr/>
            </a:pPr>
            <a:r>
              <a:rPr lang="en-US" sz="2000" dirty="0" smtClean="0"/>
              <a:t>Sunset issues</a:t>
            </a:r>
          </a:p>
          <a:p>
            <a:pPr marL="233363" lvl="2" indent="-233363">
              <a:defRPr/>
            </a:pPr>
            <a:endParaRPr lang="en-US" sz="2000" dirty="0" smtClean="0"/>
          </a:p>
        </p:txBody>
      </p:sp>
    </p:spTree>
    <p:extLst>
      <p:ext uri="{BB962C8B-B14F-4D97-AF65-F5344CB8AC3E}">
        <p14:creationId xmlns:p14="http://schemas.microsoft.com/office/powerpoint/2010/main" val="10313724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152400"/>
            <a:ext cx="9829800" cy="838200"/>
          </a:xfrm>
        </p:spPr>
        <p:txBody>
          <a:bodyPr/>
          <a:lstStyle/>
          <a:p>
            <a:pPr algn="ctr"/>
            <a:r>
              <a:rPr lang="en-US" altLang="en-US" sz="5400" dirty="0" smtClean="0"/>
              <a:t>Safeguard Client Data</a:t>
            </a:r>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19200"/>
            <a:ext cx="6934200" cy="5200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7098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152400"/>
            <a:ext cx="9829800" cy="838200"/>
          </a:xfrm>
        </p:spPr>
        <p:txBody>
          <a:bodyPr/>
          <a:lstStyle/>
          <a:p>
            <a:pPr algn="ctr"/>
            <a:r>
              <a:rPr lang="en-US" altLang="en-US" sz="5400" dirty="0" smtClean="0">
                <a:solidFill>
                  <a:srgbClr val="FFFFFF"/>
                </a:solidFill>
              </a:rPr>
              <a:t>Safeguard Client Data</a:t>
            </a:r>
            <a:endParaRPr lang="en-US" altLang="en-US" sz="4200" dirty="0" smtClean="0"/>
          </a:p>
        </p:txBody>
      </p:sp>
      <p:sp>
        <p:nvSpPr>
          <p:cNvPr id="33795" name="Content Placeholder 1"/>
          <p:cNvSpPr>
            <a:spLocks noGrp="1"/>
          </p:cNvSpPr>
          <p:nvPr>
            <p:ph idx="1"/>
          </p:nvPr>
        </p:nvSpPr>
        <p:spPr>
          <a:xfrm>
            <a:off x="304800" y="1295400"/>
            <a:ext cx="8458200" cy="5181600"/>
          </a:xfrm>
        </p:spPr>
        <p:txBody>
          <a:bodyPr/>
          <a:lstStyle/>
          <a:p>
            <a:pPr marL="514350" indent="-514350">
              <a:lnSpc>
                <a:spcPct val="80000"/>
              </a:lnSpc>
              <a:buFontTx/>
              <a:buAutoNum type="arabicPeriod"/>
            </a:pPr>
            <a:r>
              <a:rPr lang="en-US" altLang="en-US" sz="2400" dirty="0" smtClean="0"/>
              <a:t>Have a point of contact for security issues.</a:t>
            </a:r>
          </a:p>
          <a:p>
            <a:pPr marL="514350" indent="-514350">
              <a:lnSpc>
                <a:spcPct val="80000"/>
              </a:lnSpc>
              <a:buFontTx/>
              <a:buAutoNum type="arabicPeriod"/>
            </a:pPr>
            <a:r>
              <a:rPr lang="en-US" altLang="en-US" sz="2400" dirty="0" smtClean="0"/>
              <a:t>Implement policies and procedures to prevent, detect, mitigate and resolve security incidents.</a:t>
            </a:r>
          </a:p>
          <a:p>
            <a:pPr marL="914400" lvl="1" indent="-339725">
              <a:lnSpc>
                <a:spcPct val="80000"/>
              </a:lnSpc>
              <a:buFontTx/>
              <a:buAutoNum type="alphaLcPeriod"/>
            </a:pPr>
            <a:r>
              <a:rPr lang="en-US" altLang="en-US" sz="2400" dirty="0" smtClean="0"/>
              <a:t>Conduct a risk analysis and manage risks as reasonable and appropriate for your firm.</a:t>
            </a:r>
          </a:p>
          <a:p>
            <a:pPr marL="914400" lvl="1" indent="-339725">
              <a:lnSpc>
                <a:spcPct val="80000"/>
              </a:lnSpc>
              <a:buFontTx/>
              <a:buAutoNum type="alphaLcPeriod"/>
            </a:pPr>
            <a:r>
              <a:rPr lang="en-US" altLang="en-US" sz="2400" dirty="0" smtClean="0"/>
              <a:t>Implement sanction policy and apply appropriate sanctions against employees who violate firm policies.</a:t>
            </a:r>
          </a:p>
          <a:p>
            <a:pPr marL="914400" lvl="1" indent="-339725">
              <a:lnSpc>
                <a:spcPct val="80000"/>
              </a:lnSpc>
              <a:buFontTx/>
              <a:buAutoNum type="alphaLcPeriod"/>
            </a:pPr>
            <a:r>
              <a:rPr lang="en-US" altLang="en-US" sz="2400" dirty="0" smtClean="0"/>
              <a:t>Information system activity review (</a:t>
            </a:r>
            <a:r>
              <a:rPr lang="en-US" altLang="en-US" sz="2400" i="1" dirty="0" smtClean="0"/>
              <a:t>e.g.</a:t>
            </a:r>
            <a:r>
              <a:rPr lang="en-US" altLang="en-US" sz="2400" dirty="0" smtClean="0"/>
              <a:t>, audit logs, access reports, and security incident tracking reports).</a:t>
            </a:r>
          </a:p>
          <a:p>
            <a:pPr marL="514350" indent="-514350">
              <a:buFontTx/>
              <a:buAutoNum type="arabicPeriod" startAt="3"/>
            </a:pPr>
            <a:r>
              <a:rPr lang="en-US" altLang="en-US" sz="2400" dirty="0" smtClean="0"/>
              <a:t>Have appropriate access for workforce members .</a:t>
            </a:r>
          </a:p>
          <a:p>
            <a:pPr marL="914400" lvl="1" indent="-339725">
              <a:buFontTx/>
              <a:buAutoNum type="alphaLcPeriod"/>
            </a:pPr>
            <a:r>
              <a:rPr lang="en-US" altLang="en-US" sz="2400" dirty="0" smtClean="0"/>
              <a:t>Implement an acceptable use policy which sets forth what authorized users can and </a:t>
            </a:r>
            <a:r>
              <a:rPr lang="en-US" altLang="en-US" sz="2400" u="sng" dirty="0" smtClean="0"/>
              <a:t>cannot</a:t>
            </a:r>
            <a:r>
              <a:rPr lang="en-US" altLang="en-US" sz="2400" dirty="0" smtClean="0"/>
              <a:t> do with your organization’s IT assets, mobile devices, etc.</a:t>
            </a:r>
          </a:p>
          <a:p>
            <a:pPr marL="914400" lvl="1" indent="-339725">
              <a:buFontTx/>
              <a:buAutoNum type="alphaLcPeriod"/>
            </a:pPr>
            <a:r>
              <a:rPr lang="en-US" altLang="en-US" sz="2400" dirty="0" smtClean="0"/>
              <a:t>Implement ongoing monitoring and evaluation plans.</a:t>
            </a:r>
          </a:p>
          <a:p>
            <a:pPr marL="514350" indent="-514350"/>
            <a:endParaRPr lang="en-US" altLang="en-US" sz="2400" dirty="0" smtClean="0"/>
          </a:p>
        </p:txBody>
      </p:sp>
    </p:spTree>
    <p:extLst>
      <p:ext uri="{BB962C8B-B14F-4D97-AF65-F5344CB8AC3E}">
        <p14:creationId xmlns:p14="http://schemas.microsoft.com/office/powerpoint/2010/main" val="228528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9829800" cy="838200"/>
          </a:xfrm>
        </p:spPr>
        <p:txBody>
          <a:bodyPr/>
          <a:lstStyle/>
          <a:p>
            <a:pPr algn="ctr"/>
            <a:r>
              <a:rPr lang="en-US" altLang="en-US" sz="5400" dirty="0" smtClean="0">
                <a:solidFill>
                  <a:srgbClr val="FFFFFF"/>
                </a:solidFill>
              </a:rPr>
              <a:t>Safeguard Client Data</a:t>
            </a:r>
            <a:endParaRPr lang="en-US" altLang="en-US" sz="4200" dirty="0" smtClean="0"/>
          </a:p>
        </p:txBody>
      </p:sp>
      <p:sp>
        <p:nvSpPr>
          <p:cNvPr id="34819" name="Content Placeholder 1"/>
          <p:cNvSpPr>
            <a:spLocks noGrp="1"/>
          </p:cNvSpPr>
          <p:nvPr>
            <p:ph idx="1"/>
          </p:nvPr>
        </p:nvSpPr>
        <p:spPr>
          <a:xfrm>
            <a:off x="304800" y="1447800"/>
            <a:ext cx="8458200" cy="4830763"/>
          </a:xfrm>
        </p:spPr>
        <p:txBody>
          <a:bodyPr/>
          <a:lstStyle/>
          <a:p>
            <a:pPr marL="457200" lvl="1" indent="-457200">
              <a:buFontTx/>
              <a:buAutoNum type="arabicPeriod" startAt="4"/>
            </a:pPr>
            <a:r>
              <a:rPr lang="en-US" altLang="en-US" sz="2400" dirty="0" smtClean="0"/>
              <a:t>Have written contracts with downstream subcontractors, as applicable.</a:t>
            </a:r>
          </a:p>
          <a:p>
            <a:pPr marL="457200" indent="-457200">
              <a:buFontTx/>
              <a:buAutoNum type="arabicPeriod" startAt="5"/>
            </a:pPr>
            <a:r>
              <a:rPr lang="en-US" altLang="en-US" sz="2400" dirty="0" smtClean="0"/>
              <a:t>Security awareness and training (for new and continuing users that covers the policies and procedures).</a:t>
            </a:r>
          </a:p>
          <a:p>
            <a:pPr marL="457200" indent="-457200">
              <a:buFontTx/>
              <a:buAutoNum type="arabicPeriod" startAt="6"/>
            </a:pPr>
            <a:r>
              <a:rPr lang="en-US" altLang="en-US" sz="2400" dirty="0" smtClean="0"/>
              <a:t>Implement security incident procedures.</a:t>
            </a:r>
          </a:p>
          <a:p>
            <a:pPr marL="457200" indent="-457200">
              <a:buFontTx/>
              <a:buAutoNum type="arabicPeriod" startAt="6"/>
            </a:pPr>
            <a:r>
              <a:rPr lang="en-US" altLang="en-US" sz="2400" dirty="0" smtClean="0"/>
              <a:t>Implement a contingency plan and a backup/disaster recover plan.</a:t>
            </a:r>
          </a:p>
          <a:p>
            <a:pPr marL="457200" indent="-457200">
              <a:buFontTx/>
              <a:buAutoNum type="arabicPeriod" startAt="8"/>
            </a:pPr>
            <a:r>
              <a:rPr lang="en-US" altLang="en-US" sz="2400" dirty="0" smtClean="0"/>
              <a:t>Implement ongoing monitoring and evaluation plans. Are the policies, procedures, and plans adequate?  Do they need to be revised in view of lessons learned?</a:t>
            </a:r>
          </a:p>
          <a:p>
            <a:pPr marL="457200" indent="-457200">
              <a:buFontTx/>
              <a:buAutoNum type="arabicPeriod" startAt="8"/>
            </a:pPr>
            <a:r>
              <a:rPr lang="en-US" altLang="en-US" sz="2400" dirty="0" smtClean="0"/>
              <a:t>Inventory who has access to your data.</a:t>
            </a:r>
          </a:p>
          <a:p>
            <a:pPr marL="457200" indent="-457200">
              <a:buFontTx/>
              <a:buAutoNum type="arabicPeriod" startAt="6"/>
            </a:pPr>
            <a:endParaRPr lang="en-US" altLang="en-US" sz="2400" dirty="0" smtClean="0"/>
          </a:p>
          <a:p>
            <a:pPr marL="457200" indent="-457200"/>
            <a:endParaRPr lang="en-US" altLang="en-US" sz="2400" dirty="0" smtClean="0"/>
          </a:p>
        </p:txBody>
      </p:sp>
    </p:spTree>
    <p:extLst>
      <p:ext uri="{BB962C8B-B14F-4D97-AF65-F5344CB8AC3E}">
        <p14:creationId xmlns:p14="http://schemas.microsoft.com/office/powerpoint/2010/main" val="39488875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152400"/>
            <a:ext cx="9829800" cy="838200"/>
          </a:xfrm>
        </p:spPr>
        <p:txBody>
          <a:bodyPr/>
          <a:lstStyle/>
          <a:p>
            <a:pPr algn="ctr"/>
            <a:r>
              <a:rPr lang="en-US" altLang="en-US" sz="5400" dirty="0" smtClean="0">
                <a:solidFill>
                  <a:srgbClr val="FFFFFF"/>
                </a:solidFill>
              </a:rPr>
              <a:t>Safeguard Client Data</a:t>
            </a:r>
            <a:endParaRPr lang="en-US" altLang="en-US" sz="4200" dirty="0" smtClean="0"/>
          </a:p>
        </p:txBody>
      </p:sp>
      <p:sp>
        <p:nvSpPr>
          <p:cNvPr id="35843" name="Content Placeholder 1"/>
          <p:cNvSpPr>
            <a:spLocks noGrp="1"/>
          </p:cNvSpPr>
          <p:nvPr>
            <p:ph idx="1"/>
          </p:nvPr>
        </p:nvSpPr>
        <p:spPr>
          <a:xfrm>
            <a:off x="304800" y="1447800"/>
            <a:ext cx="8458200" cy="4830763"/>
          </a:xfrm>
        </p:spPr>
        <p:txBody>
          <a:bodyPr/>
          <a:lstStyle/>
          <a:p>
            <a:pPr marL="574675" lvl="1" indent="-574675">
              <a:buFontTx/>
              <a:buAutoNum type="arabicPeriod" startAt="10"/>
            </a:pPr>
            <a:r>
              <a:rPr lang="en-US" altLang="en-US" sz="2400" dirty="0" smtClean="0"/>
              <a:t>Physical safeguards for your facility and IT assets:</a:t>
            </a:r>
          </a:p>
          <a:p>
            <a:pPr marL="1036638" lvl="2" indent="-457200">
              <a:buFontTx/>
              <a:buAutoNum type="alphaLcPeriod"/>
            </a:pPr>
            <a:r>
              <a:rPr lang="en-US" altLang="en-US" dirty="0" smtClean="0"/>
              <a:t>Prevent unauthorized access</a:t>
            </a:r>
          </a:p>
          <a:p>
            <a:pPr marL="1036638" lvl="2" indent="-457200">
              <a:buFontTx/>
              <a:buAutoNum type="alphaLcPeriod"/>
            </a:pPr>
            <a:r>
              <a:rPr lang="en-US" altLang="en-US" dirty="0" smtClean="0"/>
              <a:t>Secure workstations, laptops, and other devices</a:t>
            </a:r>
          </a:p>
          <a:p>
            <a:pPr marL="1036638" lvl="2" indent="-457200">
              <a:buFontTx/>
              <a:buAutoNum type="alphaLcPeriod"/>
            </a:pPr>
            <a:r>
              <a:rPr lang="en-US" altLang="en-US" dirty="0" smtClean="0"/>
              <a:t>Keep records of who accessed your facility/IT assets</a:t>
            </a:r>
          </a:p>
          <a:p>
            <a:pPr marL="574675" indent="-574675">
              <a:buFontTx/>
              <a:buAutoNum type="arabicPeriod" startAt="11"/>
            </a:pPr>
            <a:r>
              <a:rPr lang="en-US" altLang="en-US" sz="2400" dirty="0" smtClean="0"/>
              <a:t>Access control for electronic information systems.  Implement technical policies and procedures for information systems with regard to authorized users and software programs.</a:t>
            </a:r>
          </a:p>
          <a:p>
            <a:pPr marL="574675" indent="-574675">
              <a:buFontTx/>
              <a:buAutoNum type="arabicPeriod" startAt="11"/>
            </a:pPr>
            <a:r>
              <a:rPr lang="en-US" altLang="en-US" sz="2400" dirty="0" smtClean="0"/>
              <a:t>Keep user and transaction logs and analyze these logs.  Implement hardware, software, and/or procedural mechanisms that record and examine activity in information systems.</a:t>
            </a:r>
          </a:p>
          <a:p>
            <a:pPr marL="574675" indent="-574675">
              <a:buFontTx/>
              <a:buAutoNum type="arabicPeriod" startAt="11"/>
            </a:pPr>
            <a:endParaRPr lang="en-US" altLang="en-US" sz="2400" dirty="0" smtClean="0"/>
          </a:p>
          <a:p>
            <a:pPr marL="574675" indent="-574675"/>
            <a:endParaRPr lang="en-US" altLang="en-US" sz="2400" dirty="0" smtClean="0"/>
          </a:p>
        </p:txBody>
      </p:sp>
    </p:spTree>
    <p:extLst>
      <p:ext uri="{BB962C8B-B14F-4D97-AF65-F5344CB8AC3E}">
        <p14:creationId xmlns:p14="http://schemas.microsoft.com/office/powerpoint/2010/main" val="22905167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152400"/>
            <a:ext cx="9829800" cy="838200"/>
          </a:xfrm>
        </p:spPr>
        <p:txBody>
          <a:bodyPr/>
          <a:lstStyle/>
          <a:p>
            <a:pPr algn="ctr"/>
            <a:r>
              <a:rPr lang="en-US" altLang="en-US" sz="5400" dirty="0" smtClean="0">
                <a:solidFill>
                  <a:srgbClr val="FFFFFF"/>
                </a:solidFill>
              </a:rPr>
              <a:t>Safeguard Client Data</a:t>
            </a:r>
            <a:endParaRPr lang="en-US" altLang="en-US" sz="4200" dirty="0" smtClean="0"/>
          </a:p>
        </p:txBody>
      </p:sp>
      <p:sp>
        <p:nvSpPr>
          <p:cNvPr id="36867" name="Content Placeholder 1"/>
          <p:cNvSpPr>
            <a:spLocks noGrp="1"/>
          </p:cNvSpPr>
          <p:nvPr>
            <p:ph idx="1"/>
          </p:nvPr>
        </p:nvSpPr>
        <p:spPr>
          <a:xfrm>
            <a:off x="304800" y="1295400"/>
            <a:ext cx="8458200" cy="5257800"/>
          </a:xfrm>
        </p:spPr>
        <p:txBody>
          <a:bodyPr/>
          <a:lstStyle/>
          <a:p>
            <a:pPr marL="627063" indent="-627063">
              <a:buFontTx/>
              <a:buAutoNum type="arabicPeriod" startAt="13"/>
            </a:pPr>
            <a:r>
              <a:rPr lang="en-US" altLang="en-US" sz="2400" dirty="0" smtClean="0"/>
              <a:t>Maintain data integrity.  Implement policies and procedures to protect electronic protected health information from improper alteration or destruction.</a:t>
            </a:r>
          </a:p>
          <a:p>
            <a:pPr marL="627063" indent="-627063">
              <a:buFontTx/>
              <a:buAutoNum type="arabicPeriod" startAt="13"/>
            </a:pPr>
            <a:r>
              <a:rPr lang="en-US" altLang="en-US" sz="2400" dirty="0" smtClean="0"/>
              <a:t>Authentication. Implement procedures to verify that a person or entity seeking access is the one claimed.</a:t>
            </a:r>
          </a:p>
          <a:p>
            <a:pPr marL="627063" indent="-627063">
              <a:buFontTx/>
              <a:buAutoNum type="arabicPeriod" startAt="13"/>
            </a:pPr>
            <a:r>
              <a:rPr lang="en-US" altLang="en-US" sz="2400" dirty="0" smtClean="0"/>
              <a:t>Transmission security.  Implement technical security measures to guard against unauthorized access to information that is being transmitted over a network.</a:t>
            </a:r>
          </a:p>
          <a:p>
            <a:pPr marL="627063" indent="-627063">
              <a:buFontTx/>
              <a:buAutoNum type="arabicPeriod" startAt="13"/>
            </a:pPr>
            <a:r>
              <a:rPr lang="en-US" altLang="en-US" sz="2400" dirty="0" smtClean="0"/>
              <a:t>Make sure your network infrastructure is secure (</a:t>
            </a:r>
            <a:r>
              <a:rPr lang="en-US" altLang="en-US" sz="2400" i="1" dirty="0" smtClean="0"/>
              <a:t>e.g.</a:t>
            </a:r>
            <a:r>
              <a:rPr lang="en-US" altLang="en-US" sz="2400" dirty="0" smtClean="0"/>
              <a:t>, wireless networks, routers, firewalls, etc.).</a:t>
            </a:r>
          </a:p>
          <a:p>
            <a:pPr marL="627063" indent="-627063">
              <a:buFontTx/>
              <a:buAutoNum type="arabicPeriod" startAt="13"/>
            </a:pPr>
            <a:r>
              <a:rPr lang="en-US" altLang="en-US" sz="2400" dirty="0" smtClean="0"/>
              <a:t>Regularly patch/upgrade operating systems and applications (including mobile devices).</a:t>
            </a:r>
          </a:p>
          <a:p>
            <a:pPr marL="627063" indent="-627063">
              <a:buFontTx/>
              <a:buAutoNum type="arabicPeriod" startAt="13"/>
            </a:pPr>
            <a:r>
              <a:rPr lang="en-US" altLang="en-US" sz="2400" dirty="0" smtClean="0"/>
              <a:t>Unique user IDs and complex passwords.</a:t>
            </a:r>
          </a:p>
          <a:p>
            <a:pPr marL="627063" indent="-627063">
              <a:buFontTx/>
              <a:buAutoNum type="arabicPeriod" startAt="13"/>
            </a:pPr>
            <a:endParaRPr lang="en-US" altLang="en-US" sz="2400" dirty="0" smtClean="0"/>
          </a:p>
          <a:p>
            <a:pPr marL="627063" indent="-627063">
              <a:buFontTx/>
              <a:buAutoNum type="arabicPeriod" startAt="13"/>
            </a:pPr>
            <a:endParaRPr lang="en-US" altLang="en-US" sz="2400" dirty="0" smtClean="0"/>
          </a:p>
          <a:p>
            <a:pPr marL="627063" indent="-627063">
              <a:buFontTx/>
              <a:buNone/>
            </a:pPr>
            <a:endParaRPr lang="en-US" altLang="en-US" sz="2400" dirty="0" smtClean="0"/>
          </a:p>
          <a:p>
            <a:pPr marL="627063" indent="-627063"/>
            <a:endParaRPr lang="en-US" altLang="en-US" sz="2400" dirty="0" smtClean="0"/>
          </a:p>
        </p:txBody>
      </p:sp>
    </p:spTree>
    <p:extLst>
      <p:ext uri="{BB962C8B-B14F-4D97-AF65-F5344CB8AC3E}">
        <p14:creationId xmlns:p14="http://schemas.microsoft.com/office/powerpoint/2010/main" val="14372198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Jennifer Orr </a:t>
            </a:r>
            <a:r>
              <a:rPr lang="en-US" b="1" dirty="0" smtClean="0"/>
              <a:t>Mitchell</a:t>
            </a:r>
            <a:endParaRPr lang="en-US" dirty="0"/>
          </a:p>
        </p:txBody>
      </p:sp>
      <p:sp>
        <p:nvSpPr>
          <p:cNvPr id="5" name="Text Placeholder 4"/>
          <p:cNvSpPr>
            <a:spLocks noGrp="1"/>
          </p:cNvSpPr>
          <p:nvPr>
            <p:ph type="body" sz="half" idx="2"/>
          </p:nvPr>
        </p:nvSpPr>
        <p:spPr/>
        <p:txBody>
          <a:bodyPr/>
          <a:lstStyle/>
          <a:p>
            <a:r>
              <a:rPr lang="en-US" sz="1200" dirty="0"/>
              <a:t>Jennifer is a Partner in </a:t>
            </a:r>
            <a:r>
              <a:rPr lang="en-US" sz="1200" dirty="0" smtClean="0"/>
              <a:t>Dinsmore</a:t>
            </a:r>
            <a:r>
              <a:rPr lang="en-US" sz="1200" dirty="0" smtClean="0"/>
              <a:t> &amp; </a:t>
            </a:r>
            <a:r>
              <a:rPr lang="en-US" sz="1200" dirty="0" smtClean="0"/>
              <a:t>Shohl</a:t>
            </a:r>
            <a:r>
              <a:rPr lang="en-US" sz="1200" dirty="0" smtClean="0"/>
              <a:t>, LLP's, </a:t>
            </a:r>
            <a:r>
              <a:rPr lang="en-US" sz="1200" dirty="0"/>
              <a:t>Health Care Practice Group and leads the Firm's HIPAA Privacy and Security practice and initiatives. She works with clients to minimize the risk of privacy and data security issues, assisting with all aspects of privacy and security compliance, governance, audits/investigations, breach analyses, training and strategic planning. She has a thorough understanding of federal and state privacy and confidentiality laws and has served as a health care privacy expert witness</a:t>
            </a:r>
            <a:r>
              <a:rPr lang="en-US" sz="1200" dirty="0" smtClean="0"/>
              <a:t>.</a:t>
            </a:r>
          </a:p>
          <a:p>
            <a:endParaRPr lang="en-US" sz="1200" dirty="0"/>
          </a:p>
          <a:p>
            <a:r>
              <a:rPr lang="en-US" sz="1200" dirty="0" smtClean="0"/>
              <a:t>P</a:t>
            </a:r>
            <a:r>
              <a:rPr lang="en-US" sz="1200" dirty="0"/>
              <a:t>: (513) 977-8364</a:t>
            </a:r>
          </a:p>
          <a:p>
            <a:r>
              <a:rPr lang="en-US" sz="1200" dirty="0"/>
              <a:t>F: (513) </a:t>
            </a:r>
            <a:r>
              <a:rPr lang="en-US" sz="1200" dirty="0" smtClean="0"/>
              <a:t>977-8141</a:t>
            </a:r>
          </a:p>
          <a:p>
            <a:r>
              <a:rPr lang="en-US" sz="1200" dirty="0" smtClean="0"/>
              <a:t>Dinsmore</a:t>
            </a:r>
            <a:r>
              <a:rPr lang="en-US" sz="1200" dirty="0" smtClean="0"/>
              <a:t> &amp; </a:t>
            </a:r>
            <a:r>
              <a:rPr lang="en-US" sz="1200" dirty="0" smtClean="0"/>
              <a:t>Shohl</a:t>
            </a:r>
            <a:r>
              <a:rPr lang="en-US" sz="1200" dirty="0" smtClean="0"/>
              <a:t> LLP</a:t>
            </a:r>
            <a:endParaRPr lang="en-US" sz="1200" dirty="0"/>
          </a:p>
          <a:p>
            <a:r>
              <a:rPr lang="en-US" sz="1200" dirty="0" smtClean="0">
                <a:hlinkClick r:id="rId2"/>
              </a:rPr>
              <a:t>jennifer.mitchell@dinsmore.com</a:t>
            </a:r>
            <a:endParaRPr lang="en-US" sz="12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068388"/>
            <a:ext cx="3200400" cy="4800600"/>
          </a:xfrm>
          <a:prstGeom prst="rect">
            <a:avLst/>
          </a:prstGeom>
        </p:spPr>
      </p:pic>
    </p:spTree>
    <p:extLst>
      <p:ext uri="{BB962C8B-B14F-4D97-AF65-F5344CB8AC3E}">
        <p14:creationId xmlns:p14="http://schemas.microsoft.com/office/powerpoint/2010/main" val="3180125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219200"/>
            <a:ext cx="8229600" cy="2895600"/>
          </a:xfrm>
        </p:spPr>
        <p:txBody>
          <a:bodyPr/>
          <a:lstStyle/>
          <a:p>
            <a:pPr algn="ctr"/>
            <a:r>
              <a:rPr lang="en-US" altLang="en-US" dirty="0" smtClean="0"/>
              <a:t> Cyber Security Incidents and Data Breaches:</a:t>
            </a:r>
            <a:br>
              <a:rPr lang="en-US" altLang="en-US" dirty="0" smtClean="0"/>
            </a:br>
            <a:r>
              <a:rPr lang="en-US" altLang="en-US" sz="4000" dirty="0" smtClean="0"/>
              <a:t>Is Your Law Firm Protected?</a:t>
            </a:r>
          </a:p>
        </p:txBody>
      </p:sp>
      <p:sp>
        <p:nvSpPr>
          <p:cNvPr id="9219" name="TextBox 4"/>
          <p:cNvSpPr txBox="1">
            <a:spLocks noChangeArrowheads="1"/>
          </p:cNvSpPr>
          <p:nvPr/>
        </p:nvSpPr>
        <p:spPr bwMode="auto">
          <a:xfrm>
            <a:off x="1066800" y="5481638"/>
            <a:ext cx="807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i="1" dirty="0">
                <a:solidFill>
                  <a:schemeClr val="bg1"/>
                </a:solidFill>
              </a:rPr>
              <a:t>See </a:t>
            </a:r>
            <a:r>
              <a:rPr lang="en-US" altLang="en-US" sz="1600" dirty="0">
                <a:solidFill>
                  <a:schemeClr val="bg1"/>
                </a:solidFill>
              </a:rPr>
              <a:t>Jennifer Mitchell et al., “Cyber Security Incidents and Data Breaches: Is Your Law Firm Protected?,” Kentucky Bar Association Bench &amp; Bar Magazine (May 2015), pp. 11-14, available at: </a:t>
            </a:r>
            <a:r>
              <a:rPr lang="en-US" altLang="en-US" sz="1600" u="sng" dirty="0">
                <a:solidFill>
                  <a:schemeClr val="bg1"/>
                </a:solidFill>
                <a:hlinkClick r:id="rId2"/>
              </a:rPr>
              <a:t>http://kentuckybenchandbar.epubxp.com/t/30647-bench-bar</a:t>
            </a:r>
            <a:r>
              <a:rPr lang="en-US" altLang="en-US" sz="1600" dirty="0">
                <a:solidFill>
                  <a:schemeClr val="bg1"/>
                </a:solidFill>
              </a:rPr>
              <a:t>.</a:t>
            </a:r>
          </a:p>
        </p:txBody>
      </p:sp>
    </p:spTree>
    <p:extLst>
      <p:ext uri="{BB962C8B-B14F-4D97-AF65-F5344CB8AC3E}">
        <p14:creationId xmlns:p14="http://schemas.microsoft.com/office/powerpoint/2010/main" val="345557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8600"/>
            <a:ext cx="9829800" cy="838200"/>
          </a:xfrm>
        </p:spPr>
        <p:txBody>
          <a:bodyPr/>
          <a:lstStyle/>
          <a:p>
            <a:pPr algn="ctr"/>
            <a:r>
              <a:rPr lang="en-US" altLang="en-US" sz="3600" dirty="0" smtClean="0"/>
              <a:t>3 Cloud Computing Service Models</a:t>
            </a:r>
          </a:p>
        </p:txBody>
      </p:sp>
      <p:sp>
        <p:nvSpPr>
          <p:cNvPr id="14339" name="Content Placeholder 2"/>
          <p:cNvSpPr>
            <a:spLocks noGrp="1"/>
          </p:cNvSpPr>
          <p:nvPr>
            <p:ph idx="1"/>
          </p:nvPr>
        </p:nvSpPr>
        <p:spPr>
          <a:xfrm>
            <a:off x="381000" y="1371600"/>
            <a:ext cx="8382000" cy="5181600"/>
          </a:xfrm>
        </p:spPr>
        <p:txBody>
          <a:bodyPr/>
          <a:lstStyle/>
          <a:p>
            <a:pPr marL="574675" lvl="1" indent="-457200">
              <a:buFontTx/>
              <a:buAutoNum type="arabicPeriod" startAt="2"/>
            </a:pPr>
            <a:r>
              <a:rPr lang="en-US" altLang="en-US" b="1" u="sng" dirty="0" smtClean="0"/>
              <a:t>Platform as a Service (PaaS)</a:t>
            </a:r>
            <a:r>
              <a:rPr lang="en-US" altLang="en-US" dirty="0" smtClean="0"/>
              <a:t>. The consumer does not manage or control the underlying cloud infrastructure including network, servers, operating systems, or storage, but has control over the deployed applications and possibly configuration settings for the application-hosting environment. </a:t>
            </a:r>
          </a:p>
          <a:p>
            <a:pPr marL="574675" lvl="1" indent="-457200"/>
            <a:r>
              <a:rPr lang="en-US" altLang="en-US" dirty="0" smtClean="0"/>
              <a:t>Allows custom design/”buy”</a:t>
            </a:r>
          </a:p>
          <a:p>
            <a:pPr marL="574675" lvl="1" indent="-457200"/>
            <a:r>
              <a:rPr lang="en-US" altLang="en-US" dirty="0" smtClean="0"/>
              <a:t>Vendor may run software-as-a-service with PaaS subcontract to data center</a:t>
            </a:r>
          </a:p>
          <a:p>
            <a:pPr marL="457200" lvl="2" indent="-457200">
              <a:buClr>
                <a:schemeClr val="bg1"/>
              </a:buClr>
              <a:buFontTx/>
              <a:buAutoNum type="arabicPeriod"/>
            </a:pPr>
            <a:endParaRPr lang="en-US" altLang="en-US" sz="2000" dirty="0" smtClean="0"/>
          </a:p>
        </p:txBody>
      </p:sp>
    </p:spTree>
    <p:extLst>
      <p:ext uri="{BB962C8B-B14F-4D97-AF65-F5344CB8AC3E}">
        <p14:creationId xmlns:p14="http://schemas.microsoft.com/office/powerpoint/2010/main" val="13652919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9829800" cy="838200"/>
          </a:xfrm>
        </p:spPr>
        <p:txBody>
          <a:bodyPr/>
          <a:lstStyle/>
          <a:p>
            <a:pPr algn="ctr"/>
            <a:r>
              <a:rPr lang="en-US" altLang="en-US" sz="5400" dirty="0" smtClean="0"/>
              <a:t>Organizational Culture</a:t>
            </a:r>
          </a:p>
        </p:txBody>
      </p:sp>
      <p:sp>
        <p:nvSpPr>
          <p:cNvPr id="8195" name="Content Placeholder 2"/>
          <p:cNvSpPr>
            <a:spLocks noGrp="1"/>
          </p:cNvSpPr>
          <p:nvPr>
            <p:ph idx="1"/>
          </p:nvPr>
        </p:nvSpPr>
        <p:spPr>
          <a:xfrm>
            <a:off x="457200" y="1600200"/>
            <a:ext cx="8229600" cy="4191000"/>
          </a:xfrm>
        </p:spPr>
        <p:txBody>
          <a:bodyPr/>
          <a:lstStyle/>
          <a:p>
            <a:pPr>
              <a:defRPr/>
            </a:pPr>
            <a:r>
              <a:rPr lang="en-US" altLang="en-US" dirty="0" smtClean="0"/>
              <a:t>Cybersecurity is an issue that involves everyone… not just IT or the senior partners</a:t>
            </a:r>
          </a:p>
          <a:p>
            <a:pPr>
              <a:defRPr/>
            </a:pPr>
            <a:r>
              <a:rPr lang="en-US" altLang="en-US" dirty="0" smtClean="0"/>
              <a:t>Firms need to devote adequate attention and resources to addressing security issues</a:t>
            </a:r>
          </a:p>
          <a:p>
            <a:pPr lvl="1">
              <a:defRPr/>
            </a:pPr>
            <a:r>
              <a:rPr lang="en-US" altLang="en-US" dirty="0" smtClean="0"/>
              <a:t>72% of firms have not assessed the cost of a data breach</a:t>
            </a:r>
          </a:p>
          <a:p>
            <a:pPr marL="457200" lvl="1" indent="0" algn="r">
              <a:buFontTx/>
              <a:buNone/>
              <a:defRPr/>
            </a:pPr>
            <a:r>
              <a:rPr lang="en-US" altLang="en-US" sz="1800" dirty="0" smtClean="0"/>
              <a:t>Source: Marsh 2014 Global Law Firm Cyber Survey</a:t>
            </a:r>
          </a:p>
        </p:txBody>
      </p:sp>
    </p:spTree>
    <p:extLst>
      <p:ext uri="{BB962C8B-B14F-4D97-AF65-F5344CB8AC3E}">
        <p14:creationId xmlns:p14="http://schemas.microsoft.com/office/powerpoint/2010/main" val="26831003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800" dirty="0" smtClean="0"/>
              <a:t>Data Privacy and Security Overview</a:t>
            </a:r>
          </a:p>
        </p:txBody>
      </p:sp>
      <p:sp>
        <p:nvSpPr>
          <p:cNvPr id="3" name="Content Placeholder 2"/>
          <p:cNvSpPr>
            <a:spLocks noGrp="1"/>
          </p:cNvSpPr>
          <p:nvPr>
            <p:ph sz="half" idx="1"/>
          </p:nvPr>
        </p:nvSpPr>
        <p:spPr/>
        <p:txBody>
          <a:bodyPr>
            <a:normAutofit fontScale="85000" lnSpcReduction="20000"/>
          </a:bodyPr>
          <a:lstStyle/>
          <a:p>
            <a:pPr>
              <a:defRPr/>
            </a:pPr>
            <a:r>
              <a:rPr lang="en-US" dirty="0" smtClean="0"/>
              <a:t>We are living in the era of “Big Data”</a:t>
            </a:r>
          </a:p>
          <a:p>
            <a:pPr lvl="1">
              <a:defRPr/>
            </a:pPr>
            <a:r>
              <a:rPr lang="en-US" dirty="0" smtClean="0"/>
              <a:t>Now, more than ever, everything about a customer is being tracked and stored</a:t>
            </a:r>
          </a:p>
          <a:p>
            <a:pPr lvl="1">
              <a:defRPr/>
            </a:pPr>
            <a:r>
              <a:rPr lang="en-US" dirty="0" smtClean="0"/>
              <a:t>90% of all the data in the world has been generated over the last two years.</a:t>
            </a:r>
          </a:p>
          <a:p>
            <a:pPr lvl="1">
              <a:defRPr/>
            </a:pPr>
            <a:r>
              <a:rPr lang="en-US" dirty="0" smtClean="0"/>
              <a:t>The pace of data generation and acquisition is only going to increase in coming months and years.</a:t>
            </a:r>
          </a:p>
          <a:p>
            <a:pPr lvl="2">
              <a:defRPr/>
            </a:pPr>
            <a:r>
              <a:rPr lang="en-US" dirty="0" smtClean="0"/>
              <a:t>By 2020, about 1.7 megabytes of new information will be created </a:t>
            </a:r>
            <a:r>
              <a:rPr lang="en-US" i="1" dirty="0" smtClean="0"/>
              <a:t>every second</a:t>
            </a:r>
            <a:r>
              <a:rPr lang="en-US" dirty="0" smtClean="0"/>
              <a:t> for every human being on the planet</a:t>
            </a:r>
          </a:p>
          <a:p>
            <a:pPr lvl="1">
              <a:defRPr/>
            </a:pPr>
            <a:endParaRPr lang="en-US" dirty="0" smtClean="0"/>
          </a:p>
          <a:p>
            <a:pPr lvl="1">
              <a:defRPr/>
            </a:pPr>
            <a:endParaRPr lang="en-US" dirty="0" smtClean="0"/>
          </a:p>
          <a:p>
            <a:pPr lvl="1">
              <a:defRPr/>
            </a:pPr>
            <a:endParaRPr lang="en-US" dirty="0"/>
          </a:p>
        </p:txBody>
      </p:sp>
      <p:pic>
        <p:nvPicPr>
          <p:cNvPr id="11268" name="Content Placeholder 7" descr="ID-10043407.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957388"/>
            <a:ext cx="3810000" cy="3810000"/>
          </a:xfrm>
        </p:spPr>
      </p:pic>
    </p:spTree>
    <p:extLst>
      <p:ext uri="{BB962C8B-B14F-4D97-AF65-F5344CB8AC3E}">
        <p14:creationId xmlns:p14="http://schemas.microsoft.com/office/powerpoint/2010/main" val="36675702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800" dirty="0" smtClean="0"/>
              <a:t>Data Privacy and Security Overview</a:t>
            </a:r>
          </a:p>
        </p:txBody>
      </p:sp>
      <p:pic>
        <p:nvPicPr>
          <p:cNvPr id="12291" name="Content Placeholder 6" descr="Why-the-Target-Data-Breach-Was-a-Good-Thing.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20850"/>
            <a:ext cx="4038600" cy="4284663"/>
          </a:xfrm>
        </p:spPr>
      </p:pic>
      <p:sp>
        <p:nvSpPr>
          <p:cNvPr id="12292" name="Content Placeholder 5"/>
          <p:cNvSpPr>
            <a:spLocks noGrp="1"/>
          </p:cNvSpPr>
          <p:nvPr>
            <p:ph sz="half" idx="1"/>
          </p:nvPr>
        </p:nvSpPr>
        <p:spPr/>
        <p:txBody>
          <a:bodyPr/>
          <a:lstStyle/>
          <a:p>
            <a:r>
              <a:rPr lang="en-US" altLang="en-US" dirty="0" smtClean="0"/>
              <a:t>Recent data breaches have shown the potential for misuse of this data and the risks posed to both consumers and businesses</a:t>
            </a:r>
          </a:p>
          <a:p>
            <a:pPr lvl="1"/>
            <a:r>
              <a:rPr lang="en-US" altLang="en-US" dirty="0" smtClean="0"/>
              <a:t>Target/Home Depot/Staples/UPS/ Neiman Marcus, etc.</a:t>
            </a:r>
          </a:p>
          <a:p>
            <a:pPr lvl="1"/>
            <a:r>
              <a:rPr lang="en-US" altLang="en-US" dirty="0" smtClean="0"/>
              <a:t>Community Health Systems breach</a:t>
            </a:r>
          </a:p>
          <a:p>
            <a:pPr lvl="1"/>
            <a:r>
              <a:rPr lang="en-US" altLang="en-US" dirty="0" smtClean="0"/>
              <a:t>Apple iCloud hack</a:t>
            </a:r>
          </a:p>
          <a:p>
            <a:pPr lvl="1"/>
            <a:endParaRPr lang="en-US" altLang="en-US" dirty="0" smtClean="0"/>
          </a:p>
        </p:txBody>
      </p:sp>
    </p:spTree>
    <p:extLst>
      <p:ext uri="{BB962C8B-B14F-4D97-AF65-F5344CB8AC3E}">
        <p14:creationId xmlns:p14="http://schemas.microsoft.com/office/powerpoint/2010/main" val="27243549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800" dirty="0" smtClean="0"/>
              <a:t>Data Privacy and Security Overview</a:t>
            </a:r>
          </a:p>
        </p:txBody>
      </p:sp>
      <p:pic>
        <p:nvPicPr>
          <p:cNvPr id="13315" name="Content Placeholder 7" descr="ID-100259408.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135188"/>
            <a:ext cx="3810000" cy="3457575"/>
          </a:xfrm>
        </p:spPr>
      </p:pic>
      <p:sp>
        <p:nvSpPr>
          <p:cNvPr id="5" name="Content Placeholder 4"/>
          <p:cNvSpPr>
            <a:spLocks noGrp="1"/>
          </p:cNvSpPr>
          <p:nvPr>
            <p:ph sz="half" idx="2"/>
          </p:nvPr>
        </p:nvSpPr>
        <p:spPr/>
        <p:txBody>
          <a:bodyPr>
            <a:normAutofit fontScale="92500"/>
          </a:bodyPr>
          <a:lstStyle/>
          <a:p>
            <a:pPr>
              <a:defRPr/>
            </a:pPr>
            <a:r>
              <a:rPr lang="en-US" dirty="0" smtClean="0"/>
              <a:t>Consumers are now demanding greater protection and greater control over how data about them is gathered and used.</a:t>
            </a:r>
          </a:p>
          <a:p>
            <a:pPr>
              <a:defRPr/>
            </a:pPr>
            <a:r>
              <a:rPr lang="en-US" dirty="0" smtClean="0"/>
              <a:t>Government response has been to regulate and protect “Personally Identifiable Information” (PII)</a:t>
            </a:r>
          </a:p>
          <a:p>
            <a:pPr lvl="1">
              <a:defRPr/>
            </a:pPr>
            <a:r>
              <a:rPr lang="en-US" dirty="0" smtClean="0"/>
              <a:t>Information that can potentially identify a unique individual may be covered</a:t>
            </a:r>
            <a:endParaRPr lang="en-US" dirty="0"/>
          </a:p>
        </p:txBody>
      </p:sp>
    </p:spTree>
    <p:extLst>
      <p:ext uri="{BB962C8B-B14F-4D97-AF65-F5344CB8AC3E}">
        <p14:creationId xmlns:p14="http://schemas.microsoft.com/office/powerpoint/2010/main" val="18004391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smtClean="0"/>
              <a:t>Data Privacy and Security Overview</a:t>
            </a:r>
          </a:p>
        </p:txBody>
      </p:sp>
      <p:sp>
        <p:nvSpPr>
          <p:cNvPr id="14339" name="Content Placeholder 2"/>
          <p:cNvSpPr>
            <a:spLocks noGrp="1"/>
          </p:cNvSpPr>
          <p:nvPr>
            <p:ph sz="half" idx="1"/>
          </p:nvPr>
        </p:nvSpPr>
        <p:spPr>
          <a:xfrm>
            <a:off x="457200" y="1600200"/>
            <a:ext cx="7924800" cy="4525963"/>
          </a:xfrm>
        </p:spPr>
        <p:txBody>
          <a:bodyPr/>
          <a:lstStyle/>
          <a:p>
            <a:r>
              <a:rPr lang="en-US" altLang="en-US" dirty="0" smtClean="0"/>
              <a:t>Applicable law creates a patchwork that intersects to apply to and law firms:</a:t>
            </a:r>
          </a:p>
          <a:p>
            <a:pPr lvl="1"/>
            <a:r>
              <a:rPr lang="en-US" altLang="en-US" b="1" dirty="0" smtClean="0"/>
              <a:t>HIPAA –</a:t>
            </a:r>
            <a:r>
              <a:rPr lang="en-US" altLang="en-US" dirty="0" smtClean="0"/>
              <a:t> Applies to “Protected Health Information”</a:t>
            </a:r>
          </a:p>
          <a:p>
            <a:pPr lvl="1"/>
            <a:r>
              <a:rPr lang="en-US" altLang="en-US" b="1" dirty="0" smtClean="0"/>
              <a:t>FTC Act – </a:t>
            </a:r>
            <a:r>
              <a:rPr lang="en-US" altLang="en-US" dirty="0" smtClean="0"/>
              <a:t>Applies to “unfair or deceptive acts or practices,” including failure to live up to privacy promises to consumers</a:t>
            </a:r>
          </a:p>
          <a:p>
            <a:pPr lvl="1"/>
            <a:r>
              <a:rPr lang="en-US" altLang="en-US" b="1" dirty="0" smtClean="0"/>
              <a:t>State Data Breach Notification Laws – </a:t>
            </a:r>
            <a:r>
              <a:rPr lang="en-US" altLang="en-US" dirty="0" smtClean="0"/>
              <a:t>Apply to breaches of personally identifiable information in 47 states,  the District of Columbia, Guam, Puerto Rico and the Virgin Islands</a:t>
            </a:r>
          </a:p>
          <a:p>
            <a:pPr lvl="1"/>
            <a:r>
              <a:rPr lang="en-US" altLang="en-US" b="1" dirty="0" smtClean="0"/>
              <a:t>Industry Self-Regulation – </a:t>
            </a:r>
            <a:r>
              <a:rPr lang="en-US" altLang="en-US" dirty="0" smtClean="0"/>
              <a:t>PCI Standards</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9460968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800" dirty="0" smtClean="0"/>
              <a:t>Data Privacy and Security Overview</a:t>
            </a:r>
          </a:p>
        </p:txBody>
      </p:sp>
      <p:sp>
        <p:nvSpPr>
          <p:cNvPr id="5" name="Content Placeholder 4"/>
          <p:cNvSpPr>
            <a:spLocks noGrp="1"/>
          </p:cNvSpPr>
          <p:nvPr>
            <p:ph sz="half" idx="2"/>
          </p:nvPr>
        </p:nvSpPr>
        <p:spPr/>
        <p:txBody>
          <a:bodyPr>
            <a:normAutofit/>
          </a:bodyPr>
          <a:lstStyle/>
          <a:p>
            <a:pPr>
              <a:defRPr/>
            </a:pPr>
            <a:r>
              <a:rPr lang="en-US" sz="3200" dirty="0" smtClean="0"/>
              <a:t>Regulation and enforcement = RISK</a:t>
            </a:r>
          </a:p>
          <a:p>
            <a:pPr lvl="1">
              <a:defRPr/>
            </a:pPr>
            <a:r>
              <a:rPr lang="en-US" sz="2800" dirty="0" smtClean="0"/>
              <a:t>Government fines</a:t>
            </a:r>
          </a:p>
          <a:p>
            <a:pPr lvl="1">
              <a:defRPr/>
            </a:pPr>
            <a:r>
              <a:rPr lang="en-US" sz="2800" dirty="0" smtClean="0"/>
              <a:t>Costs of mitigation</a:t>
            </a:r>
          </a:p>
          <a:p>
            <a:pPr lvl="1">
              <a:defRPr/>
            </a:pPr>
            <a:r>
              <a:rPr lang="en-US" sz="2800" dirty="0" smtClean="0"/>
              <a:t>Damage to business reputation</a:t>
            </a:r>
          </a:p>
          <a:p>
            <a:pPr marL="0" indent="0">
              <a:buFontTx/>
              <a:buNone/>
              <a:defRPr/>
            </a:pPr>
            <a:r>
              <a:rPr lang="en-US" sz="3200" dirty="0" smtClean="0"/>
              <a:t> </a:t>
            </a:r>
            <a:endParaRPr lang="en-US" sz="3200" dirty="0"/>
          </a:p>
        </p:txBody>
      </p:sp>
      <p:pic>
        <p:nvPicPr>
          <p:cNvPr id="15364" name="Content Placeholder 6" descr="ID-10017921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278063"/>
            <a:ext cx="3810000" cy="3171825"/>
          </a:xfrm>
        </p:spPr>
      </p:pic>
    </p:spTree>
    <p:extLst>
      <p:ext uri="{BB962C8B-B14F-4D97-AF65-F5344CB8AC3E}">
        <p14:creationId xmlns:p14="http://schemas.microsoft.com/office/powerpoint/2010/main" val="11513435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Citigroup Report</a:t>
            </a:r>
          </a:p>
        </p:txBody>
      </p:sp>
      <p:sp>
        <p:nvSpPr>
          <p:cNvPr id="16387" name="Content Placeholder 4"/>
          <p:cNvSpPr>
            <a:spLocks noGrp="1"/>
          </p:cNvSpPr>
          <p:nvPr>
            <p:ph idx="1"/>
          </p:nvPr>
        </p:nvSpPr>
        <p:spPr/>
        <p:txBody>
          <a:bodyPr/>
          <a:lstStyle/>
          <a:p>
            <a:r>
              <a:rPr lang="en-US" altLang="en-US" sz="2800" dirty="0" smtClean="0"/>
              <a:t>In February 2015, Citigroup’s cyberintelligence center issued an internal report to bank employees that warned of threats directed at law firms.</a:t>
            </a:r>
          </a:p>
          <a:p>
            <a:pPr lvl="1"/>
            <a:r>
              <a:rPr lang="en-US" altLang="en-US" sz="1800" dirty="0" smtClean="0"/>
              <a:t>Highlighted weaknesses that hackers exploit in law firms</a:t>
            </a:r>
          </a:p>
          <a:p>
            <a:r>
              <a:rPr lang="en-US" altLang="en-US" sz="2800" dirty="0" smtClean="0"/>
              <a:t>Report cites “reluctance of most law firms to publicly discuss cyberintrustions”</a:t>
            </a:r>
          </a:p>
          <a:p>
            <a:pPr lvl="1"/>
            <a:r>
              <a:rPr lang="en-US" altLang="en-US" sz="2000" dirty="0" smtClean="0"/>
              <a:t>Impossible to determine exact numbers of attacks on firms because there are no public reporting requirements for firms.</a:t>
            </a:r>
          </a:p>
          <a:p>
            <a:r>
              <a:rPr lang="en-US" altLang="en-US" sz="2800" dirty="0" smtClean="0"/>
              <a:t>However, there are still frequent reports of law firms as targets for cyber-attacks.</a:t>
            </a:r>
          </a:p>
        </p:txBody>
      </p:sp>
    </p:spTree>
    <p:extLst>
      <p:ext uri="{BB962C8B-B14F-4D97-AF65-F5344CB8AC3E}">
        <p14:creationId xmlns:p14="http://schemas.microsoft.com/office/powerpoint/2010/main" val="11713427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Recent Data Breaches</a:t>
            </a:r>
          </a:p>
        </p:txBody>
      </p:sp>
      <p:sp>
        <p:nvSpPr>
          <p:cNvPr id="3" name="Content Placeholder 2"/>
          <p:cNvSpPr>
            <a:spLocks noGrp="1"/>
          </p:cNvSpPr>
          <p:nvPr>
            <p:ph sz="half" idx="1"/>
          </p:nvPr>
        </p:nvSpPr>
        <p:spPr/>
        <p:txBody>
          <a:bodyPr>
            <a:normAutofit fontScale="92500" lnSpcReduction="10000"/>
          </a:bodyPr>
          <a:lstStyle/>
          <a:p>
            <a:pPr>
              <a:defRPr/>
            </a:pPr>
            <a:r>
              <a:rPr lang="en-US" dirty="0" smtClean="0"/>
              <a:t>Apple iCloud Breach</a:t>
            </a:r>
          </a:p>
          <a:p>
            <a:pPr lvl="1">
              <a:defRPr/>
            </a:pPr>
            <a:r>
              <a:rPr lang="en-US" dirty="0" smtClean="0"/>
              <a:t>iCloud accounts of more than 100 celebrities were compromised in order to obtain nude photos</a:t>
            </a:r>
          </a:p>
          <a:p>
            <a:pPr lvl="2">
              <a:defRPr/>
            </a:pPr>
            <a:r>
              <a:rPr lang="en-US" dirty="0" smtClean="0"/>
              <a:t>Hundreds of photos were stolen and leaked</a:t>
            </a:r>
          </a:p>
          <a:p>
            <a:pPr lvl="1">
              <a:defRPr/>
            </a:pPr>
            <a:r>
              <a:rPr lang="en-US" dirty="0" smtClean="0"/>
              <a:t>Apple claims that breaches were “highly targeted” and accounts were compromised by attacks on user names, passwords and security questions – not through virus or malware </a:t>
            </a:r>
          </a:p>
          <a:p>
            <a:pPr lvl="1">
              <a:defRPr/>
            </a:pPr>
            <a:endParaRPr lang="en-US" dirty="0" smtClean="0"/>
          </a:p>
          <a:p>
            <a:pPr lvl="2">
              <a:defRPr/>
            </a:pPr>
            <a:endParaRPr lang="en-US" dirty="0"/>
          </a:p>
        </p:txBody>
      </p:sp>
      <p:pic>
        <p:nvPicPr>
          <p:cNvPr id="17412" name="Content Placeholder 4" descr="icloud-intr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038600" cy="3028950"/>
          </a:xfrm>
        </p:spPr>
      </p:pic>
    </p:spTree>
    <p:extLst>
      <p:ext uri="{BB962C8B-B14F-4D97-AF65-F5344CB8AC3E}">
        <p14:creationId xmlns:p14="http://schemas.microsoft.com/office/powerpoint/2010/main" val="540895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Recent Data Breaches</a:t>
            </a:r>
          </a:p>
        </p:txBody>
      </p:sp>
      <p:sp>
        <p:nvSpPr>
          <p:cNvPr id="18435" name="Content Placeholder 2"/>
          <p:cNvSpPr>
            <a:spLocks noGrp="1"/>
          </p:cNvSpPr>
          <p:nvPr>
            <p:ph idx="1"/>
          </p:nvPr>
        </p:nvSpPr>
        <p:spPr/>
        <p:txBody>
          <a:bodyPr/>
          <a:lstStyle/>
          <a:p>
            <a:r>
              <a:rPr lang="en-US" altLang="en-US" sz="2400" dirty="0" smtClean="0"/>
              <a:t>Apple iCloud Breach (continued)</a:t>
            </a:r>
          </a:p>
          <a:p>
            <a:pPr lvl="1"/>
            <a:r>
              <a:rPr lang="en-US" altLang="en-US" sz="2000" dirty="0" smtClean="0"/>
              <a:t>Issue appears to be that Apple did not limit number of incorrect responses before locking accounts, allowing for brute force attack.</a:t>
            </a:r>
          </a:p>
          <a:p>
            <a:pPr lvl="2"/>
            <a:r>
              <a:rPr lang="en-US" altLang="en-US" sz="1800" dirty="0" smtClean="0"/>
              <a:t>Social engineering attack was also likely involved to gather information for likely passwords</a:t>
            </a:r>
          </a:p>
          <a:p>
            <a:pPr lvl="2"/>
            <a:r>
              <a:rPr lang="en-US" altLang="en-US" sz="1800" dirty="0" smtClean="0"/>
              <a:t>Celebrities were not using optional two factor authentication to secure their accounts at the time of the breach</a:t>
            </a:r>
          </a:p>
          <a:p>
            <a:pPr lvl="1"/>
            <a:r>
              <a:rPr lang="en-US" altLang="en-US" sz="2000" dirty="0" smtClean="0"/>
              <a:t>Apples denies that its internal iCloud servers had been breached during these attacks – no risk of widespread breach of all customer data</a:t>
            </a:r>
          </a:p>
          <a:p>
            <a:pPr lvl="1"/>
            <a:r>
              <a:rPr lang="en-US" altLang="en-US" sz="2000" dirty="0" smtClean="0"/>
              <a:t>Issue shows potential problem with cloud storage though – you are depending on a third-party for your security.  Need to verify that they are up to the task. </a:t>
            </a:r>
          </a:p>
          <a:p>
            <a:pPr lvl="1"/>
            <a:endParaRPr lang="en-US" altLang="en-US" sz="2000" dirty="0" smtClean="0"/>
          </a:p>
          <a:p>
            <a:pPr lvl="2"/>
            <a:endParaRPr lang="en-US" altLang="en-US" sz="1800" dirty="0" smtClean="0"/>
          </a:p>
        </p:txBody>
      </p:sp>
    </p:spTree>
    <p:extLst>
      <p:ext uri="{BB962C8B-B14F-4D97-AF65-F5344CB8AC3E}">
        <p14:creationId xmlns:p14="http://schemas.microsoft.com/office/powerpoint/2010/main" val="1052453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Recent Data Breaches</a:t>
            </a:r>
          </a:p>
        </p:txBody>
      </p:sp>
      <p:sp>
        <p:nvSpPr>
          <p:cNvPr id="3" name="Content Placeholder 2"/>
          <p:cNvSpPr>
            <a:spLocks noGrp="1"/>
          </p:cNvSpPr>
          <p:nvPr>
            <p:ph idx="1"/>
          </p:nvPr>
        </p:nvSpPr>
        <p:spPr/>
        <p:txBody>
          <a:bodyPr>
            <a:normAutofit fontScale="77500" lnSpcReduction="20000"/>
          </a:bodyPr>
          <a:lstStyle/>
          <a:p>
            <a:pPr>
              <a:defRPr/>
            </a:pPr>
            <a:r>
              <a:rPr lang="en-US" dirty="0" smtClean="0"/>
              <a:t>New Apple iCloud Threats</a:t>
            </a:r>
          </a:p>
          <a:p>
            <a:pPr lvl="1">
              <a:defRPr/>
            </a:pPr>
            <a:r>
              <a:rPr lang="en-US" dirty="0" smtClean="0"/>
              <a:t>Apple issued warning to users on October 20, 2014 regarding new attack that sought to steal users’ passwords and then spy on their activities.</a:t>
            </a:r>
          </a:p>
          <a:p>
            <a:pPr lvl="2">
              <a:defRPr/>
            </a:pPr>
            <a:r>
              <a:rPr lang="en-US" dirty="0" smtClean="0"/>
              <a:t>New threat centers on “man-in-the-middle” attack, where hackers intercept information and read it before it is sent to Apple servers</a:t>
            </a:r>
          </a:p>
          <a:p>
            <a:pPr lvl="2">
              <a:defRPr/>
            </a:pPr>
            <a:r>
              <a:rPr lang="en-US" dirty="0" smtClean="0"/>
              <a:t>Similar to recent attacks on Google, Yahoo and Microsoft aimed at monitoring what users were retrieving on the sites.</a:t>
            </a:r>
          </a:p>
          <a:p>
            <a:pPr lvl="1">
              <a:defRPr/>
            </a:pPr>
            <a:r>
              <a:rPr lang="en-US" dirty="0" smtClean="0"/>
              <a:t>Attacks appear to be backed by the Chinese government</a:t>
            </a:r>
          </a:p>
          <a:p>
            <a:pPr lvl="2">
              <a:defRPr/>
            </a:pPr>
            <a:r>
              <a:rPr lang="en-US" dirty="0" smtClean="0"/>
              <a:t>Hosted from servers to which only the government and state-run telecommunications companies have access</a:t>
            </a:r>
          </a:p>
          <a:p>
            <a:pPr lvl="2">
              <a:defRPr/>
            </a:pPr>
            <a:r>
              <a:rPr lang="en-US" dirty="0" smtClean="0"/>
              <a:t> May be due to Apple’s new default encryption of iPhones and its recent sale of the iPhone 6 in China – government can no longer snoop on data and may be seeking new way to monitor activists</a:t>
            </a:r>
          </a:p>
          <a:p>
            <a:pPr lvl="2">
              <a:defRPr/>
            </a:pPr>
            <a:endParaRPr lang="en-US" dirty="0" smtClean="0"/>
          </a:p>
          <a:p>
            <a:pPr lvl="1">
              <a:defRPr/>
            </a:pPr>
            <a:endParaRPr lang="en-US" dirty="0" smtClean="0"/>
          </a:p>
          <a:p>
            <a:pPr lvl="2">
              <a:defRPr/>
            </a:pPr>
            <a:endParaRPr lang="en-US" dirty="0"/>
          </a:p>
        </p:txBody>
      </p:sp>
    </p:spTree>
    <p:extLst>
      <p:ext uri="{BB962C8B-B14F-4D97-AF65-F5344CB8AC3E}">
        <p14:creationId xmlns:p14="http://schemas.microsoft.com/office/powerpoint/2010/main" val="56100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9829800" cy="838200"/>
          </a:xfrm>
        </p:spPr>
        <p:txBody>
          <a:bodyPr/>
          <a:lstStyle/>
          <a:p>
            <a:pPr algn="ctr"/>
            <a:r>
              <a:rPr lang="en-US" altLang="en-US" sz="3600" dirty="0" smtClean="0"/>
              <a:t>3 Cloud Computing Service Models</a:t>
            </a:r>
          </a:p>
        </p:txBody>
      </p:sp>
      <p:sp>
        <p:nvSpPr>
          <p:cNvPr id="15363" name="Content Placeholder 2"/>
          <p:cNvSpPr>
            <a:spLocks noGrp="1"/>
          </p:cNvSpPr>
          <p:nvPr>
            <p:ph idx="1"/>
          </p:nvPr>
        </p:nvSpPr>
        <p:spPr>
          <a:xfrm>
            <a:off x="381000" y="1219200"/>
            <a:ext cx="8382000" cy="5181600"/>
          </a:xfrm>
        </p:spPr>
        <p:txBody>
          <a:bodyPr/>
          <a:lstStyle/>
          <a:p>
            <a:pPr marL="574675" lvl="1" indent="-457200">
              <a:buClr>
                <a:schemeClr val="bg1"/>
              </a:buClr>
              <a:buFontTx/>
              <a:buAutoNum type="arabicPeriod" startAt="3"/>
            </a:pPr>
            <a:r>
              <a:rPr lang="en-US" altLang="en-US" b="1" u="sng" dirty="0" smtClean="0"/>
              <a:t>Software as a Service (SaaS)</a:t>
            </a:r>
            <a:r>
              <a:rPr lang="en-US" altLang="en-US" i="1" dirty="0" smtClean="0"/>
              <a:t>. </a:t>
            </a:r>
            <a:r>
              <a:rPr lang="en-US" altLang="en-US" dirty="0" smtClean="0"/>
              <a:t>Applications are accessible from various client devices through either a thin client interface, such as a web browser (</a:t>
            </a:r>
            <a:r>
              <a:rPr lang="en-US" altLang="en-US" i="1" dirty="0" smtClean="0"/>
              <a:t>e.g.</a:t>
            </a:r>
            <a:r>
              <a:rPr lang="en-US" altLang="en-US" dirty="0" smtClean="0"/>
              <a:t>, web-based email), or a program interface. The consumer does not manage or control the underlying cloud infrastructure including network, servers, operating systems, storage, or even individual application capabilities, with the possible exception of limited user-specific application configuration settings. </a:t>
            </a:r>
          </a:p>
          <a:p>
            <a:pPr marL="574675" lvl="1" indent="-457200"/>
            <a:r>
              <a:rPr lang="en-US" altLang="en-US" dirty="0" smtClean="0"/>
              <a:t>Commodity</a:t>
            </a:r>
          </a:p>
          <a:p>
            <a:pPr marL="457200" lvl="2" indent="-457200">
              <a:buClr>
                <a:schemeClr val="bg1"/>
              </a:buClr>
              <a:buFontTx/>
              <a:buAutoNum type="arabicPeriod"/>
            </a:pPr>
            <a:endParaRPr lang="en-US" altLang="en-US" sz="2000" dirty="0" smtClean="0"/>
          </a:p>
        </p:txBody>
      </p:sp>
    </p:spTree>
    <p:extLst>
      <p:ext uri="{BB962C8B-B14F-4D97-AF65-F5344CB8AC3E}">
        <p14:creationId xmlns:p14="http://schemas.microsoft.com/office/powerpoint/2010/main" val="988846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Recent Data Breaches</a:t>
            </a:r>
          </a:p>
        </p:txBody>
      </p:sp>
      <p:sp>
        <p:nvSpPr>
          <p:cNvPr id="20483" name="Content Placeholder 2"/>
          <p:cNvSpPr>
            <a:spLocks noGrp="1"/>
          </p:cNvSpPr>
          <p:nvPr>
            <p:ph idx="1"/>
          </p:nvPr>
        </p:nvSpPr>
        <p:spPr/>
        <p:txBody>
          <a:bodyPr/>
          <a:lstStyle/>
          <a:p>
            <a:r>
              <a:rPr lang="en-US" altLang="en-US" dirty="0" smtClean="0"/>
              <a:t>Fenwick and West LLP</a:t>
            </a:r>
          </a:p>
          <a:p>
            <a:pPr lvl="1"/>
            <a:r>
              <a:rPr lang="en-US" altLang="en-US" dirty="0" smtClean="0"/>
              <a:t>CIO, Matt Kesner acknowledged that his firm has been hacked on two separate occasions</a:t>
            </a:r>
          </a:p>
          <a:p>
            <a:pPr lvl="2"/>
            <a:r>
              <a:rPr lang="en-US" altLang="en-US" dirty="0" smtClean="0"/>
              <a:t>Believes that most breaches are never heard of because law firms prefer to keep them quiet</a:t>
            </a:r>
          </a:p>
          <a:p>
            <a:pPr lvl="1"/>
            <a:r>
              <a:rPr lang="en-US" altLang="en-US" dirty="0" smtClean="0"/>
              <a:t>Renowned for reputation on data security and risks of breach</a:t>
            </a:r>
          </a:p>
          <a:p>
            <a:pPr lvl="1"/>
            <a:r>
              <a:rPr lang="en-US" altLang="en-US" dirty="0" smtClean="0"/>
              <a:t>Details of the security breaches are not publicly disclosed</a:t>
            </a:r>
          </a:p>
          <a:p>
            <a:pPr lvl="1"/>
            <a:endParaRPr lang="en-US" altLang="en-US" dirty="0" smtClean="0"/>
          </a:p>
        </p:txBody>
      </p:sp>
    </p:spTree>
    <p:extLst>
      <p:ext uri="{BB962C8B-B14F-4D97-AF65-F5344CB8AC3E}">
        <p14:creationId xmlns:p14="http://schemas.microsoft.com/office/powerpoint/2010/main" val="3133514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Recent Data Breaches</a:t>
            </a:r>
          </a:p>
        </p:txBody>
      </p:sp>
      <p:sp>
        <p:nvSpPr>
          <p:cNvPr id="3" name="Content Placeholder 2"/>
          <p:cNvSpPr>
            <a:spLocks noGrp="1"/>
          </p:cNvSpPr>
          <p:nvPr>
            <p:ph idx="1"/>
          </p:nvPr>
        </p:nvSpPr>
        <p:spPr/>
        <p:txBody>
          <a:bodyPr/>
          <a:lstStyle/>
          <a:p>
            <a:pPr>
              <a:defRPr/>
            </a:pPr>
            <a:r>
              <a:rPr lang="en-US" dirty="0" smtClean="0"/>
              <a:t>Fried Frank</a:t>
            </a:r>
          </a:p>
          <a:p>
            <a:pPr lvl="1">
              <a:defRPr/>
            </a:pPr>
            <a:r>
              <a:rPr lang="en-US" dirty="0" smtClean="0"/>
              <a:t>2012 attack infected client facing website that then transferred to visitors of the site</a:t>
            </a:r>
          </a:p>
          <a:p>
            <a:pPr>
              <a:defRPr/>
            </a:pPr>
            <a:r>
              <a:rPr lang="en-US" dirty="0" smtClean="0"/>
              <a:t>Covington &amp; Burling </a:t>
            </a:r>
          </a:p>
          <a:p>
            <a:pPr lvl="1">
              <a:defRPr/>
            </a:pPr>
            <a:r>
              <a:rPr lang="en-US" dirty="0" smtClean="0"/>
              <a:t>Chinese-based hackers conducted phishing campaign to get information regarding large corporate clients</a:t>
            </a:r>
          </a:p>
          <a:p>
            <a:pPr marL="0" indent="0">
              <a:buFontTx/>
              <a:buNone/>
              <a:defRPr/>
            </a:pPr>
            <a:endParaRPr lang="en-US" dirty="0"/>
          </a:p>
        </p:txBody>
      </p:sp>
    </p:spTree>
    <p:extLst>
      <p:ext uri="{BB962C8B-B14F-4D97-AF65-F5344CB8AC3E}">
        <p14:creationId xmlns:p14="http://schemas.microsoft.com/office/powerpoint/2010/main" val="1867937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Recent Data Breaches</a:t>
            </a:r>
          </a:p>
        </p:txBody>
      </p:sp>
      <p:sp>
        <p:nvSpPr>
          <p:cNvPr id="3" name="Content Placeholder 2"/>
          <p:cNvSpPr>
            <a:spLocks noGrp="1"/>
          </p:cNvSpPr>
          <p:nvPr>
            <p:ph idx="1"/>
          </p:nvPr>
        </p:nvSpPr>
        <p:spPr/>
        <p:txBody>
          <a:bodyPr/>
          <a:lstStyle/>
          <a:p>
            <a:pPr>
              <a:defRPr/>
            </a:pPr>
            <a:r>
              <a:rPr lang="en-US" dirty="0" smtClean="0"/>
              <a:t>Multiple Toronto Firms</a:t>
            </a:r>
          </a:p>
          <a:p>
            <a:pPr lvl="1">
              <a:defRPr/>
            </a:pPr>
            <a:r>
              <a:rPr lang="en-US" dirty="0" smtClean="0"/>
              <a:t>During a $40 billion acquisition, China-based hackers infiltrated multiple firms representing the international corporations.</a:t>
            </a:r>
          </a:p>
          <a:p>
            <a:pPr lvl="2">
              <a:defRPr/>
            </a:pPr>
            <a:r>
              <a:rPr lang="en-US" dirty="0" smtClean="0"/>
              <a:t>Blake, Cassels&amp; Graydon LLP</a:t>
            </a:r>
          </a:p>
          <a:p>
            <a:pPr lvl="2">
              <a:defRPr/>
            </a:pPr>
            <a:r>
              <a:rPr lang="en-US" dirty="0" smtClean="0"/>
              <a:t>Stikeman Elliott LLP</a:t>
            </a:r>
          </a:p>
          <a:p>
            <a:pPr lvl="1">
              <a:defRPr/>
            </a:pPr>
            <a:r>
              <a:rPr lang="en-US" dirty="0" smtClean="0"/>
              <a:t>Attack also compromised Canadian Finance Ministry and Treasury Board</a:t>
            </a:r>
          </a:p>
          <a:p>
            <a:pPr lvl="1">
              <a:defRPr/>
            </a:pPr>
            <a:r>
              <a:rPr lang="en-US" dirty="0" smtClean="0"/>
              <a:t>Triggered an on-going investigation</a:t>
            </a:r>
          </a:p>
          <a:p>
            <a:pPr marL="0" indent="0" algn="r">
              <a:buFontTx/>
              <a:buNone/>
              <a:defRPr/>
            </a:pPr>
            <a:r>
              <a:rPr lang="en-US" sz="1600" dirty="0" smtClean="0"/>
              <a:t>Source: Michael A Riley and Sophia Pearson, </a:t>
            </a:r>
            <a:r>
              <a:rPr lang="en-US" sz="1600" i="1" dirty="0" smtClean="0"/>
              <a:t>China-Based Hackers Target Law Firms to Get Secret Deal Data</a:t>
            </a:r>
            <a:r>
              <a:rPr lang="en-US" sz="1600" dirty="0" smtClean="0"/>
              <a:t>, Bloomberg Business, Jan. 31, 2012.</a:t>
            </a:r>
            <a:endParaRPr lang="en-US" sz="1600" i="1" dirty="0" smtClean="0"/>
          </a:p>
          <a:p>
            <a:pPr marL="0" indent="0" algn="r">
              <a:buFontTx/>
              <a:buNone/>
              <a:defRPr/>
            </a:pPr>
            <a:endParaRPr lang="en-US" sz="1800" dirty="0"/>
          </a:p>
        </p:txBody>
      </p:sp>
    </p:spTree>
    <p:extLst>
      <p:ext uri="{BB962C8B-B14F-4D97-AF65-F5344CB8AC3E}">
        <p14:creationId xmlns:p14="http://schemas.microsoft.com/office/powerpoint/2010/main" val="34916842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Recent Data Breaches</a:t>
            </a:r>
          </a:p>
        </p:txBody>
      </p:sp>
      <p:sp>
        <p:nvSpPr>
          <p:cNvPr id="3" name="Content Placeholder 2"/>
          <p:cNvSpPr>
            <a:spLocks noGrp="1"/>
          </p:cNvSpPr>
          <p:nvPr>
            <p:ph idx="1"/>
          </p:nvPr>
        </p:nvSpPr>
        <p:spPr/>
        <p:txBody>
          <a:bodyPr/>
          <a:lstStyle/>
          <a:p>
            <a:pPr>
              <a:defRPr/>
            </a:pPr>
            <a:r>
              <a:rPr lang="en-US" dirty="0" smtClean="0"/>
              <a:t>Unidentified Firm</a:t>
            </a:r>
          </a:p>
          <a:p>
            <a:pPr lvl="1">
              <a:defRPr/>
            </a:pPr>
            <a:r>
              <a:rPr lang="en-US" dirty="0" smtClean="0"/>
              <a:t>In 2012, a Canadian firm lost “</a:t>
            </a:r>
            <a:r>
              <a:rPr lang="en-US" dirty="0"/>
              <a:t>a large six </a:t>
            </a:r>
            <a:r>
              <a:rPr lang="en-US" dirty="0" smtClean="0"/>
              <a:t>figure” when hackers used a trojan program to obtain passwords from trust accounts as they were typed into the firms computers</a:t>
            </a:r>
          </a:p>
          <a:p>
            <a:pPr lvl="1">
              <a:defRPr/>
            </a:pPr>
            <a:r>
              <a:rPr lang="en-US" dirty="0" smtClean="0"/>
              <a:t>Suspected to have been planted by phishing email</a:t>
            </a:r>
          </a:p>
          <a:p>
            <a:pPr lvl="1">
              <a:defRPr/>
            </a:pPr>
            <a:endParaRPr lang="en-US" dirty="0"/>
          </a:p>
          <a:p>
            <a:pPr lvl="1">
              <a:defRPr/>
            </a:pPr>
            <a:endParaRPr lang="en-US" dirty="0" smtClean="0"/>
          </a:p>
          <a:p>
            <a:pPr marL="457200" lvl="1" indent="0" algn="r">
              <a:buFontTx/>
              <a:buNone/>
              <a:defRPr/>
            </a:pPr>
            <a:r>
              <a:rPr lang="en-US" sz="1800" dirty="0" smtClean="0"/>
              <a:t>Source: Yamri Taddese, </a:t>
            </a:r>
            <a:r>
              <a:rPr lang="en-US" sz="1800" i="1" dirty="0" smtClean="0"/>
              <a:t>Law firm’s trust account hacked, ‘large six figure’ taken</a:t>
            </a:r>
            <a:r>
              <a:rPr lang="en-US" sz="1800" dirty="0" smtClean="0"/>
              <a:t>, LawTimes, Jan. 7, 2013.</a:t>
            </a:r>
            <a:endParaRPr lang="en-US" sz="1800" dirty="0"/>
          </a:p>
        </p:txBody>
      </p:sp>
    </p:spTree>
    <p:extLst>
      <p:ext uri="{BB962C8B-B14F-4D97-AF65-F5344CB8AC3E}">
        <p14:creationId xmlns:p14="http://schemas.microsoft.com/office/powerpoint/2010/main" val="39230378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altLang="en-US" dirty="0" smtClean="0"/>
              <a:t>Recent Data Breaches</a:t>
            </a:r>
          </a:p>
        </p:txBody>
      </p:sp>
      <p:sp>
        <p:nvSpPr>
          <p:cNvPr id="27651" name="Content Placeholder 5"/>
          <p:cNvSpPr>
            <a:spLocks noGrp="1"/>
          </p:cNvSpPr>
          <p:nvPr>
            <p:ph idx="1"/>
          </p:nvPr>
        </p:nvSpPr>
        <p:spPr>
          <a:xfrm>
            <a:off x="457200" y="1600200"/>
            <a:ext cx="8229600" cy="4800600"/>
          </a:xfrm>
        </p:spPr>
        <p:txBody>
          <a:bodyPr/>
          <a:lstStyle/>
          <a:p>
            <a:pPr>
              <a:defRPr/>
            </a:pPr>
            <a:r>
              <a:rPr lang="en-US" altLang="en-US" sz="2800" dirty="0" smtClean="0"/>
              <a:t>Law Society of British Columbia</a:t>
            </a:r>
          </a:p>
          <a:p>
            <a:pPr lvl="1">
              <a:defRPr/>
            </a:pPr>
            <a:r>
              <a:rPr lang="en-US" altLang="en-US" sz="2400" dirty="0" smtClean="0"/>
              <a:t>Attack in 2013 by “ransomware”</a:t>
            </a:r>
          </a:p>
          <a:p>
            <a:pPr lvl="2">
              <a:defRPr/>
            </a:pPr>
            <a:r>
              <a:rPr lang="en-US" altLang="en-US" sz="2000" dirty="0" smtClean="0"/>
              <a:t>Hacker used a trojan virus to infect all firm files and encrypt them—rendering the files inaccessible.</a:t>
            </a:r>
          </a:p>
          <a:p>
            <a:pPr lvl="2">
              <a:defRPr/>
            </a:pPr>
            <a:r>
              <a:rPr lang="en-US" altLang="en-US" sz="2000" dirty="0" smtClean="0"/>
              <a:t>Demanded payment within 12 hours or the ransom would double</a:t>
            </a:r>
          </a:p>
          <a:p>
            <a:pPr lvl="2">
              <a:defRPr/>
            </a:pPr>
            <a:r>
              <a:rPr lang="en-US" altLang="en-US" sz="2000" dirty="0" smtClean="0"/>
              <a:t>If not paid within 30 days, files would be destroyed</a:t>
            </a:r>
          </a:p>
          <a:p>
            <a:pPr lvl="1">
              <a:defRPr/>
            </a:pPr>
            <a:r>
              <a:rPr lang="en-US" altLang="en-US" sz="2400" dirty="0" smtClean="0"/>
              <a:t>Firm averted disaster because they had a separate backup of all of the files</a:t>
            </a:r>
          </a:p>
          <a:p>
            <a:pPr>
              <a:defRPr/>
            </a:pPr>
            <a:r>
              <a:rPr lang="en-US" altLang="en-US" sz="2400" dirty="0" smtClean="0"/>
              <a:t>In October 2014, Dell SecureWorks reported more than 600,000 malware infections in the previous 20 months.</a:t>
            </a:r>
          </a:p>
          <a:p>
            <a:pPr marL="0" indent="0" algn="r">
              <a:buFontTx/>
              <a:buNone/>
              <a:defRPr/>
            </a:pPr>
            <a:r>
              <a:rPr lang="en-US" altLang="en-US" sz="1600" dirty="0" smtClean="0"/>
              <a:t>Source: Joe Dysart, </a:t>
            </a:r>
            <a:r>
              <a:rPr lang="en-US" altLang="en-US" sz="1600" i="1" dirty="0" smtClean="0"/>
              <a:t>Ransomware Software </a:t>
            </a:r>
          </a:p>
          <a:p>
            <a:pPr marL="0" indent="0" algn="r">
              <a:buFontTx/>
              <a:buNone/>
              <a:defRPr/>
            </a:pPr>
            <a:r>
              <a:rPr lang="en-US" altLang="en-US" sz="1600" i="1" dirty="0" smtClean="0"/>
              <a:t>Attacks Stymie Law Firms</a:t>
            </a:r>
            <a:r>
              <a:rPr lang="en-US" altLang="en-US" sz="1600" dirty="0" smtClean="0"/>
              <a:t>, ABA Journal, Jun. 1, 2015.</a:t>
            </a:r>
          </a:p>
        </p:txBody>
      </p:sp>
    </p:spTree>
    <p:extLst>
      <p:ext uri="{BB962C8B-B14F-4D97-AF65-F5344CB8AC3E}">
        <p14:creationId xmlns:p14="http://schemas.microsoft.com/office/powerpoint/2010/main" val="19766124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Data Breach Statistics</a:t>
            </a:r>
          </a:p>
        </p:txBody>
      </p:sp>
      <p:sp>
        <p:nvSpPr>
          <p:cNvPr id="3" name="Content Placeholder 2"/>
          <p:cNvSpPr>
            <a:spLocks noGrp="1"/>
          </p:cNvSpPr>
          <p:nvPr>
            <p:ph idx="1"/>
          </p:nvPr>
        </p:nvSpPr>
        <p:spPr/>
        <p:txBody>
          <a:bodyPr>
            <a:normAutofit fontScale="70000" lnSpcReduction="20000"/>
          </a:bodyPr>
          <a:lstStyle/>
          <a:p>
            <a:pPr>
              <a:defRPr/>
            </a:pPr>
            <a:r>
              <a:rPr lang="en-US" sz="3400" dirty="0" smtClean="0"/>
              <a:t>2015 Verizon Data Breach Investigations Report</a:t>
            </a:r>
          </a:p>
          <a:p>
            <a:pPr lvl="1">
              <a:defRPr/>
            </a:pPr>
            <a:r>
              <a:rPr lang="en-US" sz="3400" dirty="0" smtClean="0"/>
              <a:t>Analyzed more than </a:t>
            </a:r>
            <a:r>
              <a:rPr lang="en-US" sz="3400" dirty="0"/>
              <a:t>7</a:t>
            </a:r>
            <a:r>
              <a:rPr lang="en-US" sz="3400" dirty="0" smtClean="0"/>
              <a:t>9,790 security incidents and nearly 2,122 confirmed breaches</a:t>
            </a:r>
          </a:p>
          <a:p>
            <a:pPr lvl="2">
              <a:defRPr/>
            </a:pPr>
            <a:r>
              <a:rPr lang="en-US" sz="2600" dirty="0" smtClean="0"/>
              <a:t>Also provided analysis of previous decade  of reports to establish trend lines</a:t>
            </a:r>
          </a:p>
          <a:p>
            <a:pPr lvl="1">
              <a:defRPr/>
            </a:pPr>
            <a:r>
              <a:rPr lang="en-US" sz="3400" dirty="0" smtClean="0"/>
              <a:t>Three out of four of network intrusions exploited weak or stolen credentials</a:t>
            </a:r>
          </a:p>
          <a:p>
            <a:pPr lvl="2">
              <a:defRPr/>
            </a:pPr>
            <a:r>
              <a:rPr lang="en-US" sz="2600" dirty="0" smtClean="0"/>
              <a:t>Nearly one in three of these attacks utilized social tactics (information gained via e-mail, phone calls, and social networks) to assist with gaining access – percentage has increased over time</a:t>
            </a:r>
          </a:p>
          <a:p>
            <a:pPr lvl="1">
              <a:defRPr/>
            </a:pPr>
            <a:r>
              <a:rPr lang="en-US" sz="3400" dirty="0" smtClean="0"/>
              <a:t>Half of insider attacks came from former employees utilizing their own accounts or other known accounts that were not disabled after they left</a:t>
            </a:r>
          </a:p>
          <a:p>
            <a:pPr marL="457200" lvl="1" indent="0">
              <a:buFontTx/>
              <a:buNone/>
              <a:defRPr/>
            </a:pPr>
            <a:endParaRPr lang="en-US" dirty="0" smtClean="0"/>
          </a:p>
          <a:p>
            <a:pPr marL="457200" lvl="1" indent="0" algn="r">
              <a:buFontTx/>
              <a:buNone/>
              <a:defRPr/>
            </a:pPr>
            <a:r>
              <a:rPr lang="en-US" sz="2300" dirty="0"/>
              <a:t>Source available: http://www.verizonenterprise.com/DBIR/2015/ </a:t>
            </a:r>
            <a:endParaRPr lang="en-US" dirty="0" smtClean="0"/>
          </a:p>
          <a:p>
            <a:pPr lvl="2">
              <a:defRPr/>
            </a:pPr>
            <a:endParaRPr lang="en-US" dirty="0"/>
          </a:p>
        </p:txBody>
      </p:sp>
    </p:spTree>
    <p:extLst>
      <p:ext uri="{BB962C8B-B14F-4D97-AF65-F5344CB8AC3E}">
        <p14:creationId xmlns:p14="http://schemas.microsoft.com/office/powerpoint/2010/main" val="3649203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Data Breach Statistics</a:t>
            </a:r>
          </a:p>
        </p:txBody>
      </p:sp>
      <p:sp>
        <p:nvSpPr>
          <p:cNvPr id="3" name="Content Placeholder 2"/>
          <p:cNvSpPr>
            <a:spLocks noGrp="1"/>
          </p:cNvSpPr>
          <p:nvPr>
            <p:ph idx="1"/>
          </p:nvPr>
        </p:nvSpPr>
        <p:spPr/>
        <p:txBody>
          <a:bodyPr>
            <a:normAutofit fontScale="40000" lnSpcReduction="20000"/>
          </a:bodyPr>
          <a:lstStyle/>
          <a:p>
            <a:pPr>
              <a:defRPr/>
            </a:pPr>
            <a:r>
              <a:rPr lang="en-US" sz="7000" dirty="0" smtClean="0"/>
              <a:t>2014 FBI Warning to Health Care Sector</a:t>
            </a:r>
          </a:p>
          <a:p>
            <a:pPr lvl="1">
              <a:defRPr/>
            </a:pPr>
            <a:r>
              <a:rPr lang="en-US" sz="5000" dirty="0" smtClean="0"/>
              <a:t>In April of 2014, the FBI warned health care providers via a private notice that their cybersecurity systems are lax compared to other sectors, making them an inviting target for hackers</a:t>
            </a:r>
          </a:p>
          <a:p>
            <a:pPr lvl="1">
              <a:defRPr/>
            </a:pPr>
            <a:r>
              <a:rPr lang="en-US" sz="5000" dirty="0" smtClean="0"/>
              <a:t>Health data is seen as more valuable than credit card numbers, because it contains greater detail about the person</a:t>
            </a:r>
          </a:p>
          <a:p>
            <a:pPr lvl="2">
              <a:defRPr/>
            </a:pPr>
            <a:r>
              <a:rPr lang="en-US" sz="5000" dirty="0" smtClean="0"/>
              <a:t>Flood of credit card numbers has reduced their value on the black market – CC #s sold for $1-$2, compared to $20 for health insurance credentials – complete packages of health information and counterfeit documents can go for more than $1,000</a:t>
            </a:r>
          </a:p>
          <a:p>
            <a:pPr lvl="2">
              <a:defRPr/>
            </a:pPr>
            <a:r>
              <a:rPr lang="en-US" sz="5000" dirty="0" smtClean="0"/>
              <a:t>Information in health files can be used to access other accounts or to obtain prescriptions for controlled substances</a:t>
            </a:r>
          </a:p>
          <a:p>
            <a:pPr lvl="2">
              <a:defRPr/>
            </a:pPr>
            <a:r>
              <a:rPr lang="en-US" sz="5000" dirty="0" smtClean="0"/>
              <a:t>Takes longer for victim to discover that their information has been compromised</a:t>
            </a:r>
          </a:p>
          <a:p>
            <a:pPr marL="457200" lvl="1" indent="0">
              <a:buFontTx/>
              <a:buNone/>
              <a:defRPr/>
            </a:pPr>
            <a:endParaRPr lang="en-US" dirty="0" smtClean="0"/>
          </a:p>
          <a:p>
            <a:pPr marL="457200" lvl="1" indent="0" algn="r">
              <a:buFontTx/>
              <a:buNone/>
              <a:defRPr/>
            </a:pPr>
            <a:r>
              <a:rPr lang="en-US" sz="3000" dirty="0"/>
              <a:t>Report available: http://www.aha.org/content/14/140408--</a:t>
            </a:r>
            <a:r>
              <a:rPr lang="en-US" sz="3000" dirty="0" smtClean="0"/>
              <a:t>fbipin-healthsyscyberintrud.pdf</a:t>
            </a:r>
            <a:endParaRPr lang="en-US" dirty="0" smtClean="0"/>
          </a:p>
          <a:p>
            <a:pPr lvl="2">
              <a:defRPr/>
            </a:pPr>
            <a:endParaRPr lang="en-US" dirty="0"/>
          </a:p>
        </p:txBody>
      </p:sp>
    </p:spTree>
    <p:extLst>
      <p:ext uri="{BB962C8B-B14F-4D97-AF65-F5344CB8AC3E}">
        <p14:creationId xmlns:p14="http://schemas.microsoft.com/office/powerpoint/2010/main" val="42791959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Risk of a Breach</a:t>
            </a:r>
          </a:p>
        </p:txBody>
      </p:sp>
      <p:sp>
        <p:nvSpPr>
          <p:cNvPr id="30723" name="Content Placeholder 2"/>
          <p:cNvSpPr>
            <a:spLocks noGrp="1"/>
          </p:cNvSpPr>
          <p:nvPr>
            <p:ph idx="1"/>
          </p:nvPr>
        </p:nvSpPr>
        <p:spPr/>
        <p:txBody>
          <a:bodyPr/>
          <a:lstStyle/>
          <a:p>
            <a:pPr>
              <a:defRPr/>
            </a:pPr>
            <a:r>
              <a:rPr lang="en-US" altLang="en-US" dirty="0" smtClean="0"/>
              <a:t>Breaches WILL happen</a:t>
            </a:r>
          </a:p>
          <a:p>
            <a:pPr lvl="1">
              <a:defRPr/>
            </a:pPr>
            <a:r>
              <a:rPr lang="en-US" altLang="en-US" sz="2400" dirty="0" smtClean="0"/>
              <a:t>Mandiant reports that since 2011 80% of the top 100 firms have experienced data breaches in the past three years. </a:t>
            </a:r>
          </a:p>
          <a:p>
            <a:pPr lvl="1">
              <a:defRPr/>
            </a:pPr>
            <a:r>
              <a:rPr lang="en-US" altLang="en-US" sz="2400" dirty="0" smtClean="0"/>
              <a:t>Law firms of all sizes experience breaches on a regular basis. </a:t>
            </a:r>
          </a:p>
          <a:p>
            <a:pPr lvl="1">
              <a:defRPr/>
            </a:pPr>
            <a:r>
              <a:rPr lang="en-US" altLang="en-US" sz="2400" dirty="0" smtClean="0"/>
              <a:t>These attacks are not isolated and continue to increase, although exact numbers are not available because the legal industry has a history of keeping these occurrences quiet.</a:t>
            </a:r>
          </a:p>
          <a:p>
            <a:pPr lvl="1">
              <a:defRPr/>
            </a:pPr>
            <a:endParaRPr lang="en-US" altLang="en-US" sz="2400" dirty="0" smtClean="0"/>
          </a:p>
          <a:p>
            <a:pPr marL="457200" lvl="1" indent="0" algn="r">
              <a:buFontTx/>
              <a:buNone/>
              <a:defRPr/>
            </a:pPr>
            <a:r>
              <a:rPr lang="en-US" altLang="en-US" sz="1600" dirty="0" smtClean="0"/>
              <a:t>Report available: https://www2.fireeye.com/rs/fireye/images/rpt-m-trends-2015.pdf</a:t>
            </a:r>
          </a:p>
        </p:txBody>
      </p:sp>
    </p:spTree>
    <p:extLst>
      <p:ext uri="{BB962C8B-B14F-4D97-AF65-F5344CB8AC3E}">
        <p14:creationId xmlns:p14="http://schemas.microsoft.com/office/powerpoint/2010/main" val="4602198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Law Firms as Targets</a:t>
            </a:r>
          </a:p>
        </p:txBody>
      </p:sp>
      <p:sp>
        <p:nvSpPr>
          <p:cNvPr id="28675" name="Content Placeholder 2"/>
          <p:cNvSpPr>
            <a:spLocks noGrp="1"/>
          </p:cNvSpPr>
          <p:nvPr>
            <p:ph idx="1"/>
          </p:nvPr>
        </p:nvSpPr>
        <p:spPr/>
        <p:txBody>
          <a:bodyPr/>
          <a:lstStyle/>
          <a:p>
            <a:r>
              <a:rPr lang="en-US" altLang="en-US" sz="2000" dirty="0" smtClean="0"/>
              <a:t>Law firms provide excellent targets for many types of information.</a:t>
            </a:r>
          </a:p>
          <a:p>
            <a:pPr lvl="2"/>
            <a:r>
              <a:rPr lang="en-US" altLang="en-US" sz="1800" dirty="0" smtClean="0"/>
              <a:t>Personal Information – law firm databases compile massive amounts of client information—both individuals and businesses– that are valuable to thieves who might use the information for identity theft</a:t>
            </a:r>
          </a:p>
          <a:p>
            <a:pPr lvl="2"/>
            <a:r>
              <a:rPr lang="en-US" altLang="en-US" sz="1800" dirty="0" smtClean="0"/>
              <a:t>PHI – Protected Health Information is often included in law firm databases for its clients.  This can be extremely valuable in cases involving malpractice, insurance, or other types of litigation.</a:t>
            </a:r>
          </a:p>
          <a:p>
            <a:pPr lvl="2"/>
            <a:r>
              <a:rPr lang="en-US" altLang="en-US" sz="1800" dirty="0" smtClean="0"/>
              <a:t>Business information – Corporate information relating to M&amp;A or trade secrets is extremely valuable domestically and internationally.</a:t>
            </a:r>
          </a:p>
          <a:p>
            <a:r>
              <a:rPr lang="en-US" altLang="en-US" sz="2000" dirty="0" smtClean="0"/>
              <a:t>The FBI warned in 2009 that law firms are specifically targeted for data hacking.  Because law firms don’t devote the resources or technology to security in the same way as many of their corporate clients, they are ideal targets for potential hackers</a:t>
            </a:r>
          </a:p>
        </p:txBody>
      </p:sp>
    </p:spTree>
    <p:extLst>
      <p:ext uri="{BB962C8B-B14F-4D97-AF65-F5344CB8AC3E}">
        <p14:creationId xmlns:p14="http://schemas.microsoft.com/office/powerpoint/2010/main" val="29633528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Costs of a Data Breach</a:t>
            </a:r>
          </a:p>
        </p:txBody>
      </p:sp>
      <p:sp>
        <p:nvSpPr>
          <p:cNvPr id="32771" name="Content Placeholder 2"/>
          <p:cNvSpPr>
            <a:spLocks noGrp="1"/>
          </p:cNvSpPr>
          <p:nvPr>
            <p:ph idx="1"/>
          </p:nvPr>
        </p:nvSpPr>
        <p:spPr/>
        <p:txBody>
          <a:bodyPr/>
          <a:lstStyle/>
          <a:p>
            <a:pPr>
              <a:defRPr/>
            </a:pPr>
            <a:r>
              <a:rPr lang="en-US" altLang="en-US" sz="2400" dirty="0" smtClean="0"/>
              <a:t>In the 2015 Ponemon Data Breach Study, avg. cost of a data breach in the U.S. to $6.5 mil.</a:t>
            </a:r>
          </a:p>
          <a:p>
            <a:pPr lvl="2">
              <a:defRPr/>
            </a:pPr>
            <a:r>
              <a:rPr lang="en-US" altLang="en-US" sz="2000" dirty="0" smtClean="0"/>
              <a:t>Notification Costs</a:t>
            </a:r>
          </a:p>
          <a:p>
            <a:pPr lvl="2">
              <a:defRPr/>
            </a:pPr>
            <a:r>
              <a:rPr lang="en-US" sz="2000" dirty="0"/>
              <a:t>Organizing the incident response </a:t>
            </a:r>
            <a:r>
              <a:rPr lang="en-US" sz="2000" dirty="0" smtClean="0"/>
              <a:t>team</a:t>
            </a:r>
          </a:p>
          <a:p>
            <a:pPr lvl="2">
              <a:defRPr/>
            </a:pPr>
            <a:r>
              <a:rPr lang="en-US" altLang="en-US" sz="2000" dirty="0" smtClean="0"/>
              <a:t>Conducting investigations and forensics to determine the root cause of the data breach</a:t>
            </a:r>
          </a:p>
          <a:p>
            <a:pPr lvl="2">
              <a:defRPr/>
            </a:pPr>
            <a:r>
              <a:rPr lang="en-US" altLang="en-US" sz="2000" dirty="0" smtClean="0"/>
              <a:t>Determining the victims of the data breach</a:t>
            </a:r>
          </a:p>
          <a:p>
            <a:pPr lvl="2">
              <a:defRPr/>
            </a:pPr>
            <a:r>
              <a:rPr lang="en-US" altLang="en-US" sz="2000" dirty="0" smtClean="0"/>
              <a:t>Lost Business</a:t>
            </a:r>
          </a:p>
          <a:p>
            <a:pPr lvl="2">
              <a:defRPr/>
            </a:pPr>
            <a:r>
              <a:rPr lang="en-US" altLang="en-US" sz="2000" dirty="0" smtClean="0"/>
              <a:t>Legal services for defense</a:t>
            </a:r>
          </a:p>
          <a:p>
            <a:pPr lvl="2">
              <a:defRPr/>
            </a:pPr>
            <a:r>
              <a:rPr lang="en-US" altLang="en-US" sz="2000" dirty="0" smtClean="0"/>
              <a:t>Legal services for compliance</a:t>
            </a:r>
          </a:p>
          <a:p>
            <a:pPr lvl="2">
              <a:defRPr/>
            </a:pPr>
            <a:r>
              <a:rPr lang="en-US" altLang="en-US" sz="2000" dirty="0" smtClean="0"/>
              <a:t>Investigations &amp; Enforcement fines/penalties</a:t>
            </a:r>
          </a:p>
          <a:p>
            <a:pPr lvl="2">
              <a:defRPr/>
            </a:pPr>
            <a:endParaRPr lang="en-US" altLang="en-US" sz="2000" dirty="0"/>
          </a:p>
          <a:p>
            <a:pPr marL="914400" lvl="2" indent="0" algn="r">
              <a:buFontTx/>
              <a:buNone/>
              <a:defRPr/>
            </a:pPr>
            <a:r>
              <a:rPr lang="en-US" altLang="en-US" sz="1600" dirty="0" smtClean="0"/>
              <a:t>Report available: http://www-03.ibm.com/security/data-breach/</a:t>
            </a:r>
          </a:p>
        </p:txBody>
      </p:sp>
    </p:spTree>
    <p:extLst>
      <p:ext uri="{BB962C8B-B14F-4D97-AF65-F5344CB8AC3E}">
        <p14:creationId xmlns:p14="http://schemas.microsoft.com/office/powerpoint/2010/main" val="135340090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bright="17000"/>
                    </a14:imgEffect>
                  </a14:imgLayer>
                </a14:imgProps>
              </a:ext>
            </a:extLst>
          </a:blip>
          <a:srcRect/>
          <a:stretch>
            <a:fillRect l="-10000" t="-18000" r="-5000" b="-44000"/>
          </a:stretch>
        </a:blipFill>
        <a:ln w="38100">
          <a:solidFill>
            <a:schemeClr val="accent1"/>
          </a:solidFill>
          <a:round/>
          <a:headEnd/>
          <a:tailEnd/>
        </a:ln>
        <a:effectLst/>
        <a:extLst/>
      </a:spPr>
      <a:bodyPr wrap="none" anchor="ctr"/>
      <a:lstStyle>
        <a:defPPr>
          <a:defRPr>
            <a:solidFill>
              <a:prstClr val="black"/>
            </a:solidFill>
          </a:defRPr>
        </a:defPPr>
      </a:lstStyle>
    </a:sp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bright="17000"/>
                    </a14:imgEffect>
                  </a14:imgLayer>
                </a14:imgProps>
              </a:ext>
            </a:extLst>
          </a:blip>
          <a:srcRect/>
          <a:stretch>
            <a:fillRect l="-10000" t="-18000" r="-5000" b="-44000"/>
          </a:stretch>
        </a:blipFill>
        <a:ln w="38100">
          <a:solidFill>
            <a:schemeClr val="accent1"/>
          </a:solidFill>
          <a:round/>
          <a:headEnd/>
          <a:tailEnd/>
        </a:ln>
        <a:effectLst/>
        <a:extLst/>
      </a:spPr>
      <a:bodyPr wrap="none" anchor="ctr"/>
      <a:lstStyle>
        <a:defPPr>
          <a:defRPr>
            <a:solidFill>
              <a:prstClr val="black"/>
            </a:solidFill>
          </a:defRPr>
        </a:defPPr>
      </a:lst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2843</TotalTime>
  <Words>7649</Words>
  <Application>Microsoft Office PowerPoint</Application>
  <PresentationFormat>On-screen Show (4:3)</PresentationFormat>
  <Paragraphs>991</Paragraphs>
  <Slides>121</Slides>
  <Notes>21</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0</vt:i4>
      </vt:variant>
      <vt:variant>
        <vt:lpstr>Slide Titles</vt:lpstr>
      </vt:variant>
      <vt:variant>
        <vt:i4>121</vt:i4>
      </vt:variant>
    </vt:vector>
  </HeadingPairs>
  <TitlesOfParts>
    <vt:vector size="139" baseType="lpstr">
      <vt:lpstr>MS PGothic</vt:lpstr>
      <vt:lpstr>MS PGothic</vt:lpstr>
      <vt:lpstr>宋体</vt:lpstr>
      <vt:lpstr>宋体</vt:lpstr>
      <vt:lpstr>Arial</vt:lpstr>
      <vt:lpstr>Arial Black</vt:lpstr>
      <vt:lpstr>Calibri</vt:lpstr>
      <vt:lpstr>Palatino Linotype</vt:lpstr>
      <vt:lpstr>Segoe UI</vt:lpstr>
      <vt:lpstr>Symbol</vt:lpstr>
      <vt:lpstr>Times New Roman</vt:lpstr>
      <vt:lpstr>Wingdings</vt:lpstr>
      <vt:lpstr>3_Default Design</vt:lpstr>
      <vt:lpstr>Custom Design</vt:lpstr>
      <vt:lpstr>5_Custom Design</vt:lpstr>
      <vt:lpstr>4_Custom Design</vt:lpstr>
      <vt:lpstr>2_Custom Design</vt:lpstr>
      <vt:lpstr>6_Custom Design</vt:lpstr>
      <vt:lpstr>ABA FREE CLE SERIES</vt:lpstr>
      <vt:lpstr>PowerPoint Presentation</vt:lpstr>
      <vt:lpstr>The “Cloud”</vt:lpstr>
      <vt:lpstr>What is not the “Cloud”?</vt:lpstr>
      <vt:lpstr>So, what is the “Cloud”?</vt:lpstr>
      <vt:lpstr>What is the “Cloud”?</vt:lpstr>
      <vt:lpstr>3 Cloud Computing Service Models</vt:lpstr>
      <vt:lpstr>3 Cloud Computing Service Models</vt:lpstr>
      <vt:lpstr>3 Cloud Computing Service Models</vt:lpstr>
      <vt:lpstr>Cloud Computing</vt:lpstr>
      <vt:lpstr>What services are in the “Cloud” for attorneys?</vt:lpstr>
      <vt:lpstr>Dennis Garcia</vt:lpstr>
      <vt:lpstr>What is the “Cloud”?</vt:lpstr>
      <vt:lpstr>Common Cloud “Lingo”</vt:lpstr>
      <vt:lpstr>Michael E. Clark</vt:lpstr>
      <vt:lpstr>Legal-Ethical Issues Associated  with The Cloud</vt:lpstr>
      <vt:lpstr>A Patchwork of Domestic Legislative and Administrative Standards </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A Patchwork of Domestic Legislative and Administrative Standards (cont’d)</vt:lpstr>
      <vt:lpstr>The Threat Landscape</vt:lpstr>
      <vt:lpstr>The Threat Landscape</vt:lpstr>
      <vt:lpstr>PowerPoint Presentation</vt:lpstr>
      <vt:lpstr>The Threat Landscape</vt:lpstr>
      <vt:lpstr>Risks to Law firms &amp; lawyers  with using The Cloud</vt:lpstr>
      <vt:lpstr>Risks to Law firms &amp; lawyers  with using The Cloud</vt:lpstr>
      <vt:lpstr>Risks to Law firms &amp; lawyers  with using The Cloud</vt:lpstr>
      <vt:lpstr>Dennis Garcia</vt:lpstr>
      <vt:lpstr>ABA Model Rules of Professional Conduct</vt:lpstr>
      <vt:lpstr>ABA Model Rules of Professional Conduct</vt:lpstr>
      <vt:lpstr>ABA Model Rules of Professional Conduct</vt:lpstr>
      <vt:lpstr>State Bar Association Ethics Opinions</vt:lpstr>
      <vt:lpstr>State Bar Association Ethics Opinions</vt:lpstr>
      <vt:lpstr>Legal Ethics Cloud Conclusions</vt:lpstr>
      <vt:lpstr>Goal: Find a Trusted Cloud Provider</vt:lpstr>
      <vt:lpstr>Pre-Contract: Assemble &amp; Engage Your Team </vt:lpstr>
      <vt:lpstr>   </vt:lpstr>
      <vt:lpstr>   </vt:lpstr>
      <vt:lpstr>   </vt:lpstr>
      <vt:lpstr>   </vt:lpstr>
      <vt:lpstr>   </vt:lpstr>
      <vt:lpstr>Contract Stage: Basics</vt:lpstr>
      <vt:lpstr>     </vt:lpstr>
      <vt:lpstr>   </vt:lpstr>
      <vt:lpstr>PowerPoint Presentation</vt:lpstr>
      <vt:lpstr>Cloud Contracting</vt:lpstr>
      <vt:lpstr>Cloud Contracting</vt:lpstr>
      <vt:lpstr>Cloud Contracting</vt:lpstr>
      <vt:lpstr>Issues in Cloud Contracting </vt:lpstr>
      <vt:lpstr>Issues in Cloud Contracting </vt:lpstr>
      <vt:lpstr>Issues in Cloud Contracting </vt:lpstr>
      <vt:lpstr>Issues in Cloud Contracting </vt:lpstr>
      <vt:lpstr>Issues in Cloud Contracting </vt:lpstr>
      <vt:lpstr>Issues in Cloud Contracting </vt:lpstr>
      <vt:lpstr>Issues in Cloud Contracting </vt:lpstr>
      <vt:lpstr>Issues in Cloud Contracting </vt:lpstr>
      <vt:lpstr>Issues in Cloud Contracting </vt:lpstr>
      <vt:lpstr>Issues in Cloud Contracting </vt:lpstr>
      <vt:lpstr>Issues in Cloud Contracting </vt:lpstr>
      <vt:lpstr>Safeguard Client Data</vt:lpstr>
      <vt:lpstr>Safeguard Client Data</vt:lpstr>
      <vt:lpstr>Safeguard Client Data</vt:lpstr>
      <vt:lpstr>Safeguard Client Data</vt:lpstr>
      <vt:lpstr>Safeguard Client Data</vt:lpstr>
      <vt:lpstr>Jennifer Orr Mitchell</vt:lpstr>
      <vt:lpstr> Cyber Security Incidents and Data Breaches: Is Your Law Firm Protected?</vt:lpstr>
      <vt:lpstr>Organizational Culture</vt:lpstr>
      <vt:lpstr>Data Privacy and Security Overview</vt:lpstr>
      <vt:lpstr>Data Privacy and Security Overview</vt:lpstr>
      <vt:lpstr>Data Privacy and Security Overview</vt:lpstr>
      <vt:lpstr>Data Privacy and Security Overview</vt:lpstr>
      <vt:lpstr>Data Privacy and Security Overview</vt:lpstr>
      <vt:lpstr>Citigroup Report</vt:lpstr>
      <vt:lpstr>Recent Data Breaches</vt:lpstr>
      <vt:lpstr>Recent Data Breaches</vt:lpstr>
      <vt:lpstr>Recent Data Breaches</vt:lpstr>
      <vt:lpstr>Recent Data Breaches</vt:lpstr>
      <vt:lpstr>Recent Data Breaches</vt:lpstr>
      <vt:lpstr>Recent Data Breaches</vt:lpstr>
      <vt:lpstr>Recent Data Breaches</vt:lpstr>
      <vt:lpstr>Recent Data Breaches</vt:lpstr>
      <vt:lpstr>Data Breach Statistics</vt:lpstr>
      <vt:lpstr>Data Breach Statistics</vt:lpstr>
      <vt:lpstr>Risk of a Breach</vt:lpstr>
      <vt:lpstr>Law Firms as Targets</vt:lpstr>
      <vt:lpstr>Costs of a Data Breach</vt:lpstr>
      <vt:lpstr>Costs of a Data Breach</vt:lpstr>
      <vt:lpstr>Why Cyber Insurance?</vt:lpstr>
      <vt:lpstr>What is Cyber insurance?</vt:lpstr>
      <vt:lpstr>Insurance Agreements</vt:lpstr>
      <vt:lpstr>Coverage Considerations</vt:lpstr>
      <vt:lpstr>Prevention</vt:lpstr>
      <vt:lpstr>Best Practices</vt:lpstr>
      <vt:lpstr>Best Practices</vt:lpstr>
      <vt:lpstr>Best Practices</vt:lpstr>
      <vt:lpstr>Best Practices</vt:lpstr>
      <vt:lpstr>Breach Response Plan</vt:lpstr>
      <vt:lpstr>Breach Response Plan</vt:lpstr>
      <vt:lpstr>Benefits of a Plan</vt:lpstr>
      <vt:lpstr>Breach Response Process</vt:lpstr>
      <vt:lpstr>Step One: Notify your response team</vt:lpstr>
      <vt:lpstr>Step Two: Gather the facts</vt:lpstr>
      <vt:lpstr>Step Three: Mitigate the harm</vt:lpstr>
      <vt:lpstr>Step Four: Analyze the Incident</vt:lpstr>
      <vt:lpstr>Step Five: Notification</vt:lpstr>
      <vt:lpstr>Takeaways</vt:lpstr>
      <vt:lpstr>Takeaways</vt:lpstr>
      <vt:lpstr>Closing Thoughts</vt:lpstr>
    </vt:vector>
  </TitlesOfParts>
  <Company>ABA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genuser</dc:creator>
  <cp:lastModifiedBy>Clinton Mikel</cp:lastModifiedBy>
  <cp:revision>223</cp:revision>
  <cp:lastPrinted>2014-01-13T03:05:50Z</cp:lastPrinted>
  <dcterms:created xsi:type="dcterms:W3CDTF">2009-04-10T15:06:36Z</dcterms:created>
  <dcterms:modified xsi:type="dcterms:W3CDTF">2015-06-14T03:42:59Z</dcterms:modified>
</cp:coreProperties>
</file>