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4.xml" ContentType="application/vnd.openxmlformats-officedocument.presentationml.slideLayout+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docProps/custom.xml" ContentType="application/vnd.openxmlformats-officedocument.custom-properties+xml"/>
  <Default Extension="xlsx" ContentType="application/vnd.openxmlformats-officedocument.spreadsheetml.sheet"/>
  <Override PartName="/ppt/notesSlides/notesSlide7.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notesSlides/notesSlide5.xml" ContentType="application/vnd.openxmlformats-officedocument.presentationml.notesSlide+xml"/>
  <Default Extension="png" ContentType="image/png"/>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Layouts/slideLayout7.xml" ContentType="application/vnd.openxmlformats-officedocument.presentationml.slideLayout+xml"/>
  <Override PartName="/ppt/slideLayouts/slideLayout29.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Default Extension="jpeg" ContentType="image/jpeg"/>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ppt/tags/tag1.xml" ContentType="application/vnd.openxmlformats-officedocument.presentationml.tags+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Default Extension="rels" ContentType="application/vnd.openxmlformats-package.relationships+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slides/slide23.xml" ContentType="application/vnd.openxmlformats-officedocument.presentationml.slide+xml"/>
  <Override PartName="/ppt/slides/slide41.xml" ContentType="application/vnd.openxmlformats-officedocument.presentationml.slide+xml"/>
  <Override PartName="/ppt/slideLayouts/slideLayout22.xml" ContentType="application/vnd.openxmlformats-officedocument.presentationml.slideLayout+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p="http://schemas.openxmlformats.org/presentationml/2006/main" xmlns:a="http://schemas.openxmlformats.org/drawingml/2006/main" xmlns:r="http://schemas.openxmlformats.org/officeDocument/2006/relationships" saveSubsetFonts="1">
  <p:sldMasterIdLst>
    <p:sldMasterId id="2147483648" r:id="rId1"/>
  </p:sldMasterIdLst>
  <p:notesMasterIdLst>
    <p:notesMasterId r:id="rId71"/>
  </p:notesMasterIdLst>
  <p:handoutMasterIdLst>
    <p:handoutMasterId r:id="rId72"/>
  </p:handoutMasterIdLst>
  <p:sldIdLst>
    <p:sldId id="358" r:id="rId2"/>
    <p:sldId id="360" r:id="rId3"/>
    <p:sldId id="361" r:id="rId4"/>
    <p:sldId id="362" r:id="rId5"/>
    <p:sldId id="343" r:id="rId6"/>
    <p:sldId id="416" r:id="rId7"/>
    <p:sldId id="375" r:id="rId8"/>
    <p:sldId id="374" r:id="rId9"/>
    <p:sldId id="351" r:id="rId10"/>
    <p:sldId id="337" r:id="rId11"/>
    <p:sldId id="370" r:id="rId12"/>
    <p:sldId id="371" r:id="rId13"/>
    <p:sldId id="422" r:id="rId14"/>
    <p:sldId id="339" r:id="rId15"/>
    <p:sldId id="364" r:id="rId16"/>
    <p:sldId id="377" r:id="rId17"/>
    <p:sldId id="378" r:id="rId18"/>
    <p:sldId id="379" r:id="rId19"/>
    <p:sldId id="380" r:id="rId20"/>
    <p:sldId id="381" r:id="rId21"/>
    <p:sldId id="382" r:id="rId22"/>
    <p:sldId id="383" r:id="rId23"/>
    <p:sldId id="384" r:id="rId24"/>
    <p:sldId id="385" r:id="rId25"/>
    <p:sldId id="386" r:id="rId26"/>
    <p:sldId id="387" r:id="rId27"/>
    <p:sldId id="388" r:id="rId28"/>
    <p:sldId id="389" r:id="rId29"/>
    <p:sldId id="390" r:id="rId30"/>
    <p:sldId id="391" r:id="rId31"/>
    <p:sldId id="392" r:id="rId32"/>
    <p:sldId id="393" r:id="rId33"/>
    <p:sldId id="394" r:id="rId34"/>
    <p:sldId id="395" r:id="rId35"/>
    <p:sldId id="396" r:id="rId36"/>
    <p:sldId id="397" r:id="rId37"/>
    <p:sldId id="398" r:id="rId38"/>
    <p:sldId id="399" r:id="rId39"/>
    <p:sldId id="400" r:id="rId40"/>
    <p:sldId id="401" r:id="rId41"/>
    <p:sldId id="402" r:id="rId42"/>
    <p:sldId id="403" r:id="rId43"/>
    <p:sldId id="404" r:id="rId44"/>
    <p:sldId id="405" r:id="rId45"/>
    <p:sldId id="406" r:id="rId46"/>
    <p:sldId id="407" r:id="rId47"/>
    <p:sldId id="408" r:id="rId48"/>
    <p:sldId id="409" r:id="rId49"/>
    <p:sldId id="410" r:id="rId50"/>
    <p:sldId id="411" r:id="rId51"/>
    <p:sldId id="412" r:id="rId52"/>
    <p:sldId id="413" r:id="rId53"/>
    <p:sldId id="414" r:id="rId54"/>
    <p:sldId id="415" r:id="rId55"/>
    <p:sldId id="363" r:id="rId56"/>
    <p:sldId id="352" r:id="rId57"/>
    <p:sldId id="353" r:id="rId58"/>
    <p:sldId id="354" r:id="rId59"/>
    <p:sldId id="355" r:id="rId60"/>
    <p:sldId id="356" r:id="rId61"/>
    <p:sldId id="357" r:id="rId62"/>
    <p:sldId id="365" r:id="rId63"/>
    <p:sldId id="368" r:id="rId64"/>
    <p:sldId id="417" r:id="rId65"/>
    <p:sldId id="418" r:id="rId66"/>
    <p:sldId id="419" r:id="rId67"/>
    <p:sldId id="420" r:id="rId68"/>
    <p:sldId id="421" r:id="rId69"/>
    <p:sldId id="369" r:id="rId7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0072C8"/>
    <a:srgbClr val="006EC0"/>
    <a:srgbClr val="007DDA"/>
    <a:srgbClr val="007AD6"/>
    <a:srgbClr val="007FDE"/>
    <a:srgbClr val="0074CB"/>
    <a:srgbClr val="0074C8"/>
    <a:srgbClr val="0078D2"/>
    <a:srgbClr val="0070C4"/>
    <a:srgbClr val="0077D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6625" autoAdjust="0"/>
    <p:restoredTop sz="91071" autoAdjust="0"/>
  </p:normalViewPr>
  <p:slideViewPr>
    <p:cSldViewPr>
      <p:cViewPr varScale="1">
        <p:scale>
          <a:sx n="102" d="100"/>
          <a:sy n="102" d="100"/>
        </p:scale>
        <p:origin x="-1164" y="-90"/>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tableStyles" Target="tableStyles.xml"/><Relationship Id="rId7" Type="http://schemas.openxmlformats.org/officeDocument/2006/relationships/slide" Target="slides/slide6.xml"/><Relationship Id="rId71"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handoutMaster" Target="handoutMasters/handout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Office_Excel_Worksheet1.xlsx"/></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barChart>
        <c:barDir val="bar"/>
        <c:grouping val="clustered"/>
        <c:ser>
          <c:idx val="0"/>
          <c:order val="0"/>
          <c:tx>
            <c:strRef>
              <c:f>Sheet1!$B$1</c:f>
              <c:strCache>
                <c:ptCount val="1"/>
                <c:pt idx="0">
                  <c:v>Page Count</c:v>
                </c:pt>
              </c:strCache>
            </c:strRef>
          </c:tx>
          <c:dLbls>
            <c:txPr>
              <a:bodyPr/>
              <a:lstStyle/>
              <a:p>
                <a:pPr>
                  <a:defRPr baseline="0">
                    <a:solidFill>
                      <a:schemeClr val="tx1">
                        <a:lumMod val="75000"/>
                        <a:lumOff val="25000"/>
                      </a:schemeClr>
                    </a:solidFill>
                  </a:defRPr>
                </a:pPr>
                <a:endParaRPr lang="en-US"/>
              </a:p>
            </c:txPr>
            <c:showVal val="1"/>
          </c:dLbls>
          <c:cat>
            <c:strRef>
              <c:f>Sheet1!$A$2:$A$5</c:f>
              <c:strCache>
                <c:ptCount val="4"/>
                <c:pt idx="0">
                  <c:v>National Bank Act of 1864</c:v>
                </c:pt>
                <c:pt idx="1">
                  <c:v>Federal Reserve Act of 1923</c:v>
                </c:pt>
                <c:pt idx="2">
                  <c:v>Banking Act of 1933</c:v>
                </c:pt>
                <c:pt idx="3">
                  <c:v>Dodd-Frank Act of 2010</c:v>
                </c:pt>
              </c:strCache>
            </c:strRef>
          </c:cat>
          <c:val>
            <c:numRef>
              <c:f>Sheet1!$B$2:$B$5</c:f>
              <c:numCache>
                <c:formatCode>General</c:formatCode>
                <c:ptCount val="4"/>
                <c:pt idx="0">
                  <c:v>19</c:v>
                </c:pt>
                <c:pt idx="1">
                  <c:v>24</c:v>
                </c:pt>
                <c:pt idx="2">
                  <c:v>37</c:v>
                </c:pt>
                <c:pt idx="3">
                  <c:v>849</c:v>
                </c:pt>
              </c:numCache>
            </c:numRef>
          </c:val>
        </c:ser>
        <c:axId val="156083712"/>
        <c:axId val="156085248"/>
      </c:barChart>
      <c:catAx>
        <c:axId val="156083712"/>
        <c:scaling>
          <c:orientation val="minMax"/>
        </c:scaling>
        <c:axPos val="l"/>
        <c:tickLblPos val="nextTo"/>
        <c:txPr>
          <a:bodyPr/>
          <a:lstStyle/>
          <a:p>
            <a:pPr>
              <a:defRPr baseline="0">
                <a:solidFill>
                  <a:schemeClr val="tx1">
                    <a:lumMod val="75000"/>
                    <a:lumOff val="25000"/>
                  </a:schemeClr>
                </a:solidFill>
              </a:defRPr>
            </a:pPr>
            <a:endParaRPr lang="en-US"/>
          </a:p>
        </c:txPr>
        <c:crossAx val="156085248"/>
        <c:crosses val="autoZero"/>
        <c:auto val="1"/>
        <c:lblAlgn val="ctr"/>
        <c:lblOffset val="100"/>
      </c:catAx>
      <c:valAx>
        <c:axId val="156085248"/>
        <c:scaling>
          <c:orientation val="minMax"/>
        </c:scaling>
        <c:axPos val="b"/>
        <c:majorGridlines/>
        <c:numFmt formatCode="General" sourceLinked="1"/>
        <c:tickLblPos val="nextTo"/>
        <c:txPr>
          <a:bodyPr/>
          <a:lstStyle/>
          <a:p>
            <a:pPr>
              <a:defRPr baseline="0">
                <a:solidFill>
                  <a:schemeClr val="tx1">
                    <a:lumMod val="75000"/>
                    <a:lumOff val="25000"/>
                  </a:schemeClr>
                </a:solidFill>
              </a:defRPr>
            </a:pPr>
            <a:endParaRPr lang="en-US"/>
          </a:p>
        </c:txPr>
        <c:crossAx val="156083712"/>
        <c:crosses val="autoZero"/>
        <c:crossBetween val="between"/>
      </c:valAx>
    </c:plotArea>
    <c:legend>
      <c:legendPos val="r"/>
      <c:layout/>
      <c:txPr>
        <a:bodyPr/>
        <a:lstStyle/>
        <a:p>
          <a:pPr>
            <a:defRPr baseline="0">
              <a:solidFill>
                <a:schemeClr val="tx1">
                  <a:lumMod val="75000"/>
                  <a:lumOff val="25000"/>
                </a:schemeClr>
              </a:solidFill>
            </a:defRPr>
          </a:pPr>
          <a:endParaRPr lang="en-US"/>
        </a:p>
      </c:txPr>
    </c:legend>
    <c:plotVisOnly val="1"/>
  </c:chart>
  <c:txPr>
    <a:bodyPr/>
    <a:lstStyle/>
    <a:p>
      <a:pPr>
        <a:defRPr sz="1800"/>
      </a:pPr>
      <a:endParaRPr lang="en-US"/>
    </a:p>
  </c:txPr>
  <c:externalData r:id="rId1"/>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7337C2BF-ED82-B248-8B99-C839F8509A28}" type="datetimeFigureOut">
              <a:rPr lang="en-US" smtClean="0"/>
              <a:pPr/>
              <a:t>7/20/2016</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450687F1-6458-FE41-9928-BCA408B76F10}" type="slidenum">
              <a:rPr lang="en-US" smtClean="0"/>
              <a:pPr/>
              <a:t>‹#›</a:t>
            </a:fld>
            <a:endParaRPr lang="en-US"/>
          </a:p>
        </p:txBody>
      </p:sp>
    </p:spTree>
    <p:extLst>
      <p:ext uri="{BB962C8B-B14F-4D97-AF65-F5344CB8AC3E}">
        <p14:creationId xmlns:p14="http://schemas.microsoft.com/office/powerpoint/2010/main" xmlns="" val="32334355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D75B110-B23F-454B-A28D-E027B1CEAC7B}" type="datetimeFigureOut">
              <a:rPr lang="en-US" smtClean="0"/>
              <a:pPr/>
              <a:t>7/20/2016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61076EB-A90E-E446-9675-7EE89FDF1859}" type="slidenum">
              <a:rPr lang="en-US" smtClean="0"/>
              <a:pPr/>
              <a:t>‹#›</a:t>
            </a:fld>
            <a:endParaRPr lang="en-US"/>
          </a:p>
        </p:txBody>
      </p:sp>
    </p:spTree>
    <p:extLst>
      <p:ext uri="{BB962C8B-B14F-4D97-AF65-F5344CB8AC3E}">
        <p14:creationId xmlns:p14="http://schemas.microsoft.com/office/powerpoint/2010/main" xmlns="" val="1765554575"/>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notesSlide1.xml><?xml version="1.0" encoding="utf-8"?>
<p:notes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sp>
      <p:sp>
        <p:nvSpPr>
          <p:cNvPr id="4" name="Slide Number Placeholder 3"/>
          <p:cNvSpPr>
            <a:spLocks noGrp="1"/>
          </p:cNvSpPr>
          <p:nvPr>
            <p:ph type="sldNum" sz="quarter" idx="10"/>
          </p:nvPr>
        </p:nvSpPr>
        <p:spPr/>
      </p:sp>
    </p:spTree>
    <p:extLst>
      <p:ext uri="{BB962C8B-B14F-4D97-AF65-F5344CB8AC3E}">
        <p14:creationId xmlns:p14="http://schemas.microsoft.com/office/powerpoint/2010/main" val="2675592676"/>
      </p:ext>
    </p:extLst>
  </p:cSld>
  <p:clrMapOvr>
    <a:masterClrMapping/>
  </p:clrMapOvr>
</p:notes>
</file>

<file path=ppt/notesSlides/notesSlide2.xml><?xml version="1.0" encoding="utf-8"?>
<p:notes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sp>
      <p:sp>
        <p:nvSpPr>
          <p:cNvPr id="4" name="Slide Number Placeholder 3"/>
          <p:cNvSpPr>
            <a:spLocks noGrp="1"/>
          </p:cNvSpPr>
          <p:nvPr>
            <p:ph type="sldNum" sz="quarter" idx="10"/>
          </p:nvPr>
        </p:nvSpPr>
        <p:spPr/>
      </p:sp>
    </p:spTree>
    <p:extLst>
      <p:ext uri="{BB962C8B-B14F-4D97-AF65-F5344CB8AC3E}">
        <p14:creationId xmlns:p14="http://schemas.microsoft.com/office/powerpoint/2010/main" val="2675592676"/>
      </p:ext>
    </p:extLst>
  </p:cSld>
  <p:clrMapOvr>
    <a:masterClrMapping/>
  </p:clrMapOvr>
</p:notes>
</file>

<file path=ppt/notesSlides/notesSlide3.xml><?xml version="1.0" encoding="utf-8"?>
<p:notes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sp>
      <p:sp>
        <p:nvSpPr>
          <p:cNvPr id="4" name="Slide Number Placeholder 3"/>
          <p:cNvSpPr>
            <a:spLocks noGrp="1"/>
          </p:cNvSpPr>
          <p:nvPr>
            <p:ph type="sldNum" sz="quarter" idx="10"/>
          </p:nvPr>
        </p:nvSpPr>
        <p:spPr/>
      </p:sp>
    </p:spTree>
    <p:extLst>
      <p:ext uri="{BB962C8B-B14F-4D97-AF65-F5344CB8AC3E}">
        <p14:creationId xmlns:p14="http://schemas.microsoft.com/office/powerpoint/2010/main" val="483636650"/>
      </p:ext>
    </p:extLst>
  </p:cSld>
  <p:clrMapOvr>
    <a:masterClrMapping/>
  </p:clrMapOvr>
</p:notes>
</file>

<file path=ppt/notesSlides/notesSlide4.xml><?xml version="1.0" encoding="utf-8"?>
<p:notes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sp>
      <p:sp>
        <p:nvSpPr>
          <p:cNvPr id="4" name="Slide Number Placeholder 3"/>
          <p:cNvSpPr>
            <a:spLocks noGrp="1"/>
          </p:cNvSpPr>
          <p:nvPr>
            <p:ph type="sldNum" sz="quarter" idx="10"/>
          </p:nvPr>
        </p:nvSpPr>
        <p:spPr/>
      </p:sp>
    </p:spTree>
    <p:extLst>
      <p:ext uri="{BB962C8B-B14F-4D97-AF65-F5344CB8AC3E}">
        <p14:creationId xmlns:p14="http://schemas.microsoft.com/office/powerpoint/2010/main" val="4239352986"/>
      </p:ext>
    </p:extLst>
  </p:cSld>
  <p:clrMapOvr>
    <a:masterClrMapping/>
  </p:clrMapOvr>
</p:notes>
</file>

<file path=ppt/notesSlides/notesSlide5.xml><?xml version="1.0" encoding="utf-8"?>
<p:notes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sp>
      <p:sp>
        <p:nvSpPr>
          <p:cNvPr id="4" name="Slide Number Placeholder 3"/>
          <p:cNvSpPr>
            <a:spLocks noGrp="1"/>
          </p:cNvSpPr>
          <p:nvPr>
            <p:ph type="sldNum" sz="quarter" idx="10"/>
          </p:nvPr>
        </p:nvSpPr>
        <p:spPr/>
      </p:sp>
    </p:spTree>
    <p:extLst>
      <p:ext uri="{BB962C8B-B14F-4D97-AF65-F5344CB8AC3E}">
        <p14:creationId xmlns:p14="http://schemas.microsoft.com/office/powerpoint/2010/main" val="4239352986"/>
      </p:ext>
    </p:extLst>
  </p:cSld>
  <p:clrMapOvr>
    <a:masterClrMapping/>
  </p:clrMapOvr>
</p:notes>
</file>

<file path=ppt/notesSlides/notesSlide6.xml><?xml version="1.0" encoding="utf-8"?>
<p:notes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sp>
      <p:sp>
        <p:nvSpPr>
          <p:cNvPr id="4" name="Slide Number Placeholder 3"/>
          <p:cNvSpPr>
            <a:spLocks noGrp="1"/>
          </p:cNvSpPr>
          <p:nvPr>
            <p:ph type="sldNum" sz="quarter" idx="10"/>
          </p:nvPr>
        </p:nvSpPr>
        <p:spPr/>
      </p:sp>
    </p:spTree>
    <p:extLst>
      <p:ext uri="{BB962C8B-B14F-4D97-AF65-F5344CB8AC3E}">
        <p14:creationId xmlns:p14="http://schemas.microsoft.com/office/powerpoint/2010/main" val="3330225622"/>
      </p:ext>
    </p:extLst>
  </p:cSld>
  <p:clrMapOvr>
    <a:masterClrMapping/>
  </p:clrMapOvr>
</p:notes>
</file>

<file path=ppt/notesSlides/notesSlide7.xml><?xml version="1.0" encoding="utf-8"?>
<p:notes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sp>
      <p:sp>
        <p:nvSpPr>
          <p:cNvPr id="4" name="Slide Number Placeholder 3"/>
          <p:cNvSpPr>
            <a:spLocks noGrp="1"/>
          </p:cNvSpPr>
          <p:nvPr>
            <p:ph type="sldNum" sz="quarter" idx="10"/>
          </p:nvPr>
        </p:nvSpPr>
        <p:spPr/>
      </p:sp>
    </p:spTree>
    <p:extLst>
      <p:ext uri="{BB962C8B-B14F-4D97-AF65-F5344CB8AC3E}">
        <p14:creationId xmlns:p14="http://schemas.microsoft.com/office/powerpoint/2010/main" val="103804340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16" name="Rectangle 15"/>
          <p:cNvSpPr/>
          <p:nvPr userDrawn="1"/>
        </p:nvSpPr>
        <p:spPr>
          <a:xfrm>
            <a:off x="0" y="6096000"/>
            <a:ext cx="9144000" cy="7620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Picture Placeholder 10"/>
          <p:cNvSpPr>
            <a:spLocks noGrp="1"/>
          </p:cNvSpPr>
          <p:nvPr>
            <p:ph type="pic" sz="quarter" idx="13"/>
          </p:nvPr>
        </p:nvSpPr>
        <p:spPr>
          <a:xfrm>
            <a:off x="0" y="0"/>
            <a:ext cx="9144000" cy="5257800"/>
          </a:xfrm>
          <a:solidFill>
            <a:srgbClr val="1B7BC0"/>
          </a:solidFill>
          <a:ln>
            <a:noFill/>
          </a:ln>
          <a:effectLst>
            <a:outerShdw blurRad="203200" dist="50800" dir="5400000" algn="tl" rotWithShape="0">
              <a:prstClr val="black">
                <a:alpha val="30000"/>
              </a:prstClr>
            </a:outerShdw>
          </a:effectLst>
        </p:spPr>
        <p:txBody>
          <a:bodyPr/>
          <a:lstStyle>
            <a:lvl1pPr>
              <a:defRPr>
                <a:ln>
                  <a:noFill/>
                </a:ln>
              </a:defRPr>
            </a:lvl1pPr>
          </a:lstStyle>
          <a:p>
            <a:endParaRPr lang="en-US" dirty="0"/>
          </a:p>
        </p:txBody>
      </p:sp>
      <p:sp>
        <p:nvSpPr>
          <p:cNvPr id="2" name="Title 1"/>
          <p:cNvSpPr>
            <a:spLocks noGrp="1"/>
          </p:cNvSpPr>
          <p:nvPr>
            <p:ph type="ctrTitle"/>
          </p:nvPr>
        </p:nvSpPr>
        <p:spPr>
          <a:xfrm>
            <a:off x="685800" y="2971800"/>
            <a:ext cx="7467600" cy="1295400"/>
          </a:xfrm>
        </p:spPr>
        <p:txBody>
          <a:bodyPr>
            <a:noAutofit/>
          </a:bodyPr>
          <a:lstStyle>
            <a:lvl1pPr>
              <a:defRPr sz="3200" b="1">
                <a:solidFill>
                  <a:srgbClr val="FFFFFF"/>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685800" y="4343400"/>
            <a:ext cx="7467600" cy="762000"/>
          </a:xfrm>
        </p:spPr>
        <p:txBody>
          <a:bodyPr>
            <a:noAutofit/>
          </a:bodyPr>
          <a:lstStyle>
            <a:lvl1pPr marL="0" indent="0" algn="l">
              <a:buNone/>
              <a:defRPr>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pic>
        <p:nvPicPr>
          <p:cNvPr id="9" name="Picture 8" descr="Dinsmore PPT banner-bottom.jpg"/>
          <p:cNvPicPr>
            <a:picLocks noChangeAspect="1"/>
          </p:cNvPicPr>
          <p:nvPr userDrawn="1"/>
        </p:nvPicPr>
        <p:blipFill rotWithShape="1">
          <a:blip r:embed="rId2" cstate="screen">
            <a:extLst>
              <a:ext uri="{28A0092B-C50C-407E-A947-70E740481C1C}">
                <a14:useLocalDpi xmlns:a14="http://schemas.microsoft.com/office/drawing/2010/main" xmlns=""/>
              </a:ext>
            </a:extLst>
          </a:blip>
          <a:srcRect b="26386"/>
          <a:stretch/>
        </p:blipFill>
        <p:spPr>
          <a:xfrm>
            <a:off x="533400" y="5562600"/>
            <a:ext cx="3185995" cy="732883"/>
          </a:xfrm>
          <a:prstGeom prst="rect">
            <a:avLst/>
          </a:prstGeom>
          <a:effectLst>
            <a:reflection blurRad="6350" stA="20000" endA="300" endPos="28000" dist="38100" dir="5400000" sy="-100000" algn="bl" rotWithShape="0"/>
          </a:effectLst>
        </p:spPr>
      </p:pic>
      <p:sp>
        <p:nvSpPr>
          <p:cNvPr id="19" name="Date Placeholder 18"/>
          <p:cNvSpPr>
            <a:spLocks noGrp="1"/>
          </p:cNvSpPr>
          <p:nvPr>
            <p:ph type="dt" sz="half" idx="14"/>
          </p:nvPr>
        </p:nvSpPr>
        <p:spPr>
          <a:xfrm>
            <a:off x="7620000" y="6400800"/>
            <a:ext cx="1143000" cy="304800"/>
          </a:xfrm>
          <a:prstGeom prst="rect">
            <a:avLst/>
          </a:prstGeom>
        </p:spPr>
        <p:txBody>
          <a:bodyPr/>
          <a:lstStyle>
            <a:lvl1pPr algn="ctr">
              <a:defRPr sz="1200">
                <a:solidFill>
                  <a:schemeClr val="bg1">
                    <a:lumMod val="50000"/>
                  </a:schemeClr>
                </a:solidFill>
              </a:defRPr>
            </a:lvl1pPr>
          </a:lstStyle>
          <a:p>
            <a:endParaRPr lang="en-US" dirty="0"/>
          </a:p>
        </p:txBody>
      </p:sp>
      <p:sp>
        <p:nvSpPr>
          <p:cNvPr id="23" name="Chevron 22">
            <a:hlinkClick r:id="" action="ppaction://hlinkshowjump?jump=nextslide"/>
          </p:cNvPr>
          <p:cNvSpPr>
            <a:spLocks noChangeAspect="1"/>
          </p:cNvSpPr>
          <p:nvPr userDrawn="1"/>
        </p:nvSpPr>
        <p:spPr>
          <a:xfrm>
            <a:off x="8610600" y="6464808"/>
            <a:ext cx="135147" cy="152400"/>
          </a:xfrm>
          <a:prstGeom prst="chevron">
            <a:avLst/>
          </a:prstGeom>
          <a:solidFill>
            <a:srgbClr val="009AE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COMPARISON">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47800"/>
            <a:ext cx="4038600" cy="4525963"/>
          </a:xfrm>
        </p:spPr>
        <p:txBody>
          <a:bodyPr/>
          <a:lstStyle>
            <a:lvl1pPr>
              <a:defRPr sz="2400">
                <a:solidFill>
                  <a:srgbClr val="1B7BC0"/>
                </a:solidFill>
              </a:defRPr>
            </a:lvl1pPr>
            <a:lvl2pPr>
              <a:defRPr sz="2000"/>
            </a:lvl2pPr>
            <a:lvl3pPr>
              <a:defRPr sz="1600"/>
            </a:lvl3pPr>
            <a:lvl4pPr>
              <a:defRPr sz="1600"/>
            </a:lvl4pPr>
            <a:lvl5pPr>
              <a:defRPr sz="16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447800"/>
            <a:ext cx="4038600" cy="4525963"/>
          </a:xfrm>
        </p:spPr>
        <p:txBody>
          <a:bodyPr/>
          <a:lstStyle>
            <a:lvl1pPr>
              <a:defRPr sz="2400">
                <a:solidFill>
                  <a:srgbClr val="1B7BC0"/>
                </a:solidFill>
              </a:defRPr>
            </a:lvl1pPr>
            <a:lvl2pPr>
              <a:defRPr sz="2000"/>
            </a:lvl2pPr>
            <a:lvl3pPr>
              <a:defRPr sz="1600"/>
            </a:lvl3pPr>
            <a:lvl4pPr>
              <a:defRPr sz="1600"/>
            </a:lvl4pPr>
            <a:lvl5pPr>
              <a:defRPr sz="16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Rectangle 7"/>
          <p:cNvSpPr/>
          <p:nvPr userDrawn="1"/>
        </p:nvSpPr>
        <p:spPr>
          <a:xfrm>
            <a:off x="0" y="6096000"/>
            <a:ext cx="9144000" cy="777239"/>
          </a:xfrm>
          <a:prstGeom prst="rect">
            <a:avLst/>
          </a:prstGeom>
          <a:solidFill>
            <a:srgbClr val="1B7BC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n>
                <a:noFill/>
              </a:ln>
              <a:solidFill>
                <a:srgbClr val="1B7BC0"/>
              </a:solidFill>
            </a:endParaRPr>
          </a:p>
        </p:txBody>
      </p:sp>
      <p:sp>
        <p:nvSpPr>
          <p:cNvPr id="9" name="Slide Number Placeholder 5"/>
          <p:cNvSpPr>
            <a:spLocks noGrp="1"/>
          </p:cNvSpPr>
          <p:nvPr>
            <p:ph type="sldNum" sz="quarter" idx="4"/>
          </p:nvPr>
        </p:nvSpPr>
        <p:spPr>
          <a:xfrm>
            <a:off x="8174736" y="6400800"/>
            <a:ext cx="381000" cy="304800"/>
          </a:xfrm>
          <a:prstGeom prst="rect">
            <a:avLst/>
          </a:prstGeom>
        </p:spPr>
        <p:txBody>
          <a:bodyPr/>
          <a:lstStyle>
            <a:lvl1pPr algn="ctr">
              <a:defRPr sz="1200" b="1">
                <a:solidFill>
                  <a:srgbClr val="FFFFFF"/>
                </a:solidFill>
              </a:defRPr>
            </a:lvl1pPr>
          </a:lstStyle>
          <a:p>
            <a:fld id="{A6D1340B-B320-4949-80C8-72CFFBD72CAA}" type="slidenum">
              <a:rPr lang="en-US" smtClean="0"/>
              <a:pPr/>
              <a:t>‹#›</a:t>
            </a:fld>
            <a:endParaRPr lang="en-US" b="0" baseline="30000" dirty="0" smtClean="0"/>
          </a:p>
        </p:txBody>
      </p:sp>
      <p:pic>
        <p:nvPicPr>
          <p:cNvPr id="13" name="Picture 12" descr="Dinsmore-100%reverse.png"/>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457200" y="6164580"/>
            <a:ext cx="2057400" cy="617220"/>
          </a:xfrm>
          <a:prstGeom prst="rect">
            <a:avLst/>
          </a:prstGeom>
        </p:spPr>
      </p:pic>
      <p:sp>
        <p:nvSpPr>
          <p:cNvPr id="14" name="Chevron 13">
            <a:hlinkClick r:id="" action="ppaction://hlinkshowjump?jump=nextslide"/>
          </p:cNvPr>
          <p:cNvSpPr>
            <a:spLocks noChangeAspect="1"/>
          </p:cNvSpPr>
          <p:nvPr userDrawn="1"/>
        </p:nvSpPr>
        <p:spPr>
          <a:xfrm>
            <a:off x="8551653" y="6464808"/>
            <a:ext cx="135147" cy="152400"/>
          </a:xfrm>
          <a:prstGeom prst="chevron">
            <a:avLst/>
          </a:prstGeom>
          <a:solidFill>
            <a:srgbClr val="FFFFFF">
              <a:alpha val="56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15" name="Chevron 14">
            <a:hlinkClick r:id="" action="ppaction://hlinkshowjump?jump=previousslide"/>
          </p:cNvPr>
          <p:cNvSpPr>
            <a:spLocks noChangeAspect="1"/>
          </p:cNvSpPr>
          <p:nvPr userDrawn="1"/>
        </p:nvSpPr>
        <p:spPr>
          <a:xfrm flipH="1">
            <a:off x="8045682" y="6464808"/>
            <a:ext cx="135147" cy="152400"/>
          </a:xfrm>
          <a:prstGeom prst="chevron">
            <a:avLst/>
          </a:prstGeom>
          <a:solidFill>
            <a:srgbClr val="FFFFFF">
              <a:alpha val="56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17" name="Footer Placeholder 4"/>
          <p:cNvSpPr>
            <a:spLocks noGrp="1"/>
          </p:cNvSpPr>
          <p:nvPr>
            <p:ph type="ftr" sz="quarter" idx="3"/>
          </p:nvPr>
        </p:nvSpPr>
        <p:spPr>
          <a:xfrm>
            <a:off x="533400" y="228599"/>
            <a:ext cx="4495800" cy="381001"/>
          </a:xfrm>
          <a:prstGeom prst="rect">
            <a:avLst/>
          </a:prstGeom>
        </p:spPr>
        <p:txBody>
          <a:bodyPr/>
          <a:lstStyle>
            <a:lvl1pPr>
              <a:defRPr sz="1000">
                <a:solidFill>
                  <a:schemeClr val="bg1">
                    <a:lumMod val="50000"/>
                  </a:schemeClr>
                </a:solidFill>
              </a:defRPr>
            </a:lvl1pPr>
          </a:lstStyle>
          <a:p>
            <a:r>
              <a:rPr lang="en-US" dirty="0" smtClean="0"/>
              <a:t>Presentation Title</a:t>
            </a:r>
            <a:endParaRPr lang="en-US" dirty="0"/>
          </a:p>
        </p:txBody>
      </p:sp>
    </p:spTree>
    <p:extLst>
      <p:ext uri="{BB962C8B-B14F-4D97-AF65-F5344CB8AC3E}">
        <p14:creationId xmlns:p14="http://schemas.microsoft.com/office/powerpoint/2010/main" xmlns="" val="15616410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ALLOUT/DIVIDER-ORANGE">
    <p:spTree>
      <p:nvGrpSpPr>
        <p:cNvPr id="1" name=""/>
        <p:cNvGrpSpPr/>
        <p:nvPr/>
      </p:nvGrpSpPr>
      <p:grpSpPr>
        <a:xfrm>
          <a:off x="0" y="0"/>
          <a:ext cx="0" cy="0"/>
          <a:chOff x="0" y="0"/>
          <a:chExt cx="0" cy="0"/>
        </a:xfrm>
      </p:grpSpPr>
      <p:sp>
        <p:nvSpPr>
          <p:cNvPr id="10" name="Rectangle 9"/>
          <p:cNvSpPr/>
          <p:nvPr userDrawn="1"/>
        </p:nvSpPr>
        <p:spPr>
          <a:xfrm flipV="1">
            <a:off x="0" y="0"/>
            <a:ext cx="9153271" cy="6867144"/>
          </a:xfrm>
          <a:prstGeom prst="rect">
            <a:avLst/>
          </a:prstGeom>
          <a:gradFill flip="none" rotWithShape="1">
            <a:gsLst>
              <a:gs pos="74000">
                <a:srgbClr val="EC6F0A"/>
              </a:gs>
              <a:gs pos="100000">
                <a:srgbClr val="B95708"/>
              </a:gs>
            </a:gsLst>
            <a:lin ang="16200000" scaled="0"/>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n>
                <a:noFill/>
              </a:ln>
              <a:solidFill>
                <a:srgbClr val="1B7BC0"/>
              </a:solidFill>
            </a:endParaRPr>
          </a:p>
        </p:txBody>
      </p:sp>
      <p:sp>
        <p:nvSpPr>
          <p:cNvPr id="3" name="Content Placeholder 2"/>
          <p:cNvSpPr>
            <a:spLocks noGrp="1"/>
          </p:cNvSpPr>
          <p:nvPr>
            <p:ph idx="1"/>
          </p:nvPr>
        </p:nvSpPr>
        <p:spPr>
          <a:xfrm>
            <a:off x="457200" y="2209800"/>
            <a:ext cx="8229600" cy="3276600"/>
          </a:xfrm>
        </p:spPr>
        <p:txBody>
          <a:bodyPr/>
          <a:lstStyle>
            <a:lvl1pPr>
              <a:defRPr sz="2400">
                <a:solidFill>
                  <a:srgbClr val="FFFFFF"/>
                </a:solidFill>
              </a:defRPr>
            </a:lvl1pPr>
            <a:lvl2pPr marL="457200" indent="0">
              <a:buClr>
                <a:schemeClr val="bg1">
                  <a:lumMod val="95000"/>
                </a:schemeClr>
              </a:buClr>
              <a:buNone/>
              <a:defRPr>
                <a:solidFill>
                  <a:srgbClr val="FFFFFF"/>
                </a:solidFill>
              </a:defRPr>
            </a:lvl2pPr>
            <a:lvl3pPr marL="1428750" indent="-285750">
              <a:buClrTx/>
              <a:buFont typeface="Lucida Grande"/>
              <a:buChar char="»"/>
              <a:defRPr>
                <a:solidFill>
                  <a:srgbClr val="FFFFFF"/>
                </a:solidFill>
              </a:defRPr>
            </a:lvl3pPr>
            <a:lvl4pPr>
              <a:buClrTx/>
              <a:defRPr>
                <a:solidFill>
                  <a:srgbClr val="FFFFFF"/>
                </a:solidFill>
              </a:defRPr>
            </a:lvl4pPr>
            <a:lvl5pPr>
              <a:buClrTx/>
              <a:defRPr>
                <a:solidFill>
                  <a:srgbClr val="FFFFFF"/>
                </a:solidFill>
              </a:defRPr>
            </a:lvl5pPr>
          </a:lstStyle>
          <a:p>
            <a:pPr lvl="0"/>
            <a:r>
              <a:rPr lang="en-US" dirty="0" smtClean="0"/>
              <a:t>Click to edit Master text styles</a:t>
            </a:r>
          </a:p>
          <a:p>
            <a:pPr lvl="1"/>
            <a:r>
              <a:rPr lang="en-US" dirty="0" smtClean="0"/>
              <a:t>Second level</a:t>
            </a:r>
          </a:p>
          <a:p>
            <a:pPr lvl="2"/>
            <a:r>
              <a:rPr lang="en-US" dirty="0" smtClean="0"/>
              <a:t>Fourth level</a:t>
            </a:r>
          </a:p>
          <a:p>
            <a:pPr lvl="4"/>
            <a:r>
              <a:rPr lang="en-US" dirty="0" smtClean="0"/>
              <a:t>Fifth level</a:t>
            </a:r>
            <a:endParaRPr lang="en-US" dirty="0"/>
          </a:p>
        </p:txBody>
      </p:sp>
      <p:sp>
        <p:nvSpPr>
          <p:cNvPr id="21" name="Slide Number Placeholder 5"/>
          <p:cNvSpPr>
            <a:spLocks noGrp="1"/>
          </p:cNvSpPr>
          <p:nvPr>
            <p:ph type="sldNum" sz="quarter" idx="4"/>
          </p:nvPr>
        </p:nvSpPr>
        <p:spPr>
          <a:xfrm>
            <a:off x="8174736" y="6400800"/>
            <a:ext cx="381000" cy="304800"/>
          </a:xfrm>
          <a:prstGeom prst="rect">
            <a:avLst/>
          </a:prstGeom>
        </p:spPr>
        <p:txBody>
          <a:bodyPr/>
          <a:lstStyle>
            <a:lvl1pPr algn="ctr">
              <a:defRPr sz="1200" b="1">
                <a:solidFill>
                  <a:srgbClr val="FFFFFF"/>
                </a:solidFill>
              </a:defRPr>
            </a:lvl1pPr>
          </a:lstStyle>
          <a:p>
            <a:fld id="{A6D1340B-B320-4949-80C8-72CFFBD72CAA}" type="slidenum">
              <a:rPr lang="en-US" smtClean="0"/>
              <a:pPr/>
              <a:t>‹#›</a:t>
            </a:fld>
            <a:endParaRPr lang="en-US" b="0" baseline="30000" dirty="0" smtClean="0"/>
          </a:p>
        </p:txBody>
      </p:sp>
      <p:sp>
        <p:nvSpPr>
          <p:cNvPr id="22" name="Chevron 21">
            <a:hlinkClick r:id="" action="ppaction://hlinkshowjump?jump=nextslide"/>
          </p:cNvPr>
          <p:cNvSpPr>
            <a:spLocks noChangeAspect="1"/>
          </p:cNvSpPr>
          <p:nvPr userDrawn="1"/>
        </p:nvSpPr>
        <p:spPr>
          <a:xfrm>
            <a:off x="8551653" y="6464808"/>
            <a:ext cx="135147" cy="152400"/>
          </a:xfrm>
          <a:prstGeom prst="chevron">
            <a:avLst/>
          </a:prstGeom>
          <a:solidFill>
            <a:srgbClr val="FFFFFF">
              <a:alpha val="56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23" name="Chevron 22">
            <a:hlinkClick r:id="" action="ppaction://hlinkshowjump?jump=previousslide"/>
          </p:cNvPr>
          <p:cNvSpPr>
            <a:spLocks noChangeAspect="1"/>
          </p:cNvSpPr>
          <p:nvPr userDrawn="1"/>
        </p:nvSpPr>
        <p:spPr>
          <a:xfrm flipH="1">
            <a:off x="8045682" y="6464808"/>
            <a:ext cx="135147" cy="152400"/>
          </a:xfrm>
          <a:prstGeom prst="chevron">
            <a:avLst/>
          </a:prstGeom>
          <a:solidFill>
            <a:srgbClr val="FFFFFF">
              <a:alpha val="56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pic>
        <p:nvPicPr>
          <p:cNvPr id="11" name="Picture 10" descr="Dinsmore-100%reverse.png"/>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457200" y="6164580"/>
            <a:ext cx="2057400" cy="617220"/>
          </a:xfrm>
          <a:prstGeom prst="rect">
            <a:avLst/>
          </a:prstGeom>
        </p:spPr>
      </p:pic>
      <p:sp>
        <p:nvSpPr>
          <p:cNvPr id="12" name="Footer Placeholder 4"/>
          <p:cNvSpPr txBox="1">
            <a:spLocks/>
          </p:cNvSpPr>
          <p:nvPr userDrawn="1"/>
        </p:nvSpPr>
        <p:spPr>
          <a:xfrm>
            <a:off x="533400" y="228599"/>
            <a:ext cx="4495800" cy="381001"/>
          </a:xfrm>
          <a:prstGeom prst="rect">
            <a:avLst/>
          </a:prstGeom>
        </p:spPr>
        <p:txBody>
          <a:bodyPr/>
          <a:lstStyle>
            <a:defPPr>
              <a:defRPr lang="en-US"/>
            </a:defPPr>
            <a:lvl1pPr marL="0" algn="l" defTabSz="914400" rtl="0" eaLnBrk="1" latinLnBrk="0" hangingPunct="1">
              <a:defRPr sz="1000" kern="1200">
                <a:solidFill>
                  <a:schemeClr val="bg1">
                    <a:lumMod val="50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smtClean="0">
                <a:solidFill>
                  <a:schemeClr val="bg1"/>
                </a:solidFill>
              </a:rPr>
              <a:t>Presentation Title</a:t>
            </a:r>
            <a:endParaRPr lang="en-US" dirty="0">
              <a:solidFill>
                <a:schemeClr val="bg1"/>
              </a:solidFill>
            </a:endParaRPr>
          </a:p>
        </p:txBody>
      </p:sp>
    </p:spTree>
    <p:extLst>
      <p:ext uri="{BB962C8B-B14F-4D97-AF65-F5344CB8AC3E}">
        <p14:creationId xmlns:p14="http://schemas.microsoft.com/office/powerpoint/2010/main" xmlns="" val="318137062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2_CALLOUT/DIVIDER-BLUE ">
    <p:spTree>
      <p:nvGrpSpPr>
        <p:cNvPr id="1" name=""/>
        <p:cNvGrpSpPr/>
        <p:nvPr/>
      </p:nvGrpSpPr>
      <p:grpSpPr>
        <a:xfrm>
          <a:off x="0" y="0"/>
          <a:ext cx="0" cy="0"/>
          <a:chOff x="0" y="0"/>
          <a:chExt cx="0" cy="0"/>
        </a:xfrm>
      </p:grpSpPr>
      <p:sp>
        <p:nvSpPr>
          <p:cNvPr id="10" name="Rectangle 9"/>
          <p:cNvSpPr/>
          <p:nvPr userDrawn="1"/>
        </p:nvSpPr>
        <p:spPr>
          <a:xfrm flipV="1">
            <a:off x="0" y="0"/>
            <a:ext cx="9153271" cy="6858000"/>
          </a:xfrm>
          <a:prstGeom prst="rect">
            <a:avLst/>
          </a:prstGeom>
          <a:gradFill flip="none" rotWithShape="1">
            <a:gsLst>
              <a:gs pos="86000">
                <a:srgbClr val="1B7BC0"/>
              </a:gs>
              <a:gs pos="100000">
                <a:srgbClr val="1668A5"/>
              </a:gs>
            </a:gsLst>
            <a:lin ang="16200000" scaled="0"/>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n>
                <a:noFill/>
              </a:ln>
              <a:solidFill>
                <a:srgbClr val="1B7BC0"/>
              </a:solidFill>
            </a:endParaRPr>
          </a:p>
        </p:txBody>
      </p:sp>
      <p:sp>
        <p:nvSpPr>
          <p:cNvPr id="15" name="Content Placeholder 2"/>
          <p:cNvSpPr>
            <a:spLocks noGrp="1"/>
          </p:cNvSpPr>
          <p:nvPr>
            <p:ph idx="13"/>
          </p:nvPr>
        </p:nvSpPr>
        <p:spPr>
          <a:xfrm>
            <a:off x="457200" y="2209800"/>
            <a:ext cx="8229600" cy="3276600"/>
          </a:xfrm>
        </p:spPr>
        <p:txBody>
          <a:bodyPr/>
          <a:lstStyle>
            <a:lvl1pPr>
              <a:defRPr sz="2400">
                <a:solidFill>
                  <a:srgbClr val="FFFFFF"/>
                </a:solidFill>
              </a:defRPr>
            </a:lvl1pPr>
            <a:lvl2pPr marL="457200" indent="0">
              <a:buClr>
                <a:schemeClr val="bg1">
                  <a:lumMod val="95000"/>
                </a:schemeClr>
              </a:buClr>
              <a:buNone/>
              <a:defRPr>
                <a:solidFill>
                  <a:srgbClr val="FFFFFF"/>
                </a:solidFill>
              </a:defRPr>
            </a:lvl2pPr>
            <a:lvl3pPr marL="1428750" indent="-285750">
              <a:buClrTx/>
              <a:buFont typeface="Lucida Grande"/>
              <a:buChar char="»"/>
              <a:defRPr>
                <a:solidFill>
                  <a:srgbClr val="FFFFFF"/>
                </a:solidFill>
              </a:defRPr>
            </a:lvl3pPr>
            <a:lvl4pPr>
              <a:buClrTx/>
              <a:defRPr>
                <a:solidFill>
                  <a:srgbClr val="FFFFFF"/>
                </a:solidFill>
              </a:defRPr>
            </a:lvl4pPr>
            <a:lvl5pPr>
              <a:buClrTx/>
              <a:defRPr>
                <a:solidFill>
                  <a:srgbClr val="FFFFFF"/>
                </a:solidFill>
              </a:defRPr>
            </a:lvl5pPr>
          </a:lstStyle>
          <a:p>
            <a:pPr lvl="0"/>
            <a:r>
              <a:rPr lang="en-US" dirty="0" smtClean="0"/>
              <a:t>Click to edit Master text styles</a:t>
            </a:r>
          </a:p>
          <a:p>
            <a:pPr lvl="1"/>
            <a:r>
              <a:rPr lang="en-US" dirty="0" smtClean="0"/>
              <a:t>Second level</a:t>
            </a:r>
          </a:p>
          <a:p>
            <a:pPr lvl="2"/>
            <a:r>
              <a:rPr lang="en-US" dirty="0" smtClean="0"/>
              <a:t>Fourth level</a:t>
            </a:r>
          </a:p>
          <a:p>
            <a:pPr lvl="4"/>
            <a:r>
              <a:rPr lang="en-US" dirty="0" smtClean="0"/>
              <a:t>Fifth level</a:t>
            </a:r>
            <a:endParaRPr lang="en-US" dirty="0"/>
          </a:p>
        </p:txBody>
      </p:sp>
      <p:sp>
        <p:nvSpPr>
          <p:cNvPr id="27" name="Slide Number Placeholder 5"/>
          <p:cNvSpPr>
            <a:spLocks noGrp="1"/>
          </p:cNvSpPr>
          <p:nvPr>
            <p:ph type="sldNum" sz="quarter" idx="4"/>
          </p:nvPr>
        </p:nvSpPr>
        <p:spPr>
          <a:xfrm>
            <a:off x="8174736" y="6400800"/>
            <a:ext cx="381000" cy="304800"/>
          </a:xfrm>
          <a:prstGeom prst="rect">
            <a:avLst/>
          </a:prstGeom>
        </p:spPr>
        <p:txBody>
          <a:bodyPr/>
          <a:lstStyle>
            <a:lvl1pPr algn="r">
              <a:defRPr sz="1200" b="1">
                <a:solidFill>
                  <a:srgbClr val="FFFFFF"/>
                </a:solidFill>
              </a:defRPr>
            </a:lvl1pPr>
          </a:lstStyle>
          <a:p>
            <a:fld id="{A6D1340B-B320-4949-80C8-72CFFBD72CAA}" type="slidenum">
              <a:rPr lang="en-US" smtClean="0"/>
              <a:pPr/>
              <a:t>‹#›</a:t>
            </a:fld>
            <a:endParaRPr lang="en-US" b="0" baseline="30000" dirty="0" smtClean="0"/>
          </a:p>
        </p:txBody>
      </p:sp>
      <p:sp>
        <p:nvSpPr>
          <p:cNvPr id="28" name="Chevron 27">
            <a:hlinkClick r:id="" action="ppaction://hlinkshowjump?jump=nextslide"/>
          </p:cNvPr>
          <p:cNvSpPr>
            <a:spLocks noChangeAspect="1"/>
          </p:cNvSpPr>
          <p:nvPr userDrawn="1"/>
        </p:nvSpPr>
        <p:spPr>
          <a:xfrm>
            <a:off x="8551653" y="6464808"/>
            <a:ext cx="135147" cy="152400"/>
          </a:xfrm>
          <a:prstGeom prst="chevron">
            <a:avLst/>
          </a:prstGeom>
          <a:solidFill>
            <a:srgbClr val="FFFFFF">
              <a:alpha val="56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29" name="Chevron 28">
            <a:hlinkClick r:id="" action="ppaction://hlinkshowjump?jump=previousslide"/>
          </p:cNvPr>
          <p:cNvSpPr>
            <a:spLocks noChangeAspect="1"/>
          </p:cNvSpPr>
          <p:nvPr userDrawn="1"/>
        </p:nvSpPr>
        <p:spPr>
          <a:xfrm flipH="1">
            <a:off x="8045682" y="6464808"/>
            <a:ext cx="135147" cy="152400"/>
          </a:xfrm>
          <a:prstGeom prst="chevron">
            <a:avLst/>
          </a:prstGeom>
          <a:solidFill>
            <a:srgbClr val="FFFFFF">
              <a:alpha val="56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pic>
        <p:nvPicPr>
          <p:cNvPr id="11" name="Picture 10" descr="Dinsmore-100%reverse.png"/>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457200" y="6164580"/>
            <a:ext cx="2057400" cy="617220"/>
          </a:xfrm>
          <a:prstGeom prst="rect">
            <a:avLst/>
          </a:prstGeom>
        </p:spPr>
      </p:pic>
      <p:sp>
        <p:nvSpPr>
          <p:cNvPr id="12" name="Footer Placeholder 4"/>
          <p:cNvSpPr txBox="1">
            <a:spLocks/>
          </p:cNvSpPr>
          <p:nvPr userDrawn="1"/>
        </p:nvSpPr>
        <p:spPr>
          <a:xfrm>
            <a:off x="533400" y="228599"/>
            <a:ext cx="4495800" cy="381001"/>
          </a:xfrm>
          <a:prstGeom prst="rect">
            <a:avLst/>
          </a:prstGeom>
        </p:spPr>
        <p:txBody>
          <a:bodyPr/>
          <a:lstStyle>
            <a:defPPr>
              <a:defRPr lang="en-US"/>
            </a:defPPr>
            <a:lvl1pPr marL="0" algn="l" defTabSz="914400" rtl="0" eaLnBrk="1" latinLnBrk="0" hangingPunct="1">
              <a:defRPr sz="1000" kern="1200">
                <a:solidFill>
                  <a:schemeClr val="bg1">
                    <a:lumMod val="50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smtClean="0">
                <a:solidFill>
                  <a:schemeClr val="bg1"/>
                </a:solidFill>
              </a:rPr>
              <a:t>Presentation Title</a:t>
            </a:r>
            <a:endParaRPr lang="en-US" dirty="0">
              <a:solidFill>
                <a:schemeClr val="bg1"/>
              </a:solidFill>
            </a:endParaRPr>
          </a:p>
        </p:txBody>
      </p:sp>
    </p:spTree>
    <p:extLst>
      <p:ext uri="{BB962C8B-B14F-4D97-AF65-F5344CB8AC3E}">
        <p14:creationId xmlns:p14="http://schemas.microsoft.com/office/powerpoint/2010/main" xmlns="" val="242029258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3_Title_Content-SIDEBAR">
    <p:spTree>
      <p:nvGrpSpPr>
        <p:cNvPr id="1" name=""/>
        <p:cNvGrpSpPr/>
        <p:nvPr/>
      </p:nvGrpSpPr>
      <p:grpSpPr>
        <a:xfrm>
          <a:off x="0" y="0"/>
          <a:ext cx="0" cy="0"/>
          <a:chOff x="0" y="0"/>
          <a:chExt cx="0" cy="0"/>
        </a:xfrm>
      </p:grpSpPr>
      <p:sp>
        <p:nvSpPr>
          <p:cNvPr id="14" name="Rectangle 13"/>
          <p:cNvSpPr/>
          <p:nvPr userDrawn="1"/>
        </p:nvSpPr>
        <p:spPr>
          <a:xfrm>
            <a:off x="0" y="6096001"/>
            <a:ext cx="9144000" cy="76200"/>
          </a:xfrm>
          <a:prstGeom prst="rect">
            <a:avLst/>
          </a:prstGeom>
          <a:solidFill>
            <a:srgbClr val="1B7BC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n>
                <a:noFill/>
              </a:ln>
              <a:solidFill>
                <a:srgbClr val="1B7BC0"/>
              </a:solidFill>
            </a:endParaRPr>
          </a:p>
        </p:txBody>
      </p:sp>
      <p:sp>
        <p:nvSpPr>
          <p:cNvPr id="3" name="Text Placeholder 2"/>
          <p:cNvSpPr>
            <a:spLocks noGrp="1"/>
          </p:cNvSpPr>
          <p:nvPr>
            <p:ph type="body" idx="1"/>
          </p:nvPr>
        </p:nvSpPr>
        <p:spPr>
          <a:xfrm>
            <a:off x="381000" y="3170238"/>
            <a:ext cx="3581400" cy="1096962"/>
          </a:xfrm>
        </p:spPr>
        <p:txBody>
          <a:bodyPr anchor="t">
            <a:noAutofit/>
          </a:bodyPr>
          <a:lstStyle>
            <a:lvl1pPr marL="0" indent="0">
              <a:buNone/>
              <a:defRPr sz="2400" b="1">
                <a:solidFill>
                  <a:srgbClr val="40404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724400" y="1752601"/>
            <a:ext cx="4419600" cy="1447799"/>
          </a:xfrm>
        </p:spPr>
        <p:txBody>
          <a:bodyPr/>
          <a:lstStyle>
            <a:lvl1pPr>
              <a:lnSpc>
                <a:spcPct val="110000"/>
              </a:lnSpc>
              <a:spcAft>
                <a:spcPts val="0"/>
              </a:spcAft>
              <a:defRPr sz="2000"/>
            </a:lvl1pPr>
            <a:lvl2pPr marL="457200" indent="0">
              <a:lnSpc>
                <a:spcPct val="110000"/>
              </a:lnSpc>
              <a:spcAft>
                <a:spcPts val="0"/>
              </a:spcAft>
              <a:buNone/>
              <a:defRPr sz="18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p:txBody>
      </p:sp>
      <p:sp>
        <p:nvSpPr>
          <p:cNvPr id="11" name="Content Placeholder 3"/>
          <p:cNvSpPr>
            <a:spLocks noGrp="1"/>
          </p:cNvSpPr>
          <p:nvPr>
            <p:ph sz="half" idx="13"/>
          </p:nvPr>
        </p:nvSpPr>
        <p:spPr>
          <a:xfrm>
            <a:off x="4724400" y="2971800"/>
            <a:ext cx="4419600" cy="1447799"/>
          </a:xfrm>
        </p:spPr>
        <p:txBody>
          <a:bodyPr/>
          <a:lstStyle>
            <a:lvl1pPr>
              <a:lnSpc>
                <a:spcPct val="110000"/>
              </a:lnSpc>
              <a:spcAft>
                <a:spcPts val="0"/>
              </a:spcAft>
              <a:defRPr sz="2000"/>
            </a:lvl1pPr>
            <a:lvl2pPr marL="457200" indent="0">
              <a:lnSpc>
                <a:spcPct val="110000"/>
              </a:lnSpc>
              <a:spcAft>
                <a:spcPts val="0"/>
              </a:spcAft>
              <a:buNone/>
              <a:defRPr sz="18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p:txBody>
      </p:sp>
      <p:sp>
        <p:nvSpPr>
          <p:cNvPr id="18" name="Content Placeholder 3"/>
          <p:cNvSpPr>
            <a:spLocks noGrp="1"/>
          </p:cNvSpPr>
          <p:nvPr>
            <p:ph sz="half" idx="14"/>
          </p:nvPr>
        </p:nvSpPr>
        <p:spPr>
          <a:xfrm>
            <a:off x="4724400" y="4419600"/>
            <a:ext cx="4419600" cy="1447799"/>
          </a:xfrm>
        </p:spPr>
        <p:txBody>
          <a:bodyPr/>
          <a:lstStyle>
            <a:lvl1pPr>
              <a:lnSpc>
                <a:spcPct val="110000"/>
              </a:lnSpc>
              <a:spcAft>
                <a:spcPts val="0"/>
              </a:spcAft>
              <a:defRPr sz="2000"/>
            </a:lvl1pPr>
            <a:lvl2pPr marL="457200" indent="0">
              <a:lnSpc>
                <a:spcPct val="110000"/>
              </a:lnSpc>
              <a:spcAft>
                <a:spcPts val="0"/>
              </a:spcAft>
              <a:buNone/>
              <a:defRPr sz="18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p:txBody>
      </p:sp>
      <p:cxnSp>
        <p:nvCxnSpPr>
          <p:cNvPr id="19" name="Straight Connector 18"/>
          <p:cNvCxnSpPr/>
          <p:nvPr userDrawn="1"/>
        </p:nvCxnSpPr>
        <p:spPr>
          <a:xfrm>
            <a:off x="4495800" y="1752600"/>
            <a:ext cx="0" cy="4038600"/>
          </a:xfrm>
          <a:prstGeom prst="line">
            <a:avLst/>
          </a:prstGeom>
          <a:ln w="127000" cmpd="sng">
            <a:solidFill>
              <a:srgbClr val="FFFFFF"/>
            </a:solidFill>
          </a:ln>
        </p:spPr>
        <p:style>
          <a:lnRef idx="1">
            <a:schemeClr val="accent5"/>
          </a:lnRef>
          <a:fillRef idx="0">
            <a:schemeClr val="accent5"/>
          </a:fillRef>
          <a:effectRef idx="0">
            <a:schemeClr val="accent5"/>
          </a:effectRef>
          <a:fontRef idx="minor">
            <a:schemeClr val="tx1"/>
          </a:fontRef>
        </p:style>
      </p:cxnSp>
      <p:sp>
        <p:nvSpPr>
          <p:cNvPr id="15" name="Slide Number Placeholder 5"/>
          <p:cNvSpPr>
            <a:spLocks noGrp="1"/>
          </p:cNvSpPr>
          <p:nvPr>
            <p:ph type="sldNum" sz="quarter" idx="4"/>
          </p:nvPr>
        </p:nvSpPr>
        <p:spPr>
          <a:xfrm>
            <a:off x="8174736" y="6400800"/>
            <a:ext cx="381000" cy="304800"/>
          </a:xfrm>
          <a:prstGeom prst="rect">
            <a:avLst/>
          </a:prstGeom>
        </p:spPr>
        <p:txBody>
          <a:bodyPr/>
          <a:lstStyle>
            <a:lvl1pPr algn="ctr">
              <a:defRPr sz="1200" b="1">
                <a:solidFill>
                  <a:schemeClr val="tx1">
                    <a:lumMod val="75000"/>
                    <a:lumOff val="25000"/>
                  </a:schemeClr>
                </a:solidFill>
              </a:defRPr>
            </a:lvl1pPr>
          </a:lstStyle>
          <a:p>
            <a:fld id="{A6D1340B-B320-4949-80C8-72CFFBD72CAA}" type="slidenum">
              <a:rPr lang="en-US" smtClean="0"/>
              <a:pPr/>
              <a:t>‹#›</a:t>
            </a:fld>
            <a:endParaRPr lang="en-US" b="0" baseline="30000" dirty="0" smtClean="0"/>
          </a:p>
        </p:txBody>
      </p:sp>
      <p:sp>
        <p:nvSpPr>
          <p:cNvPr id="22" name="Footer Placeholder 4"/>
          <p:cNvSpPr>
            <a:spLocks noGrp="1"/>
          </p:cNvSpPr>
          <p:nvPr>
            <p:ph type="ftr" sz="quarter" idx="3"/>
          </p:nvPr>
        </p:nvSpPr>
        <p:spPr>
          <a:xfrm>
            <a:off x="533400" y="228599"/>
            <a:ext cx="4495800" cy="381001"/>
          </a:xfrm>
          <a:prstGeom prst="rect">
            <a:avLst/>
          </a:prstGeom>
        </p:spPr>
        <p:txBody>
          <a:bodyPr/>
          <a:lstStyle>
            <a:lvl1pPr>
              <a:defRPr sz="1000">
                <a:solidFill>
                  <a:schemeClr val="bg1">
                    <a:lumMod val="50000"/>
                  </a:schemeClr>
                </a:solidFill>
              </a:defRPr>
            </a:lvl1pPr>
          </a:lstStyle>
          <a:p>
            <a:r>
              <a:rPr lang="en-US" dirty="0" smtClean="0"/>
              <a:t>Presentation Title</a:t>
            </a:r>
            <a:endParaRPr lang="en-US" dirty="0"/>
          </a:p>
        </p:txBody>
      </p:sp>
      <p:pic>
        <p:nvPicPr>
          <p:cNvPr id="6146" name="Picture 2" descr="S:\Marketing\Graphics\! Dinsmore Logo\Logomark only\Dinsmore-logomark-cmyk.png"/>
          <p:cNvPicPr>
            <a:picLocks noChangeAspect="1" noChangeArrowheads="1"/>
          </p:cNvPicPr>
          <p:nvPr userDrawn="1"/>
        </p:nvPicPr>
        <p:blipFill>
          <a:blip r:embed="rId2" cstate="print"/>
          <a:srcRect/>
          <a:stretch>
            <a:fillRect/>
          </a:stretch>
        </p:blipFill>
        <p:spPr bwMode="auto">
          <a:xfrm>
            <a:off x="457200" y="6248400"/>
            <a:ext cx="1930475" cy="457200"/>
          </a:xfrm>
          <a:prstGeom prst="rect">
            <a:avLst/>
          </a:prstGeom>
          <a:noFill/>
        </p:spPr>
      </p:pic>
    </p:spTree>
    <p:extLst>
      <p:ext uri="{BB962C8B-B14F-4D97-AF65-F5344CB8AC3E}">
        <p14:creationId xmlns:p14="http://schemas.microsoft.com/office/powerpoint/2010/main" xmlns="" val="261448840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2_Simple_Title Slide">
    <p:spTree>
      <p:nvGrpSpPr>
        <p:cNvPr id="1" name=""/>
        <p:cNvGrpSpPr/>
        <p:nvPr/>
      </p:nvGrpSpPr>
      <p:grpSpPr>
        <a:xfrm>
          <a:off x="0" y="0"/>
          <a:ext cx="0" cy="0"/>
          <a:chOff x="0" y="0"/>
          <a:chExt cx="0" cy="0"/>
        </a:xfrm>
      </p:grpSpPr>
      <p:sp>
        <p:nvSpPr>
          <p:cNvPr id="16" name="Rectangle 15"/>
          <p:cNvSpPr/>
          <p:nvPr userDrawn="1"/>
        </p:nvSpPr>
        <p:spPr>
          <a:xfrm>
            <a:off x="0" y="6711696"/>
            <a:ext cx="9144000" cy="164592"/>
          </a:xfrm>
          <a:prstGeom prst="rect">
            <a:avLst/>
          </a:prstGeom>
          <a:solidFill>
            <a:schemeClr val="bg1">
              <a:lumMod val="8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24400" y="1905000"/>
            <a:ext cx="4114800" cy="1447800"/>
          </a:xfrm>
        </p:spPr>
        <p:txBody>
          <a:bodyPr>
            <a:noAutofit/>
          </a:bodyPr>
          <a:lstStyle>
            <a:lvl1pPr>
              <a:defRPr sz="2800" b="1">
                <a:solidFill>
                  <a:srgbClr val="1B7BC0"/>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4724400" y="3505200"/>
            <a:ext cx="4114800" cy="1600200"/>
          </a:xfrm>
        </p:spPr>
        <p:txBody>
          <a:bodyPr/>
          <a:lstStyle>
            <a:lvl1pPr marL="0" indent="0" algn="l">
              <a:buNone/>
              <a:defRPr sz="1800" b="0">
                <a:solidFill>
                  <a:srgbClr val="404040"/>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pic>
        <p:nvPicPr>
          <p:cNvPr id="10" name="Picture 9" descr="Dinsmore PPT banner-bottom.jpg"/>
          <p:cNvPicPr>
            <a:picLocks noChangeAspect="1"/>
          </p:cNvPicPr>
          <p:nvPr userDrawn="1"/>
        </p:nvPicPr>
        <p:blipFill rotWithShape="1">
          <a:blip r:embed="rId2" cstate="screen">
            <a:extLst>
              <a:ext uri="{28A0092B-C50C-407E-A947-70E740481C1C}">
                <a14:useLocalDpi xmlns:a14="http://schemas.microsoft.com/office/drawing/2010/main" xmlns=""/>
              </a:ext>
            </a:extLst>
          </a:blip>
          <a:srcRect b="26386"/>
          <a:stretch/>
        </p:blipFill>
        <p:spPr>
          <a:xfrm>
            <a:off x="457200" y="2487168"/>
            <a:ext cx="3643830" cy="838200"/>
          </a:xfrm>
          <a:prstGeom prst="rect">
            <a:avLst/>
          </a:prstGeom>
          <a:effectLst>
            <a:reflection blurRad="6350" stA="20000" endA="300" endPos="28000" dist="38100" dir="5400000" sy="-100000" algn="bl" rotWithShape="0"/>
          </a:effectLst>
        </p:spPr>
      </p:pic>
      <p:cxnSp>
        <p:nvCxnSpPr>
          <p:cNvPr id="9" name="Straight Connector 8"/>
          <p:cNvCxnSpPr/>
          <p:nvPr userDrawn="1"/>
        </p:nvCxnSpPr>
        <p:spPr>
          <a:xfrm>
            <a:off x="4724400" y="3505200"/>
            <a:ext cx="4114800" cy="0"/>
          </a:xfrm>
          <a:prstGeom prst="line">
            <a:avLst/>
          </a:prstGeom>
          <a:ln w="3175" cmpd="sng">
            <a:solidFill>
              <a:srgbClr val="7F7F7F"/>
            </a:solidFill>
          </a:ln>
          <a:effectLst/>
        </p:spPr>
        <p:style>
          <a:lnRef idx="2">
            <a:schemeClr val="accent1"/>
          </a:lnRef>
          <a:fillRef idx="0">
            <a:schemeClr val="accent1"/>
          </a:fillRef>
          <a:effectRef idx="1">
            <a:schemeClr val="accent1"/>
          </a:effectRef>
          <a:fontRef idx="minor">
            <a:schemeClr val="tx1"/>
          </a:fontRef>
        </p:style>
      </p:cxnSp>
      <p:sp>
        <p:nvSpPr>
          <p:cNvPr id="11" name="Rectangle 10"/>
          <p:cNvSpPr/>
          <p:nvPr userDrawn="1"/>
        </p:nvSpPr>
        <p:spPr>
          <a:xfrm>
            <a:off x="6781800" y="6248400"/>
            <a:ext cx="1676400" cy="3810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Date Placeholder 18"/>
          <p:cNvSpPr>
            <a:spLocks noGrp="1"/>
          </p:cNvSpPr>
          <p:nvPr>
            <p:ph type="dt" sz="half" idx="14"/>
          </p:nvPr>
        </p:nvSpPr>
        <p:spPr>
          <a:xfrm>
            <a:off x="7620000" y="6400800"/>
            <a:ext cx="1143000" cy="304800"/>
          </a:xfrm>
          <a:prstGeom prst="rect">
            <a:avLst/>
          </a:prstGeom>
        </p:spPr>
        <p:txBody>
          <a:bodyPr/>
          <a:lstStyle>
            <a:lvl1pPr algn="ctr">
              <a:defRPr sz="1200">
                <a:solidFill>
                  <a:schemeClr val="bg1">
                    <a:lumMod val="50000"/>
                  </a:schemeClr>
                </a:solidFill>
              </a:defRPr>
            </a:lvl1pPr>
          </a:lstStyle>
          <a:p>
            <a:endParaRPr lang="en-US" dirty="0"/>
          </a:p>
        </p:txBody>
      </p:sp>
    </p:spTree>
    <p:extLst>
      <p:ext uri="{BB962C8B-B14F-4D97-AF65-F5344CB8AC3E}">
        <p14:creationId xmlns:p14="http://schemas.microsoft.com/office/powerpoint/2010/main" xmlns="" val="159790230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3_Title and Content1">
    <p:spTree>
      <p:nvGrpSpPr>
        <p:cNvPr id="1" name=""/>
        <p:cNvGrpSpPr/>
        <p:nvPr/>
      </p:nvGrpSpPr>
      <p:grpSpPr>
        <a:xfrm>
          <a:off x="0" y="0"/>
          <a:ext cx="0" cy="0"/>
          <a:chOff x="0" y="0"/>
          <a:chExt cx="0" cy="0"/>
        </a:xfrm>
      </p:grpSpPr>
      <p:sp>
        <p:nvSpPr>
          <p:cNvPr id="8" name="Rectangle 7"/>
          <p:cNvSpPr/>
          <p:nvPr userDrawn="1"/>
        </p:nvSpPr>
        <p:spPr>
          <a:xfrm>
            <a:off x="0" y="6096000"/>
            <a:ext cx="9144000" cy="777239"/>
          </a:xfrm>
          <a:prstGeom prst="rect">
            <a:avLst/>
          </a:prstGeom>
          <a:solidFill>
            <a:srgbClr val="D9D9D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n>
                <a:noFill/>
              </a:ln>
              <a:solidFill>
                <a:srgbClr val="1B7BC0"/>
              </a:solidFill>
            </a:endParaRPr>
          </a:p>
        </p:txBody>
      </p:sp>
      <p:pic>
        <p:nvPicPr>
          <p:cNvPr id="7" name="Picture 6" descr="Dinsmore-Warm Gray-7462.png"/>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457200" y="6248400"/>
            <a:ext cx="2057400" cy="504998"/>
          </a:xfrm>
          <a:prstGeom prst="rect">
            <a:avLst/>
          </a:prstGeom>
        </p:spPr>
      </p:pic>
      <p:sp>
        <p:nvSpPr>
          <p:cNvPr id="30" name="Footer Placeholder 4"/>
          <p:cNvSpPr>
            <a:spLocks noGrp="1"/>
          </p:cNvSpPr>
          <p:nvPr>
            <p:ph type="ftr" sz="quarter" idx="3"/>
          </p:nvPr>
        </p:nvSpPr>
        <p:spPr>
          <a:xfrm>
            <a:off x="533400" y="228599"/>
            <a:ext cx="4495800" cy="381001"/>
          </a:xfrm>
          <a:prstGeom prst="rect">
            <a:avLst/>
          </a:prstGeom>
        </p:spPr>
        <p:txBody>
          <a:bodyPr/>
          <a:lstStyle>
            <a:lvl1pPr>
              <a:defRPr sz="1000">
                <a:solidFill>
                  <a:schemeClr val="bg1">
                    <a:lumMod val="50000"/>
                  </a:schemeClr>
                </a:solidFill>
              </a:defRPr>
            </a:lvl1pPr>
          </a:lstStyle>
          <a:p>
            <a:r>
              <a:rPr lang="en-US" dirty="0" smtClean="0"/>
              <a:t>Presentation Title</a:t>
            </a:r>
            <a:endParaRPr lang="en-US" dirty="0"/>
          </a:p>
        </p:txBody>
      </p:sp>
      <p:sp>
        <p:nvSpPr>
          <p:cNvPr id="18" name="Content Placeholder 3"/>
          <p:cNvSpPr>
            <a:spLocks noGrp="1"/>
          </p:cNvSpPr>
          <p:nvPr>
            <p:ph sz="half" idx="2"/>
          </p:nvPr>
        </p:nvSpPr>
        <p:spPr>
          <a:xfrm>
            <a:off x="533400" y="1311274"/>
            <a:ext cx="4419600" cy="1173163"/>
          </a:xfrm>
        </p:spPr>
        <p:txBody>
          <a:bodyPr>
            <a:normAutofit/>
          </a:bodyPr>
          <a:lstStyle>
            <a:lvl1pPr>
              <a:lnSpc>
                <a:spcPct val="110000"/>
              </a:lnSpc>
              <a:spcBef>
                <a:spcPts val="0"/>
              </a:spcBef>
              <a:spcAft>
                <a:spcPts val="300"/>
              </a:spcAft>
              <a:defRPr sz="2000">
                <a:solidFill>
                  <a:schemeClr val="tx1">
                    <a:lumMod val="95000"/>
                    <a:lumOff val="5000"/>
                  </a:schemeClr>
                </a:solidFill>
              </a:defRPr>
            </a:lvl1pPr>
            <a:lvl2pPr marL="457200" indent="0">
              <a:lnSpc>
                <a:spcPct val="110000"/>
              </a:lnSpc>
              <a:spcBef>
                <a:spcPts val="0"/>
              </a:spcBef>
              <a:spcAft>
                <a:spcPts val="300"/>
              </a:spcAft>
              <a:buNone/>
              <a:defRPr sz="1600">
                <a:solidFill>
                  <a:schemeClr val="tx1">
                    <a:lumMod val="95000"/>
                    <a:lumOff val="5000"/>
                  </a:schemeClr>
                </a:solidFill>
              </a:defRPr>
            </a:lvl2pPr>
            <a:lvl3pPr marL="1143000" indent="0">
              <a:buFont typeface="Arial"/>
              <a:buNone/>
              <a:defRPr sz="1800"/>
            </a:lvl3pPr>
            <a:lvl4pPr marL="1371600" indent="0">
              <a:buNone/>
              <a:defRPr sz="1800"/>
            </a:lvl4pPr>
            <a:lvl5pPr marL="1828800" indent="0">
              <a:buNone/>
              <a:defRPr sz="14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Third level</a:t>
            </a:r>
          </a:p>
        </p:txBody>
      </p:sp>
      <p:sp>
        <p:nvSpPr>
          <p:cNvPr id="20" name="Content Placeholder 3"/>
          <p:cNvSpPr>
            <a:spLocks noGrp="1"/>
          </p:cNvSpPr>
          <p:nvPr>
            <p:ph sz="half" idx="13"/>
          </p:nvPr>
        </p:nvSpPr>
        <p:spPr>
          <a:xfrm>
            <a:off x="533400" y="2530474"/>
            <a:ext cx="4419600" cy="1173163"/>
          </a:xfrm>
        </p:spPr>
        <p:txBody>
          <a:bodyPr>
            <a:normAutofit/>
          </a:bodyPr>
          <a:lstStyle>
            <a:lvl1pPr>
              <a:lnSpc>
                <a:spcPct val="110000"/>
              </a:lnSpc>
              <a:spcBef>
                <a:spcPts val="0"/>
              </a:spcBef>
              <a:spcAft>
                <a:spcPts val="300"/>
              </a:spcAft>
              <a:defRPr sz="2000">
                <a:solidFill>
                  <a:schemeClr val="tx1">
                    <a:lumMod val="95000"/>
                    <a:lumOff val="5000"/>
                  </a:schemeClr>
                </a:solidFill>
              </a:defRPr>
            </a:lvl1pPr>
            <a:lvl2pPr marL="457200" indent="0">
              <a:lnSpc>
                <a:spcPct val="110000"/>
              </a:lnSpc>
              <a:spcBef>
                <a:spcPts val="0"/>
              </a:spcBef>
              <a:spcAft>
                <a:spcPts val="300"/>
              </a:spcAft>
              <a:buNone/>
              <a:defRPr sz="1600">
                <a:solidFill>
                  <a:schemeClr val="tx1">
                    <a:lumMod val="95000"/>
                    <a:lumOff val="5000"/>
                  </a:schemeClr>
                </a:solidFill>
              </a:defRPr>
            </a:lvl2pPr>
            <a:lvl3pPr marL="1143000" indent="0">
              <a:buFont typeface="Arial"/>
              <a:buNone/>
              <a:defRPr sz="1800"/>
            </a:lvl3pPr>
            <a:lvl4pPr marL="1371600" indent="0">
              <a:buNone/>
              <a:defRPr sz="1800"/>
            </a:lvl4pPr>
            <a:lvl5pPr marL="1828800" indent="0">
              <a:buNone/>
              <a:defRPr sz="14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Third level</a:t>
            </a:r>
          </a:p>
        </p:txBody>
      </p:sp>
      <p:sp>
        <p:nvSpPr>
          <p:cNvPr id="21" name="Content Placeholder 3"/>
          <p:cNvSpPr>
            <a:spLocks noGrp="1"/>
          </p:cNvSpPr>
          <p:nvPr>
            <p:ph sz="half" idx="14"/>
          </p:nvPr>
        </p:nvSpPr>
        <p:spPr>
          <a:xfrm>
            <a:off x="533400" y="3779837"/>
            <a:ext cx="4419600" cy="1173163"/>
          </a:xfrm>
        </p:spPr>
        <p:txBody>
          <a:bodyPr>
            <a:normAutofit/>
          </a:bodyPr>
          <a:lstStyle>
            <a:lvl1pPr>
              <a:lnSpc>
                <a:spcPct val="110000"/>
              </a:lnSpc>
              <a:spcBef>
                <a:spcPts val="0"/>
              </a:spcBef>
              <a:spcAft>
                <a:spcPts val="300"/>
              </a:spcAft>
              <a:defRPr sz="2000">
                <a:solidFill>
                  <a:schemeClr val="tx1">
                    <a:lumMod val="95000"/>
                    <a:lumOff val="5000"/>
                  </a:schemeClr>
                </a:solidFill>
              </a:defRPr>
            </a:lvl1pPr>
            <a:lvl2pPr marL="457200" indent="0">
              <a:lnSpc>
                <a:spcPct val="110000"/>
              </a:lnSpc>
              <a:spcBef>
                <a:spcPts val="0"/>
              </a:spcBef>
              <a:spcAft>
                <a:spcPts val="300"/>
              </a:spcAft>
              <a:buNone/>
              <a:defRPr sz="1600">
                <a:solidFill>
                  <a:schemeClr val="tx1">
                    <a:lumMod val="95000"/>
                    <a:lumOff val="5000"/>
                  </a:schemeClr>
                </a:solidFill>
              </a:defRPr>
            </a:lvl2pPr>
            <a:lvl3pPr marL="1143000" indent="0">
              <a:buFont typeface="Arial"/>
              <a:buNone/>
              <a:defRPr sz="1800"/>
            </a:lvl3pPr>
            <a:lvl4pPr marL="1371600" indent="0">
              <a:buNone/>
              <a:defRPr sz="1800"/>
            </a:lvl4pPr>
            <a:lvl5pPr marL="1828800" indent="0">
              <a:buNone/>
              <a:defRPr sz="14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Third level</a:t>
            </a:r>
          </a:p>
        </p:txBody>
      </p:sp>
      <p:sp>
        <p:nvSpPr>
          <p:cNvPr id="22" name="Chevron 21">
            <a:hlinkClick r:id="" action="ppaction://hlinkshowjump?jump=nextslide"/>
          </p:cNvPr>
          <p:cNvSpPr>
            <a:spLocks noChangeAspect="1"/>
          </p:cNvSpPr>
          <p:nvPr userDrawn="1"/>
        </p:nvSpPr>
        <p:spPr>
          <a:xfrm>
            <a:off x="8551653" y="6464808"/>
            <a:ext cx="135147" cy="152400"/>
          </a:xfrm>
          <a:prstGeom prst="chevron">
            <a:avLst/>
          </a:prstGeom>
          <a:solidFill>
            <a:srgbClr val="FFFFFF">
              <a:alpha val="56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23" name="Chevron 22">
            <a:hlinkClick r:id="" action="ppaction://hlinkshowjump?jump=previousslide"/>
          </p:cNvPr>
          <p:cNvSpPr>
            <a:spLocks noChangeAspect="1"/>
          </p:cNvSpPr>
          <p:nvPr userDrawn="1"/>
        </p:nvSpPr>
        <p:spPr>
          <a:xfrm flipH="1">
            <a:off x="8045682" y="6464808"/>
            <a:ext cx="135147" cy="152400"/>
          </a:xfrm>
          <a:prstGeom prst="chevron">
            <a:avLst/>
          </a:prstGeom>
          <a:solidFill>
            <a:srgbClr val="FFFFFF">
              <a:alpha val="56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24" name="Slide Number Placeholder 5"/>
          <p:cNvSpPr>
            <a:spLocks noGrp="1"/>
          </p:cNvSpPr>
          <p:nvPr>
            <p:ph type="sldNum" sz="quarter" idx="4"/>
          </p:nvPr>
        </p:nvSpPr>
        <p:spPr>
          <a:xfrm>
            <a:off x="8174736" y="6400800"/>
            <a:ext cx="381000" cy="304800"/>
          </a:xfrm>
          <a:prstGeom prst="rect">
            <a:avLst/>
          </a:prstGeom>
        </p:spPr>
        <p:txBody>
          <a:bodyPr/>
          <a:lstStyle>
            <a:lvl1pPr algn="ctr">
              <a:defRPr sz="1200" b="1">
                <a:solidFill>
                  <a:schemeClr val="bg1"/>
                </a:solidFill>
              </a:defRPr>
            </a:lvl1pPr>
          </a:lstStyle>
          <a:p>
            <a:fld id="{A6D1340B-B320-4949-80C8-72CFFBD72CAA}" type="slidenum">
              <a:rPr lang="en-US" smtClean="0"/>
              <a:pPr/>
              <a:t>‹#›</a:t>
            </a:fld>
            <a:endParaRPr lang="en-US" b="0" baseline="30000" dirty="0" smtClean="0"/>
          </a:p>
        </p:txBody>
      </p:sp>
    </p:spTree>
    <p:extLst>
      <p:ext uri="{BB962C8B-B14F-4D97-AF65-F5344CB8AC3E}">
        <p14:creationId xmlns:p14="http://schemas.microsoft.com/office/powerpoint/2010/main" xmlns="" val="414816816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4_Title and Content1">
    <p:spTree>
      <p:nvGrpSpPr>
        <p:cNvPr id="1" name=""/>
        <p:cNvGrpSpPr/>
        <p:nvPr/>
      </p:nvGrpSpPr>
      <p:grpSpPr>
        <a:xfrm>
          <a:off x="0" y="0"/>
          <a:ext cx="0" cy="0"/>
          <a:chOff x="0" y="0"/>
          <a:chExt cx="0" cy="0"/>
        </a:xfrm>
      </p:grpSpPr>
      <p:sp>
        <p:nvSpPr>
          <p:cNvPr id="2" name="Title 1"/>
          <p:cNvSpPr>
            <a:spLocks noGrp="1"/>
          </p:cNvSpPr>
          <p:nvPr>
            <p:ph type="title"/>
          </p:nvPr>
        </p:nvSpPr>
        <p:spPr>
          <a:xfrm>
            <a:off x="533400" y="609600"/>
            <a:ext cx="8229600" cy="1295400"/>
          </a:xfrm>
        </p:spPr>
        <p:txBody>
          <a:bodyPr/>
          <a:lstStyle>
            <a:lvl1pPr>
              <a:defRPr>
                <a:solidFill>
                  <a:srgbClr val="1B7BC0"/>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533400" y="2057400"/>
            <a:ext cx="8229600" cy="3505200"/>
          </a:xfrm>
        </p:spPr>
        <p:txBody>
          <a:bodyPr/>
          <a:lstStyle>
            <a:lvl1pPr>
              <a:defRPr b="0"/>
            </a:lvl1pPr>
            <a:lvl3pPr marL="1143000" indent="0">
              <a:buNone/>
              <a:defRPr/>
            </a:lvl3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30" name="Footer Placeholder 4"/>
          <p:cNvSpPr>
            <a:spLocks noGrp="1"/>
          </p:cNvSpPr>
          <p:nvPr>
            <p:ph type="ftr" sz="quarter" idx="3"/>
          </p:nvPr>
        </p:nvSpPr>
        <p:spPr>
          <a:xfrm>
            <a:off x="533400" y="228599"/>
            <a:ext cx="4495800" cy="381001"/>
          </a:xfrm>
          <a:prstGeom prst="rect">
            <a:avLst/>
          </a:prstGeom>
        </p:spPr>
        <p:txBody>
          <a:bodyPr/>
          <a:lstStyle>
            <a:lvl1pPr>
              <a:defRPr sz="1000">
                <a:solidFill>
                  <a:schemeClr val="bg1">
                    <a:lumMod val="50000"/>
                  </a:schemeClr>
                </a:solidFill>
              </a:defRPr>
            </a:lvl1pPr>
          </a:lstStyle>
          <a:p>
            <a:r>
              <a:rPr lang="en-US" dirty="0" smtClean="0"/>
              <a:t>Presentation Title</a:t>
            </a:r>
            <a:endParaRPr lang="en-US" dirty="0"/>
          </a:p>
        </p:txBody>
      </p:sp>
      <p:sp>
        <p:nvSpPr>
          <p:cNvPr id="12" name="Rectangle 11"/>
          <p:cNvSpPr/>
          <p:nvPr userDrawn="1"/>
        </p:nvSpPr>
        <p:spPr>
          <a:xfrm>
            <a:off x="0" y="6096000"/>
            <a:ext cx="9144000" cy="777239"/>
          </a:xfrm>
          <a:prstGeom prst="rect">
            <a:avLst/>
          </a:prstGeom>
          <a:solidFill>
            <a:srgbClr val="D9D9D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n>
                <a:noFill/>
              </a:ln>
              <a:solidFill>
                <a:srgbClr val="1B7BC0"/>
              </a:solidFill>
            </a:endParaRPr>
          </a:p>
        </p:txBody>
      </p:sp>
      <p:pic>
        <p:nvPicPr>
          <p:cNvPr id="13" name="Picture 12" descr="Dinsmore-Warm Gray-7462.png"/>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457200" y="6248400"/>
            <a:ext cx="2057400" cy="504998"/>
          </a:xfrm>
          <a:prstGeom prst="rect">
            <a:avLst/>
          </a:prstGeom>
        </p:spPr>
      </p:pic>
      <p:sp>
        <p:nvSpPr>
          <p:cNvPr id="14" name="Chevron 13">
            <a:hlinkClick r:id="" action="ppaction://hlinkshowjump?jump=nextslide"/>
          </p:cNvPr>
          <p:cNvSpPr>
            <a:spLocks noChangeAspect="1"/>
          </p:cNvSpPr>
          <p:nvPr userDrawn="1"/>
        </p:nvSpPr>
        <p:spPr>
          <a:xfrm>
            <a:off x="8551653" y="6464808"/>
            <a:ext cx="135147" cy="152400"/>
          </a:xfrm>
          <a:prstGeom prst="chevron">
            <a:avLst/>
          </a:prstGeom>
          <a:solidFill>
            <a:srgbClr val="FFFFFF">
              <a:alpha val="56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15" name="Chevron 14">
            <a:hlinkClick r:id="" action="ppaction://hlinkshowjump?jump=previousslide"/>
          </p:cNvPr>
          <p:cNvSpPr>
            <a:spLocks noChangeAspect="1"/>
          </p:cNvSpPr>
          <p:nvPr userDrawn="1"/>
        </p:nvSpPr>
        <p:spPr>
          <a:xfrm flipH="1">
            <a:off x="8045682" y="6464808"/>
            <a:ext cx="135147" cy="152400"/>
          </a:xfrm>
          <a:prstGeom prst="chevron">
            <a:avLst/>
          </a:prstGeom>
          <a:solidFill>
            <a:srgbClr val="FFFFFF">
              <a:alpha val="56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16" name="Slide Number Placeholder 5"/>
          <p:cNvSpPr>
            <a:spLocks noGrp="1"/>
          </p:cNvSpPr>
          <p:nvPr>
            <p:ph type="sldNum" sz="quarter" idx="4"/>
          </p:nvPr>
        </p:nvSpPr>
        <p:spPr>
          <a:xfrm>
            <a:off x="8174736" y="6400800"/>
            <a:ext cx="381000" cy="304800"/>
          </a:xfrm>
          <a:prstGeom prst="rect">
            <a:avLst/>
          </a:prstGeom>
        </p:spPr>
        <p:txBody>
          <a:bodyPr/>
          <a:lstStyle>
            <a:lvl1pPr algn="ctr">
              <a:defRPr sz="1200" b="1">
                <a:solidFill>
                  <a:schemeClr val="bg1"/>
                </a:solidFill>
              </a:defRPr>
            </a:lvl1pPr>
          </a:lstStyle>
          <a:p>
            <a:fld id="{A6D1340B-B320-4949-80C8-72CFFBD72CAA}" type="slidenum">
              <a:rPr lang="en-US" smtClean="0"/>
              <a:pPr/>
              <a:t>‹#›</a:t>
            </a:fld>
            <a:endParaRPr lang="en-US" b="0" baseline="30000" dirty="0" smtClean="0"/>
          </a:p>
        </p:txBody>
      </p:sp>
    </p:spTree>
    <p:extLst>
      <p:ext uri="{BB962C8B-B14F-4D97-AF65-F5344CB8AC3E}">
        <p14:creationId xmlns:p14="http://schemas.microsoft.com/office/powerpoint/2010/main" xmlns="" val="198396495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4_Title_Content-SIDEBAR">
    <p:spTree>
      <p:nvGrpSpPr>
        <p:cNvPr id="1" name=""/>
        <p:cNvGrpSpPr/>
        <p:nvPr/>
      </p:nvGrpSpPr>
      <p:grpSpPr>
        <a:xfrm>
          <a:off x="0" y="0"/>
          <a:ext cx="0" cy="0"/>
          <a:chOff x="0" y="0"/>
          <a:chExt cx="0" cy="0"/>
        </a:xfrm>
      </p:grpSpPr>
      <p:sp>
        <p:nvSpPr>
          <p:cNvPr id="10" name="Slide Number Placeholder 5"/>
          <p:cNvSpPr txBox="1">
            <a:spLocks/>
          </p:cNvSpPr>
          <p:nvPr userDrawn="1"/>
        </p:nvSpPr>
        <p:spPr>
          <a:xfrm>
            <a:off x="8174736" y="6400800"/>
            <a:ext cx="381000" cy="304800"/>
          </a:xfrm>
          <a:prstGeom prst="rect">
            <a:avLst/>
          </a:prstGeom>
        </p:spPr>
        <p:txBody>
          <a:bodyPr/>
          <a:lstStyle>
            <a:defPPr>
              <a:defRPr lang="en-US"/>
            </a:defPPr>
            <a:lvl1pPr marL="0" algn="r" defTabSz="914400" rtl="0" eaLnBrk="1" latinLnBrk="0" hangingPunct="1">
              <a:defRPr sz="1200" b="1"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A6D1340B-B320-4949-80C8-72CFFBD72CAA}" type="slidenum">
              <a:rPr lang="en-US" smtClean="0"/>
              <a:pPr algn="ctr"/>
              <a:t>‹#›</a:t>
            </a:fld>
            <a:endParaRPr lang="en-US" b="0" baseline="30000" dirty="0" smtClean="0"/>
          </a:p>
        </p:txBody>
      </p:sp>
      <p:sp>
        <p:nvSpPr>
          <p:cNvPr id="14" name="Chevron 13">
            <a:hlinkClick r:id="" action="ppaction://hlinkshowjump?jump=nextslide"/>
          </p:cNvPr>
          <p:cNvSpPr>
            <a:spLocks noChangeAspect="1"/>
          </p:cNvSpPr>
          <p:nvPr userDrawn="1"/>
        </p:nvSpPr>
        <p:spPr>
          <a:xfrm>
            <a:off x="8551653" y="6464808"/>
            <a:ext cx="135147" cy="152400"/>
          </a:xfrm>
          <a:prstGeom prst="chevron">
            <a:avLst/>
          </a:prstGeom>
          <a:solidFill>
            <a:srgbClr val="FFFFFF">
              <a:alpha val="56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15" name="Chevron 14">
            <a:hlinkClick r:id="" action="ppaction://hlinkshowjump?jump=previousslide"/>
          </p:cNvPr>
          <p:cNvSpPr>
            <a:spLocks noChangeAspect="1"/>
          </p:cNvSpPr>
          <p:nvPr userDrawn="1"/>
        </p:nvSpPr>
        <p:spPr>
          <a:xfrm flipH="1">
            <a:off x="8045682" y="6464808"/>
            <a:ext cx="135147" cy="152400"/>
          </a:xfrm>
          <a:prstGeom prst="chevron">
            <a:avLst/>
          </a:prstGeom>
          <a:solidFill>
            <a:srgbClr val="FFFFFF">
              <a:alpha val="56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2" name="Title 1"/>
          <p:cNvSpPr>
            <a:spLocks noGrp="1"/>
          </p:cNvSpPr>
          <p:nvPr>
            <p:ph type="title"/>
          </p:nvPr>
        </p:nvSpPr>
        <p:spPr>
          <a:xfrm>
            <a:off x="381000" y="1676400"/>
            <a:ext cx="3581400" cy="1219200"/>
          </a:xfrm>
        </p:spPr>
        <p:txBody>
          <a:bodyPr anchor="t"/>
          <a:lstStyle>
            <a:lvl1pPr>
              <a:defRPr b="1">
                <a:solidFill>
                  <a:srgbClr val="1B7BC0"/>
                </a:solidFill>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381000" y="2971799"/>
            <a:ext cx="3581400" cy="1096962"/>
          </a:xfrm>
        </p:spPr>
        <p:txBody>
          <a:bodyPr anchor="t">
            <a:noAutofit/>
          </a:bodyPr>
          <a:lstStyle>
            <a:lvl1pPr marL="0" indent="0">
              <a:lnSpc>
                <a:spcPts val="2800"/>
              </a:lnSpc>
              <a:buNone/>
              <a:defRPr sz="2000" b="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267200" y="1676400"/>
            <a:ext cx="4419600" cy="4373562"/>
          </a:xfrm>
        </p:spPr>
        <p:txBody>
          <a:bodyPr/>
          <a:lstStyle>
            <a:lvl1pPr>
              <a:defRPr sz="20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6" name="Footer Placeholder 4"/>
          <p:cNvSpPr>
            <a:spLocks noGrp="1"/>
          </p:cNvSpPr>
          <p:nvPr>
            <p:ph type="ftr" sz="quarter" idx="3"/>
          </p:nvPr>
        </p:nvSpPr>
        <p:spPr>
          <a:xfrm>
            <a:off x="533400" y="228599"/>
            <a:ext cx="4495800" cy="381001"/>
          </a:xfrm>
          <a:prstGeom prst="rect">
            <a:avLst/>
          </a:prstGeom>
        </p:spPr>
        <p:txBody>
          <a:bodyPr/>
          <a:lstStyle>
            <a:lvl1pPr>
              <a:defRPr sz="1000">
                <a:solidFill>
                  <a:schemeClr val="bg1">
                    <a:lumMod val="50000"/>
                  </a:schemeClr>
                </a:solidFill>
              </a:defRPr>
            </a:lvl1pPr>
          </a:lstStyle>
          <a:p>
            <a:r>
              <a:rPr lang="en-US" dirty="0" smtClean="0"/>
              <a:t>Presentation Title</a:t>
            </a:r>
            <a:endParaRPr lang="en-US" dirty="0"/>
          </a:p>
        </p:txBody>
      </p:sp>
      <p:sp>
        <p:nvSpPr>
          <p:cNvPr id="31" name="Rectangle 30"/>
          <p:cNvSpPr/>
          <p:nvPr userDrawn="1"/>
        </p:nvSpPr>
        <p:spPr>
          <a:xfrm>
            <a:off x="0" y="6096000"/>
            <a:ext cx="9144000" cy="777239"/>
          </a:xfrm>
          <a:prstGeom prst="rect">
            <a:avLst/>
          </a:prstGeom>
          <a:solidFill>
            <a:srgbClr val="D9D9D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n>
                <a:noFill/>
              </a:ln>
              <a:solidFill>
                <a:srgbClr val="1B7BC0"/>
              </a:solidFill>
            </a:endParaRPr>
          </a:p>
        </p:txBody>
      </p:sp>
      <p:pic>
        <p:nvPicPr>
          <p:cNvPr id="32" name="Picture 31" descr="Dinsmore-Warm Gray-7462.png"/>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457200" y="6248400"/>
            <a:ext cx="2057400" cy="504998"/>
          </a:xfrm>
          <a:prstGeom prst="rect">
            <a:avLst/>
          </a:prstGeom>
        </p:spPr>
      </p:pic>
      <p:sp>
        <p:nvSpPr>
          <p:cNvPr id="33" name="Slide Number Placeholder 5"/>
          <p:cNvSpPr>
            <a:spLocks noGrp="1"/>
          </p:cNvSpPr>
          <p:nvPr>
            <p:ph type="sldNum" sz="quarter" idx="4"/>
          </p:nvPr>
        </p:nvSpPr>
        <p:spPr>
          <a:xfrm>
            <a:off x="8327136" y="6553200"/>
            <a:ext cx="381000" cy="304800"/>
          </a:xfrm>
          <a:prstGeom prst="rect">
            <a:avLst/>
          </a:prstGeom>
        </p:spPr>
        <p:txBody>
          <a:bodyPr/>
          <a:lstStyle>
            <a:lvl1pPr algn="ctr">
              <a:defRPr sz="1200" b="1">
                <a:solidFill>
                  <a:schemeClr val="bg1"/>
                </a:solidFill>
              </a:defRPr>
            </a:lvl1pPr>
          </a:lstStyle>
          <a:p>
            <a:fld id="{A6D1340B-B320-4949-80C8-72CFFBD72CAA}" type="slidenum">
              <a:rPr lang="en-US" smtClean="0"/>
              <a:pPr/>
              <a:t>‹#›</a:t>
            </a:fld>
            <a:endParaRPr lang="en-US" b="0" baseline="30000" dirty="0" smtClean="0"/>
          </a:p>
        </p:txBody>
      </p:sp>
    </p:spTree>
    <p:extLst>
      <p:ext uri="{BB962C8B-B14F-4D97-AF65-F5344CB8AC3E}">
        <p14:creationId xmlns:p14="http://schemas.microsoft.com/office/powerpoint/2010/main" xmlns="" val="240003468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2_COMPARISON">
    <p:spTree>
      <p:nvGrpSpPr>
        <p:cNvPr id="1" name=""/>
        <p:cNvGrpSpPr/>
        <p:nvPr/>
      </p:nvGrpSpPr>
      <p:grpSpPr>
        <a:xfrm>
          <a:off x="0" y="0"/>
          <a:ext cx="0" cy="0"/>
          <a:chOff x="0" y="0"/>
          <a:chExt cx="0" cy="0"/>
        </a:xfrm>
      </p:grpSpPr>
      <p:sp>
        <p:nvSpPr>
          <p:cNvPr id="11" name="Rectangle 10"/>
          <p:cNvSpPr/>
          <p:nvPr userDrawn="1"/>
        </p:nvSpPr>
        <p:spPr>
          <a:xfrm>
            <a:off x="0" y="6096000"/>
            <a:ext cx="9144000" cy="777239"/>
          </a:xfrm>
          <a:prstGeom prst="rect">
            <a:avLst/>
          </a:prstGeom>
          <a:solidFill>
            <a:srgbClr val="D9D9D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n>
                <a:noFill/>
              </a:ln>
              <a:solidFill>
                <a:srgbClr val="1B7BC0"/>
              </a:solidFill>
            </a:endParaRPr>
          </a:p>
        </p:txBody>
      </p:sp>
      <p:pic>
        <p:nvPicPr>
          <p:cNvPr id="17" name="Picture 16" descr="Dinsmore-Warm Gray-7462.png"/>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457200" y="6248400"/>
            <a:ext cx="2057400" cy="504998"/>
          </a:xfrm>
          <a:prstGeom prst="rect">
            <a:avLst/>
          </a:prstGeom>
        </p:spPr>
      </p:pic>
      <p:sp>
        <p:nvSpPr>
          <p:cNvPr id="3" name="Content Placeholder 2"/>
          <p:cNvSpPr>
            <a:spLocks noGrp="1"/>
          </p:cNvSpPr>
          <p:nvPr>
            <p:ph sz="half" idx="1"/>
          </p:nvPr>
        </p:nvSpPr>
        <p:spPr>
          <a:xfrm>
            <a:off x="457200" y="1447800"/>
            <a:ext cx="4038600" cy="4525963"/>
          </a:xfrm>
        </p:spPr>
        <p:txBody>
          <a:bodyPr/>
          <a:lstStyle>
            <a:lvl1pPr>
              <a:defRPr sz="2400">
                <a:solidFill>
                  <a:srgbClr val="1B7BC0"/>
                </a:solidFill>
              </a:defRPr>
            </a:lvl1pPr>
            <a:lvl2pPr>
              <a:defRPr sz="2000"/>
            </a:lvl2pPr>
            <a:lvl3pPr>
              <a:defRPr sz="1600"/>
            </a:lvl3pPr>
            <a:lvl4pPr>
              <a:defRPr sz="1600"/>
            </a:lvl4pPr>
            <a:lvl5pPr>
              <a:defRPr sz="16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447800"/>
            <a:ext cx="4038600" cy="4525963"/>
          </a:xfrm>
        </p:spPr>
        <p:txBody>
          <a:bodyPr/>
          <a:lstStyle>
            <a:lvl1pPr>
              <a:defRPr sz="2400">
                <a:solidFill>
                  <a:srgbClr val="1B7BC0"/>
                </a:solidFill>
              </a:defRPr>
            </a:lvl1pPr>
            <a:lvl2pPr>
              <a:defRPr sz="2000"/>
            </a:lvl2pPr>
            <a:lvl3pPr>
              <a:defRPr sz="1600"/>
            </a:lvl3pPr>
            <a:lvl4pPr>
              <a:defRPr sz="1600"/>
            </a:lvl4pPr>
            <a:lvl5pPr>
              <a:defRPr sz="16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9" name="Slide Number Placeholder 5"/>
          <p:cNvSpPr>
            <a:spLocks noGrp="1"/>
          </p:cNvSpPr>
          <p:nvPr>
            <p:ph type="sldNum" sz="quarter" idx="4"/>
          </p:nvPr>
        </p:nvSpPr>
        <p:spPr>
          <a:xfrm>
            <a:off x="8174736" y="6400800"/>
            <a:ext cx="381000" cy="304800"/>
          </a:xfrm>
          <a:prstGeom prst="rect">
            <a:avLst/>
          </a:prstGeom>
        </p:spPr>
        <p:txBody>
          <a:bodyPr/>
          <a:lstStyle>
            <a:lvl1pPr algn="r">
              <a:defRPr sz="1100" b="1">
                <a:solidFill>
                  <a:srgbClr val="7F7F7F"/>
                </a:solidFill>
              </a:defRPr>
            </a:lvl1pPr>
          </a:lstStyle>
          <a:p>
            <a:fld id="{A6D1340B-B320-4949-80C8-72CFFBD72CAA}" type="slidenum">
              <a:rPr lang="en-US" smtClean="0"/>
              <a:pPr/>
              <a:t>‹#›</a:t>
            </a:fld>
            <a:endParaRPr lang="en-US" b="0" baseline="30000" dirty="0" smtClean="0"/>
          </a:p>
        </p:txBody>
      </p:sp>
      <p:sp>
        <p:nvSpPr>
          <p:cNvPr id="12" name="Slide Number Placeholder 5"/>
          <p:cNvSpPr txBox="1">
            <a:spLocks/>
          </p:cNvSpPr>
          <p:nvPr userDrawn="1"/>
        </p:nvSpPr>
        <p:spPr>
          <a:xfrm>
            <a:off x="8174736" y="6400800"/>
            <a:ext cx="381000" cy="304800"/>
          </a:xfrm>
          <a:prstGeom prst="rect">
            <a:avLst/>
          </a:prstGeom>
        </p:spPr>
        <p:txBody>
          <a:bodyPr/>
          <a:lstStyle>
            <a:defPPr>
              <a:defRPr lang="en-US"/>
            </a:defPPr>
            <a:lvl1pPr marL="0" algn="r" defTabSz="914400" rtl="0" eaLnBrk="1" latinLnBrk="0" hangingPunct="1">
              <a:defRPr sz="1200" b="1"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A6D1340B-B320-4949-80C8-72CFFBD72CAA}" type="slidenum">
              <a:rPr lang="en-US" smtClean="0"/>
              <a:pPr algn="ctr"/>
              <a:t>‹#›</a:t>
            </a:fld>
            <a:endParaRPr lang="en-US" b="0" baseline="30000" dirty="0" smtClean="0"/>
          </a:p>
        </p:txBody>
      </p:sp>
      <p:sp>
        <p:nvSpPr>
          <p:cNvPr id="14" name="Chevron 13">
            <a:hlinkClick r:id="" action="ppaction://hlinkshowjump?jump=nextslide"/>
          </p:cNvPr>
          <p:cNvSpPr>
            <a:spLocks noChangeAspect="1"/>
          </p:cNvSpPr>
          <p:nvPr userDrawn="1"/>
        </p:nvSpPr>
        <p:spPr>
          <a:xfrm>
            <a:off x="8551653" y="6464808"/>
            <a:ext cx="135147" cy="152400"/>
          </a:xfrm>
          <a:prstGeom prst="chevron">
            <a:avLst/>
          </a:prstGeom>
          <a:solidFill>
            <a:srgbClr val="FFFFFF">
              <a:alpha val="56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15" name="Chevron 14">
            <a:hlinkClick r:id="" action="ppaction://hlinkshowjump?jump=previousslide"/>
          </p:cNvPr>
          <p:cNvSpPr>
            <a:spLocks noChangeAspect="1"/>
          </p:cNvSpPr>
          <p:nvPr userDrawn="1"/>
        </p:nvSpPr>
        <p:spPr>
          <a:xfrm flipH="1">
            <a:off x="8045682" y="6464808"/>
            <a:ext cx="135147" cy="152400"/>
          </a:xfrm>
          <a:prstGeom prst="chevron">
            <a:avLst/>
          </a:prstGeom>
          <a:solidFill>
            <a:srgbClr val="FFFFFF">
              <a:alpha val="56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16" name="Footer Placeholder 4"/>
          <p:cNvSpPr>
            <a:spLocks noGrp="1"/>
          </p:cNvSpPr>
          <p:nvPr>
            <p:ph type="ftr" sz="quarter" idx="3"/>
          </p:nvPr>
        </p:nvSpPr>
        <p:spPr>
          <a:xfrm>
            <a:off x="533400" y="228599"/>
            <a:ext cx="4495800" cy="381001"/>
          </a:xfrm>
          <a:prstGeom prst="rect">
            <a:avLst/>
          </a:prstGeom>
        </p:spPr>
        <p:txBody>
          <a:bodyPr/>
          <a:lstStyle>
            <a:lvl1pPr>
              <a:defRPr sz="1000">
                <a:solidFill>
                  <a:schemeClr val="bg1">
                    <a:lumMod val="50000"/>
                  </a:schemeClr>
                </a:solidFill>
              </a:defRPr>
            </a:lvl1pPr>
          </a:lstStyle>
          <a:p>
            <a:r>
              <a:rPr lang="en-US" dirty="0" smtClean="0"/>
              <a:t>Presentation Title</a:t>
            </a:r>
            <a:endParaRPr lang="en-US" dirty="0"/>
          </a:p>
        </p:txBody>
      </p:sp>
    </p:spTree>
    <p:extLst>
      <p:ext uri="{BB962C8B-B14F-4D97-AF65-F5344CB8AC3E}">
        <p14:creationId xmlns:p14="http://schemas.microsoft.com/office/powerpoint/2010/main" xmlns="" val="133912530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5_Title_Content-SIDEBAR">
    <p:spTree>
      <p:nvGrpSpPr>
        <p:cNvPr id="1" name=""/>
        <p:cNvGrpSpPr/>
        <p:nvPr/>
      </p:nvGrpSpPr>
      <p:grpSpPr>
        <a:xfrm>
          <a:off x="0" y="0"/>
          <a:ext cx="0" cy="0"/>
          <a:chOff x="0" y="0"/>
          <a:chExt cx="0" cy="0"/>
        </a:xfrm>
      </p:grpSpPr>
      <p:sp>
        <p:nvSpPr>
          <p:cNvPr id="23" name="Rectangle 22"/>
          <p:cNvSpPr/>
          <p:nvPr userDrawn="1"/>
        </p:nvSpPr>
        <p:spPr>
          <a:xfrm>
            <a:off x="0" y="6096000"/>
            <a:ext cx="9144000" cy="777239"/>
          </a:xfrm>
          <a:prstGeom prst="rect">
            <a:avLst/>
          </a:prstGeom>
          <a:solidFill>
            <a:srgbClr val="D9D9D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n>
                <a:noFill/>
              </a:ln>
              <a:solidFill>
                <a:srgbClr val="1B7BC0"/>
              </a:solidFill>
            </a:endParaRPr>
          </a:p>
        </p:txBody>
      </p:sp>
      <p:sp>
        <p:nvSpPr>
          <p:cNvPr id="3" name="Text Placeholder 2"/>
          <p:cNvSpPr>
            <a:spLocks noGrp="1"/>
          </p:cNvSpPr>
          <p:nvPr>
            <p:ph type="body" idx="1"/>
          </p:nvPr>
        </p:nvSpPr>
        <p:spPr>
          <a:xfrm>
            <a:off x="381000" y="3170238"/>
            <a:ext cx="3581400" cy="1096962"/>
          </a:xfrm>
        </p:spPr>
        <p:txBody>
          <a:bodyPr anchor="t">
            <a:noAutofit/>
          </a:bodyPr>
          <a:lstStyle>
            <a:lvl1pPr marL="0" indent="0">
              <a:buNone/>
              <a:defRPr sz="2400" b="1">
                <a:solidFill>
                  <a:srgbClr val="40404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0" y="1752601"/>
            <a:ext cx="4419600" cy="1447799"/>
          </a:xfrm>
        </p:spPr>
        <p:txBody>
          <a:bodyPr/>
          <a:lstStyle>
            <a:lvl1pPr>
              <a:lnSpc>
                <a:spcPct val="110000"/>
              </a:lnSpc>
              <a:spcAft>
                <a:spcPts val="0"/>
              </a:spcAft>
              <a:defRPr sz="2000"/>
            </a:lvl1pPr>
            <a:lvl2pPr marL="457200" indent="0">
              <a:lnSpc>
                <a:spcPct val="110000"/>
              </a:lnSpc>
              <a:spcAft>
                <a:spcPts val="0"/>
              </a:spcAft>
              <a:buNone/>
              <a:defRPr sz="18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p:txBody>
      </p:sp>
      <p:sp>
        <p:nvSpPr>
          <p:cNvPr id="11" name="Content Placeholder 3"/>
          <p:cNvSpPr>
            <a:spLocks noGrp="1"/>
          </p:cNvSpPr>
          <p:nvPr>
            <p:ph sz="half" idx="13"/>
          </p:nvPr>
        </p:nvSpPr>
        <p:spPr>
          <a:xfrm>
            <a:off x="4572000" y="2971800"/>
            <a:ext cx="4419600" cy="1447799"/>
          </a:xfrm>
        </p:spPr>
        <p:txBody>
          <a:bodyPr/>
          <a:lstStyle>
            <a:lvl1pPr>
              <a:lnSpc>
                <a:spcPct val="110000"/>
              </a:lnSpc>
              <a:spcAft>
                <a:spcPts val="0"/>
              </a:spcAft>
              <a:defRPr sz="2000"/>
            </a:lvl1pPr>
            <a:lvl2pPr marL="457200" indent="0">
              <a:lnSpc>
                <a:spcPct val="110000"/>
              </a:lnSpc>
              <a:spcAft>
                <a:spcPts val="0"/>
              </a:spcAft>
              <a:buNone/>
              <a:defRPr sz="18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p:txBody>
      </p:sp>
      <p:sp>
        <p:nvSpPr>
          <p:cNvPr id="18" name="Content Placeholder 3"/>
          <p:cNvSpPr>
            <a:spLocks noGrp="1"/>
          </p:cNvSpPr>
          <p:nvPr>
            <p:ph sz="half" idx="14"/>
          </p:nvPr>
        </p:nvSpPr>
        <p:spPr>
          <a:xfrm>
            <a:off x="4572000" y="4419600"/>
            <a:ext cx="4419600" cy="1447799"/>
          </a:xfrm>
        </p:spPr>
        <p:txBody>
          <a:bodyPr/>
          <a:lstStyle>
            <a:lvl1pPr>
              <a:lnSpc>
                <a:spcPct val="110000"/>
              </a:lnSpc>
              <a:spcAft>
                <a:spcPts val="0"/>
              </a:spcAft>
              <a:defRPr sz="2000"/>
            </a:lvl1pPr>
            <a:lvl2pPr marL="457200" indent="0">
              <a:lnSpc>
                <a:spcPct val="110000"/>
              </a:lnSpc>
              <a:spcAft>
                <a:spcPts val="0"/>
              </a:spcAft>
              <a:buNone/>
              <a:defRPr sz="18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p:txBody>
      </p:sp>
      <p:cxnSp>
        <p:nvCxnSpPr>
          <p:cNvPr id="19" name="Straight Connector 18"/>
          <p:cNvCxnSpPr/>
          <p:nvPr userDrawn="1"/>
        </p:nvCxnSpPr>
        <p:spPr>
          <a:xfrm>
            <a:off x="4495800" y="1752600"/>
            <a:ext cx="0" cy="4038600"/>
          </a:xfrm>
          <a:prstGeom prst="line">
            <a:avLst/>
          </a:prstGeom>
          <a:ln w="127000" cmpd="sng">
            <a:solidFill>
              <a:srgbClr val="FFFFFF"/>
            </a:solidFill>
          </a:ln>
        </p:spPr>
        <p:style>
          <a:lnRef idx="1">
            <a:schemeClr val="accent5"/>
          </a:lnRef>
          <a:fillRef idx="0">
            <a:schemeClr val="accent5"/>
          </a:fillRef>
          <a:effectRef idx="0">
            <a:schemeClr val="accent5"/>
          </a:effectRef>
          <a:fontRef idx="minor">
            <a:schemeClr val="tx1"/>
          </a:fontRef>
        </p:style>
      </p:cxnSp>
      <p:sp>
        <p:nvSpPr>
          <p:cNvPr id="15" name="Slide Number Placeholder 5"/>
          <p:cNvSpPr>
            <a:spLocks noGrp="1"/>
          </p:cNvSpPr>
          <p:nvPr>
            <p:ph type="sldNum" sz="quarter" idx="4"/>
          </p:nvPr>
        </p:nvSpPr>
        <p:spPr>
          <a:xfrm>
            <a:off x="8174736" y="6400800"/>
            <a:ext cx="381000" cy="304800"/>
          </a:xfrm>
          <a:prstGeom prst="rect">
            <a:avLst/>
          </a:prstGeom>
        </p:spPr>
        <p:txBody>
          <a:bodyPr/>
          <a:lstStyle>
            <a:lvl1pPr algn="r">
              <a:defRPr sz="1100" b="1">
                <a:solidFill>
                  <a:srgbClr val="7F7F7F"/>
                </a:solidFill>
              </a:defRPr>
            </a:lvl1pPr>
          </a:lstStyle>
          <a:p>
            <a:fld id="{A6D1340B-B320-4949-80C8-72CFFBD72CAA}" type="slidenum">
              <a:rPr lang="en-US" smtClean="0"/>
              <a:pPr/>
              <a:t>‹#›</a:t>
            </a:fld>
            <a:endParaRPr lang="en-US" b="0" baseline="30000" dirty="0" smtClean="0"/>
          </a:p>
        </p:txBody>
      </p:sp>
      <p:sp>
        <p:nvSpPr>
          <p:cNvPr id="16" name="Slide Number Placeholder 5"/>
          <p:cNvSpPr txBox="1">
            <a:spLocks/>
          </p:cNvSpPr>
          <p:nvPr userDrawn="1"/>
        </p:nvSpPr>
        <p:spPr>
          <a:xfrm>
            <a:off x="8174736" y="6400800"/>
            <a:ext cx="381000" cy="304800"/>
          </a:xfrm>
          <a:prstGeom prst="rect">
            <a:avLst/>
          </a:prstGeom>
        </p:spPr>
        <p:txBody>
          <a:bodyPr/>
          <a:lstStyle>
            <a:defPPr>
              <a:defRPr lang="en-US"/>
            </a:defPPr>
            <a:lvl1pPr marL="0" algn="r" defTabSz="914400" rtl="0" eaLnBrk="1" latinLnBrk="0" hangingPunct="1">
              <a:defRPr sz="1200" b="1"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A6D1340B-B320-4949-80C8-72CFFBD72CAA}" type="slidenum">
              <a:rPr lang="en-US" smtClean="0"/>
              <a:pPr algn="ctr"/>
              <a:t>‹#›</a:t>
            </a:fld>
            <a:endParaRPr lang="en-US" b="0" baseline="30000" dirty="0" smtClean="0"/>
          </a:p>
        </p:txBody>
      </p:sp>
      <p:sp>
        <p:nvSpPr>
          <p:cNvPr id="20" name="Chevron 19">
            <a:hlinkClick r:id="" action="ppaction://hlinkshowjump?jump=nextslide"/>
          </p:cNvPr>
          <p:cNvSpPr>
            <a:spLocks noChangeAspect="1"/>
          </p:cNvSpPr>
          <p:nvPr userDrawn="1"/>
        </p:nvSpPr>
        <p:spPr>
          <a:xfrm>
            <a:off x="8551653" y="6464808"/>
            <a:ext cx="135147" cy="152400"/>
          </a:xfrm>
          <a:prstGeom prst="chevron">
            <a:avLst/>
          </a:prstGeom>
          <a:solidFill>
            <a:srgbClr val="FFFFFF">
              <a:alpha val="56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21" name="Chevron 20">
            <a:hlinkClick r:id="" action="ppaction://hlinkshowjump?jump=previousslide"/>
          </p:cNvPr>
          <p:cNvSpPr>
            <a:spLocks noChangeAspect="1"/>
          </p:cNvSpPr>
          <p:nvPr userDrawn="1"/>
        </p:nvSpPr>
        <p:spPr>
          <a:xfrm flipH="1">
            <a:off x="8045682" y="6464808"/>
            <a:ext cx="135147" cy="152400"/>
          </a:xfrm>
          <a:prstGeom prst="chevron">
            <a:avLst/>
          </a:prstGeom>
          <a:solidFill>
            <a:srgbClr val="FFFFFF">
              <a:alpha val="56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22" name="Footer Placeholder 4"/>
          <p:cNvSpPr>
            <a:spLocks noGrp="1"/>
          </p:cNvSpPr>
          <p:nvPr>
            <p:ph type="ftr" sz="quarter" idx="3"/>
          </p:nvPr>
        </p:nvSpPr>
        <p:spPr>
          <a:xfrm>
            <a:off x="533400" y="228599"/>
            <a:ext cx="4495800" cy="381001"/>
          </a:xfrm>
          <a:prstGeom prst="rect">
            <a:avLst/>
          </a:prstGeom>
        </p:spPr>
        <p:txBody>
          <a:bodyPr/>
          <a:lstStyle>
            <a:lvl1pPr>
              <a:defRPr sz="1000">
                <a:solidFill>
                  <a:schemeClr val="bg1">
                    <a:lumMod val="50000"/>
                  </a:schemeClr>
                </a:solidFill>
              </a:defRPr>
            </a:lvl1pPr>
          </a:lstStyle>
          <a:p>
            <a:r>
              <a:rPr lang="en-US" dirty="0" smtClean="0"/>
              <a:t>Presentation Title</a:t>
            </a:r>
            <a:endParaRPr lang="en-US" dirty="0"/>
          </a:p>
        </p:txBody>
      </p:sp>
      <p:pic>
        <p:nvPicPr>
          <p:cNvPr id="24" name="Picture 23" descr="Dinsmore-Warm Gray-7462.png"/>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457200" y="6248400"/>
            <a:ext cx="2057400" cy="504998"/>
          </a:xfrm>
          <a:prstGeom prst="rect">
            <a:avLst/>
          </a:prstGeom>
        </p:spPr>
      </p:pic>
    </p:spTree>
    <p:extLst>
      <p:ext uri="{BB962C8B-B14F-4D97-AF65-F5344CB8AC3E}">
        <p14:creationId xmlns:p14="http://schemas.microsoft.com/office/powerpoint/2010/main" xmlns="" val="27380679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imple_Title Slide">
    <p:spTree>
      <p:nvGrpSpPr>
        <p:cNvPr id="1" name=""/>
        <p:cNvGrpSpPr/>
        <p:nvPr/>
      </p:nvGrpSpPr>
      <p:grpSpPr>
        <a:xfrm>
          <a:off x="0" y="0"/>
          <a:ext cx="0" cy="0"/>
          <a:chOff x="0" y="0"/>
          <a:chExt cx="0" cy="0"/>
        </a:xfrm>
      </p:grpSpPr>
      <p:sp>
        <p:nvSpPr>
          <p:cNvPr id="16" name="Rectangle 15"/>
          <p:cNvSpPr/>
          <p:nvPr userDrawn="1"/>
        </p:nvSpPr>
        <p:spPr>
          <a:xfrm>
            <a:off x="0" y="6248400"/>
            <a:ext cx="9144000" cy="5334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24400" y="1905000"/>
            <a:ext cx="4114800" cy="1447800"/>
          </a:xfrm>
        </p:spPr>
        <p:txBody>
          <a:bodyPr>
            <a:noAutofit/>
          </a:bodyPr>
          <a:lstStyle>
            <a:lvl1pPr>
              <a:defRPr sz="2800" b="1">
                <a:solidFill>
                  <a:srgbClr val="1B7BC0"/>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4724400" y="3505200"/>
            <a:ext cx="4114800" cy="1600200"/>
          </a:xfrm>
        </p:spPr>
        <p:txBody>
          <a:bodyPr/>
          <a:lstStyle>
            <a:lvl1pPr marL="0" indent="0" algn="l">
              <a:buNone/>
              <a:defRPr sz="1800" b="0">
                <a:solidFill>
                  <a:srgbClr val="404040"/>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13" name="Date Placeholder 18"/>
          <p:cNvSpPr>
            <a:spLocks noGrp="1"/>
          </p:cNvSpPr>
          <p:nvPr>
            <p:ph type="dt" sz="half" idx="14"/>
          </p:nvPr>
        </p:nvSpPr>
        <p:spPr>
          <a:xfrm>
            <a:off x="7620000" y="6400800"/>
            <a:ext cx="1143000" cy="304800"/>
          </a:xfrm>
          <a:prstGeom prst="rect">
            <a:avLst/>
          </a:prstGeom>
        </p:spPr>
        <p:txBody>
          <a:bodyPr/>
          <a:lstStyle>
            <a:lvl1pPr algn="ctr">
              <a:defRPr sz="1200">
                <a:solidFill>
                  <a:schemeClr val="bg1">
                    <a:lumMod val="50000"/>
                  </a:schemeClr>
                </a:solidFill>
              </a:defRPr>
            </a:lvl1pPr>
          </a:lstStyle>
          <a:p>
            <a:endParaRPr lang="en-US" dirty="0"/>
          </a:p>
        </p:txBody>
      </p:sp>
      <p:sp>
        <p:nvSpPr>
          <p:cNvPr id="14" name="Chevron 13">
            <a:hlinkClick r:id="" action="ppaction://hlinkshowjump?jump=nextslide"/>
          </p:cNvPr>
          <p:cNvSpPr>
            <a:spLocks noChangeAspect="1"/>
          </p:cNvSpPr>
          <p:nvPr userDrawn="1"/>
        </p:nvSpPr>
        <p:spPr>
          <a:xfrm>
            <a:off x="8610600" y="6464808"/>
            <a:ext cx="135147" cy="152400"/>
          </a:xfrm>
          <a:prstGeom prst="chevron">
            <a:avLst/>
          </a:prstGeom>
          <a:solidFill>
            <a:srgbClr val="009AE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cxnSp>
        <p:nvCxnSpPr>
          <p:cNvPr id="9" name="Straight Connector 8"/>
          <p:cNvCxnSpPr/>
          <p:nvPr userDrawn="1"/>
        </p:nvCxnSpPr>
        <p:spPr>
          <a:xfrm>
            <a:off x="4876800" y="3505200"/>
            <a:ext cx="3962400" cy="0"/>
          </a:xfrm>
          <a:prstGeom prst="line">
            <a:avLst/>
          </a:prstGeom>
          <a:ln w="3175" cmpd="sng">
            <a:solidFill>
              <a:srgbClr val="7F7F7F"/>
            </a:solidFill>
          </a:ln>
          <a:effectLst/>
        </p:spPr>
        <p:style>
          <a:lnRef idx="2">
            <a:schemeClr val="accent1"/>
          </a:lnRef>
          <a:fillRef idx="0">
            <a:schemeClr val="accent1"/>
          </a:fillRef>
          <a:effectRef idx="1">
            <a:schemeClr val="accent1"/>
          </a:effectRef>
          <a:fontRef idx="minor">
            <a:schemeClr val="tx1"/>
          </a:fontRef>
        </p:style>
      </p:cxnSp>
      <p:pic>
        <p:nvPicPr>
          <p:cNvPr id="7170" name="Picture 2" descr="S:\Marketing\Graphics\! Dinsmore Logo\Logomark only\Dinsmore-logomark-cmyk.png"/>
          <p:cNvPicPr>
            <a:picLocks noChangeAspect="1" noChangeArrowheads="1"/>
          </p:cNvPicPr>
          <p:nvPr userDrawn="1"/>
        </p:nvPicPr>
        <p:blipFill>
          <a:blip r:embed="rId2" cstate="print"/>
          <a:srcRect/>
          <a:stretch>
            <a:fillRect/>
          </a:stretch>
        </p:blipFill>
        <p:spPr bwMode="auto">
          <a:xfrm>
            <a:off x="533400" y="2402307"/>
            <a:ext cx="3200400" cy="757960"/>
          </a:xfrm>
          <a:prstGeom prst="rect">
            <a:avLst/>
          </a:prstGeom>
          <a:noFill/>
        </p:spPr>
      </p:pic>
      <p:pic>
        <p:nvPicPr>
          <p:cNvPr id="15" name="Picture 2" descr="C:\Users\mgatwood\Documents\Power Point Presentations\WV Division of Financial I.png"/>
          <p:cNvPicPr>
            <a:picLocks noChangeAspect="1" noChangeArrowheads="1"/>
          </p:cNvPicPr>
          <p:nvPr userDrawn="1"/>
        </p:nvPicPr>
        <p:blipFill>
          <a:blip r:embed="rId3" cstate="print"/>
          <a:srcRect r="14516"/>
          <a:stretch>
            <a:fillRect/>
          </a:stretch>
        </p:blipFill>
        <p:spPr bwMode="auto">
          <a:xfrm>
            <a:off x="457200" y="3505200"/>
            <a:ext cx="4038600" cy="662520"/>
          </a:xfrm>
          <a:prstGeom prst="rect">
            <a:avLst/>
          </a:prstGeom>
          <a:noFill/>
        </p:spPr>
      </p:pic>
    </p:spTree>
    <p:extLst>
      <p:ext uri="{BB962C8B-B14F-4D97-AF65-F5344CB8AC3E}">
        <p14:creationId xmlns:p14="http://schemas.microsoft.com/office/powerpoint/2010/main" xmlns="" val="98987546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 preserve="1">
  <p:cSld name="1_Title and Content1">
    <p:spTree>
      <p:nvGrpSpPr>
        <p:cNvPr id="1" name=""/>
        <p:cNvGrpSpPr/>
        <p:nvPr/>
      </p:nvGrpSpPr>
      <p:grpSpPr>
        <a:xfrm>
          <a:off x="0" y="0"/>
          <a:ext cx="0" cy="0"/>
          <a:chOff x="0" y="0"/>
          <a:chExt cx="0" cy="0"/>
        </a:xfrm>
      </p:grpSpPr>
      <p:sp>
        <p:nvSpPr>
          <p:cNvPr id="19" name="Rectangle 18"/>
          <p:cNvSpPr/>
          <p:nvPr userDrawn="1"/>
        </p:nvSpPr>
        <p:spPr>
          <a:xfrm>
            <a:off x="0" y="0"/>
            <a:ext cx="9144000" cy="990600"/>
          </a:xfrm>
          <a:prstGeom prst="rect">
            <a:avLst/>
          </a:prstGeom>
          <a:solidFill>
            <a:schemeClr val="bg1"/>
          </a:solidFill>
          <a:ln>
            <a:noFill/>
          </a:ln>
          <a:effectLst>
            <a:outerShdw blurRad="171450" dist="48387" dir="5400000" rotWithShape="0">
              <a:srgbClr val="000000">
                <a:alpha val="15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57200" y="1371600"/>
            <a:ext cx="8229600" cy="1143000"/>
          </a:xfrm>
        </p:spPr>
        <p:txBody>
          <a:bodyPr/>
          <a:lstStyle>
            <a:lvl1pPr>
              <a:defRPr>
                <a:solidFill>
                  <a:srgbClr val="1B7BC0"/>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457200" y="2667000"/>
            <a:ext cx="8229600" cy="3505200"/>
          </a:xfrm>
        </p:spPr>
        <p:txBody>
          <a:bodyPr/>
          <a:lstStyle>
            <a:lvl3pPr marL="1143000" indent="0">
              <a:buNone/>
              <a:defRPr/>
            </a:lvl3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pic>
        <p:nvPicPr>
          <p:cNvPr id="17" name="Picture 16" descr="Dinsmore PPT banner-bottom.jpg"/>
          <p:cNvPicPr>
            <a:picLocks noChangeAspect="1"/>
          </p:cNvPicPr>
          <p:nvPr userDrawn="1"/>
        </p:nvPicPr>
        <p:blipFill rotWithShape="1">
          <a:blip r:embed="rId2" cstate="screen">
            <a:extLst>
              <a:ext uri="{28A0092B-C50C-407E-A947-70E740481C1C}">
                <a14:useLocalDpi xmlns:a14="http://schemas.microsoft.com/office/drawing/2010/main" xmlns=""/>
              </a:ext>
            </a:extLst>
          </a:blip>
          <a:srcRect/>
          <a:stretch/>
        </p:blipFill>
        <p:spPr>
          <a:xfrm>
            <a:off x="241300" y="227836"/>
            <a:ext cx="2197100" cy="686564"/>
          </a:xfrm>
          <a:prstGeom prst="rect">
            <a:avLst/>
          </a:prstGeom>
        </p:spPr>
      </p:pic>
      <p:sp>
        <p:nvSpPr>
          <p:cNvPr id="30" name="Footer Placeholder 4"/>
          <p:cNvSpPr>
            <a:spLocks noGrp="1"/>
          </p:cNvSpPr>
          <p:nvPr>
            <p:ph type="ftr" sz="quarter" idx="3"/>
          </p:nvPr>
        </p:nvSpPr>
        <p:spPr>
          <a:xfrm>
            <a:off x="457200" y="6324599"/>
            <a:ext cx="4495800" cy="381001"/>
          </a:xfrm>
          <a:prstGeom prst="rect">
            <a:avLst/>
          </a:prstGeom>
        </p:spPr>
        <p:txBody>
          <a:bodyPr/>
          <a:lstStyle>
            <a:lvl1pPr>
              <a:defRPr sz="1000">
                <a:solidFill>
                  <a:schemeClr val="bg1">
                    <a:lumMod val="50000"/>
                  </a:schemeClr>
                </a:solidFill>
              </a:defRPr>
            </a:lvl1pPr>
          </a:lstStyle>
          <a:p>
            <a:r>
              <a:rPr lang="en-US" smtClean="0"/>
              <a:t>Presentation Title</a:t>
            </a:r>
            <a:endParaRPr lang="en-US" dirty="0"/>
          </a:p>
        </p:txBody>
      </p:sp>
      <p:sp>
        <p:nvSpPr>
          <p:cNvPr id="34" name="Slide Number Placeholder 5"/>
          <p:cNvSpPr>
            <a:spLocks noGrp="1"/>
          </p:cNvSpPr>
          <p:nvPr>
            <p:ph type="sldNum" sz="quarter" idx="4"/>
          </p:nvPr>
        </p:nvSpPr>
        <p:spPr>
          <a:xfrm>
            <a:off x="8174736" y="6400800"/>
            <a:ext cx="381000" cy="304800"/>
          </a:xfrm>
          <a:prstGeom prst="rect">
            <a:avLst/>
          </a:prstGeom>
        </p:spPr>
        <p:txBody>
          <a:bodyPr/>
          <a:lstStyle>
            <a:lvl1pPr algn="r">
              <a:defRPr sz="1200" b="1">
                <a:solidFill>
                  <a:srgbClr val="7F7F7F"/>
                </a:solidFill>
              </a:defRPr>
            </a:lvl1pPr>
          </a:lstStyle>
          <a:p>
            <a:pPr algn="ctr"/>
            <a:fld id="{A6D1340B-B320-4949-80C8-72CFFBD72CAA}" type="slidenum">
              <a:rPr lang="en-US" smtClean="0"/>
              <a:pPr algn="ctr"/>
              <a:t>‹#›</a:t>
            </a:fld>
            <a:endParaRPr lang="en-US" b="0" baseline="30000" dirty="0" smtClean="0"/>
          </a:p>
        </p:txBody>
      </p:sp>
    </p:spTree>
    <p:extLst>
      <p:ext uri="{BB962C8B-B14F-4D97-AF65-F5344CB8AC3E}">
        <p14:creationId xmlns:p14="http://schemas.microsoft.com/office/powerpoint/2010/main" xmlns="" val="59347577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1_CALLOUT/DIVIDER-ORANGE">
    <p:spTree>
      <p:nvGrpSpPr>
        <p:cNvPr id="1" name=""/>
        <p:cNvGrpSpPr/>
        <p:nvPr/>
      </p:nvGrpSpPr>
      <p:grpSpPr>
        <a:xfrm>
          <a:off x="0" y="0"/>
          <a:ext cx="0" cy="0"/>
          <a:chOff x="0" y="0"/>
          <a:chExt cx="0" cy="0"/>
        </a:xfrm>
      </p:grpSpPr>
      <p:sp>
        <p:nvSpPr>
          <p:cNvPr id="10" name="Rectangle 9"/>
          <p:cNvSpPr/>
          <p:nvPr userDrawn="1"/>
        </p:nvSpPr>
        <p:spPr>
          <a:xfrm flipV="1">
            <a:off x="0" y="0"/>
            <a:ext cx="9153271" cy="6867144"/>
          </a:xfrm>
          <a:prstGeom prst="rect">
            <a:avLst/>
          </a:prstGeom>
          <a:gradFill flip="none" rotWithShape="1">
            <a:gsLst>
              <a:gs pos="74000">
                <a:srgbClr val="EC6F0A"/>
              </a:gs>
              <a:gs pos="100000">
                <a:srgbClr val="B95708"/>
              </a:gs>
            </a:gsLst>
            <a:lin ang="16200000" scaled="0"/>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n>
                <a:noFill/>
              </a:ln>
              <a:solidFill>
                <a:srgbClr val="1B7BC0"/>
              </a:solidFill>
            </a:endParaRPr>
          </a:p>
        </p:txBody>
      </p:sp>
      <p:sp>
        <p:nvSpPr>
          <p:cNvPr id="3" name="Content Placeholder 2"/>
          <p:cNvSpPr>
            <a:spLocks noGrp="1"/>
          </p:cNvSpPr>
          <p:nvPr>
            <p:ph idx="1"/>
          </p:nvPr>
        </p:nvSpPr>
        <p:spPr>
          <a:xfrm>
            <a:off x="457200" y="2209800"/>
            <a:ext cx="8229600" cy="3276600"/>
          </a:xfrm>
        </p:spPr>
        <p:txBody>
          <a:bodyPr/>
          <a:lstStyle>
            <a:lvl1pPr>
              <a:defRPr sz="2400">
                <a:solidFill>
                  <a:srgbClr val="FFFFFF"/>
                </a:solidFill>
              </a:defRPr>
            </a:lvl1pPr>
            <a:lvl2pPr marL="457200" indent="0">
              <a:buClr>
                <a:schemeClr val="bg1">
                  <a:lumMod val="95000"/>
                </a:schemeClr>
              </a:buClr>
              <a:buNone/>
              <a:defRPr>
                <a:solidFill>
                  <a:srgbClr val="FFFFFF"/>
                </a:solidFill>
              </a:defRPr>
            </a:lvl2pPr>
            <a:lvl3pPr marL="1428750" indent="-285750">
              <a:buClrTx/>
              <a:buFont typeface="Lucida Grande"/>
              <a:buChar char="»"/>
              <a:defRPr>
                <a:solidFill>
                  <a:srgbClr val="FFFFFF"/>
                </a:solidFill>
              </a:defRPr>
            </a:lvl3pPr>
            <a:lvl4pPr>
              <a:buClrTx/>
              <a:defRPr>
                <a:solidFill>
                  <a:srgbClr val="FFFFFF"/>
                </a:solidFill>
              </a:defRPr>
            </a:lvl4pPr>
            <a:lvl5pPr>
              <a:buClrTx/>
              <a:defRPr>
                <a:solidFill>
                  <a:srgbClr val="FFFFFF"/>
                </a:solidFill>
              </a:defRPr>
            </a:lvl5pPr>
          </a:lstStyle>
          <a:p>
            <a:pPr lvl="0"/>
            <a:r>
              <a:rPr lang="en-US" dirty="0" smtClean="0"/>
              <a:t>Click to edit Master text styles</a:t>
            </a:r>
          </a:p>
          <a:p>
            <a:pPr lvl="1"/>
            <a:r>
              <a:rPr lang="en-US" dirty="0" smtClean="0"/>
              <a:t>Second level</a:t>
            </a:r>
          </a:p>
          <a:p>
            <a:pPr lvl="2"/>
            <a:r>
              <a:rPr lang="en-US" dirty="0" smtClean="0"/>
              <a:t>Fourth level</a:t>
            </a:r>
          </a:p>
          <a:p>
            <a:pPr lvl="4"/>
            <a:r>
              <a:rPr lang="en-US" dirty="0" smtClean="0"/>
              <a:t>Fifth level</a:t>
            </a:r>
            <a:endParaRPr lang="en-US" dirty="0"/>
          </a:p>
        </p:txBody>
      </p:sp>
      <p:pic>
        <p:nvPicPr>
          <p:cNvPr id="9" name="Picture 8" descr="Dinsmore-100%reverse.png"/>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356616" y="210312"/>
            <a:ext cx="2011680" cy="603504"/>
          </a:xfrm>
          <a:prstGeom prst="rect">
            <a:avLst/>
          </a:prstGeom>
        </p:spPr>
      </p:pic>
      <p:sp>
        <p:nvSpPr>
          <p:cNvPr id="17" name="Footer Placeholder 4"/>
          <p:cNvSpPr>
            <a:spLocks noGrp="1"/>
          </p:cNvSpPr>
          <p:nvPr>
            <p:ph type="ftr" sz="quarter" idx="3"/>
          </p:nvPr>
        </p:nvSpPr>
        <p:spPr>
          <a:xfrm>
            <a:off x="457200" y="6324599"/>
            <a:ext cx="4495800" cy="381001"/>
          </a:xfrm>
          <a:prstGeom prst="rect">
            <a:avLst/>
          </a:prstGeom>
        </p:spPr>
        <p:txBody>
          <a:bodyPr/>
          <a:lstStyle>
            <a:lvl1pPr>
              <a:defRPr sz="1000">
                <a:solidFill>
                  <a:srgbClr val="FFFFFF"/>
                </a:solidFill>
              </a:defRPr>
            </a:lvl1pPr>
          </a:lstStyle>
          <a:p>
            <a:r>
              <a:rPr lang="en-US" smtClean="0"/>
              <a:t>Presentation Title</a:t>
            </a:r>
            <a:endParaRPr lang="en-US" dirty="0"/>
          </a:p>
        </p:txBody>
      </p:sp>
      <p:sp>
        <p:nvSpPr>
          <p:cNvPr id="21" name="Slide Number Placeholder 5"/>
          <p:cNvSpPr>
            <a:spLocks noGrp="1"/>
          </p:cNvSpPr>
          <p:nvPr>
            <p:ph type="sldNum" sz="quarter" idx="4"/>
          </p:nvPr>
        </p:nvSpPr>
        <p:spPr>
          <a:xfrm>
            <a:off x="8174736" y="6400800"/>
            <a:ext cx="381000" cy="304800"/>
          </a:xfrm>
          <a:prstGeom prst="rect">
            <a:avLst/>
          </a:prstGeom>
        </p:spPr>
        <p:txBody>
          <a:bodyPr/>
          <a:lstStyle>
            <a:lvl1pPr algn="ctr">
              <a:defRPr sz="1100" b="1">
                <a:solidFill>
                  <a:srgbClr val="FFFFFF"/>
                </a:solidFill>
              </a:defRPr>
            </a:lvl1pPr>
          </a:lstStyle>
          <a:p>
            <a:fld id="{A6D1340B-B320-4949-80C8-72CFFBD72CAA}" type="slidenum">
              <a:rPr lang="en-US" smtClean="0"/>
              <a:pPr/>
              <a:t>‹#›</a:t>
            </a:fld>
            <a:endParaRPr lang="en-US" b="0" baseline="30000" dirty="0" smtClean="0"/>
          </a:p>
        </p:txBody>
      </p:sp>
      <p:sp>
        <p:nvSpPr>
          <p:cNvPr id="22" name="Chevron 21">
            <a:hlinkClick r:id="" action="ppaction://hlinkshowjump?jump=nextslide"/>
          </p:cNvPr>
          <p:cNvSpPr>
            <a:spLocks noChangeAspect="1"/>
          </p:cNvSpPr>
          <p:nvPr userDrawn="1"/>
        </p:nvSpPr>
        <p:spPr>
          <a:xfrm>
            <a:off x="8551653" y="6464808"/>
            <a:ext cx="135147" cy="152400"/>
          </a:xfrm>
          <a:prstGeom prst="chevron">
            <a:avLst/>
          </a:prstGeom>
          <a:solidFill>
            <a:srgbClr val="FFFFFF">
              <a:alpha val="56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23" name="Chevron 22">
            <a:hlinkClick r:id="" action="ppaction://hlinkshowjump?jump=previousslide"/>
          </p:cNvPr>
          <p:cNvSpPr>
            <a:spLocks noChangeAspect="1"/>
          </p:cNvSpPr>
          <p:nvPr userDrawn="1"/>
        </p:nvSpPr>
        <p:spPr>
          <a:xfrm flipH="1">
            <a:off x="8045682" y="6464808"/>
            <a:ext cx="135147" cy="152400"/>
          </a:xfrm>
          <a:prstGeom prst="chevron">
            <a:avLst/>
          </a:prstGeom>
          <a:solidFill>
            <a:srgbClr val="FFFFFF">
              <a:alpha val="56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xmlns="" val="193295817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CALLOUT/DIVIDER-BLUE ">
    <p:spTree>
      <p:nvGrpSpPr>
        <p:cNvPr id="1" name=""/>
        <p:cNvGrpSpPr/>
        <p:nvPr/>
      </p:nvGrpSpPr>
      <p:grpSpPr>
        <a:xfrm>
          <a:off x="0" y="0"/>
          <a:ext cx="0" cy="0"/>
          <a:chOff x="0" y="0"/>
          <a:chExt cx="0" cy="0"/>
        </a:xfrm>
      </p:grpSpPr>
      <p:sp>
        <p:nvSpPr>
          <p:cNvPr id="10" name="Rectangle 9"/>
          <p:cNvSpPr/>
          <p:nvPr userDrawn="1"/>
        </p:nvSpPr>
        <p:spPr>
          <a:xfrm flipV="1">
            <a:off x="0" y="0"/>
            <a:ext cx="9153271" cy="6858000"/>
          </a:xfrm>
          <a:prstGeom prst="rect">
            <a:avLst/>
          </a:prstGeom>
          <a:gradFill flip="none" rotWithShape="1">
            <a:gsLst>
              <a:gs pos="86000">
                <a:srgbClr val="1B7BC0"/>
              </a:gs>
              <a:gs pos="100000">
                <a:srgbClr val="1668A5"/>
              </a:gs>
            </a:gsLst>
            <a:lin ang="16200000" scaled="0"/>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n>
                <a:noFill/>
              </a:ln>
              <a:solidFill>
                <a:srgbClr val="1B7BC0"/>
              </a:solidFill>
            </a:endParaRPr>
          </a:p>
        </p:txBody>
      </p:sp>
      <p:sp>
        <p:nvSpPr>
          <p:cNvPr id="15" name="Content Placeholder 2"/>
          <p:cNvSpPr>
            <a:spLocks noGrp="1"/>
          </p:cNvSpPr>
          <p:nvPr>
            <p:ph idx="13"/>
          </p:nvPr>
        </p:nvSpPr>
        <p:spPr>
          <a:xfrm>
            <a:off x="457200" y="2209800"/>
            <a:ext cx="8229600" cy="3276600"/>
          </a:xfrm>
        </p:spPr>
        <p:txBody>
          <a:bodyPr/>
          <a:lstStyle>
            <a:lvl1pPr>
              <a:defRPr sz="2400">
                <a:solidFill>
                  <a:srgbClr val="FFFFFF"/>
                </a:solidFill>
              </a:defRPr>
            </a:lvl1pPr>
            <a:lvl2pPr marL="457200" indent="0">
              <a:buClr>
                <a:schemeClr val="bg1">
                  <a:lumMod val="95000"/>
                </a:schemeClr>
              </a:buClr>
              <a:buNone/>
              <a:defRPr>
                <a:solidFill>
                  <a:srgbClr val="FFFFFF"/>
                </a:solidFill>
              </a:defRPr>
            </a:lvl2pPr>
            <a:lvl3pPr marL="1428750" indent="-285750">
              <a:buClrTx/>
              <a:buFont typeface="Lucida Grande"/>
              <a:buChar char="»"/>
              <a:defRPr>
                <a:solidFill>
                  <a:srgbClr val="FFFFFF"/>
                </a:solidFill>
              </a:defRPr>
            </a:lvl3pPr>
            <a:lvl4pPr>
              <a:buClrTx/>
              <a:defRPr>
                <a:solidFill>
                  <a:srgbClr val="FFFFFF"/>
                </a:solidFill>
              </a:defRPr>
            </a:lvl4pPr>
            <a:lvl5pPr>
              <a:buClrTx/>
              <a:defRPr>
                <a:solidFill>
                  <a:srgbClr val="FFFFFF"/>
                </a:solidFill>
              </a:defRPr>
            </a:lvl5pPr>
          </a:lstStyle>
          <a:p>
            <a:pPr lvl="0"/>
            <a:r>
              <a:rPr lang="en-US" dirty="0" smtClean="0"/>
              <a:t>Click to edit Master text styles</a:t>
            </a:r>
          </a:p>
          <a:p>
            <a:pPr lvl="1"/>
            <a:r>
              <a:rPr lang="en-US" dirty="0" smtClean="0"/>
              <a:t>Second level</a:t>
            </a:r>
          </a:p>
          <a:p>
            <a:pPr lvl="2"/>
            <a:r>
              <a:rPr lang="en-US" dirty="0" smtClean="0"/>
              <a:t>Fourth level</a:t>
            </a:r>
          </a:p>
          <a:p>
            <a:pPr lvl="4"/>
            <a:r>
              <a:rPr lang="en-US" dirty="0" smtClean="0"/>
              <a:t>Fifth level</a:t>
            </a:r>
            <a:endParaRPr lang="en-US" dirty="0"/>
          </a:p>
        </p:txBody>
      </p:sp>
      <p:sp>
        <p:nvSpPr>
          <p:cNvPr id="27" name="Slide Number Placeholder 5"/>
          <p:cNvSpPr>
            <a:spLocks noGrp="1"/>
          </p:cNvSpPr>
          <p:nvPr>
            <p:ph type="sldNum" sz="quarter" idx="4"/>
          </p:nvPr>
        </p:nvSpPr>
        <p:spPr>
          <a:xfrm>
            <a:off x="8174736" y="6400800"/>
            <a:ext cx="381000" cy="304800"/>
          </a:xfrm>
          <a:prstGeom prst="rect">
            <a:avLst/>
          </a:prstGeom>
        </p:spPr>
        <p:txBody>
          <a:bodyPr/>
          <a:lstStyle>
            <a:lvl1pPr algn="r">
              <a:defRPr sz="1100" b="1">
                <a:solidFill>
                  <a:srgbClr val="FFFFFF"/>
                </a:solidFill>
              </a:defRPr>
            </a:lvl1pPr>
          </a:lstStyle>
          <a:p>
            <a:fld id="{A6D1340B-B320-4949-80C8-72CFFBD72CAA}" type="slidenum">
              <a:rPr lang="en-US" smtClean="0"/>
              <a:pPr/>
              <a:t>‹#›</a:t>
            </a:fld>
            <a:endParaRPr lang="en-US" b="0" baseline="30000" dirty="0" smtClean="0"/>
          </a:p>
        </p:txBody>
      </p:sp>
      <p:sp>
        <p:nvSpPr>
          <p:cNvPr id="28" name="Chevron 27">
            <a:hlinkClick r:id="" action="ppaction://hlinkshowjump?jump=nextslide"/>
          </p:cNvPr>
          <p:cNvSpPr>
            <a:spLocks noChangeAspect="1"/>
          </p:cNvSpPr>
          <p:nvPr userDrawn="1"/>
        </p:nvSpPr>
        <p:spPr>
          <a:xfrm>
            <a:off x="8551653" y="6464808"/>
            <a:ext cx="135147" cy="152400"/>
          </a:xfrm>
          <a:prstGeom prst="chevron">
            <a:avLst/>
          </a:prstGeom>
          <a:solidFill>
            <a:srgbClr val="FFFFFF">
              <a:alpha val="56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29" name="Chevron 28">
            <a:hlinkClick r:id="" action="ppaction://hlinkshowjump?jump=previousslide"/>
          </p:cNvPr>
          <p:cNvSpPr>
            <a:spLocks noChangeAspect="1"/>
          </p:cNvSpPr>
          <p:nvPr userDrawn="1"/>
        </p:nvSpPr>
        <p:spPr>
          <a:xfrm flipH="1">
            <a:off x="8045682" y="6464808"/>
            <a:ext cx="135147" cy="152400"/>
          </a:xfrm>
          <a:prstGeom prst="chevron">
            <a:avLst/>
          </a:prstGeom>
          <a:solidFill>
            <a:srgbClr val="FFFFFF">
              <a:alpha val="56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pic>
        <p:nvPicPr>
          <p:cNvPr id="11" name="Picture 10" descr="Dinsmore-100%reverse.png"/>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457200" y="6164580"/>
            <a:ext cx="2057400" cy="617220"/>
          </a:xfrm>
          <a:prstGeom prst="rect">
            <a:avLst/>
          </a:prstGeom>
        </p:spPr>
      </p:pic>
      <p:sp>
        <p:nvSpPr>
          <p:cNvPr id="12" name="Footer Placeholder 4"/>
          <p:cNvSpPr txBox="1">
            <a:spLocks/>
          </p:cNvSpPr>
          <p:nvPr userDrawn="1"/>
        </p:nvSpPr>
        <p:spPr>
          <a:xfrm>
            <a:off x="533400" y="228599"/>
            <a:ext cx="4495800" cy="381001"/>
          </a:xfrm>
          <a:prstGeom prst="rect">
            <a:avLst/>
          </a:prstGeom>
        </p:spPr>
        <p:txBody>
          <a:bodyPr/>
          <a:lstStyle>
            <a:defPPr>
              <a:defRPr lang="en-US"/>
            </a:defPPr>
            <a:lvl1pPr marL="0" algn="l" defTabSz="914400" rtl="0" eaLnBrk="1" latinLnBrk="0" hangingPunct="1">
              <a:defRPr sz="1000" kern="1200">
                <a:solidFill>
                  <a:schemeClr val="bg1">
                    <a:lumMod val="50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000" b="0" kern="1200" dirty="0" smtClean="0">
                <a:solidFill>
                  <a:schemeClr val="bg1"/>
                </a:solidFill>
                <a:latin typeface="+mn-lt"/>
                <a:ea typeface="+mn-ea"/>
                <a:cs typeface="+mn-cs"/>
              </a:rPr>
              <a:t>Bank Regulatory Update — What is Top of Mind for the Regulators?</a:t>
            </a:r>
            <a:endParaRPr lang="en-US" dirty="0">
              <a:solidFill>
                <a:schemeClr val="bg1"/>
              </a:solidFill>
            </a:endParaRPr>
          </a:p>
        </p:txBody>
      </p:sp>
    </p:spTree>
    <p:extLst>
      <p:ext uri="{BB962C8B-B14F-4D97-AF65-F5344CB8AC3E}">
        <p14:creationId xmlns:p14="http://schemas.microsoft.com/office/powerpoint/2010/main" xmlns="" val="329331540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1_CALLOUT/DIVIDER-BLUE ">
    <p:spTree>
      <p:nvGrpSpPr>
        <p:cNvPr id="1" name=""/>
        <p:cNvGrpSpPr/>
        <p:nvPr/>
      </p:nvGrpSpPr>
      <p:grpSpPr>
        <a:xfrm>
          <a:off x="0" y="0"/>
          <a:ext cx="0" cy="0"/>
          <a:chOff x="0" y="0"/>
          <a:chExt cx="0" cy="0"/>
        </a:xfrm>
      </p:grpSpPr>
      <p:sp>
        <p:nvSpPr>
          <p:cNvPr id="10" name="Rectangle 9"/>
          <p:cNvSpPr/>
          <p:nvPr userDrawn="1"/>
        </p:nvSpPr>
        <p:spPr>
          <a:xfrm flipV="1">
            <a:off x="0" y="0"/>
            <a:ext cx="9153271" cy="6172200"/>
          </a:xfrm>
          <a:prstGeom prst="rect">
            <a:avLst/>
          </a:prstGeom>
          <a:gradFill flip="none" rotWithShape="1">
            <a:gsLst>
              <a:gs pos="86000">
                <a:srgbClr val="1B7BC0"/>
              </a:gs>
              <a:gs pos="100000">
                <a:srgbClr val="1668A5"/>
              </a:gs>
            </a:gsLst>
            <a:lin ang="16200000" scaled="0"/>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n>
                <a:noFill/>
              </a:ln>
              <a:solidFill>
                <a:srgbClr val="1B7BC0"/>
              </a:solidFill>
            </a:endParaRPr>
          </a:p>
        </p:txBody>
      </p:sp>
      <p:sp>
        <p:nvSpPr>
          <p:cNvPr id="15" name="Content Placeholder 2"/>
          <p:cNvSpPr>
            <a:spLocks noGrp="1"/>
          </p:cNvSpPr>
          <p:nvPr>
            <p:ph idx="13"/>
          </p:nvPr>
        </p:nvSpPr>
        <p:spPr>
          <a:xfrm>
            <a:off x="457200" y="2209800"/>
            <a:ext cx="8229600" cy="3276600"/>
          </a:xfrm>
        </p:spPr>
        <p:txBody>
          <a:bodyPr/>
          <a:lstStyle>
            <a:lvl1pPr>
              <a:defRPr sz="2400">
                <a:solidFill>
                  <a:srgbClr val="FFFFFF"/>
                </a:solidFill>
              </a:defRPr>
            </a:lvl1pPr>
            <a:lvl2pPr marL="457200" indent="0">
              <a:buClr>
                <a:schemeClr val="bg1">
                  <a:lumMod val="95000"/>
                </a:schemeClr>
              </a:buClr>
              <a:buNone/>
              <a:defRPr>
                <a:solidFill>
                  <a:srgbClr val="FFFFFF"/>
                </a:solidFill>
              </a:defRPr>
            </a:lvl2pPr>
            <a:lvl3pPr marL="1428750" indent="-285750">
              <a:buClrTx/>
              <a:buFont typeface="Lucida Grande"/>
              <a:buChar char="»"/>
              <a:defRPr>
                <a:solidFill>
                  <a:srgbClr val="FFFFFF"/>
                </a:solidFill>
              </a:defRPr>
            </a:lvl3pPr>
            <a:lvl4pPr>
              <a:buClrTx/>
              <a:defRPr>
                <a:solidFill>
                  <a:srgbClr val="FFFFFF"/>
                </a:solidFill>
              </a:defRPr>
            </a:lvl4pPr>
            <a:lvl5pPr>
              <a:buClrTx/>
              <a:defRPr>
                <a:solidFill>
                  <a:srgbClr val="FFFFFF"/>
                </a:solidFill>
              </a:defRPr>
            </a:lvl5pPr>
          </a:lstStyle>
          <a:p>
            <a:pPr lvl="0"/>
            <a:r>
              <a:rPr lang="en-US" dirty="0" smtClean="0"/>
              <a:t>Click to edit Master text styles</a:t>
            </a:r>
          </a:p>
          <a:p>
            <a:pPr lvl="1"/>
            <a:r>
              <a:rPr lang="en-US" dirty="0" smtClean="0"/>
              <a:t>Second level</a:t>
            </a:r>
          </a:p>
          <a:p>
            <a:pPr lvl="2"/>
            <a:r>
              <a:rPr lang="en-US" dirty="0" smtClean="0"/>
              <a:t>Fourth level</a:t>
            </a:r>
          </a:p>
          <a:p>
            <a:pPr lvl="4"/>
            <a:r>
              <a:rPr lang="en-US" dirty="0" smtClean="0"/>
              <a:t>Fifth level</a:t>
            </a:r>
            <a:endParaRPr lang="en-US" dirty="0"/>
          </a:p>
        </p:txBody>
      </p:sp>
      <p:sp>
        <p:nvSpPr>
          <p:cNvPr id="24" name="Footer Placeholder 4"/>
          <p:cNvSpPr>
            <a:spLocks noGrp="1"/>
          </p:cNvSpPr>
          <p:nvPr>
            <p:ph type="ftr" sz="quarter" idx="3"/>
          </p:nvPr>
        </p:nvSpPr>
        <p:spPr>
          <a:xfrm>
            <a:off x="457200" y="304800"/>
            <a:ext cx="4495800" cy="381001"/>
          </a:xfrm>
          <a:prstGeom prst="rect">
            <a:avLst/>
          </a:prstGeom>
        </p:spPr>
        <p:txBody>
          <a:bodyPr/>
          <a:lstStyle>
            <a:lvl1pPr>
              <a:defRPr sz="1000">
                <a:solidFill>
                  <a:schemeClr val="bg1"/>
                </a:solidFill>
              </a:defRPr>
            </a:lvl1pPr>
          </a:lstStyle>
          <a:p>
            <a:r>
              <a:rPr lang="en-US" sz="1000" b="0" kern="1200" dirty="0" smtClean="0">
                <a:solidFill>
                  <a:schemeClr val="bg1"/>
                </a:solidFill>
                <a:latin typeface="+mn-lt"/>
                <a:ea typeface="+mn-ea"/>
                <a:cs typeface="+mn-cs"/>
              </a:rPr>
              <a:t>Bank Regulatory Update — What is Top of Mind for the Regulators?</a:t>
            </a:r>
            <a:endParaRPr lang="en-US" dirty="0">
              <a:solidFill>
                <a:schemeClr val="bg1"/>
              </a:solidFill>
            </a:endParaRPr>
          </a:p>
        </p:txBody>
      </p:sp>
      <p:sp>
        <p:nvSpPr>
          <p:cNvPr id="27" name="Slide Number Placeholder 5"/>
          <p:cNvSpPr>
            <a:spLocks noGrp="1"/>
          </p:cNvSpPr>
          <p:nvPr>
            <p:ph type="sldNum" sz="quarter" idx="4"/>
          </p:nvPr>
        </p:nvSpPr>
        <p:spPr>
          <a:xfrm>
            <a:off x="8174736" y="6400800"/>
            <a:ext cx="381000" cy="304800"/>
          </a:xfrm>
          <a:prstGeom prst="rect">
            <a:avLst/>
          </a:prstGeom>
        </p:spPr>
        <p:txBody>
          <a:bodyPr/>
          <a:lstStyle>
            <a:lvl1pPr algn="ctr">
              <a:defRPr sz="1100" b="1">
                <a:solidFill>
                  <a:schemeClr val="tx1">
                    <a:lumMod val="75000"/>
                    <a:lumOff val="25000"/>
                  </a:schemeClr>
                </a:solidFill>
              </a:defRPr>
            </a:lvl1pPr>
          </a:lstStyle>
          <a:p>
            <a:fld id="{A6D1340B-B320-4949-80C8-72CFFBD72CAA}" type="slidenum">
              <a:rPr lang="en-US" smtClean="0"/>
              <a:pPr/>
              <a:t>‹#›</a:t>
            </a:fld>
            <a:endParaRPr lang="en-US" b="0" baseline="30000" dirty="0" smtClean="0"/>
          </a:p>
        </p:txBody>
      </p:sp>
    </p:spTree>
    <p:extLst>
      <p:ext uri="{BB962C8B-B14F-4D97-AF65-F5344CB8AC3E}">
        <p14:creationId xmlns:p14="http://schemas.microsoft.com/office/powerpoint/2010/main" xmlns="" val="400818242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600200"/>
            <a:ext cx="4038600" cy="4525963"/>
          </a:xfrm>
        </p:spPr>
        <p:txBody>
          <a:bodyPr/>
          <a:lstStyle>
            <a:lvl1pPr>
              <a:defRPr sz="2400">
                <a:solidFill>
                  <a:srgbClr val="1B7BC0"/>
                </a:solidFill>
              </a:defRPr>
            </a:lvl1pPr>
            <a:lvl2pPr>
              <a:defRPr sz="2000"/>
            </a:lvl2pPr>
            <a:lvl3pPr>
              <a:defRPr sz="1600"/>
            </a:lvl3pPr>
            <a:lvl4pPr>
              <a:defRPr sz="1600"/>
            </a:lvl4pPr>
            <a:lvl5pPr>
              <a:defRPr sz="16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600200"/>
            <a:ext cx="4038600" cy="4525963"/>
          </a:xfrm>
        </p:spPr>
        <p:txBody>
          <a:bodyPr/>
          <a:lstStyle>
            <a:lvl1pPr>
              <a:defRPr sz="2400">
                <a:solidFill>
                  <a:srgbClr val="1B7BC0"/>
                </a:solidFill>
              </a:defRPr>
            </a:lvl1pPr>
            <a:lvl2pPr>
              <a:defRPr sz="2000"/>
            </a:lvl2pPr>
            <a:lvl3pPr>
              <a:defRPr sz="1600"/>
            </a:lvl3pPr>
            <a:lvl4pPr>
              <a:defRPr sz="1600"/>
            </a:lvl4pPr>
            <a:lvl5pPr>
              <a:defRPr sz="16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0" name="Rectangle 9"/>
          <p:cNvSpPr/>
          <p:nvPr userDrawn="1"/>
        </p:nvSpPr>
        <p:spPr>
          <a:xfrm>
            <a:off x="0" y="0"/>
            <a:ext cx="9144000" cy="990600"/>
          </a:xfrm>
          <a:prstGeom prst="rect">
            <a:avLst/>
          </a:prstGeom>
          <a:solidFill>
            <a:schemeClr val="bg1"/>
          </a:solidFill>
          <a:ln>
            <a:noFill/>
          </a:ln>
          <a:effectLst>
            <a:outerShdw blurRad="171450" dist="48387" dir="5400000" rotWithShape="0">
              <a:srgbClr val="000000">
                <a:alpha val="15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11" name="Picture 10" descr="Dinsmore PPT banner-bottom.jpg"/>
          <p:cNvPicPr>
            <a:picLocks noChangeAspect="1"/>
          </p:cNvPicPr>
          <p:nvPr userDrawn="1"/>
        </p:nvPicPr>
        <p:blipFill rotWithShape="1">
          <a:blip r:embed="rId2" cstate="screen">
            <a:extLst>
              <a:ext uri="{28A0092B-C50C-407E-A947-70E740481C1C}">
                <a14:useLocalDpi xmlns:a14="http://schemas.microsoft.com/office/drawing/2010/main" xmlns=""/>
              </a:ext>
            </a:extLst>
          </a:blip>
          <a:srcRect/>
          <a:stretch/>
        </p:blipFill>
        <p:spPr>
          <a:xfrm>
            <a:off x="241300" y="227836"/>
            <a:ext cx="2197100" cy="686564"/>
          </a:xfrm>
          <a:prstGeom prst="rect">
            <a:avLst/>
          </a:prstGeom>
        </p:spPr>
      </p:pic>
      <p:sp>
        <p:nvSpPr>
          <p:cNvPr id="21" name="Footer Placeholder 4"/>
          <p:cNvSpPr>
            <a:spLocks noGrp="1"/>
          </p:cNvSpPr>
          <p:nvPr>
            <p:ph type="ftr" sz="quarter" idx="3"/>
          </p:nvPr>
        </p:nvSpPr>
        <p:spPr>
          <a:xfrm>
            <a:off x="457200" y="6324599"/>
            <a:ext cx="4495800" cy="381001"/>
          </a:xfrm>
          <a:prstGeom prst="rect">
            <a:avLst/>
          </a:prstGeom>
        </p:spPr>
        <p:txBody>
          <a:bodyPr/>
          <a:lstStyle>
            <a:lvl1pPr>
              <a:defRPr sz="1000">
                <a:solidFill>
                  <a:schemeClr val="bg1">
                    <a:lumMod val="50000"/>
                  </a:schemeClr>
                </a:solidFill>
              </a:defRPr>
            </a:lvl1pPr>
          </a:lstStyle>
          <a:p>
            <a:r>
              <a:rPr lang="en-US" smtClean="0"/>
              <a:t>Presentation Title</a:t>
            </a:r>
            <a:endParaRPr lang="en-US" dirty="0"/>
          </a:p>
        </p:txBody>
      </p:sp>
      <p:sp>
        <p:nvSpPr>
          <p:cNvPr id="25" name="Slide Number Placeholder 5"/>
          <p:cNvSpPr>
            <a:spLocks noGrp="1"/>
          </p:cNvSpPr>
          <p:nvPr>
            <p:ph type="sldNum" sz="quarter" idx="4"/>
          </p:nvPr>
        </p:nvSpPr>
        <p:spPr>
          <a:xfrm>
            <a:off x="8174736" y="6400800"/>
            <a:ext cx="381000" cy="304800"/>
          </a:xfrm>
          <a:prstGeom prst="rect">
            <a:avLst/>
          </a:prstGeom>
        </p:spPr>
        <p:txBody>
          <a:bodyPr/>
          <a:lstStyle>
            <a:lvl1pPr algn="ctr">
              <a:defRPr sz="1100" b="1">
                <a:solidFill>
                  <a:srgbClr val="7F7F7F"/>
                </a:solidFill>
              </a:defRPr>
            </a:lvl1pPr>
          </a:lstStyle>
          <a:p>
            <a:fld id="{A6D1340B-B320-4949-80C8-72CFFBD72CAA}" type="slidenum">
              <a:rPr lang="en-US" smtClean="0"/>
              <a:pPr/>
              <a:t>‹#›</a:t>
            </a:fld>
            <a:endParaRPr lang="en-US" b="0" baseline="30000" dirty="0" smtClean="0"/>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Title_Content-SIDEBAR">
    <p:spTree>
      <p:nvGrpSpPr>
        <p:cNvPr id="1" name=""/>
        <p:cNvGrpSpPr/>
        <p:nvPr/>
      </p:nvGrpSpPr>
      <p:grpSpPr>
        <a:xfrm>
          <a:off x="0" y="0"/>
          <a:ext cx="0" cy="0"/>
          <a:chOff x="0" y="0"/>
          <a:chExt cx="0" cy="0"/>
        </a:xfrm>
      </p:grpSpPr>
      <p:sp>
        <p:nvSpPr>
          <p:cNvPr id="2" name="Title 1"/>
          <p:cNvSpPr>
            <a:spLocks noGrp="1"/>
          </p:cNvSpPr>
          <p:nvPr>
            <p:ph type="title"/>
          </p:nvPr>
        </p:nvSpPr>
        <p:spPr>
          <a:xfrm>
            <a:off x="381000" y="1752601"/>
            <a:ext cx="3581400" cy="1219200"/>
          </a:xfrm>
        </p:spPr>
        <p:txBody>
          <a:bodyPr anchor="t"/>
          <a:lstStyle>
            <a:lvl1pPr>
              <a:defRPr b="0">
                <a:solidFill>
                  <a:srgbClr val="1B7BC0"/>
                </a:solidFill>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381000" y="3048000"/>
            <a:ext cx="3581400" cy="1096962"/>
          </a:xfrm>
        </p:spPr>
        <p:txBody>
          <a:bodyPr anchor="t">
            <a:noAutofit/>
          </a:bodyPr>
          <a:lstStyle>
            <a:lvl1pPr marL="0" indent="0">
              <a:buNone/>
              <a:defRPr sz="2000" b="1">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267200" y="1752601"/>
            <a:ext cx="4419600" cy="4373562"/>
          </a:xfrm>
        </p:spPr>
        <p:txBody>
          <a:bodyPr/>
          <a:lstStyle>
            <a:lvl1pPr>
              <a:defRPr sz="20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2" name="Rectangle 11"/>
          <p:cNvSpPr/>
          <p:nvPr userDrawn="1"/>
        </p:nvSpPr>
        <p:spPr>
          <a:xfrm>
            <a:off x="0" y="0"/>
            <a:ext cx="9144000" cy="990600"/>
          </a:xfrm>
          <a:prstGeom prst="rect">
            <a:avLst/>
          </a:prstGeom>
          <a:solidFill>
            <a:schemeClr val="bg1"/>
          </a:solidFill>
          <a:ln>
            <a:noFill/>
          </a:ln>
          <a:effectLst>
            <a:outerShdw blurRad="171450" dist="48387" dir="5400000" rotWithShape="0">
              <a:srgbClr val="000000">
                <a:alpha val="15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13" name="Picture 12" descr="Dinsmore PPT banner-bottom.jpg"/>
          <p:cNvPicPr>
            <a:picLocks noChangeAspect="1"/>
          </p:cNvPicPr>
          <p:nvPr userDrawn="1"/>
        </p:nvPicPr>
        <p:blipFill rotWithShape="1">
          <a:blip r:embed="rId2" cstate="screen">
            <a:extLst>
              <a:ext uri="{28A0092B-C50C-407E-A947-70E740481C1C}">
                <a14:useLocalDpi xmlns:a14="http://schemas.microsoft.com/office/drawing/2010/main" xmlns=""/>
              </a:ext>
            </a:extLst>
          </a:blip>
          <a:srcRect/>
          <a:stretch/>
        </p:blipFill>
        <p:spPr>
          <a:xfrm>
            <a:off x="241300" y="227836"/>
            <a:ext cx="2197100" cy="686564"/>
          </a:xfrm>
          <a:prstGeom prst="rect">
            <a:avLst/>
          </a:prstGeom>
        </p:spPr>
      </p:pic>
      <p:sp>
        <p:nvSpPr>
          <p:cNvPr id="22" name="Footer Placeholder 4"/>
          <p:cNvSpPr>
            <a:spLocks noGrp="1"/>
          </p:cNvSpPr>
          <p:nvPr>
            <p:ph type="ftr" sz="quarter" idx="3"/>
          </p:nvPr>
        </p:nvSpPr>
        <p:spPr>
          <a:xfrm>
            <a:off x="457200" y="6324599"/>
            <a:ext cx="4495800" cy="381001"/>
          </a:xfrm>
          <a:prstGeom prst="rect">
            <a:avLst/>
          </a:prstGeom>
        </p:spPr>
        <p:txBody>
          <a:bodyPr/>
          <a:lstStyle>
            <a:lvl1pPr>
              <a:defRPr sz="1000">
                <a:solidFill>
                  <a:schemeClr val="bg1">
                    <a:lumMod val="50000"/>
                  </a:schemeClr>
                </a:solidFill>
              </a:defRPr>
            </a:lvl1pPr>
          </a:lstStyle>
          <a:p>
            <a:r>
              <a:rPr lang="en-US" smtClean="0"/>
              <a:t>Presentation Title</a:t>
            </a:r>
            <a:endParaRPr lang="en-US" dirty="0"/>
          </a:p>
        </p:txBody>
      </p:sp>
      <p:sp>
        <p:nvSpPr>
          <p:cNvPr id="26" name="Slide Number Placeholder 5"/>
          <p:cNvSpPr>
            <a:spLocks noGrp="1"/>
          </p:cNvSpPr>
          <p:nvPr>
            <p:ph type="sldNum" sz="quarter" idx="4"/>
          </p:nvPr>
        </p:nvSpPr>
        <p:spPr>
          <a:xfrm>
            <a:off x="8174736" y="6400800"/>
            <a:ext cx="381000" cy="304800"/>
          </a:xfrm>
          <a:prstGeom prst="rect">
            <a:avLst/>
          </a:prstGeom>
        </p:spPr>
        <p:txBody>
          <a:bodyPr/>
          <a:lstStyle>
            <a:lvl1pPr algn="ctr">
              <a:defRPr sz="1100" b="1">
                <a:solidFill>
                  <a:srgbClr val="7F7F7F"/>
                </a:solidFill>
              </a:defRPr>
            </a:lvl1pPr>
          </a:lstStyle>
          <a:p>
            <a:fld id="{A6D1340B-B320-4949-80C8-72CFFBD72CAA}" type="slidenum">
              <a:rPr lang="en-US" smtClean="0"/>
              <a:pPr/>
              <a:t>‹#›</a:t>
            </a:fld>
            <a:endParaRPr lang="en-US" b="0" baseline="30000" dirty="0" smtClean="0"/>
          </a:p>
        </p:txBody>
      </p:sp>
    </p:spTree>
    <p:extLst>
      <p:ext uri="{BB962C8B-B14F-4D97-AF65-F5344CB8AC3E}">
        <p14:creationId xmlns:p14="http://schemas.microsoft.com/office/powerpoint/2010/main" xmlns="" val="255436805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306887"/>
            <a:ext cx="6059487" cy="1362075"/>
          </a:xfrm>
        </p:spPr>
        <p:txBody>
          <a:bodyPr anchor="t">
            <a:normAutofit/>
          </a:bodyPr>
          <a:lstStyle>
            <a:lvl1pPr algn="l">
              <a:defRPr sz="2800" b="1" cap="all" baseline="0">
                <a:solidFill>
                  <a:schemeClr val="tx1"/>
                </a:solidFill>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819400"/>
            <a:ext cx="6059487"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14" name="Footer Placeholder 4"/>
          <p:cNvSpPr>
            <a:spLocks noGrp="1"/>
          </p:cNvSpPr>
          <p:nvPr>
            <p:ph type="ftr" sz="quarter" idx="3"/>
          </p:nvPr>
        </p:nvSpPr>
        <p:spPr>
          <a:xfrm>
            <a:off x="457200" y="6324599"/>
            <a:ext cx="4495800" cy="381001"/>
          </a:xfrm>
          <a:prstGeom prst="rect">
            <a:avLst/>
          </a:prstGeom>
        </p:spPr>
        <p:txBody>
          <a:bodyPr/>
          <a:lstStyle>
            <a:lvl1pPr>
              <a:defRPr sz="1000">
                <a:solidFill>
                  <a:schemeClr val="bg1">
                    <a:lumMod val="50000"/>
                  </a:schemeClr>
                </a:solidFill>
              </a:defRPr>
            </a:lvl1pPr>
          </a:lstStyle>
          <a:p>
            <a:r>
              <a:rPr lang="en-US" smtClean="0"/>
              <a:t>Presentation Title</a:t>
            </a:r>
            <a:endParaRPr lang="en-US" dirty="0"/>
          </a:p>
        </p:txBody>
      </p:sp>
      <p:sp>
        <p:nvSpPr>
          <p:cNvPr id="17" name="Slide Number Placeholder 5"/>
          <p:cNvSpPr>
            <a:spLocks noGrp="1"/>
          </p:cNvSpPr>
          <p:nvPr>
            <p:ph type="sldNum" sz="quarter" idx="4"/>
          </p:nvPr>
        </p:nvSpPr>
        <p:spPr>
          <a:xfrm>
            <a:off x="8077200" y="6400800"/>
            <a:ext cx="457200" cy="304800"/>
          </a:xfrm>
          <a:prstGeom prst="rect">
            <a:avLst/>
          </a:prstGeom>
        </p:spPr>
        <p:txBody>
          <a:bodyPr/>
          <a:lstStyle>
            <a:lvl1pPr algn="r">
              <a:defRPr sz="1200" b="1">
                <a:solidFill>
                  <a:srgbClr val="7F7F7F"/>
                </a:solidFill>
              </a:defRPr>
            </a:lvl1pPr>
          </a:lstStyle>
          <a:p>
            <a:pPr algn="ctr"/>
            <a:fld id="{A6D1340B-B320-4949-80C8-72CFFBD72CAA}" type="slidenum">
              <a:rPr lang="en-US" smtClean="0"/>
              <a:pPr algn="ctr"/>
              <a:t>‹#›</a:t>
            </a:fld>
            <a:endParaRPr lang="en-US" b="0" baseline="30000" dirty="0" smtClean="0"/>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0"/>
            <a:ext cx="8229600" cy="1371600"/>
          </a:xfrm>
        </p:spPr>
        <p:txBody>
          <a:bodyPr/>
          <a:lstStyle/>
          <a:p>
            <a:r>
              <a:rPr lang="en-US" smtClean="0"/>
              <a:t>Click to edit Master title style</a:t>
            </a:r>
            <a:endParaRPr lang="en-US"/>
          </a:p>
        </p:txBody>
      </p:sp>
      <p:sp>
        <p:nvSpPr>
          <p:cNvPr id="12" name="Footer Placeholder 4"/>
          <p:cNvSpPr>
            <a:spLocks noGrp="1"/>
          </p:cNvSpPr>
          <p:nvPr>
            <p:ph type="ftr" sz="quarter" idx="3"/>
          </p:nvPr>
        </p:nvSpPr>
        <p:spPr>
          <a:xfrm>
            <a:off x="457200" y="6324599"/>
            <a:ext cx="4495800" cy="381001"/>
          </a:xfrm>
          <a:prstGeom prst="rect">
            <a:avLst/>
          </a:prstGeom>
        </p:spPr>
        <p:txBody>
          <a:bodyPr/>
          <a:lstStyle>
            <a:lvl1pPr>
              <a:defRPr sz="1000">
                <a:solidFill>
                  <a:schemeClr val="bg1">
                    <a:lumMod val="50000"/>
                  </a:schemeClr>
                </a:solidFill>
              </a:defRPr>
            </a:lvl1pPr>
          </a:lstStyle>
          <a:p>
            <a:r>
              <a:rPr lang="en-US" smtClean="0"/>
              <a:t>Presentation Title</a:t>
            </a:r>
            <a:endParaRPr lang="en-US" dirty="0"/>
          </a:p>
        </p:txBody>
      </p:sp>
      <p:sp>
        <p:nvSpPr>
          <p:cNvPr id="14" name="Slide Number Placeholder 5"/>
          <p:cNvSpPr>
            <a:spLocks noGrp="1"/>
          </p:cNvSpPr>
          <p:nvPr>
            <p:ph type="sldNum" sz="quarter" idx="4"/>
          </p:nvPr>
        </p:nvSpPr>
        <p:spPr>
          <a:xfrm>
            <a:off x="8174736" y="6400800"/>
            <a:ext cx="381000" cy="304800"/>
          </a:xfrm>
          <a:prstGeom prst="rect">
            <a:avLst/>
          </a:prstGeom>
        </p:spPr>
        <p:txBody>
          <a:bodyPr/>
          <a:lstStyle>
            <a:lvl1pPr algn="ctr">
              <a:defRPr sz="1100" b="1">
                <a:solidFill>
                  <a:srgbClr val="7F7F7F"/>
                </a:solidFill>
              </a:defRPr>
            </a:lvl1pPr>
          </a:lstStyle>
          <a:p>
            <a:fld id="{A6D1340B-B320-4949-80C8-72CFFBD72CAA}" type="slidenum">
              <a:rPr lang="en-US" smtClean="0"/>
              <a:pPr/>
              <a:t>‹#›</a:t>
            </a:fld>
            <a:endParaRPr lang="en-US" b="0" baseline="30000" dirty="0" smtClean="0"/>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1_Title_Content-SIDEBAR">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381000" y="3170238"/>
            <a:ext cx="3581400" cy="1096962"/>
          </a:xfrm>
        </p:spPr>
        <p:txBody>
          <a:bodyPr anchor="t">
            <a:noAutofit/>
          </a:bodyPr>
          <a:lstStyle>
            <a:lvl1pPr marL="0" indent="0">
              <a:buNone/>
              <a:defRPr sz="2400" b="1">
                <a:solidFill>
                  <a:srgbClr val="40404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0" y="1752601"/>
            <a:ext cx="4419600" cy="1447799"/>
          </a:xfrm>
        </p:spPr>
        <p:txBody>
          <a:bodyPr/>
          <a:lstStyle>
            <a:lvl1pPr>
              <a:lnSpc>
                <a:spcPct val="110000"/>
              </a:lnSpc>
              <a:spcAft>
                <a:spcPts val="0"/>
              </a:spcAft>
              <a:defRPr sz="2000"/>
            </a:lvl1pPr>
            <a:lvl2pPr marL="457200" indent="0">
              <a:lnSpc>
                <a:spcPct val="110000"/>
              </a:lnSpc>
              <a:spcAft>
                <a:spcPts val="0"/>
              </a:spcAft>
              <a:buNone/>
              <a:defRPr sz="18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p:txBody>
      </p:sp>
      <p:sp>
        <p:nvSpPr>
          <p:cNvPr id="12" name="Rectangle 11"/>
          <p:cNvSpPr/>
          <p:nvPr userDrawn="1"/>
        </p:nvSpPr>
        <p:spPr>
          <a:xfrm>
            <a:off x="0" y="0"/>
            <a:ext cx="9144000" cy="990600"/>
          </a:xfrm>
          <a:prstGeom prst="rect">
            <a:avLst/>
          </a:prstGeom>
          <a:solidFill>
            <a:schemeClr val="bg1"/>
          </a:solidFill>
          <a:ln>
            <a:noFill/>
          </a:ln>
          <a:effectLst>
            <a:outerShdw blurRad="171450" dist="48387" dir="5400000" rotWithShape="0">
              <a:srgbClr val="000000">
                <a:alpha val="15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13" name="Picture 12" descr="Dinsmore PPT banner-bottom.jpg"/>
          <p:cNvPicPr>
            <a:picLocks noChangeAspect="1"/>
          </p:cNvPicPr>
          <p:nvPr userDrawn="1"/>
        </p:nvPicPr>
        <p:blipFill rotWithShape="1">
          <a:blip r:embed="rId2" cstate="screen">
            <a:extLst>
              <a:ext uri="{28A0092B-C50C-407E-A947-70E740481C1C}">
                <a14:useLocalDpi xmlns:a14="http://schemas.microsoft.com/office/drawing/2010/main" xmlns=""/>
              </a:ext>
            </a:extLst>
          </a:blip>
          <a:srcRect/>
          <a:stretch/>
        </p:blipFill>
        <p:spPr>
          <a:xfrm>
            <a:off x="241300" y="227836"/>
            <a:ext cx="2197100" cy="686564"/>
          </a:xfrm>
          <a:prstGeom prst="rect">
            <a:avLst/>
          </a:prstGeom>
        </p:spPr>
      </p:pic>
      <p:sp>
        <p:nvSpPr>
          <p:cNvPr id="11" name="Content Placeholder 3"/>
          <p:cNvSpPr>
            <a:spLocks noGrp="1"/>
          </p:cNvSpPr>
          <p:nvPr>
            <p:ph sz="half" idx="13"/>
          </p:nvPr>
        </p:nvSpPr>
        <p:spPr>
          <a:xfrm>
            <a:off x="4572000" y="2971800"/>
            <a:ext cx="4419600" cy="1447799"/>
          </a:xfrm>
        </p:spPr>
        <p:txBody>
          <a:bodyPr/>
          <a:lstStyle>
            <a:lvl1pPr>
              <a:lnSpc>
                <a:spcPct val="110000"/>
              </a:lnSpc>
              <a:spcAft>
                <a:spcPts val="0"/>
              </a:spcAft>
              <a:defRPr sz="2000"/>
            </a:lvl1pPr>
            <a:lvl2pPr marL="457200" indent="0">
              <a:lnSpc>
                <a:spcPct val="110000"/>
              </a:lnSpc>
              <a:spcAft>
                <a:spcPts val="0"/>
              </a:spcAft>
              <a:buNone/>
              <a:defRPr sz="18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p:txBody>
      </p:sp>
      <p:sp>
        <p:nvSpPr>
          <p:cNvPr id="18" name="Content Placeholder 3"/>
          <p:cNvSpPr>
            <a:spLocks noGrp="1"/>
          </p:cNvSpPr>
          <p:nvPr>
            <p:ph sz="half" idx="14"/>
          </p:nvPr>
        </p:nvSpPr>
        <p:spPr>
          <a:xfrm>
            <a:off x="4572000" y="4419600"/>
            <a:ext cx="4419600" cy="1447799"/>
          </a:xfrm>
        </p:spPr>
        <p:txBody>
          <a:bodyPr/>
          <a:lstStyle>
            <a:lvl1pPr>
              <a:lnSpc>
                <a:spcPct val="110000"/>
              </a:lnSpc>
              <a:spcAft>
                <a:spcPts val="0"/>
              </a:spcAft>
              <a:defRPr sz="2000"/>
            </a:lvl1pPr>
            <a:lvl2pPr marL="457200" indent="0">
              <a:lnSpc>
                <a:spcPct val="110000"/>
              </a:lnSpc>
              <a:spcAft>
                <a:spcPts val="0"/>
              </a:spcAft>
              <a:buNone/>
              <a:defRPr sz="18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p:txBody>
      </p:sp>
      <p:cxnSp>
        <p:nvCxnSpPr>
          <p:cNvPr id="19" name="Straight Connector 18"/>
          <p:cNvCxnSpPr/>
          <p:nvPr userDrawn="1"/>
        </p:nvCxnSpPr>
        <p:spPr>
          <a:xfrm>
            <a:off x="4495800" y="1752600"/>
            <a:ext cx="0" cy="4038600"/>
          </a:xfrm>
          <a:prstGeom prst="line">
            <a:avLst/>
          </a:prstGeom>
          <a:ln w="127000" cmpd="sng">
            <a:solidFill>
              <a:srgbClr val="FFFFFF"/>
            </a:solidFill>
          </a:ln>
        </p:spPr>
        <p:style>
          <a:lnRef idx="1">
            <a:schemeClr val="accent5"/>
          </a:lnRef>
          <a:fillRef idx="0">
            <a:schemeClr val="accent5"/>
          </a:fillRef>
          <a:effectRef idx="0">
            <a:schemeClr val="accent5"/>
          </a:effectRef>
          <a:fontRef idx="minor">
            <a:schemeClr val="tx1"/>
          </a:fontRef>
        </p:style>
      </p:cxnSp>
      <p:sp>
        <p:nvSpPr>
          <p:cNvPr id="24" name="Footer Placeholder 4"/>
          <p:cNvSpPr>
            <a:spLocks noGrp="1"/>
          </p:cNvSpPr>
          <p:nvPr>
            <p:ph type="ftr" sz="quarter" idx="3"/>
          </p:nvPr>
        </p:nvSpPr>
        <p:spPr>
          <a:xfrm>
            <a:off x="457200" y="6324599"/>
            <a:ext cx="4495800" cy="381001"/>
          </a:xfrm>
          <a:prstGeom prst="rect">
            <a:avLst/>
          </a:prstGeom>
        </p:spPr>
        <p:txBody>
          <a:bodyPr/>
          <a:lstStyle>
            <a:lvl1pPr>
              <a:defRPr sz="1000">
                <a:solidFill>
                  <a:schemeClr val="bg1">
                    <a:lumMod val="50000"/>
                  </a:schemeClr>
                </a:solidFill>
              </a:defRPr>
            </a:lvl1pPr>
          </a:lstStyle>
          <a:p>
            <a:r>
              <a:rPr lang="en-US" smtClean="0"/>
              <a:t>Presentation Title</a:t>
            </a:r>
            <a:endParaRPr lang="en-US" dirty="0"/>
          </a:p>
        </p:txBody>
      </p:sp>
      <p:sp>
        <p:nvSpPr>
          <p:cNvPr id="26" name="Slide Number Placeholder 5"/>
          <p:cNvSpPr>
            <a:spLocks noGrp="1"/>
          </p:cNvSpPr>
          <p:nvPr>
            <p:ph type="sldNum" sz="quarter" idx="4"/>
          </p:nvPr>
        </p:nvSpPr>
        <p:spPr>
          <a:xfrm>
            <a:off x="8174736" y="6400800"/>
            <a:ext cx="381000" cy="304800"/>
          </a:xfrm>
          <a:prstGeom prst="rect">
            <a:avLst/>
          </a:prstGeom>
        </p:spPr>
        <p:txBody>
          <a:bodyPr/>
          <a:lstStyle>
            <a:lvl1pPr algn="ctr">
              <a:defRPr sz="1100" b="1">
                <a:solidFill>
                  <a:srgbClr val="7F7F7F"/>
                </a:solidFill>
              </a:defRPr>
            </a:lvl1pPr>
          </a:lstStyle>
          <a:p>
            <a:fld id="{A6D1340B-B320-4949-80C8-72CFFBD72CAA}" type="slidenum">
              <a:rPr lang="en-US" smtClean="0"/>
              <a:pPr/>
              <a:t>‹#›</a:t>
            </a:fld>
            <a:endParaRPr lang="en-US" b="0" baseline="30000" dirty="0" smtClean="0"/>
          </a:p>
        </p:txBody>
      </p:sp>
    </p:spTree>
    <p:extLst>
      <p:ext uri="{BB962C8B-B14F-4D97-AF65-F5344CB8AC3E}">
        <p14:creationId xmlns:p14="http://schemas.microsoft.com/office/powerpoint/2010/main" xmlns="" val="2688127298"/>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81000" y="4800600"/>
            <a:ext cx="5486400" cy="566738"/>
          </a:xfrm>
        </p:spPr>
        <p:txBody>
          <a:bodyPr anchor="b"/>
          <a:lstStyle>
            <a:lvl1pPr algn="l">
              <a:defRPr sz="2000" b="1"/>
            </a:lvl1pPr>
          </a:lstStyle>
          <a:p>
            <a:r>
              <a:rPr lang="en-US" dirty="0" smtClean="0"/>
              <a:t>Click to edit Master title style</a:t>
            </a:r>
            <a:endParaRPr lang="en-US" dirty="0"/>
          </a:p>
        </p:txBody>
      </p:sp>
      <p:sp>
        <p:nvSpPr>
          <p:cNvPr id="3" name="Picture Placeholder 2"/>
          <p:cNvSpPr>
            <a:spLocks noGrp="1"/>
          </p:cNvSpPr>
          <p:nvPr>
            <p:ph type="pic" idx="1"/>
          </p:nvPr>
        </p:nvSpPr>
        <p:spPr>
          <a:xfrm>
            <a:off x="381000" y="612775"/>
            <a:ext cx="83820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381000" y="5367338"/>
            <a:ext cx="5486400" cy="804862"/>
          </a:xfrm>
        </p:spPr>
        <p:txBody>
          <a:bodyPr/>
          <a:lstStyle>
            <a:lvl1pPr marL="0" indent="0">
              <a:buNone/>
              <a:defRPr sz="1400" b="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9" name="Footer Placeholder 4"/>
          <p:cNvSpPr>
            <a:spLocks noGrp="1"/>
          </p:cNvSpPr>
          <p:nvPr>
            <p:ph type="ftr" sz="quarter" idx="3"/>
          </p:nvPr>
        </p:nvSpPr>
        <p:spPr>
          <a:xfrm>
            <a:off x="457200" y="6324599"/>
            <a:ext cx="4495800" cy="381001"/>
          </a:xfrm>
          <a:prstGeom prst="rect">
            <a:avLst/>
          </a:prstGeom>
        </p:spPr>
        <p:txBody>
          <a:bodyPr/>
          <a:lstStyle>
            <a:lvl1pPr>
              <a:defRPr sz="1000">
                <a:solidFill>
                  <a:schemeClr val="bg1">
                    <a:lumMod val="50000"/>
                  </a:schemeClr>
                </a:solidFill>
              </a:defRPr>
            </a:lvl1pPr>
          </a:lstStyle>
          <a:p>
            <a:r>
              <a:rPr lang="en-US" smtClean="0"/>
              <a:t>Presentation Title</a:t>
            </a:r>
            <a:endParaRPr lang="en-US" dirty="0"/>
          </a:p>
        </p:txBody>
      </p:sp>
      <p:sp>
        <p:nvSpPr>
          <p:cNvPr id="10" name="Slide Number Placeholder 5"/>
          <p:cNvSpPr>
            <a:spLocks noGrp="1"/>
          </p:cNvSpPr>
          <p:nvPr>
            <p:ph type="sldNum" sz="quarter" idx="4"/>
          </p:nvPr>
        </p:nvSpPr>
        <p:spPr>
          <a:xfrm>
            <a:off x="8174736" y="6400800"/>
            <a:ext cx="381000" cy="304800"/>
          </a:xfrm>
          <a:prstGeom prst="rect">
            <a:avLst/>
          </a:prstGeom>
        </p:spPr>
        <p:txBody>
          <a:bodyPr/>
          <a:lstStyle>
            <a:lvl1pPr algn="ctr">
              <a:defRPr sz="1100" b="1">
                <a:solidFill>
                  <a:srgbClr val="7F7F7F"/>
                </a:solidFill>
              </a:defRPr>
            </a:lvl1pPr>
          </a:lstStyle>
          <a:p>
            <a:fld id="{A6D1340B-B320-4949-80C8-72CFFBD72CAA}" type="slidenum">
              <a:rPr lang="en-US" smtClean="0"/>
              <a:pPr/>
              <a:t>‹#›</a:t>
            </a:fld>
            <a:endParaRPr lang="en-US" b="0" baseline="30000" dirty="0" smtClean="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Simple_Title Slide">
    <p:spTree>
      <p:nvGrpSpPr>
        <p:cNvPr id="1" name=""/>
        <p:cNvGrpSpPr/>
        <p:nvPr/>
      </p:nvGrpSpPr>
      <p:grpSpPr>
        <a:xfrm>
          <a:off x="0" y="0"/>
          <a:ext cx="0" cy="0"/>
          <a:chOff x="0" y="0"/>
          <a:chExt cx="0" cy="0"/>
        </a:xfrm>
      </p:grpSpPr>
      <p:sp>
        <p:nvSpPr>
          <p:cNvPr id="16" name="Rectangle 15"/>
          <p:cNvSpPr/>
          <p:nvPr userDrawn="1"/>
        </p:nvSpPr>
        <p:spPr>
          <a:xfrm>
            <a:off x="0" y="6324600"/>
            <a:ext cx="9144000" cy="5334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685800" y="1371600"/>
            <a:ext cx="7467600" cy="1524000"/>
          </a:xfrm>
        </p:spPr>
        <p:txBody>
          <a:bodyPr>
            <a:noAutofit/>
          </a:bodyPr>
          <a:lstStyle>
            <a:lvl1pPr>
              <a:defRPr sz="3200" b="1">
                <a:solidFill>
                  <a:srgbClr val="404040"/>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685800" y="2971800"/>
            <a:ext cx="7467600" cy="762000"/>
          </a:xfrm>
        </p:spPr>
        <p:txBody>
          <a:bodyPr/>
          <a:lstStyle>
            <a:lvl1pPr marL="0" indent="0" algn="l">
              <a:buNone/>
              <a:defRPr b="0">
                <a:solidFill>
                  <a:srgbClr val="404040"/>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pic>
        <p:nvPicPr>
          <p:cNvPr id="10" name="Picture 9" descr="Dinsmore PPT banner-bottom.jpg"/>
          <p:cNvPicPr>
            <a:picLocks noChangeAspect="1"/>
          </p:cNvPicPr>
          <p:nvPr userDrawn="1"/>
        </p:nvPicPr>
        <p:blipFill rotWithShape="1">
          <a:blip r:embed="rId2" cstate="screen">
            <a:extLst>
              <a:ext uri="{28A0092B-C50C-407E-A947-70E740481C1C}">
                <a14:useLocalDpi xmlns:a14="http://schemas.microsoft.com/office/drawing/2010/main" xmlns=""/>
              </a:ext>
            </a:extLst>
          </a:blip>
          <a:srcRect b="26386"/>
          <a:stretch/>
        </p:blipFill>
        <p:spPr>
          <a:xfrm>
            <a:off x="533400" y="5562600"/>
            <a:ext cx="3185995" cy="732883"/>
          </a:xfrm>
          <a:prstGeom prst="rect">
            <a:avLst/>
          </a:prstGeom>
          <a:effectLst>
            <a:reflection blurRad="6350" stA="20000" endA="300" endPos="28000" dist="38100" dir="5400000" sy="-100000" algn="bl" rotWithShape="0"/>
          </a:effectLst>
        </p:spPr>
      </p:pic>
      <p:sp>
        <p:nvSpPr>
          <p:cNvPr id="13" name="Date Placeholder 18"/>
          <p:cNvSpPr>
            <a:spLocks noGrp="1"/>
          </p:cNvSpPr>
          <p:nvPr>
            <p:ph type="dt" sz="half" idx="14"/>
          </p:nvPr>
        </p:nvSpPr>
        <p:spPr>
          <a:xfrm>
            <a:off x="7620000" y="6400800"/>
            <a:ext cx="1143000" cy="304800"/>
          </a:xfrm>
          <a:prstGeom prst="rect">
            <a:avLst/>
          </a:prstGeom>
        </p:spPr>
        <p:txBody>
          <a:bodyPr/>
          <a:lstStyle>
            <a:lvl1pPr algn="ctr">
              <a:defRPr sz="1200">
                <a:solidFill>
                  <a:schemeClr val="bg1">
                    <a:lumMod val="50000"/>
                  </a:schemeClr>
                </a:solidFill>
              </a:defRPr>
            </a:lvl1pPr>
          </a:lstStyle>
          <a:p>
            <a:endParaRPr lang="en-US" dirty="0"/>
          </a:p>
        </p:txBody>
      </p:sp>
      <p:sp>
        <p:nvSpPr>
          <p:cNvPr id="14" name="Chevron 13">
            <a:hlinkClick r:id="" action="ppaction://hlinkshowjump?jump=nextslide"/>
          </p:cNvPr>
          <p:cNvSpPr>
            <a:spLocks noChangeAspect="1"/>
          </p:cNvSpPr>
          <p:nvPr userDrawn="1"/>
        </p:nvSpPr>
        <p:spPr>
          <a:xfrm>
            <a:off x="8610600" y="6464808"/>
            <a:ext cx="135147" cy="152400"/>
          </a:xfrm>
          <a:prstGeom prst="chevron">
            <a:avLst/>
          </a:prstGeom>
          <a:solidFill>
            <a:srgbClr val="009AE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xmlns="" val="2214428079"/>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Closing Slide">
    <p:spTree>
      <p:nvGrpSpPr>
        <p:cNvPr id="1" name=""/>
        <p:cNvGrpSpPr/>
        <p:nvPr/>
      </p:nvGrpSpPr>
      <p:grpSpPr>
        <a:xfrm>
          <a:off x="0" y="0"/>
          <a:ext cx="0" cy="0"/>
          <a:chOff x="0" y="0"/>
          <a:chExt cx="0" cy="0"/>
        </a:xfrm>
      </p:grpSpPr>
      <p:pic>
        <p:nvPicPr>
          <p:cNvPr id="9" name="Picture 8" descr="LMAT.jpg"/>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797040" y="3048000"/>
            <a:ext cx="7661160" cy="850900"/>
          </a:xfrm>
          <a:prstGeom prst="rect">
            <a:avLst/>
          </a:prstGeom>
        </p:spPr>
      </p:pic>
      <p:sp>
        <p:nvSpPr>
          <p:cNvPr id="10" name="Rectangle 9"/>
          <p:cNvSpPr/>
          <p:nvPr userDrawn="1"/>
        </p:nvSpPr>
        <p:spPr>
          <a:xfrm>
            <a:off x="0" y="6324600"/>
            <a:ext cx="9144000" cy="5334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Chevron 10">
            <a:hlinkClick r:id="" action="ppaction://hlinkshowjump?jump=endshow"/>
          </p:cNvPr>
          <p:cNvSpPr>
            <a:spLocks noChangeAspect="1"/>
          </p:cNvSpPr>
          <p:nvPr userDrawn="1"/>
        </p:nvSpPr>
        <p:spPr>
          <a:xfrm>
            <a:off x="8610600" y="6464808"/>
            <a:ext cx="135147" cy="152400"/>
          </a:xfrm>
          <a:prstGeom prst="chevron">
            <a:avLst/>
          </a:prstGeom>
          <a:solidFill>
            <a:srgbClr val="009AE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lvl1pPr>
              <a:defRPr>
                <a:solidFill>
                  <a:schemeClr val="tx1"/>
                </a:solidFill>
              </a:defRPr>
            </a:lvl1pPr>
          </a:lstStyle>
          <a:p>
            <a:r>
              <a:rPr lang="en-US" dirty="0"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a:xfrm>
            <a:off x="457200" y="6400800"/>
            <a:ext cx="914400" cy="304800"/>
          </a:xfrm>
          <a:prstGeom prst="rect">
            <a:avLst/>
          </a:prstGeom>
        </p:spPr>
        <p:txBody>
          <a:bodyPr/>
          <a:lstStyle/>
          <a:p>
            <a:endParaRPr lang="en-US"/>
          </a:p>
        </p:txBody>
      </p:sp>
      <p:sp>
        <p:nvSpPr>
          <p:cNvPr id="5" name="Footer Placeholder 4"/>
          <p:cNvSpPr>
            <a:spLocks noGrp="1"/>
          </p:cNvSpPr>
          <p:nvPr>
            <p:ph type="ftr" sz="quarter" idx="11"/>
          </p:nvPr>
        </p:nvSpPr>
        <p:spPr>
          <a:xfrm>
            <a:off x="2209800" y="6400800"/>
            <a:ext cx="990600" cy="304800"/>
          </a:xfrm>
          <a:prstGeom prst="rect">
            <a:avLst/>
          </a:prstGeom>
        </p:spPr>
        <p:txBody>
          <a:bodyPr/>
          <a:lstStyle/>
          <a:p>
            <a:r>
              <a:rPr lang="en-US" smtClean="0"/>
              <a:t>Presentation Title</a:t>
            </a:r>
            <a:endParaRPr lang="en-US"/>
          </a:p>
        </p:txBody>
      </p:sp>
      <p:sp>
        <p:nvSpPr>
          <p:cNvPr id="6" name="Slide Number Placeholder 5"/>
          <p:cNvSpPr>
            <a:spLocks noGrp="1"/>
          </p:cNvSpPr>
          <p:nvPr>
            <p:ph type="sldNum" sz="quarter" idx="12"/>
          </p:nvPr>
        </p:nvSpPr>
        <p:spPr>
          <a:xfrm>
            <a:off x="1371600" y="6400800"/>
            <a:ext cx="838200" cy="304800"/>
          </a:xfrm>
          <a:prstGeom prst="rect">
            <a:avLst/>
          </a:prstGeom>
        </p:spPr>
        <p:txBody>
          <a:bodyPr/>
          <a:lstStyle/>
          <a:p>
            <a:fld id="{A6D1340B-B320-4949-80C8-72CFFBD72CAA}" type="slidenum">
              <a:rPr lang="en-US" smtClean="0"/>
              <a:pPr/>
              <a:t>‹#›</a:t>
            </a:fld>
            <a:endParaRPr lang="en-US"/>
          </a:p>
        </p:txBody>
      </p:sp>
      <p:pic>
        <p:nvPicPr>
          <p:cNvPr id="7" name="Picture 6" descr="Dinsmore PPT banner-bottom.jpg"/>
          <p:cNvPicPr>
            <a:picLocks noChangeAspect="1"/>
          </p:cNvPicPr>
          <p:nvPr userDrawn="1"/>
        </p:nvPicPr>
        <p:blipFill rotWithShape="1">
          <a:blip r:embed="rId2" cstate="print"/>
          <a:srcRect l="4157" t="70088" r="74097" b="10282"/>
          <a:stretch/>
        </p:blipFill>
        <p:spPr>
          <a:xfrm>
            <a:off x="6587856" y="6129659"/>
            <a:ext cx="2121602" cy="519155"/>
          </a:xfrm>
          <a:prstGeom prst="rect">
            <a:avLst/>
          </a:prstGeom>
        </p:spPr>
      </p:pic>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41B4F3A0-0753-41F8-BFDB-E66D8C091131}" type="datetimeFigureOut">
              <a:rPr lang="en-US" smtClean="0"/>
              <a:pPr/>
              <a:t>7/20/2016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BFAD7BA-5941-4B0A-A7B7-4BB4FD462DEF}"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3_CALLOUT/DIVIDER-BLUE ">
    <p:spTree>
      <p:nvGrpSpPr>
        <p:cNvPr id="1" name=""/>
        <p:cNvGrpSpPr/>
        <p:nvPr/>
      </p:nvGrpSpPr>
      <p:grpSpPr>
        <a:xfrm>
          <a:off x="0" y="0"/>
          <a:ext cx="0" cy="0"/>
          <a:chOff x="0" y="0"/>
          <a:chExt cx="0" cy="0"/>
        </a:xfrm>
      </p:grpSpPr>
      <p:sp>
        <p:nvSpPr>
          <p:cNvPr id="10" name="Rectangle 9"/>
          <p:cNvSpPr/>
          <p:nvPr userDrawn="1"/>
        </p:nvSpPr>
        <p:spPr>
          <a:xfrm flipV="1">
            <a:off x="0" y="0"/>
            <a:ext cx="9153271" cy="6172200"/>
          </a:xfrm>
          <a:prstGeom prst="rect">
            <a:avLst/>
          </a:prstGeom>
          <a:gradFill flip="none" rotWithShape="1">
            <a:gsLst>
              <a:gs pos="86000">
                <a:srgbClr val="1B7BC0"/>
              </a:gs>
              <a:gs pos="100000">
                <a:srgbClr val="1668A5"/>
              </a:gs>
            </a:gsLst>
            <a:lin ang="16200000" scaled="0"/>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n>
                <a:noFill/>
              </a:ln>
              <a:solidFill>
                <a:srgbClr val="1B7BC0"/>
              </a:solidFill>
            </a:endParaRPr>
          </a:p>
        </p:txBody>
      </p:sp>
      <p:sp>
        <p:nvSpPr>
          <p:cNvPr id="27" name="Slide Number Placeholder 5"/>
          <p:cNvSpPr>
            <a:spLocks noGrp="1"/>
          </p:cNvSpPr>
          <p:nvPr>
            <p:ph type="sldNum" sz="quarter" idx="4"/>
          </p:nvPr>
        </p:nvSpPr>
        <p:spPr>
          <a:xfrm>
            <a:off x="8174736" y="6400800"/>
            <a:ext cx="381000" cy="304800"/>
          </a:xfrm>
          <a:prstGeom prst="rect">
            <a:avLst/>
          </a:prstGeom>
        </p:spPr>
        <p:txBody>
          <a:bodyPr/>
          <a:lstStyle>
            <a:lvl1pPr algn="r">
              <a:defRPr sz="1200" b="1">
                <a:solidFill>
                  <a:schemeClr val="tx1">
                    <a:lumMod val="75000"/>
                    <a:lumOff val="25000"/>
                  </a:schemeClr>
                </a:solidFill>
              </a:defRPr>
            </a:lvl1pPr>
          </a:lstStyle>
          <a:p>
            <a:fld id="{A6D1340B-B320-4949-80C8-72CFFBD72CAA}" type="slidenum">
              <a:rPr lang="en-US" smtClean="0"/>
              <a:pPr/>
              <a:t>‹#›</a:t>
            </a:fld>
            <a:endParaRPr lang="en-US" b="0" baseline="30000" dirty="0" smtClean="0"/>
          </a:p>
        </p:txBody>
      </p:sp>
      <p:sp>
        <p:nvSpPr>
          <p:cNvPr id="9" name="Title 1"/>
          <p:cNvSpPr>
            <a:spLocks noGrp="1"/>
          </p:cNvSpPr>
          <p:nvPr>
            <p:ph type="ctrTitle" hasCustomPrompt="1"/>
          </p:nvPr>
        </p:nvSpPr>
        <p:spPr>
          <a:xfrm>
            <a:off x="609600" y="2895600"/>
            <a:ext cx="7467600" cy="1524000"/>
          </a:xfrm>
        </p:spPr>
        <p:txBody>
          <a:bodyPr>
            <a:noAutofit/>
          </a:bodyPr>
          <a:lstStyle>
            <a:lvl1pPr>
              <a:defRPr sz="2800" b="1">
                <a:solidFill>
                  <a:schemeClr val="bg1"/>
                </a:solidFill>
              </a:defRPr>
            </a:lvl1pPr>
          </a:lstStyle>
          <a:p>
            <a:r>
              <a:rPr lang="en-US" dirty="0" smtClean="0"/>
              <a:t>CLICK TO EDIT MASTER TITLE STYLE</a:t>
            </a:r>
            <a:endParaRPr lang="en-US" dirty="0"/>
          </a:p>
        </p:txBody>
      </p:sp>
      <p:sp>
        <p:nvSpPr>
          <p:cNvPr id="13" name="Subtitle 2"/>
          <p:cNvSpPr>
            <a:spLocks noGrp="1"/>
          </p:cNvSpPr>
          <p:nvPr>
            <p:ph type="subTitle" idx="1"/>
          </p:nvPr>
        </p:nvSpPr>
        <p:spPr>
          <a:xfrm>
            <a:off x="609600" y="4495800"/>
            <a:ext cx="7467600" cy="762000"/>
          </a:xfrm>
        </p:spPr>
        <p:txBody>
          <a:bodyPr/>
          <a:lstStyle>
            <a:lvl1pPr marL="0" indent="0" algn="l">
              <a:buNone/>
              <a:defRPr b="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pic>
        <p:nvPicPr>
          <p:cNvPr id="14" name="Picture 2" descr="C:\Users\mgatwood\Documents\Power Point Presentations\WV Division of Financial I.png"/>
          <p:cNvPicPr>
            <a:picLocks noChangeAspect="1" noChangeArrowheads="1"/>
          </p:cNvPicPr>
          <p:nvPr userDrawn="1"/>
        </p:nvPicPr>
        <p:blipFill>
          <a:blip r:embed="rId2" cstate="print"/>
          <a:srcRect/>
          <a:stretch>
            <a:fillRect/>
          </a:stretch>
        </p:blipFill>
        <p:spPr bwMode="auto">
          <a:xfrm>
            <a:off x="3276600" y="6212176"/>
            <a:ext cx="4605337" cy="645824"/>
          </a:xfrm>
          <a:prstGeom prst="rect">
            <a:avLst/>
          </a:prstGeom>
          <a:noFill/>
        </p:spPr>
      </p:pic>
      <p:pic>
        <p:nvPicPr>
          <p:cNvPr id="5122" name="Picture 2" descr="S:\Marketing\Graphics\! Dinsmore Logo\Logomark only\Dinsmore-logomark-cmyk.png"/>
          <p:cNvPicPr>
            <a:picLocks noChangeAspect="1" noChangeArrowheads="1"/>
          </p:cNvPicPr>
          <p:nvPr userDrawn="1"/>
        </p:nvPicPr>
        <p:blipFill>
          <a:blip r:embed="rId3" cstate="print"/>
          <a:srcRect/>
          <a:stretch>
            <a:fillRect/>
          </a:stretch>
        </p:blipFill>
        <p:spPr bwMode="auto">
          <a:xfrm>
            <a:off x="533400" y="6254433"/>
            <a:ext cx="1905000" cy="451167"/>
          </a:xfrm>
          <a:prstGeom prst="rect">
            <a:avLst/>
          </a:prstGeom>
          <a:noFill/>
        </p:spPr>
      </p:pic>
    </p:spTree>
    <p:extLst>
      <p:ext uri="{BB962C8B-B14F-4D97-AF65-F5344CB8AC3E}">
        <p14:creationId xmlns:p14="http://schemas.microsoft.com/office/powerpoint/2010/main" xmlns="" val="8757323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2_PRESENTER Slide">
    <p:spTree>
      <p:nvGrpSpPr>
        <p:cNvPr id="1" name=""/>
        <p:cNvGrpSpPr/>
        <p:nvPr/>
      </p:nvGrpSpPr>
      <p:grpSpPr>
        <a:xfrm>
          <a:off x="0" y="0"/>
          <a:ext cx="0" cy="0"/>
          <a:chOff x="0" y="0"/>
          <a:chExt cx="0" cy="0"/>
        </a:xfrm>
      </p:grpSpPr>
      <p:sp>
        <p:nvSpPr>
          <p:cNvPr id="20" name="Rectangle 19"/>
          <p:cNvSpPr/>
          <p:nvPr userDrawn="1"/>
        </p:nvSpPr>
        <p:spPr>
          <a:xfrm flipV="1">
            <a:off x="0" y="0"/>
            <a:ext cx="9144000" cy="5257800"/>
          </a:xfrm>
          <a:prstGeom prst="rect">
            <a:avLst/>
          </a:prstGeom>
          <a:solidFill>
            <a:srgbClr val="1B7BC0"/>
          </a:solidFill>
          <a:ln>
            <a:noFill/>
          </a:ln>
          <a:effectLst>
            <a:outerShdw blurRad="203200" dist="50800" dir="5400000" algn="tl" rotWithShape="0">
              <a:srgbClr val="000000">
                <a:alpha val="25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n>
                <a:noFill/>
              </a:ln>
              <a:solidFill>
                <a:srgbClr val="1B7BC0"/>
              </a:solidFill>
            </a:endParaRPr>
          </a:p>
        </p:txBody>
      </p:sp>
      <p:sp>
        <p:nvSpPr>
          <p:cNvPr id="18" name="Rectangle 17"/>
          <p:cNvSpPr/>
          <p:nvPr userDrawn="1"/>
        </p:nvSpPr>
        <p:spPr>
          <a:xfrm>
            <a:off x="0" y="6172200"/>
            <a:ext cx="9144000" cy="7620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Content Placeholder 3"/>
          <p:cNvSpPr>
            <a:spLocks noGrp="1"/>
          </p:cNvSpPr>
          <p:nvPr>
            <p:ph sz="half" idx="2"/>
          </p:nvPr>
        </p:nvSpPr>
        <p:spPr>
          <a:xfrm>
            <a:off x="1295400" y="838200"/>
            <a:ext cx="4419600" cy="1173163"/>
          </a:xfrm>
        </p:spPr>
        <p:txBody>
          <a:bodyPr>
            <a:normAutofit/>
          </a:bodyPr>
          <a:lstStyle>
            <a:lvl1pPr>
              <a:lnSpc>
                <a:spcPct val="110000"/>
              </a:lnSpc>
              <a:spcBef>
                <a:spcPts val="0"/>
              </a:spcBef>
              <a:spcAft>
                <a:spcPts val="300"/>
              </a:spcAft>
              <a:defRPr sz="2000">
                <a:solidFill>
                  <a:srgbClr val="FFFFFF"/>
                </a:solidFill>
              </a:defRPr>
            </a:lvl1pPr>
            <a:lvl2pPr marL="457200" indent="0">
              <a:lnSpc>
                <a:spcPct val="110000"/>
              </a:lnSpc>
              <a:spcBef>
                <a:spcPts val="0"/>
              </a:spcBef>
              <a:spcAft>
                <a:spcPts val="300"/>
              </a:spcAft>
              <a:buNone/>
              <a:defRPr sz="1600">
                <a:solidFill>
                  <a:srgbClr val="FFFFFF"/>
                </a:solidFill>
              </a:defRPr>
            </a:lvl2pPr>
            <a:lvl3pPr marL="1143000" indent="0">
              <a:buFont typeface="Arial"/>
              <a:buNone/>
              <a:defRPr sz="1800"/>
            </a:lvl3pPr>
            <a:lvl4pPr marL="1371600" indent="0">
              <a:buNone/>
              <a:defRPr sz="1800"/>
            </a:lvl4pPr>
            <a:lvl5pPr marL="1828800" indent="0">
              <a:buNone/>
              <a:defRPr sz="14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Third level</a:t>
            </a:r>
          </a:p>
        </p:txBody>
      </p:sp>
      <p:sp>
        <p:nvSpPr>
          <p:cNvPr id="24" name="Content Placeholder 3"/>
          <p:cNvSpPr>
            <a:spLocks noGrp="1"/>
          </p:cNvSpPr>
          <p:nvPr>
            <p:ph sz="half" idx="13"/>
          </p:nvPr>
        </p:nvSpPr>
        <p:spPr>
          <a:xfrm>
            <a:off x="1295400" y="2057400"/>
            <a:ext cx="4419600" cy="1173163"/>
          </a:xfrm>
        </p:spPr>
        <p:txBody>
          <a:bodyPr>
            <a:normAutofit/>
          </a:bodyPr>
          <a:lstStyle>
            <a:lvl1pPr>
              <a:lnSpc>
                <a:spcPct val="110000"/>
              </a:lnSpc>
              <a:spcBef>
                <a:spcPts val="0"/>
              </a:spcBef>
              <a:spcAft>
                <a:spcPts val="300"/>
              </a:spcAft>
              <a:defRPr sz="2000">
                <a:solidFill>
                  <a:srgbClr val="FFFFFF"/>
                </a:solidFill>
              </a:defRPr>
            </a:lvl1pPr>
            <a:lvl2pPr marL="457200" indent="0">
              <a:lnSpc>
                <a:spcPct val="110000"/>
              </a:lnSpc>
              <a:spcBef>
                <a:spcPts val="0"/>
              </a:spcBef>
              <a:spcAft>
                <a:spcPts val="300"/>
              </a:spcAft>
              <a:buNone/>
              <a:defRPr sz="1600">
                <a:solidFill>
                  <a:srgbClr val="FFFFFF"/>
                </a:solidFill>
              </a:defRPr>
            </a:lvl2pPr>
            <a:lvl3pPr marL="1143000" indent="0">
              <a:buFont typeface="Arial"/>
              <a:buNone/>
              <a:defRPr sz="1800"/>
            </a:lvl3pPr>
            <a:lvl4pPr marL="1371600" indent="0">
              <a:buNone/>
              <a:defRPr sz="1800"/>
            </a:lvl4pPr>
            <a:lvl5pPr marL="1828800" indent="0">
              <a:buNone/>
              <a:defRPr sz="14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Third level</a:t>
            </a:r>
          </a:p>
        </p:txBody>
      </p:sp>
      <p:sp>
        <p:nvSpPr>
          <p:cNvPr id="25" name="Content Placeholder 3"/>
          <p:cNvSpPr>
            <a:spLocks noGrp="1"/>
          </p:cNvSpPr>
          <p:nvPr>
            <p:ph sz="half" idx="14"/>
          </p:nvPr>
        </p:nvSpPr>
        <p:spPr>
          <a:xfrm>
            <a:off x="1295400" y="3306763"/>
            <a:ext cx="4419600" cy="1173163"/>
          </a:xfrm>
        </p:spPr>
        <p:txBody>
          <a:bodyPr>
            <a:normAutofit/>
          </a:bodyPr>
          <a:lstStyle>
            <a:lvl1pPr>
              <a:lnSpc>
                <a:spcPct val="110000"/>
              </a:lnSpc>
              <a:spcBef>
                <a:spcPts val="0"/>
              </a:spcBef>
              <a:spcAft>
                <a:spcPts val="300"/>
              </a:spcAft>
              <a:defRPr sz="2000">
                <a:solidFill>
                  <a:srgbClr val="FFFFFF"/>
                </a:solidFill>
              </a:defRPr>
            </a:lvl1pPr>
            <a:lvl2pPr marL="457200" indent="0">
              <a:lnSpc>
                <a:spcPct val="110000"/>
              </a:lnSpc>
              <a:spcBef>
                <a:spcPts val="0"/>
              </a:spcBef>
              <a:spcAft>
                <a:spcPts val="300"/>
              </a:spcAft>
              <a:buNone/>
              <a:defRPr sz="1600">
                <a:solidFill>
                  <a:srgbClr val="FFFFFF"/>
                </a:solidFill>
              </a:defRPr>
            </a:lvl2pPr>
            <a:lvl3pPr marL="1143000" indent="0">
              <a:buFont typeface="Arial"/>
              <a:buNone/>
              <a:defRPr sz="1800"/>
            </a:lvl3pPr>
            <a:lvl4pPr marL="1371600" indent="0">
              <a:buNone/>
              <a:defRPr sz="1800"/>
            </a:lvl4pPr>
            <a:lvl5pPr marL="1828800" indent="0">
              <a:buNone/>
              <a:defRPr sz="14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Third level</a:t>
            </a:r>
          </a:p>
        </p:txBody>
      </p:sp>
      <p:pic>
        <p:nvPicPr>
          <p:cNvPr id="27" name="Picture 26" descr="Dinsmore PPT banner-bottom.jpg"/>
          <p:cNvPicPr>
            <a:picLocks noChangeAspect="1"/>
          </p:cNvPicPr>
          <p:nvPr userDrawn="1"/>
        </p:nvPicPr>
        <p:blipFill rotWithShape="1">
          <a:blip r:embed="rId2" cstate="screen">
            <a:extLst>
              <a:ext uri="{28A0092B-C50C-407E-A947-70E740481C1C}">
                <a14:useLocalDpi xmlns:a14="http://schemas.microsoft.com/office/drawing/2010/main" xmlns=""/>
              </a:ext>
            </a:extLst>
          </a:blip>
          <a:srcRect b="26386"/>
          <a:stretch/>
        </p:blipFill>
        <p:spPr>
          <a:xfrm>
            <a:off x="533400" y="5562600"/>
            <a:ext cx="3185995" cy="732883"/>
          </a:xfrm>
          <a:prstGeom prst="rect">
            <a:avLst/>
          </a:prstGeom>
          <a:effectLst>
            <a:reflection blurRad="6350" stA="20000" endA="300" endPos="28000" dist="38100" dir="5400000" sy="-100000" algn="bl" rotWithShape="0"/>
          </a:effectLst>
        </p:spPr>
      </p:pic>
      <p:sp>
        <p:nvSpPr>
          <p:cNvPr id="31" name="Slide Number Placeholder 5"/>
          <p:cNvSpPr>
            <a:spLocks noGrp="1"/>
          </p:cNvSpPr>
          <p:nvPr>
            <p:ph type="sldNum" sz="quarter" idx="4"/>
          </p:nvPr>
        </p:nvSpPr>
        <p:spPr>
          <a:xfrm>
            <a:off x="8174736" y="6400800"/>
            <a:ext cx="381000" cy="304800"/>
          </a:xfrm>
          <a:prstGeom prst="rect">
            <a:avLst/>
          </a:prstGeom>
        </p:spPr>
        <p:txBody>
          <a:bodyPr/>
          <a:lstStyle>
            <a:lvl1pPr algn="ctr">
              <a:defRPr sz="1100" b="1">
                <a:solidFill>
                  <a:srgbClr val="7F7F7F"/>
                </a:solidFill>
              </a:defRPr>
            </a:lvl1pPr>
          </a:lstStyle>
          <a:p>
            <a:fld id="{A6D1340B-B320-4949-80C8-72CFFBD72CAA}" type="slidenum">
              <a:rPr lang="en-US" smtClean="0"/>
              <a:pPr/>
              <a:t>‹#›</a:t>
            </a:fld>
            <a:endParaRPr lang="en-US" b="0" baseline="30000" dirty="0" smtClean="0"/>
          </a:p>
        </p:txBody>
      </p:sp>
      <p:sp>
        <p:nvSpPr>
          <p:cNvPr id="32" name="Chevron 31">
            <a:hlinkClick r:id="" action="ppaction://hlinkshowjump?jump=nextslide"/>
          </p:cNvPr>
          <p:cNvSpPr>
            <a:spLocks noChangeAspect="1"/>
          </p:cNvSpPr>
          <p:nvPr userDrawn="1"/>
        </p:nvSpPr>
        <p:spPr>
          <a:xfrm>
            <a:off x="8551653" y="6464808"/>
            <a:ext cx="135147" cy="152400"/>
          </a:xfrm>
          <a:prstGeom prst="chevron">
            <a:avLst/>
          </a:prstGeom>
          <a:solidFill>
            <a:srgbClr val="009AE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33" name="Chevron 32">
            <a:hlinkClick r:id="" action="ppaction://hlinkshowjump?jump=previousslide"/>
          </p:cNvPr>
          <p:cNvSpPr>
            <a:spLocks noChangeAspect="1"/>
          </p:cNvSpPr>
          <p:nvPr userDrawn="1"/>
        </p:nvSpPr>
        <p:spPr>
          <a:xfrm flipH="1">
            <a:off x="8045682" y="6464808"/>
            <a:ext cx="135147" cy="152400"/>
          </a:xfrm>
          <a:prstGeom prst="chevron">
            <a:avLst/>
          </a:prstGeom>
          <a:solidFill>
            <a:srgbClr val="009AE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and Content1">
    <p:spTree>
      <p:nvGrpSpPr>
        <p:cNvPr id="1" name=""/>
        <p:cNvGrpSpPr/>
        <p:nvPr/>
      </p:nvGrpSpPr>
      <p:grpSpPr>
        <a:xfrm>
          <a:off x="0" y="0"/>
          <a:ext cx="0" cy="0"/>
          <a:chOff x="0" y="0"/>
          <a:chExt cx="0" cy="0"/>
        </a:xfrm>
      </p:grpSpPr>
      <p:sp>
        <p:nvSpPr>
          <p:cNvPr id="8" name="Rectangle 7"/>
          <p:cNvSpPr/>
          <p:nvPr userDrawn="1"/>
        </p:nvSpPr>
        <p:spPr>
          <a:xfrm>
            <a:off x="0" y="6096001"/>
            <a:ext cx="9144000" cy="76200"/>
          </a:xfrm>
          <a:prstGeom prst="rect">
            <a:avLst/>
          </a:prstGeom>
          <a:solidFill>
            <a:srgbClr val="1B7BC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n>
                <a:noFill/>
              </a:ln>
              <a:solidFill>
                <a:srgbClr val="1B7BC0"/>
              </a:solidFill>
            </a:endParaRPr>
          </a:p>
        </p:txBody>
      </p:sp>
      <p:sp>
        <p:nvSpPr>
          <p:cNvPr id="18" name="Content Placeholder 3"/>
          <p:cNvSpPr>
            <a:spLocks noGrp="1"/>
          </p:cNvSpPr>
          <p:nvPr>
            <p:ph sz="half" idx="2"/>
          </p:nvPr>
        </p:nvSpPr>
        <p:spPr>
          <a:xfrm>
            <a:off x="533400" y="1311274"/>
            <a:ext cx="4419600" cy="1173163"/>
          </a:xfrm>
        </p:spPr>
        <p:txBody>
          <a:bodyPr>
            <a:normAutofit/>
          </a:bodyPr>
          <a:lstStyle>
            <a:lvl1pPr>
              <a:lnSpc>
                <a:spcPct val="110000"/>
              </a:lnSpc>
              <a:spcBef>
                <a:spcPts val="0"/>
              </a:spcBef>
              <a:spcAft>
                <a:spcPts val="300"/>
              </a:spcAft>
              <a:defRPr sz="2000">
                <a:solidFill>
                  <a:schemeClr val="tx1">
                    <a:lumMod val="95000"/>
                    <a:lumOff val="5000"/>
                  </a:schemeClr>
                </a:solidFill>
              </a:defRPr>
            </a:lvl1pPr>
            <a:lvl2pPr marL="457200" indent="0">
              <a:lnSpc>
                <a:spcPct val="110000"/>
              </a:lnSpc>
              <a:spcBef>
                <a:spcPts val="0"/>
              </a:spcBef>
              <a:spcAft>
                <a:spcPts val="300"/>
              </a:spcAft>
              <a:buNone/>
              <a:defRPr sz="1600">
                <a:solidFill>
                  <a:schemeClr val="tx1">
                    <a:lumMod val="95000"/>
                    <a:lumOff val="5000"/>
                  </a:schemeClr>
                </a:solidFill>
              </a:defRPr>
            </a:lvl2pPr>
            <a:lvl3pPr marL="1143000" indent="0">
              <a:buFont typeface="Arial"/>
              <a:buNone/>
              <a:defRPr sz="1800"/>
            </a:lvl3pPr>
            <a:lvl4pPr marL="1371600" indent="0">
              <a:buNone/>
              <a:defRPr sz="1800"/>
            </a:lvl4pPr>
            <a:lvl5pPr marL="1828800" indent="0">
              <a:buNone/>
              <a:defRPr sz="14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Third level</a:t>
            </a:r>
          </a:p>
        </p:txBody>
      </p:sp>
      <p:sp>
        <p:nvSpPr>
          <p:cNvPr id="20" name="Content Placeholder 3"/>
          <p:cNvSpPr>
            <a:spLocks noGrp="1"/>
          </p:cNvSpPr>
          <p:nvPr>
            <p:ph sz="half" idx="13"/>
          </p:nvPr>
        </p:nvSpPr>
        <p:spPr>
          <a:xfrm>
            <a:off x="533400" y="2530474"/>
            <a:ext cx="4419600" cy="1173163"/>
          </a:xfrm>
        </p:spPr>
        <p:txBody>
          <a:bodyPr>
            <a:normAutofit/>
          </a:bodyPr>
          <a:lstStyle>
            <a:lvl1pPr>
              <a:lnSpc>
                <a:spcPct val="110000"/>
              </a:lnSpc>
              <a:spcBef>
                <a:spcPts val="0"/>
              </a:spcBef>
              <a:spcAft>
                <a:spcPts val="300"/>
              </a:spcAft>
              <a:defRPr sz="2000">
                <a:solidFill>
                  <a:schemeClr val="tx1">
                    <a:lumMod val="95000"/>
                    <a:lumOff val="5000"/>
                  </a:schemeClr>
                </a:solidFill>
              </a:defRPr>
            </a:lvl1pPr>
            <a:lvl2pPr marL="457200" indent="0">
              <a:lnSpc>
                <a:spcPct val="110000"/>
              </a:lnSpc>
              <a:spcBef>
                <a:spcPts val="0"/>
              </a:spcBef>
              <a:spcAft>
                <a:spcPts val="300"/>
              </a:spcAft>
              <a:buNone/>
              <a:defRPr sz="1600">
                <a:solidFill>
                  <a:schemeClr val="tx1">
                    <a:lumMod val="95000"/>
                    <a:lumOff val="5000"/>
                  </a:schemeClr>
                </a:solidFill>
              </a:defRPr>
            </a:lvl2pPr>
            <a:lvl3pPr marL="1143000" indent="0">
              <a:buFont typeface="Arial"/>
              <a:buNone/>
              <a:defRPr sz="1800"/>
            </a:lvl3pPr>
            <a:lvl4pPr marL="1371600" indent="0">
              <a:buNone/>
              <a:defRPr sz="1800"/>
            </a:lvl4pPr>
            <a:lvl5pPr marL="1828800" indent="0">
              <a:buNone/>
              <a:defRPr sz="14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Third level</a:t>
            </a:r>
          </a:p>
        </p:txBody>
      </p:sp>
      <p:sp>
        <p:nvSpPr>
          <p:cNvPr id="21" name="Content Placeholder 3"/>
          <p:cNvSpPr>
            <a:spLocks noGrp="1"/>
          </p:cNvSpPr>
          <p:nvPr>
            <p:ph sz="half" idx="14"/>
          </p:nvPr>
        </p:nvSpPr>
        <p:spPr>
          <a:xfrm>
            <a:off x="533400" y="3779837"/>
            <a:ext cx="4419600" cy="1173163"/>
          </a:xfrm>
        </p:spPr>
        <p:txBody>
          <a:bodyPr>
            <a:normAutofit/>
          </a:bodyPr>
          <a:lstStyle>
            <a:lvl1pPr>
              <a:lnSpc>
                <a:spcPct val="110000"/>
              </a:lnSpc>
              <a:spcBef>
                <a:spcPts val="0"/>
              </a:spcBef>
              <a:spcAft>
                <a:spcPts val="300"/>
              </a:spcAft>
              <a:defRPr sz="2000">
                <a:solidFill>
                  <a:schemeClr val="tx1">
                    <a:lumMod val="95000"/>
                    <a:lumOff val="5000"/>
                  </a:schemeClr>
                </a:solidFill>
              </a:defRPr>
            </a:lvl1pPr>
            <a:lvl2pPr marL="457200" indent="0">
              <a:lnSpc>
                <a:spcPct val="110000"/>
              </a:lnSpc>
              <a:spcBef>
                <a:spcPts val="0"/>
              </a:spcBef>
              <a:spcAft>
                <a:spcPts val="300"/>
              </a:spcAft>
              <a:buNone/>
              <a:defRPr sz="1600">
                <a:solidFill>
                  <a:schemeClr val="tx1">
                    <a:lumMod val="95000"/>
                    <a:lumOff val="5000"/>
                  </a:schemeClr>
                </a:solidFill>
              </a:defRPr>
            </a:lvl2pPr>
            <a:lvl3pPr marL="1143000" indent="0">
              <a:buFont typeface="Arial"/>
              <a:buNone/>
              <a:defRPr sz="1800"/>
            </a:lvl3pPr>
            <a:lvl4pPr marL="1371600" indent="0">
              <a:buNone/>
              <a:defRPr sz="1800"/>
            </a:lvl4pPr>
            <a:lvl5pPr marL="1828800" indent="0">
              <a:buNone/>
              <a:defRPr sz="14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Third level</a:t>
            </a:r>
          </a:p>
        </p:txBody>
      </p:sp>
      <p:sp>
        <p:nvSpPr>
          <p:cNvPr id="24" name="Slide Number Placeholder 5"/>
          <p:cNvSpPr>
            <a:spLocks noGrp="1"/>
          </p:cNvSpPr>
          <p:nvPr>
            <p:ph type="sldNum" sz="quarter" idx="4"/>
          </p:nvPr>
        </p:nvSpPr>
        <p:spPr>
          <a:xfrm>
            <a:off x="8174736" y="6400800"/>
            <a:ext cx="381000" cy="304800"/>
          </a:xfrm>
          <a:prstGeom prst="rect">
            <a:avLst/>
          </a:prstGeom>
        </p:spPr>
        <p:txBody>
          <a:bodyPr/>
          <a:lstStyle>
            <a:lvl1pPr algn="ctr">
              <a:defRPr sz="1200" b="1">
                <a:solidFill>
                  <a:schemeClr val="tx1">
                    <a:lumMod val="75000"/>
                    <a:lumOff val="25000"/>
                  </a:schemeClr>
                </a:solidFill>
              </a:defRPr>
            </a:lvl1pPr>
          </a:lstStyle>
          <a:p>
            <a:fld id="{A6D1340B-B320-4949-80C8-72CFFBD72CAA}" type="slidenum">
              <a:rPr lang="en-US" smtClean="0"/>
              <a:pPr/>
              <a:t>‹#›</a:t>
            </a:fld>
            <a:endParaRPr lang="en-US" b="0" baseline="30000" dirty="0" smtClean="0"/>
          </a:p>
        </p:txBody>
      </p:sp>
      <p:sp>
        <p:nvSpPr>
          <p:cNvPr id="25" name="Footer Placeholder 4"/>
          <p:cNvSpPr>
            <a:spLocks noGrp="1"/>
          </p:cNvSpPr>
          <p:nvPr>
            <p:ph type="ftr" sz="quarter" idx="3"/>
          </p:nvPr>
        </p:nvSpPr>
        <p:spPr>
          <a:xfrm>
            <a:off x="533400" y="228599"/>
            <a:ext cx="4495800" cy="381001"/>
          </a:xfrm>
          <a:prstGeom prst="rect">
            <a:avLst/>
          </a:prstGeom>
        </p:spPr>
        <p:txBody>
          <a:bodyPr/>
          <a:lstStyle>
            <a:lvl1pPr>
              <a:defRPr sz="1000">
                <a:solidFill>
                  <a:schemeClr val="bg1">
                    <a:lumMod val="50000"/>
                  </a:schemeClr>
                </a:solidFill>
              </a:defRPr>
            </a:lvl1pPr>
          </a:lstStyle>
          <a:p>
            <a:r>
              <a:rPr lang="en-US" dirty="0" smtClean="0"/>
              <a:t>Presentation Title</a:t>
            </a:r>
            <a:endParaRPr lang="en-US" dirty="0"/>
          </a:p>
        </p:txBody>
      </p:sp>
      <p:pic>
        <p:nvPicPr>
          <p:cNvPr id="3074" name="Picture 2" descr="S:\Marketing\Graphics\! Dinsmore Logo\Logomark only\Dinsmore-logomark-cmyk.png"/>
          <p:cNvPicPr>
            <a:picLocks noChangeAspect="1" noChangeArrowheads="1"/>
          </p:cNvPicPr>
          <p:nvPr userDrawn="1"/>
        </p:nvPicPr>
        <p:blipFill>
          <a:blip r:embed="rId2" cstate="print"/>
          <a:srcRect/>
          <a:stretch>
            <a:fillRect/>
          </a:stretch>
        </p:blipFill>
        <p:spPr bwMode="auto">
          <a:xfrm>
            <a:off x="457200" y="6218340"/>
            <a:ext cx="2057400" cy="487260"/>
          </a:xfrm>
          <a:prstGeom prst="rect">
            <a:avLst/>
          </a:prstGeom>
          <a:noFill/>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2_Title and Content1">
    <p:spTree>
      <p:nvGrpSpPr>
        <p:cNvPr id="1" name=""/>
        <p:cNvGrpSpPr/>
        <p:nvPr/>
      </p:nvGrpSpPr>
      <p:grpSpPr>
        <a:xfrm>
          <a:off x="0" y="0"/>
          <a:ext cx="0" cy="0"/>
          <a:chOff x="0" y="0"/>
          <a:chExt cx="0" cy="0"/>
        </a:xfrm>
      </p:grpSpPr>
      <p:sp>
        <p:nvSpPr>
          <p:cNvPr id="8" name="Rectangle 7"/>
          <p:cNvSpPr/>
          <p:nvPr userDrawn="1"/>
        </p:nvSpPr>
        <p:spPr>
          <a:xfrm>
            <a:off x="0" y="6096000"/>
            <a:ext cx="9144000" cy="777239"/>
          </a:xfrm>
          <a:prstGeom prst="rect">
            <a:avLst/>
          </a:prstGeom>
          <a:solidFill>
            <a:srgbClr val="1B7BC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n>
                <a:noFill/>
              </a:ln>
              <a:solidFill>
                <a:srgbClr val="1B7BC0"/>
              </a:solidFill>
            </a:endParaRPr>
          </a:p>
        </p:txBody>
      </p:sp>
      <p:sp>
        <p:nvSpPr>
          <p:cNvPr id="2" name="Title 1"/>
          <p:cNvSpPr>
            <a:spLocks noGrp="1"/>
          </p:cNvSpPr>
          <p:nvPr>
            <p:ph type="title"/>
          </p:nvPr>
        </p:nvSpPr>
        <p:spPr>
          <a:xfrm>
            <a:off x="533400" y="609600"/>
            <a:ext cx="8229600" cy="1295400"/>
          </a:xfrm>
        </p:spPr>
        <p:txBody>
          <a:bodyPr/>
          <a:lstStyle>
            <a:lvl1pPr>
              <a:defRPr>
                <a:solidFill>
                  <a:srgbClr val="1B7BC0"/>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533400" y="2057400"/>
            <a:ext cx="8229600" cy="3505200"/>
          </a:xfrm>
        </p:spPr>
        <p:txBody>
          <a:bodyPr/>
          <a:lstStyle>
            <a:lvl1pPr>
              <a:defRPr b="0"/>
            </a:lvl1pPr>
            <a:lvl3pPr marL="1143000" indent="0">
              <a:buNone/>
              <a:defRPr/>
            </a:lvl3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34" name="Slide Number Placeholder 5"/>
          <p:cNvSpPr>
            <a:spLocks noGrp="1"/>
          </p:cNvSpPr>
          <p:nvPr>
            <p:ph type="sldNum" sz="quarter" idx="4"/>
          </p:nvPr>
        </p:nvSpPr>
        <p:spPr>
          <a:xfrm>
            <a:off x="8174736" y="6400800"/>
            <a:ext cx="381000" cy="304800"/>
          </a:xfrm>
          <a:prstGeom prst="rect">
            <a:avLst/>
          </a:prstGeom>
        </p:spPr>
        <p:txBody>
          <a:bodyPr/>
          <a:lstStyle>
            <a:lvl1pPr algn="ctr">
              <a:defRPr sz="1200" b="1">
                <a:solidFill>
                  <a:schemeClr val="bg1"/>
                </a:solidFill>
              </a:defRPr>
            </a:lvl1pPr>
          </a:lstStyle>
          <a:p>
            <a:fld id="{A6D1340B-B320-4949-80C8-72CFFBD72CAA}" type="slidenum">
              <a:rPr lang="en-US" smtClean="0"/>
              <a:pPr/>
              <a:t>‹#›</a:t>
            </a:fld>
            <a:endParaRPr lang="en-US" b="0" baseline="30000" dirty="0" smtClean="0"/>
          </a:p>
        </p:txBody>
      </p:sp>
      <p:pic>
        <p:nvPicPr>
          <p:cNvPr id="11" name="Picture 10" descr="Dinsmore-100%reverse.png"/>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457200" y="6164580"/>
            <a:ext cx="2057400" cy="617220"/>
          </a:xfrm>
          <a:prstGeom prst="rect">
            <a:avLst/>
          </a:prstGeom>
        </p:spPr>
      </p:pic>
      <p:sp>
        <p:nvSpPr>
          <p:cNvPr id="9" name="Chevron 8">
            <a:hlinkClick r:id="" action="ppaction://hlinkshowjump?jump=nextslide"/>
          </p:cNvPr>
          <p:cNvSpPr>
            <a:spLocks noChangeAspect="1"/>
          </p:cNvSpPr>
          <p:nvPr userDrawn="1"/>
        </p:nvSpPr>
        <p:spPr>
          <a:xfrm>
            <a:off x="8551653" y="6464808"/>
            <a:ext cx="135147" cy="152400"/>
          </a:xfrm>
          <a:prstGeom prst="chevron">
            <a:avLst/>
          </a:prstGeom>
          <a:solidFill>
            <a:srgbClr val="FFFFFF">
              <a:alpha val="56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10" name="Chevron 9">
            <a:hlinkClick r:id="" action="ppaction://hlinkshowjump?jump=previousslide"/>
          </p:cNvPr>
          <p:cNvSpPr>
            <a:spLocks noChangeAspect="1"/>
          </p:cNvSpPr>
          <p:nvPr userDrawn="1"/>
        </p:nvSpPr>
        <p:spPr>
          <a:xfrm flipH="1">
            <a:off x="8045682" y="6464808"/>
            <a:ext cx="135147" cy="152400"/>
          </a:xfrm>
          <a:prstGeom prst="chevron">
            <a:avLst/>
          </a:prstGeom>
          <a:solidFill>
            <a:srgbClr val="FFFFFF">
              <a:alpha val="56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12" name="Footer Placeholder 4"/>
          <p:cNvSpPr>
            <a:spLocks noGrp="1"/>
          </p:cNvSpPr>
          <p:nvPr>
            <p:ph type="ftr" sz="quarter" idx="3"/>
          </p:nvPr>
        </p:nvSpPr>
        <p:spPr>
          <a:xfrm>
            <a:off x="533400" y="228599"/>
            <a:ext cx="4495800" cy="381001"/>
          </a:xfrm>
          <a:prstGeom prst="rect">
            <a:avLst/>
          </a:prstGeom>
        </p:spPr>
        <p:txBody>
          <a:bodyPr/>
          <a:lstStyle>
            <a:lvl1pPr>
              <a:defRPr sz="1000">
                <a:solidFill>
                  <a:schemeClr val="bg1">
                    <a:lumMod val="50000"/>
                  </a:schemeClr>
                </a:solidFill>
              </a:defRPr>
            </a:lvl1pPr>
          </a:lstStyle>
          <a:p>
            <a:r>
              <a:rPr lang="en-US" dirty="0" smtClean="0"/>
              <a:t>Presentation Title</a:t>
            </a:r>
            <a:endParaRPr lang="en-US" dirty="0"/>
          </a:p>
        </p:txBody>
      </p:sp>
    </p:spTree>
    <p:extLst>
      <p:ext uri="{BB962C8B-B14F-4D97-AF65-F5344CB8AC3E}">
        <p14:creationId xmlns:p14="http://schemas.microsoft.com/office/powerpoint/2010/main" xmlns="" val="2431981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5_Title and Content1">
    <p:spTree>
      <p:nvGrpSpPr>
        <p:cNvPr id="1" name=""/>
        <p:cNvGrpSpPr/>
        <p:nvPr/>
      </p:nvGrpSpPr>
      <p:grpSpPr>
        <a:xfrm>
          <a:off x="0" y="0"/>
          <a:ext cx="0" cy="0"/>
          <a:chOff x="0" y="0"/>
          <a:chExt cx="0" cy="0"/>
        </a:xfrm>
      </p:grpSpPr>
      <p:sp>
        <p:nvSpPr>
          <p:cNvPr id="8" name="Rectangle 7"/>
          <p:cNvSpPr/>
          <p:nvPr userDrawn="1"/>
        </p:nvSpPr>
        <p:spPr>
          <a:xfrm>
            <a:off x="0" y="6096001"/>
            <a:ext cx="9144000" cy="76200"/>
          </a:xfrm>
          <a:prstGeom prst="rect">
            <a:avLst/>
          </a:prstGeom>
          <a:solidFill>
            <a:srgbClr val="1B7BC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n>
                <a:noFill/>
              </a:ln>
              <a:solidFill>
                <a:srgbClr val="1B7BC0"/>
              </a:solidFill>
            </a:endParaRPr>
          </a:p>
        </p:txBody>
      </p:sp>
      <p:sp>
        <p:nvSpPr>
          <p:cNvPr id="2" name="Title 1"/>
          <p:cNvSpPr>
            <a:spLocks noGrp="1"/>
          </p:cNvSpPr>
          <p:nvPr>
            <p:ph type="title"/>
          </p:nvPr>
        </p:nvSpPr>
        <p:spPr>
          <a:xfrm>
            <a:off x="533400" y="609600"/>
            <a:ext cx="8229600" cy="1295400"/>
          </a:xfrm>
        </p:spPr>
        <p:txBody>
          <a:bodyPr/>
          <a:lstStyle>
            <a:lvl1pPr>
              <a:defRPr>
                <a:solidFill>
                  <a:srgbClr val="1B7BC0"/>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533400" y="2057400"/>
            <a:ext cx="8229600" cy="3505200"/>
          </a:xfrm>
        </p:spPr>
        <p:txBody>
          <a:bodyPr/>
          <a:lstStyle>
            <a:lvl1pPr>
              <a:defRPr b="0"/>
            </a:lvl1pPr>
            <a:lvl3pPr marL="1143000" indent="0">
              <a:buNone/>
              <a:defRPr/>
            </a:lvl3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34" name="Slide Number Placeholder 5"/>
          <p:cNvSpPr>
            <a:spLocks noGrp="1"/>
          </p:cNvSpPr>
          <p:nvPr>
            <p:ph type="sldNum" sz="quarter" idx="4"/>
          </p:nvPr>
        </p:nvSpPr>
        <p:spPr>
          <a:xfrm>
            <a:off x="8174736" y="6400800"/>
            <a:ext cx="381000" cy="304800"/>
          </a:xfrm>
          <a:prstGeom prst="rect">
            <a:avLst/>
          </a:prstGeom>
        </p:spPr>
        <p:txBody>
          <a:bodyPr/>
          <a:lstStyle>
            <a:lvl1pPr algn="ctr">
              <a:defRPr sz="1200" b="1">
                <a:solidFill>
                  <a:schemeClr val="tx1">
                    <a:lumMod val="75000"/>
                    <a:lumOff val="25000"/>
                  </a:schemeClr>
                </a:solidFill>
              </a:defRPr>
            </a:lvl1pPr>
          </a:lstStyle>
          <a:p>
            <a:fld id="{A6D1340B-B320-4949-80C8-72CFFBD72CAA}" type="slidenum">
              <a:rPr lang="en-US" smtClean="0"/>
              <a:pPr/>
              <a:t>‹#›</a:t>
            </a:fld>
            <a:endParaRPr lang="en-US" b="0" baseline="30000" dirty="0" smtClean="0"/>
          </a:p>
        </p:txBody>
      </p:sp>
      <p:sp>
        <p:nvSpPr>
          <p:cNvPr id="12" name="Footer Placeholder 4"/>
          <p:cNvSpPr>
            <a:spLocks noGrp="1"/>
          </p:cNvSpPr>
          <p:nvPr>
            <p:ph type="ftr" sz="quarter" idx="3"/>
          </p:nvPr>
        </p:nvSpPr>
        <p:spPr>
          <a:xfrm>
            <a:off x="533400" y="228599"/>
            <a:ext cx="4495800" cy="381001"/>
          </a:xfrm>
          <a:prstGeom prst="rect">
            <a:avLst/>
          </a:prstGeom>
        </p:spPr>
        <p:txBody>
          <a:bodyPr/>
          <a:lstStyle>
            <a:lvl1pPr>
              <a:defRPr sz="1000">
                <a:solidFill>
                  <a:schemeClr val="bg1">
                    <a:lumMod val="50000"/>
                  </a:schemeClr>
                </a:solidFill>
              </a:defRPr>
            </a:lvl1pPr>
          </a:lstStyle>
          <a:p>
            <a:r>
              <a:rPr lang="en-US" dirty="0" smtClean="0"/>
              <a:t>Presentation Title</a:t>
            </a:r>
            <a:endParaRPr lang="en-US" dirty="0"/>
          </a:p>
        </p:txBody>
      </p:sp>
      <p:pic>
        <p:nvPicPr>
          <p:cNvPr id="13" name="Picture 2" descr="C:\Users\mgatwood\Documents\Power Point Presentations\WV Division of Financial I.png"/>
          <p:cNvPicPr>
            <a:picLocks noChangeAspect="1" noChangeArrowheads="1"/>
          </p:cNvPicPr>
          <p:nvPr userDrawn="1"/>
        </p:nvPicPr>
        <p:blipFill>
          <a:blip r:embed="rId2" cstate="print"/>
          <a:srcRect/>
          <a:stretch>
            <a:fillRect/>
          </a:stretch>
        </p:blipFill>
        <p:spPr bwMode="auto">
          <a:xfrm>
            <a:off x="381000" y="6212176"/>
            <a:ext cx="4605337" cy="645824"/>
          </a:xfrm>
          <a:prstGeom prst="rect">
            <a:avLst/>
          </a:prstGeom>
          <a:noFill/>
        </p:spPr>
      </p:pic>
      <p:sp>
        <p:nvSpPr>
          <p:cNvPr id="9" name="Footer Placeholder 4"/>
          <p:cNvSpPr txBox="1">
            <a:spLocks/>
          </p:cNvSpPr>
          <p:nvPr userDrawn="1"/>
        </p:nvSpPr>
        <p:spPr>
          <a:xfrm>
            <a:off x="533400" y="228600"/>
            <a:ext cx="4495800" cy="381001"/>
          </a:xfrm>
          <a:prstGeom prst="rect">
            <a:avLst/>
          </a:prstGeo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smtClean="0">
                <a:ln>
                  <a:noFill/>
                </a:ln>
                <a:solidFill>
                  <a:schemeClr val="bg1">
                    <a:lumMod val="50000"/>
                  </a:schemeClr>
                </a:solidFill>
                <a:effectLst/>
                <a:uLnTx/>
                <a:uFillTx/>
                <a:latin typeface="+mn-lt"/>
                <a:ea typeface="+mn-ea"/>
                <a:cs typeface="+mn-cs"/>
              </a:rPr>
              <a:t>Bank Regulatory Update — What is Top of Mind for the Regulators?</a:t>
            </a:r>
            <a:endParaRPr kumimoji="0" lang="en-US" sz="1000" b="0" i="0" u="none" strike="noStrike" kern="1200" cap="none" spc="0" normalizeH="0" baseline="0" noProof="0" dirty="0">
              <a:ln>
                <a:noFill/>
              </a:ln>
              <a:solidFill>
                <a:schemeClr val="bg1">
                  <a:lumMod val="50000"/>
                </a:schemeClr>
              </a:solidFill>
              <a:effectLst/>
              <a:uLnTx/>
              <a:uFillTx/>
              <a:latin typeface="+mn-lt"/>
              <a:ea typeface="+mn-ea"/>
              <a:cs typeface="+mn-cs"/>
            </a:endParaRPr>
          </a:p>
        </p:txBody>
      </p:sp>
    </p:spTree>
    <p:extLst>
      <p:ext uri="{BB962C8B-B14F-4D97-AF65-F5344CB8AC3E}">
        <p14:creationId xmlns:p14="http://schemas.microsoft.com/office/powerpoint/2010/main" xmlns="" val="2431981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2_Title_Content-SIDEBAR">
    <p:spTree>
      <p:nvGrpSpPr>
        <p:cNvPr id="1" name=""/>
        <p:cNvGrpSpPr/>
        <p:nvPr/>
      </p:nvGrpSpPr>
      <p:grpSpPr>
        <a:xfrm>
          <a:off x="0" y="0"/>
          <a:ext cx="0" cy="0"/>
          <a:chOff x="0" y="0"/>
          <a:chExt cx="0" cy="0"/>
        </a:xfrm>
      </p:grpSpPr>
      <p:sp>
        <p:nvSpPr>
          <p:cNvPr id="9" name="Rectangle 8"/>
          <p:cNvSpPr/>
          <p:nvPr userDrawn="1"/>
        </p:nvSpPr>
        <p:spPr>
          <a:xfrm>
            <a:off x="0" y="6096000"/>
            <a:ext cx="9144000" cy="777239"/>
          </a:xfrm>
          <a:prstGeom prst="rect">
            <a:avLst/>
          </a:prstGeom>
          <a:solidFill>
            <a:srgbClr val="1B7BC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n>
                <a:noFill/>
              </a:ln>
              <a:solidFill>
                <a:srgbClr val="1B7BC0"/>
              </a:solidFill>
            </a:endParaRPr>
          </a:p>
        </p:txBody>
      </p:sp>
      <p:sp>
        <p:nvSpPr>
          <p:cNvPr id="26" name="Slide Number Placeholder 5"/>
          <p:cNvSpPr>
            <a:spLocks noGrp="1"/>
          </p:cNvSpPr>
          <p:nvPr>
            <p:ph type="sldNum" sz="quarter" idx="4"/>
          </p:nvPr>
        </p:nvSpPr>
        <p:spPr>
          <a:xfrm>
            <a:off x="8174736" y="6400800"/>
            <a:ext cx="381000" cy="304800"/>
          </a:xfrm>
          <a:prstGeom prst="rect">
            <a:avLst/>
          </a:prstGeom>
        </p:spPr>
        <p:txBody>
          <a:bodyPr/>
          <a:lstStyle>
            <a:lvl1pPr algn="r">
              <a:defRPr sz="1100" b="1">
                <a:solidFill>
                  <a:srgbClr val="7F7F7F"/>
                </a:solidFill>
              </a:defRPr>
            </a:lvl1pPr>
          </a:lstStyle>
          <a:p>
            <a:fld id="{A6D1340B-B320-4949-80C8-72CFFBD72CAA}" type="slidenum">
              <a:rPr lang="en-US" smtClean="0"/>
              <a:pPr/>
              <a:t>‹#›</a:t>
            </a:fld>
            <a:endParaRPr lang="en-US" b="0" baseline="30000" dirty="0" smtClean="0"/>
          </a:p>
        </p:txBody>
      </p:sp>
      <p:sp>
        <p:nvSpPr>
          <p:cNvPr id="10" name="Slide Number Placeholder 5"/>
          <p:cNvSpPr txBox="1">
            <a:spLocks/>
          </p:cNvSpPr>
          <p:nvPr userDrawn="1"/>
        </p:nvSpPr>
        <p:spPr>
          <a:xfrm>
            <a:off x="8174736" y="6400800"/>
            <a:ext cx="381000" cy="304800"/>
          </a:xfrm>
          <a:prstGeom prst="rect">
            <a:avLst/>
          </a:prstGeom>
        </p:spPr>
        <p:txBody>
          <a:bodyPr/>
          <a:lstStyle>
            <a:defPPr>
              <a:defRPr lang="en-US"/>
            </a:defPPr>
            <a:lvl1pPr marL="0" algn="r" defTabSz="914400" rtl="0" eaLnBrk="1" latinLnBrk="0" hangingPunct="1">
              <a:defRPr sz="1200" b="1"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A6D1340B-B320-4949-80C8-72CFFBD72CAA}" type="slidenum">
              <a:rPr lang="en-US" smtClean="0"/>
              <a:pPr algn="ctr"/>
              <a:t>‹#›</a:t>
            </a:fld>
            <a:endParaRPr lang="en-US" b="0" baseline="30000" dirty="0" smtClean="0"/>
          </a:p>
        </p:txBody>
      </p:sp>
      <p:pic>
        <p:nvPicPr>
          <p:cNvPr id="11" name="Picture 10" descr="Dinsmore-100%reverse.png"/>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457200" y="6164580"/>
            <a:ext cx="2057400" cy="617220"/>
          </a:xfrm>
          <a:prstGeom prst="rect">
            <a:avLst/>
          </a:prstGeom>
        </p:spPr>
      </p:pic>
      <p:sp>
        <p:nvSpPr>
          <p:cNvPr id="14" name="Chevron 13">
            <a:hlinkClick r:id="" action="ppaction://hlinkshowjump?jump=nextslide"/>
          </p:cNvPr>
          <p:cNvSpPr>
            <a:spLocks noChangeAspect="1"/>
          </p:cNvSpPr>
          <p:nvPr userDrawn="1"/>
        </p:nvSpPr>
        <p:spPr>
          <a:xfrm>
            <a:off x="8551653" y="6464808"/>
            <a:ext cx="135147" cy="152400"/>
          </a:xfrm>
          <a:prstGeom prst="chevron">
            <a:avLst/>
          </a:prstGeom>
          <a:solidFill>
            <a:srgbClr val="FFFFFF">
              <a:alpha val="56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15" name="Chevron 14">
            <a:hlinkClick r:id="" action="ppaction://hlinkshowjump?jump=previousslide"/>
          </p:cNvPr>
          <p:cNvSpPr>
            <a:spLocks noChangeAspect="1"/>
          </p:cNvSpPr>
          <p:nvPr userDrawn="1"/>
        </p:nvSpPr>
        <p:spPr>
          <a:xfrm flipH="1">
            <a:off x="8045682" y="6464808"/>
            <a:ext cx="135147" cy="152400"/>
          </a:xfrm>
          <a:prstGeom prst="chevron">
            <a:avLst/>
          </a:prstGeom>
          <a:solidFill>
            <a:srgbClr val="FFFFFF">
              <a:alpha val="56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2" name="Title 1"/>
          <p:cNvSpPr>
            <a:spLocks noGrp="1"/>
          </p:cNvSpPr>
          <p:nvPr>
            <p:ph type="title"/>
          </p:nvPr>
        </p:nvSpPr>
        <p:spPr>
          <a:xfrm>
            <a:off x="381000" y="1676400"/>
            <a:ext cx="3581400" cy="1219200"/>
          </a:xfrm>
        </p:spPr>
        <p:txBody>
          <a:bodyPr anchor="t"/>
          <a:lstStyle>
            <a:lvl1pPr>
              <a:defRPr b="1">
                <a:solidFill>
                  <a:srgbClr val="1B7BC0"/>
                </a:solidFill>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381000" y="2971799"/>
            <a:ext cx="3581400" cy="1096962"/>
          </a:xfrm>
        </p:spPr>
        <p:txBody>
          <a:bodyPr anchor="t">
            <a:noAutofit/>
          </a:bodyPr>
          <a:lstStyle>
            <a:lvl1pPr marL="0" indent="0">
              <a:lnSpc>
                <a:spcPts val="2800"/>
              </a:lnSpc>
              <a:buNone/>
              <a:defRPr sz="2000" b="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267200" y="1676400"/>
            <a:ext cx="4419600" cy="4373562"/>
          </a:xfrm>
        </p:spPr>
        <p:txBody>
          <a:bodyPr/>
          <a:lstStyle>
            <a:lvl1pPr>
              <a:defRPr sz="20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6" name="Footer Placeholder 4"/>
          <p:cNvSpPr>
            <a:spLocks noGrp="1"/>
          </p:cNvSpPr>
          <p:nvPr>
            <p:ph type="ftr" sz="quarter" idx="3"/>
          </p:nvPr>
        </p:nvSpPr>
        <p:spPr>
          <a:xfrm>
            <a:off x="533400" y="228599"/>
            <a:ext cx="4495800" cy="381001"/>
          </a:xfrm>
          <a:prstGeom prst="rect">
            <a:avLst/>
          </a:prstGeom>
        </p:spPr>
        <p:txBody>
          <a:bodyPr/>
          <a:lstStyle>
            <a:lvl1pPr>
              <a:defRPr sz="1000">
                <a:solidFill>
                  <a:schemeClr val="bg1">
                    <a:lumMod val="50000"/>
                  </a:schemeClr>
                </a:solidFill>
              </a:defRPr>
            </a:lvl1pPr>
          </a:lstStyle>
          <a:p>
            <a:r>
              <a:rPr lang="en-US" dirty="0" smtClean="0"/>
              <a:t>Presentation Title</a:t>
            </a:r>
            <a:endParaRPr lang="en-US" dirty="0"/>
          </a:p>
        </p:txBody>
      </p:sp>
    </p:spTree>
    <p:extLst>
      <p:ext uri="{BB962C8B-B14F-4D97-AF65-F5344CB8AC3E}">
        <p14:creationId xmlns:p14="http://schemas.microsoft.com/office/powerpoint/2010/main" xmlns="" val="37165929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533400"/>
            <a:ext cx="8229600" cy="1371600"/>
          </a:xfrm>
          <a:prstGeom prst="rect">
            <a:avLst/>
          </a:prstGeom>
        </p:spPr>
        <p:txBody>
          <a:bodyPr vert="horz" lIns="91440" tIns="45720" rIns="91440" bIns="45720" rtlCol="0" anchor="b">
            <a:no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2057400"/>
            <a:ext cx="8229600" cy="3810000"/>
          </a:xfrm>
          <a:prstGeom prst="rect">
            <a:avLst/>
          </a:prstGeom>
        </p:spPr>
        <p:txBody>
          <a:bodyPr vert="horz" lIns="91440" tIns="45720" rIns="91440" bIns="45720" rtlCol="0">
            <a:no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2" name="Footer Placeholder 4"/>
          <p:cNvSpPr>
            <a:spLocks noGrp="1"/>
          </p:cNvSpPr>
          <p:nvPr>
            <p:ph type="ftr" sz="quarter" idx="3"/>
          </p:nvPr>
        </p:nvSpPr>
        <p:spPr>
          <a:xfrm>
            <a:off x="457200" y="6324599"/>
            <a:ext cx="4495800" cy="381001"/>
          </a:xfrm>
          <a:prstGeom prst="rect">
            <a:avLst/>
          </a:prstGeom>
        </p:spPr>
        <p:txBody>
          <a:bodyPr/>
          <a:lstStyle>
            <a:lvl1pPr>
              <a:defRPr sz="1000">
                <a:solidFill>
                  <a:schemeClr val="bg1">
                    <a:lumMod val="50000"/>
                  </a:schemeClr>
                </a:solidFill>
              </a:defRPr>
            </a:lvl1pPr>
          </a:lstStyle>
          <a:p>
            <a:r>
              <a:rPr lang="en-US" smtClean="0"/>
              <a:t>Presentation Title</a:t>
            </a:r>
            <a:endParaRPr lang="en-US" dirty="0"/>
          </a:p>
        </p:txBody>
      </p:sp>
      <p:sp>
        <p:nvSpPr>
          <p:cNvPr id="13" name="Slide Number Placeholder 5"/>
          <p:cNvSpPr>
            <a:spLocks noGrp="1"/>
          </p:cNvSpPr>
          <p:nvPr>
            <p:ph type="sldNum" sz="quarter" idx="4"/>
          </p:nvPr>
        </p:nvSpPr>
        <p:spPr>
          <a:xfrm>
            <a:off x="8174736" y="6400800"/>
            <a:ext cx="381000" cy="304800"/>
          </a:xfrm>
          <a:prstGeom prst="rect">
            <a:avLst/>
          </a:prstGeom>
        </p:spPr>
        <p:txBody>
          <a:bodyPr/>
          <a:lstStyle>
            <a:lvl1pPr algn="ctr">
              <a:defRPr sz="1200" b="1">
                <a:solidFill>
                  <a:srgbClr val="7F7F7F"/>
                </a:solidFill>
                <a:latin typeface="Helvetica"/>
                <a:cs typeface="Helvetica"/>
              </a:defRPr>
            </a:lvl1pPr>
          </a:lstStyle>
          <a:p>
            <a:fld id="{A6D1340B-B320-4949-80C8-72CFFBD72CAA}" type="slidenum">
              <a:rPr lang="en-US" smtClean="0"/>
              <a:pPr/>
              <a:t>‹#›</a:t>
            </a:fld>
            <a:endParaRPr lang="en-US" b="0" baseline="30000" dirty="0" smtClean="0"/>
          </a:p>
        </p:txBody>
      </p:sp>
      <p:sp>
        <p:nvSpPr>
          <p:cNvPr id="18" name="Chevron 17">
            <a:hlinkClick r:id="" action="ppaction://hlinkshowjump?jump=nextslide"/>
          </p:cNvPr>
          <p:cNvSpPr>
            <a:spLocks noChangeAspect="1"/>
          </p:cNvSpPr>
          <p:nvPr userDrawn="1"/>
        </p:nvSpPr>
        <p:spPr>
          <a:xfrm>
            <a:off x="8551653" y="6464808"/>
            <a:ext cx="135147" cy="152400"/>
          </a:xfrm>
          <a:prstGeom prst="chevron">
            <a:avLst/>
          </a:prstGeom>
          <a:solidFill>
            <a:srgbClr val="009AE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20" name="Chevron 19">
            <a:hlinkClick r:id="" action="ppaction://hlinkshowjump?jump=previousslide"/>
          </p:cNvPr>
          <p:cNvSpPr>
            <a:spLocks noChangeAspect="1"/>
          </p:cNvSpPr>
          <p:nvPr userDrawn="1"/>
        </p:nvSpPr>
        <p:spPr>
          <a:xfrm flipH="1">
            <a:off x="8094453" y="6464808"/>
            <a:ext cx="135147" cy="152400"/>
          </a:xfrm>
          <a:prstGeom prst="chevron">
            <a:avLst/>
          </a:prstGeom>
          <a:solidFill>
            <a:srgbClr val="009AE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Tree>
  </p:cSld>
  <p:clrMap bg1="lt1" tx1="dk1" bg2="lt2" tx2="dk2" accent1="accent1" accent2="accent2" accent3="accent3" accent4="accent4" accent5="accent5" accent6="accent6" hlink="hlink" folHlink="folHlink"/>
  <p:sldLayoutIdLst>
    <p:sldLayoutId id="2147483649" r:id="rId1"/>
    <p:sldLayoutId id="2147483666" r:id="rId2"/>
    <p:sldLayoutId id="2147483668" r:id="rId3"/>
    <p:sldLayoutId id="2147483684" r:id="rId4"/>
    <p:sldLayoutId id="2147483661" r:id="rId5"/>
    <p:sldLayoutId id="2147483650" r:id="rId6"/>
    <p:sldLayoutId id="2147483669" r:id="rId7"/>
    <p:sldLayoutId id="2147483687" r:id="rId8"/>
    <p:sldLayoutId id="2147483672" r:id="rId9"/>
    <p:sldLayoutId id="2147483673" r:id="rId10"/>
    <p:sldLayoutId id="2147483663" r:id="rId11"/>
    <p:sldLayoutId id="2147483682" r:id="rId12"/>
    <p:sldLayoutId id="2147483674" r:id="rId13"/>
    <p:sldLayoutId id="2147483677" r:id="rId14"/>
    <p:sldLayoutId id="2147483676" r:id="rId15"/>
    <p:sldLayoutId id="2147483678" r:id="rId16"/>
    <p:sldLayoutId id="2147483679" r:id="rId17"/>
    <p:sldLayoutId id="2147483680" r:id="rId18"/>
    <p:sldLayoutId id="2147483681" r:id="rId19"/>
    <p:sldLayoutId id="2147483667" r:id="rId20"/>
    <p:sldLayoutId id="2147483671" r:id="rId21"/>
    <p:sldLayoutId id="2147483662" r:id="rId22"/>
    <p:sldLayoutId id="2147483683" r:id="rId23"/>
    <p:sldLayoutId id="2147483652" r:id="rId24"/>
    <p:sldLayoutId id="2147483664" r:id="rId25"/>
    <p:sldLayoutId id="2147483651" r:id="rId26"/>
    <p:sldLayoutId id="2147483654" r:id="rId27"/>
    <p:sldLayoutId id="2147483665" r:id="rId28"/>
    <p:sldLayoutId id="2147483657" r:id="rId29"/>
    <p:sldLayoutId id="2147483658" r:id="rId30"/>
    <p:sldLayoutId id="2147483659" r:id="rId31"/>
    <p:sldLayoutId id="2147483686" r:id="rId32"/>
  </p:sldLayoutIdLst>
  <p:hf hdr="0" dt="0"/>
  <p:txStyles>
    <p:titleStyle>
      <a:lvl1pPr algn="l" defTabSz="914400" rtl="0" eaLnBrk="1" latinLnBrk="0" hangingPunct="1">
        <a:spcBef>
          <a:spcPct val="0"/>
        </a:spcBef>
        <a:buNone/>
        <a:defRPr sz="2600" b="1" kern="1200">
          <a:solidFill>
            <a:schemeClr val="tx1">
              <a:lumMod val="75000"/>
              <a:lumOff val="25000"/>
            </a:schemeClr>
          </a:solidFill>
          <a:latin typeface="Helvetica"/>
          <a:ea typeface="+mj-ea"/>
          <a:cs typeface="Helvetica"/>
        </a:defRPr>
      </a:lvl1pPr>
    </p:titleStyle>
    <p:bodyStyle>
      <a:lvl1pPr marL="0" indent="0" algn="l" defTabSz="914400" rtl="0" eaLnBrk="1" latinLnBrk="0" hangingPunct="1">
        <a:lnSpc>
          <a:spcPct val="125000"/>
        </a:lnSpc>
        <a:spcBef>
          <a:spcPct val="20000"/>
        </a:spcBef>
        <a:spcAft>
          <a:spcPts val="600"/>
        </a:spcAft>
        <a:buFont typeface="Wingdings 3" pitchFamily="18" charset="2"/>
        <a:buNone/>
        <a:defRPr sz="2000" b="1" kern="1200">
          <a:solidFill>
            <a:srgbClr val="404040"/>
          </a:solidFill>
          <a:latin typeface="Helvetica"/>
          <a:ea typeface="+mn-ea"/>
          <a:cs typeface="Helvetica"/>
        </a:defRPr>
      </a:lvl1pPr>
      <a:lvl2pPr marL="742950" indent="-285750" algn="l" defTabSz="914400" rtl="0" eaLnBrk="1" latinLnBrk="0" hangingPunct="1">
        <a:lnSpc>
          <a:spcPct val="125000"/>
        </a:lnSpc>
        <a:spcBef>
          <a:spcPct val="20000"/>
        </a:spcBef>
        <a:spcAft>
          <a:spcPts val="600"/>
        </a:spcAft>
        <a:buClr>
          <a:srgbClr val="009AE2"/>
        </a:buClr>
        <a:buSzPct val="75000"/>
        <a:buFont typeface="Lucida Grande"/>
        <a:buChar char="»"/>
        <a:defRPr sz="2000" kern="1200">
          <a:solidFill>
            <a:srgbClr val="404040"/>
          </a:solidFill>
          <a:latin typeface="Helvetica"/>
          <a:ea typeface="+mn-ea"/>
          <a:cs typeface="Helvetica"/>
        </a:defRPr>
      </a:lvl2pPr>
      <a:lvl3pPr marL="1143000" indent="0" algn="l" defTabSz="914400" rtl="0" eaLnBrk="1" latinLnBrk="0" hangingPunct="1">
        <a:lnSpc>
          <a:spcPct val="125000"/>
        </a:lnSpc>
        <a:spcBef>
          <a:spcPct val="20000"/>
        </a:spcBef>
        <a:spcAft>
          <a:spcPts val="600"/>
        </a:spcAft>
        <a:buClr>
          <a:schemeClr val="accent6">
            <a:lumMod val="75000"/>
          </a:schemeClr>
        </a:buClr>
        <a:buSzPct val="75000"/>
        <a:buFont typeface="Lucida Grande"/>
        <a:buNone/>
        <a:defRPr sz="1800" kern="1200">
          <a:solidFill>
            <a:srgbClr val="404040"/>
          </a:solidFill>
          <a:latin typeface="Helvetica"/>
          <a:ea typeface="+mn-ea"/>
          <a:cs typeface="Helvetica"/>
        </a:defRPr>
      </a:lvl3pPr>
      <a:lvl4pPr marL="1600200" indent="-228600" algn="l" defTabSz="914400" rtl="0" eaLnBrk="1" latinLnBrk="0" hangingPunct="1">
        <a:lnSpc>
          <a:spcPct val="125000"/>
        </a:lnSpc>
        <a:spcBef>
          <a:spcPct val="20000"/>
        </a:spcBef>
        <a:spcAft>
          <a:spcPts val="600"/>
        </a:spcAft>
        <a:buClr>
          <a:srgbClr val="004BAE"/>
        </a:buClr>
        <a:buSzPct val="75000"/>
        <a:buFont typeface="Lucida Grande"/>
        <a:buChar char="»"/>
        <a:defRPr sz="1800" kern="1200">
          <a:solidFill>
            <a:srgbClr val="404040"/>
          </a:solidFill>
          <a:latin typeface="Helvetica"/>
          <a:ea typeface="+mn-ea"/>
          <a:cs typeface="Helvetica"/>
        </a:defRPr>
      </a:lvl4pPr>
      <a:lvl5pPr marL="2057400" indent="-228600" algn="l" defTabSz="914400" rtl="0" eaLnBrk="1" latinLnBrk="0" hangingPunct="1">
        <a:lnSpc>
          <a:spcPct val="125000"/>
        </a:lnSpc>
        <a:spcBef>
          <a:spcPct val="20000"/>
        </a:spcBef>
        <a:spcAft>
          <a:spcPts val="600"/>
        </a:spcAft>
        <a:buClr>
          <a:schemeClr val="bg1">
            <a:lumMod val="65000"/>
          </a:schemeClr>
        </a:buClr>
        <a:buSzPct val="75000"/>
        <a:buFont typeface="Lucida Grande"/>
        <a:buChar char="»"/>
        <a:defRPr sz="1800" kern="1200">
          <a:solidFill>
            <a:srgbClr val="404040"/>
          </a:solidFill>
          <a:latin typeface="Helvetica"/>
          <a:ea typeface="+mn-ea"/>
          <a:cs typeface="Helvetica"/>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7.xml"/><Relationship Id="rId1" Type="http://schemas.openxmlformats.org/officeDocument/2006/relationships/tags" Target="../tags/tag1.xml"/></Relationships>
</file>

<file path=ppt/slides/_rels/slide11.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hyperlink" Target="http://f.datasrvr.com/fr1/516/82031/Dodd-Frank-BRU_06152016.pdf" TargetMode="External"/><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5.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8.xml"/></Relationships>
</file>

<file path=ppt/slides/_rels/slide36.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8.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9.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notesSlide" Target="../notesSlides/notesSlide7.xml"/><Relationship Id="rId1" Type="http://schemas.openxmlformats.org/officeDocument/2006/relationships/slideLayout" Target="../slideLayouts/slideLayout13.xml"/><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sp>
        <p:nvSpPr>
          <p:cNvPr id="12" name="Title 11"/>
          <p:cNvSpPr>
            <a:spLocks noGrp="1"/>
          </p:cNvSpPr>
          <p:nvPr>
            <p:ph type="ctrTitle"/>
          </p:nvPr>
        </p:nvSpPr>
        <p:spPr>
          <a:xfrm>
            <a:off x="4800600" y="1905000"/>
            <a:ext cx="4038600" cy="1447800"/>
          </a:xfrm>
        </p:spPr>
        <p:txBody>
          <a:bodyPr/>
          <a:lstStyle/>
          <a:p>
            <a:r>
              <a:rPr lang="en-US" dirty="0" smtClean="0"/>
              <a:t>Bank Regulatory Update —</a:t>
            </a:r>
            <a:endParaRPr lang="en-US" dirty="0"/>
          </a:p>
        </p:txBody>
      </p:sp>
      <p:sp>
        <p:nvSpPr>
          <p:cNvPr id="13" name="Subtitle 12"/>
          <p:cNvSpPr>
            <a:spLocks noGrp="1"/>
          </p:cNvSpPr>
          <p:nvPr>
            <p:ph type="subTitle" idx="1"/>
          </p:nvPr>
        </p:nvSpPr>
        <p:spPr>
          <a:xfrm>
            <a:off x="4800600" y="3581400"/>
            <a:ext cx="4038600" cy="1600200"/>
          </a:xfrm>
        </p:spPr>
        <p:txBody>
          <a:bodyPr/>
          <a:lstStyle/>
          <a:p>
            <a:r>
              <a:rPr lang="en-US" dirty="0" smtClean="0"/>
              <a:t>What is Top of Mind for the Regulators?</a:t>
            </a:r>
            <a:endParaRPr lang="en-US" dirty="0"/>
          </a:p>
        </p:txBody>
      </p:sp>
    </p:spTree>
    <p:extLst>
      <p:ext uri="{BB962C8B-B14F-4D97-AF65-F5344CB8AC3E}">
        <p14:creationId xmlns:p14="http://schemas.microsoft.com/office/powerpoint/2010/main" val="3936148773"/>
      </p:ext>
    </p:extLst>
  </p:cSld>
  <p:clrMapOvr>
    <a:masterClrMapping/>
  </p:clrMapOvr>
  <p:timing>
    <p:tnLst>
      <p:par>
        <p:cTn id="1" dur="indefinite" restart="never" nodeType="tmRoot"/>
      </p:par>
    </p:tnLst>
  </p:timing>
</p:sld>
</file>

<file path=ppt/slides/slide10.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09600"/>
            <a:ext cx="8229600" cy="457200"/>
          </a:xfrm>
        </p:spPr>
        <p:txBody>
          <a:bodyPr/>
          <a:lstStyle/>
          <a:p>
            <a:r>
              <a:rPr lang="en-US" dirty="0" smtClean="0"/>
              <a:t>Dodd-Frank</a:t>
            </a:r>
            <a:endParaRPr lang="en-US" dirty="0"/>
          </a:p>
        </p:txBody>
      </p:sp>
      <p:sp>
        <p:nvSpPr>
          <p:cNvPr id="3" name="Content Placeholder 2"/>
          <p:cNvSpPr>
            <a:spLocks noGrp="1"/>
          </p:cNvSpPr>
          <p:nvPr>
            <p:ph idx="1"/>
          </p:nvPr>
        </p:nvSpPr>
        <p:spPr>
          <a:xfrm>
            <a:off x="533400" y="1143000"/>
            <a:ext cx="8229600" cy="5105400"/>
          </a:xfrm>
        </p:spPr>
        <p:txBody>
          <a:bodyPr>
            <a:normAutofit fontScale="92500" lnSpcReduction="20000"/>
          </a:bodyPr>
          <a:lstStyle/>
          <a:p>
            <a:r>
              <a:rPr lang="en-US" dirty="0" smtClean="0"/>
              <a:t>Most significant banking regulation since the 1933 Bank Act; 849 pages</a:t>
            </a:r>
          </a:p>
          <a:p>
            <a:pPr lvl="1"/>
            <a:r>
              <a:rPr lang="en-US" dirty="0" smtClean="0"/>
              <a:t>Created new agencies – most notably the </a:t>
            </a:r>
            <a:r>
              <a:rPr lang="en-US" dirty="0" err="1" smtClean="0"/>
              <a:t>CFPB</a:t>
            </a:r>
            <a:endParaRPr lang="en-US" dirty="0" smtClean="0"/>
          </a:p>
          <a:p>
            <a:pPr lvl="2"/>
            <a:r>
              <a:rPr lang="en-US" dirty="0" smtClean="0"/>
              <a:t>$605.9 million Annual Budget</a:t>
            </a:r>
          </a:p>
          <a:p>
            <a:pPr lvl="2"/>
            <a:r>
              <a:rPr lang="en-US" dirty="0" smtClean="0"/>
              <a:t>1,529 Employees</a:t>
            </a:r>
          </a:p>
          <a:p>
            <a:pPr lvl="1"/>
            <a:r>
              <a:rPr lang="en-US" dirty="0" smtClean="0"/>
              <a:t>More strict regulatory capital requirements</a:t>
            </a:r>
          </a:p>
          <a:p>
            <a:pPr lvl="1"/>
            <a:r>
              <a:rPr lang="en-US" dirty="0" smtClean="0"/>
              <a:t>Implemented changes to corporate governance and executive compensation practices</a:t>
            </a:r>
          </a:p>
          <a:p>
            <a:pPr lvl="1"/>
            <a:r>
              <a:rPr lang="en-US" dirty="0" smtClean="0"/>
              <a:t>Incorporated the Volcker Rule</a:t>
            </a:r>
          </a:p>
          <a:p>
            <a:pPr lvl="1"/>
            <a:r>
              <a:rPr lang="en-US" dirty="0" smtClean="0"/>
              <a:t>Effected significant changes in the securitization market</a:t>
            </a:r>
          </a:p>
          <a:p>
            <a:r>
              <a:rPr lang="en-US" dirty="0" smtClean="0"/>
              <a:t>Over 400 new rules and mandates</a:t>
            </a:r>
          </a:p>
          <a:p>
            <a:r>
              <a:rPr lang="en-US" dirty="0" smtClean="0"/>
              <a:t>Over 22,000 pages of regulatory content since the law went into effect — equivalent to 34 copies of Moby Dick</a:t>
            </a:r>
          </a:p>
          <a:p>
            <a:endParaRPr lang="en-US" dirty="0"/>
          </a:p>
        </p:txBody>
      </p:sp>
    </p:spTree>
    <p:custDataLst>
      <p:tags r:id="rId1"/>
    </p:custDataLst>
    <p:extLst>
      <p:ext uri="{BB962C8B-B14F-4D97-AF65-F5344CB8AC3E}">
        <p14:creationId xmlns:p14="http://schemas.microsoft.com/office/powerpoint/2010/main" val="1588168248"/>
      </p:ext>
    </p:extLst>
  </p:cSld>
  <p:clrMapOvr>
    <a:masterClrMapping/>
  </p:clrMapOvr>
  <p:timing>
    <p:tnLst>
      <p:par>
        <p:cTn id="1" dur="indefinite" restart="never" nodeType="tmRoot"/>
      </p:par>
    </p:tnLst>
  </p:timing>
</p:sld>
</file>

<file path=ppt/slides/slide11.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pic>
        <p:nvPicPr>
          <p:cNvPr id="1026" name="Picture 2" descr="C:\Users\mgatwood\Documents\Power Point Presentations\dodd-frank-cartoon-1.png"/>
          <p:cNvPicPr>
            <a:picLocks noChangeAspect="1" noChangeArrowheads="1"/>
          </p:cNvPicPr>
          <p:nvPr/>
        </p:nvPicPr>
        <p:blipFill>
          <a:blip r:embed="rId2" cstate="print"/>
          <a:srcRect/>
          <a:stretch>
            <a:fillRect/>
          </a:stretch>
        </p:blipFill>
        <p:spPr bwMode="auto">
          <a:xfrm>
            <a:off x="1676400" y="990600"/>
            <a:ext cx="6019800" cy="4422711"/>
          </a:xfrm>
          <a:prstGeom prst="rect">
            <a:avLst/>
          </a:prstGeom>
          <a:noFill/>
        </p:spPr>
      </p:pic>
    </p:spTree>
  </p:cSld>
  <p:clrMapOvr>
    <a:masterClrMapping/>
  </p:clrMapOvr>
  <p:timing>
    <p:tnLst>
      <p:par>
        <p:cTn id="1" dur="indefinite" restart="never" nodeType="tmRoot"/>
      </p:par>
    </p:tnLst>
  </p:timing>
</p:sld>
</file>

<file path=ppt/slides/slide12.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09600"/>
            <a:ext cx="8229600" cy="609600"/>
          </a:xfrm>
        </p:spPr>
        <p:txBody>
          <a:bodyPr/>
          <a:lstStyle/>
          <a:p>
            <a:r>
              <a:rPr lang="en-US" dirty="0" smtClean="0"/>
              <a:t>6th Anniversary of Dodd-Frank (July 21, 2016)</a:t>
            </a:r>
            <a:endParaRPr lang="en-US" dirty="0"/>
          </a:p>
        </p:txBody>
      </p:sp>
      <p:sp>
        <p:nvSpPr>
          <p:cNvPr id="3" name="Content Placeholder 2"/>
          <p:cNvSpPr>
            <a:spLocks noGrp="1"/>
          </p:cNvSpPr>
          <p:nvPr>
            <p:ph idx="1"/>
          </p:nvPr>
        </p:nvSpPr>
        <p:spPr>
          <a:xfrm>
            <a:off x="533400" y="1447800"/>
            <a:ext cx="8229600" cy="4114800"/>
          </a:xfrm>
        </p:spPr>
        <p:txBody>
          <a:bodyPr/>
          <a:lstStyle/>
          <a:p>
            <a:r>
              <a:rPr lang="en-US" dirty="0" smtClean="0"/>
              <a:t>Enacted over 6 years ago, but not all mandates implemented</a:t>
            </a:r>
          </a:p>
          <a:p>
            <a:r>
              <a:rPr lang="en-US" dirty="0" smtClean="0"/>
              <a:t>267 of 390 total required rulemakings have been met with finalized rules.</a:t>
            </a:r>
          </a:p>
          <a:p>
            <a:pPr lvl="1"/>
            <a:r>
              <a:rPr lang="en-US" dirty="0" smtClean="0"/>
              <a:t>Rules have been proposed that would meet 40 more. </a:t>
            </a:r>
          </a:p>
          <a:p>
            <a:pPr lvl="1"/>
            <a:r>
              <a:rPr lang="en-US" dirty="0" smtClean="0"/>
              <a:t>Rules have not yet been proposed to meet 83 rulemaking requirements, 33 of which have had deadlines already pass</a:t>
            </a:r>
          </a:p>
          <a:p>
            <a:r>
              <a:rPr lang="en-US" dirty="0" smtClean="0"/>
              <a:t>In just the first quarter of 2016:  </a:t>
            </a:r>
          </a:p>
          <a:p>
            <a:pPr lvl="1"/>
            <a:r>
              <a:rPr lang="en-US" dirty="0" smtClean="0"/>
              <a:t>69 new regulatory changes have occurred totaling 1,569 pages</a:t>
            </a:r>
          </a:p>
          <a:p>
            <a:endParaRPr lang="en-US" dirty="0" smtClean="0"/>
          </a:p>
        </p:txBody>
      </p:sp>
    </p:spTree>
    <p:extLst>
      <p:ext uri="{BB962C8B-B14F-4D97-AF65-F5344CB8AC3E}">
        <p14:creationId xmlns:p14="http://schemas.microsoft.com/office/powerpoint/2010/main" val="3144726686"/>
      </p:ext>
    </p:extLst>
  </p:cSld>
  <p:clrMapOvr>
    <a:masterClrMapping/>
  </p:clrMapOvr>
  <p:timing>
    <p:tnLst>
      <p:par>
        <p:cTn id="1" dur="indefinite" restart="never" nodeType="tmRoot"/>
      </p:par>
    </p:tnLst>
  </p:timing>
</p:sld>
</file>

<file path=ppt/slides/slide13.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09600"/>
            <a:ext cx="8229600" cy="609600"/>
          </a:xfrm>
        </p:spPr>
        <p:txBody>
          <a:bodyPr/>
          <a:lstStyle/>
          <a:p>
            <a:r>
              <a:rPr lang="en-US" dirty="0" err="1" smtClean="0"/>
              <a:t>Dinsmore</a:t>
            </a:r>
            <a:r>
              <a:rPr lang="en-US" dirty="0" smtClean="0"/>
              <a:t> Bank Regulation Updater tool</a:t>
            </a:r>
            <a:endParaRPr lang="en-US" dirty="0"/>
          </a:p>
        </p:txBody>
      </p:sp>
      <p:sp>
        <p:nvSpPr>
          <p:cNvPr id="3" name="Content Placeholder 2"/>
          <p:cNvSpPr>
            <a:spLocks noGrp="1"/>
          </p:cNvSpPr>
          <p:nvPr>
            <p:ph idx="1"/>
          </p:nvPr>
        </p:nvSpPr>
        <p:spPr>
          <a:xfrm>
            <a:off x="533400" y="1447800"/>
            <a:ext cx="8229600" cy="2667000"/>
          </a:xfrm>
        </p:spPr>
        <p:txBody>
          <a:bodyPr/>
          <a:lstStyle/>
          <a:p>
            <a:r>
              <a:rPr lang="en-US" dirty="0" smtClean="0"/>
              <a:t>Tool developed to track major Dodd-Frank mandates/rules</a:t>
            </a:r>
          </a:p>
          <a:p>
            <a:r>
              <a:rPr lang="en-US" dirty="0" smtClean="0"/>
              <a:t>Provides short summaries and links to actual rules</a:t>
            </a:r>
          </a:p>
          <a:p>
            <a:r>
              <a:rPr lang="en-US" dirty="0" smtClean="0"/>
              <a:t>Started out as 13 pages in 2011 and has grown </a:t>
            </a:r>
            <a:r>
              <a:rPr lang="en-US" smtClean="0"/>
              <a:t>to 88 </a:t>
            </a:r>
            <a:r>
              <a:rPr lang="en-US" dirty="0" smtClean="0"/>
              <a:t>pages (will soon be over 100 pages)</a:t>
            </a:r>
          </a:p>
          <a:p>
            <a:r>
              <a:rPr lang="en-US" dirty="0" smtClean="0"/>
              <a:t>Currently available as an interactive PDF file</a:t>
            </a:r>
          </a:p>
        </p:txBody>
      </p:sp>
      <p:sp>
        <p:nvSpPr>
          <p:cNvPr id="6" name="Rectangle 5"/>
          <p:cNvSpPr/>
          <p:nvPr/>
        </p:nvSpPr>
        <p:spPr>
          <a:xfrm>
            <a:off x="914400" y="3962400"/>
            <a:ext cx="8229600" cy="369332"/>
          </a:xfrm>
          <a:prstGeom prst="rect">
            <a:avLst/>
          </a:prstGeom>
        </p:spPr>
        <p:txBody>
          <a:bodyPr wrap="square">
            <a:spAutoFit/>
          </a:bodyPr>
          <a:lstStyle/>
          <a:p>
            <a:r>
              <a:rPr lang="en-US" dirty="0" smtClean="0">
                <a:solidFill>
                  <a:schemeClr val="tx1">
                    <a:lumMod val="75000"/>
                    <a:lumOff val="25000"/>
                  </a:schemeClr>
                </a:solidFill>
              </a:rPr>
              <a:t>http://f.datasrvr.com/fr1/516/82031/Dodd-Frank-BRU_06152016.pdf</a:t>
            </a:r>
            <a:endParaRPr lang="en-US" dirty="0">
              <a:solidFill>
                <a:schemeClr val="tx1">
                  <a:lumMod val="75000"/>
                  <a:lumOff val="25000"/>
                </a:schemeClr>
              </a:solidFill>
            </a:endParaRPr>
          </a:p>
        </p:txBody>
      </p:sp>
    </p:spTree>
    <p:extLst>
      <p:ext uri="{BB962C8B-B14F-4D97-AF65-F5344CB8AC3E}">
        <p14:creationId xmlns:p14="http://schemas.microsoft.com/office/powerpoint/2010/main" val="3144726686"/>
      </p:ext>
    </p:extLst>
  </p:cSld>
  <p:clrMapOvr>
    <a:masterClrMapping/>
  </p:clrMapOvr>
  <p:timing>
    <p:tnLst>
      <p:par>
        <p:cTn id="1" dur="indefinite" restart="never" nodeType="tmRoot"/>
      </p:par>
    </p:tnLst>
  </p:timing>
</p:sld>
</file>

<file path=ppt/slides/slide14.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pic>
        <p:nvPicPr>
          <p:cNvPr id="6146" name="Picture 2" descr="C:\Users\vbittorf\Pictures\Biggest_challenges_facing_the_banking_industry_according_to_global_ba-nkers_10-1-20141-565x767.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514600" y="30752"/>
            <a:ext cx="4411752" cy="5989048"/>
          </a:xfrm>
          <a:prstGeom prst="rect">
            <a:avLst/>
          </a:prstGeom>
          <a:noFill/>
          <a:extLst>
            <a:ext uri="{909E8E84-426E-40DD-AFC4-6F175D3DCCD1}">
              <a14:hiddenFill xmlns:a14="http://schemas.microsoft.com/office/drawing/2010/main">
                <a:solidFill>
                  <a:srgbClr val="FFFFFF"/>
                </a:solidFill>
              </a14:hiddenFill>
            </a:ext>
          </a:extLst>
        </p:spPr>
      </p:pic>
      <p:sp>
        <p:nvSpPr>
          <p:cNvPr id="7" name="Up Arrow 6"/>
          <p:cNvSpPr/>
          <p:nvPr/>
        </p:nvSpPr>
        <p:spPr>
          <a:xfrm rot="5400000">
            <a:off x="940676" y="1143000"/>
            <a:ext cx="1295400" cy="1905000"/>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64616683"/>
      </p:ext>
    </p:extLst>
  </p:cSld>
  <p:clrMapOvr>
    <a:masterClrMapping/>
  </p:clrMapOvr>
  <p:timing>
    <p:tnLst>
      <p:par>
        <p:cTn id="1" dur="indefinite" restart="never" nodeType="tmRoot"/>
      </p:par>
    </p:tnLst>
  </p:timing>
</p:sld>
</file>

<file path=ppt/slides/slide15.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sp>
        <p:nvSpPr>
          <p:cNvPr id="2" name="Content Placeholder 1"/>
          <p:cNvSpPr>
            <a:spLocks noGrp="1"/>
          </p:cNvSpPr>
          <p:nvPr>
            <p:ph idx="13"/>
          </p:nvPr>
        </p:nvSpPr>
        <p:spPr/>
        <p:txBody>
          <a:bodyPr/>
          <a:lstStyle/>
          <a:p>
            <a:pPr algn="ctr"/>
            <a:r>
              <a:rPr lang="en-US" sz="3200" dirty="0" err="1" smtClean="0"/>
              <a:t>BSA</a:t>
            </a:r>
            <a:r>
              <a:rPr lang="en-US" sz="3200" dirty="0" smtClean="0"/>
              <a:t> Compliance &amp; </a:t>
            </a:r>
            <a:r>
              <a:rPr lang="en-US" sz="3200" dirty="0" err="1" smtClean="0"/>
              <a:t>Cybersecurity</a:t>
            </a:r>
            <a:r>
              <a:rPr lang="en-US" sz="3200" dirty="0" smtClean="0"/>
              <a:t>/</a:t>
            </a:r>
            <a:r>
              <a:rPr lang="en-US" sz="3200" dirty="0" err="1" smtClean="0"/>
              <a:t>FinTech</a:t>
            </a:r>
            <a:endParaRPr lang="en-US" sz="3200" dirty="0" smtClean="0"/>
          </a:p>
          <a:p>
            <a:pPr algn="ctr">
              <a:buClr>
                <a:schemeClr val="bg1"/>
              </a:buClr>
            </a:pPr>
            <a:r>
              <a:rPr lang="en-US" sz="2800" dirty="0" smtClean="0"/>
              <a:t> Dawn Holstein</a:t>
            </a:r>
            <a:endParaRPr lang="en-US" sz="2800" dirty="0"/>
          </a:p>
        </p:txBody>
      </p:sp>
      <p:pic>
        <p:nvPicPr>
          <p:cNvPr id="5" name="Picture 2" descr="C:\Users\mgatwood\Documents\Power Point Presentations\WV Division of Financial I.png"/>
          <p:cNvPicPr>
            <a:picLocks noChangeAspect="1" noChangeArrowheads="1"/>
          </p:cNvPicPr>
          <p:nvPr/>
        </p:nvPicPr>
        <p:blipFill>
          <a:blip r:embed="rId2" cstate="print"/>
          <a:srcRect/>
          <a:stretch>
            <a:fillRect/>
          </a:stretch>
        </p:blipFill>
        <p:spPr bwMode="auto">
          <a:xfrm>
            <a:off x="381000" y="6212176"/>
            <a:ext cx="4605337" cy="645824"/>
          </a:xfrm>
          <a:prstGeom prst="rect">
            <a:avLst/>
          </a:prstGeom>
          <a:noFill/>
        </p:spPr>
      </p:pic>
    </p:spTree>
  </p:cSld>
  <p:clrMapOvr>
    <a:masterClrMapping/>
  </p:clrMapOvr>
  <p:timing>
    <p:tnLst>
      <p:par>
        <p:cTn id="1" dur="indefinite" restart="never" nodeType="tmRoot"/>
      </p:par>
    </p:tnLst>
  </p:timing>
</p:sld>
</file>

<file path=ppt/slides/slide16.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BANK SECRECY ACT</a:t>
            </a:r>
            <a:endParaRPr lang="en-US" dirty="0"/>
          </a:p>
        </p:txBody>
      </p:sp>
      <p:sp>
        <p:nvSpPr>
          <p:cNvPr id="3" name="Content Placeholder 2"/>
          <p:cNvSpPr>
            <a:spLocks noGrp="1"/>
          </p:cNvSpPr>
          <p:nvPr>
            <p:ph idx="1"/>
          </p:nvPr>
        </p:nvSpPr>
        <p:spPr/>
        <p:txBody>
          <a:bodyPr/>
          <a:lstStyle/>
          <a:p>
            <a:r>
              <a:rPr lang="en-US" smtClean="0"/>
              <a:t>The Bank Secrecy Act (BSA) was created in 1970 to assist in criminal, tax, and regulatory investigations.</a:t>
            </a:r>
          </a:p>
          <a:p>
            <a:r>
              <a:rPr lang="en-US" smtClean="0"/>
              <a:t>The Financial Crimes Enforcement Network (FinCEN) is responsible for compliance.</a:t>
            </a:r>
          </a:p>
          <a:p>
            <a:r>
              <a:rPr lang="en-US" smtClean="0"/>
              <a:t>BSA compliance is required for all financial institutions, including banks.</a:t>
            </a:r>
            <a:endParaRPr lang="en-US" dirty="0"/>
          </a:p>
        </p:txBody>
      </p:sp>
    </p:spTree>
  </p:cSld>
  <p:clrMapOvr>
    <a:masterClrMapping/>
  </p:clrMapOvr>
  <p:transition/>
  <p:timing>
    <p:tnLst>
      <p:par>
        <p:cTn id="1" dur="indefinite" restart="never" nodeType="tmRoot"/>
      </p:par>
    </p:tnLst>
  </p:timing>
</p:sld>
</file>

<file path=ppt/slides/slide17.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BANK SECRECY ACT PROGRAM</a:t>
            </a:r>
            <a:endParaRPr lang="en-US" dirty="0"/>
          </a:p>
        </p:txBody>
      </p:sp>
      <p:sp>
        <p:nvSpPr>
          <p:cNvPr id="3" name="Content Placeholder 2"/>
          <p:cNvSpPr>
            <a:spLocks noGrp="1"/>
          </p:cNvSpPr>
          <p:nvPr>
            <p:ph idx="1"/>
          </p:nvPr>
        </p:nvSpPr>
        <p:spPr/>
        <p:txBody>
          <a:bodyPr/>
          <a:lstStyle/>
          <a:p>
            <a:r>
              <a:rPr lang="en-US" smtClean="0"/>
              <a:t>System of Internal Controls</a:t>
            </a:r>
          </a:p>
          <a:p>
            <a:r>
              <a:rPr lang="en-US" smtClean="0"/>
              <a:t>Independent Review</a:t>
            </a:r>
          </a:p>
          <a:p>
            <a:r>
              <a:rPr lang="en-US" smtClean="0"/>
              <a:t>BSA Officer</a:t>
            </a:r>
          </a:p>
          <a:p>
            <a:r>
              <a:rPr lang="en-US" smtClean="0"/>
              <a:t>Training; and</a:t>
            </a:r>
          </a:p>
          <a:p>
            <a:r>
              <a:rPr lang="en-US" smtClean="0"/>
              <a:t>Customer Identification Program</a:t>
            </a:r>
            <a:endParaRPr lang="en-US" dirty="0"/>
          </a:p>
        </p:txBody>
      </p:sp>
    </p:spTree>
  </p:cSld>
  <p:clrMapOvr>
    <a:masterClrMapping/>
  </p:clrMapOvr>
  <p:transition/>
  <p:timing>
    <p:tnLst>
      <p:par>
        <p:cTn id="1" dur="indefinite" restart="never" nodeType="tmRoot"/>
      </p:par>
    </p:tnLst>
  </p:timing>
</p:sld>
</file>

<file path=ppt/slides/slide18.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SYSTEM OF INTERNAL CONTROLS</a:t>
            </a:r>
            <a:endParaRPr lang="en-US" dirty="0"/>
          </a:p>
        </p:txBody>
      </p:sp>
      <p:sp>
        <p:nvSpPr>
          <p:cNvPr id="3" name="Content Placeholder 2"/>
          <p:cNvSpPr>
            <a:spLocks noGrp="1"/>
          </p:cNvSpPr>
          <p:nvPr>
            <p:ph idx="1"/>
          </p:nvPr>
        </p:nvSpPr>
        <p:spPr/>
        <p:txBody>
          <a:bodyPr/>
          <a:lstStyle/>
          <a:p>
            <a:r>
              <a:rPr lang="en-US" smtClean="0"/>
              <a:t>Appropriate policies, procedures, and processes are in place to promote compliance with bank secrecy and related regulations.</a:t>
            </a:r>
          </a:p>
          <a:p>
            <a:r>
              <a:rPr lang="en-US" smtClean="0"/>
              <a:t>Inform the board of directors and senior management of SARs filed and corrective action taken.</a:t>
            </a:r>
          </a:p>
          <a:p>
            <a:r>
              <a:rPr lang="en-US" smtClean="0"/>
              <a:t>Identify a person or persons responsible for BSA/AML compliance.</a:t>
            </a:r>
          </a:p>
          <a:p>
            <a:r>
              <a:rPr lang="en-US" smtClean="0"/>
              <a:t>Identify reportable transactions and accurately file all required reports.  (i.e. SARs and CTRs)</a:t>
            </a:r>
            <a:endParaRPr lang="en-US" dirty="0"/>
          </a:p>
        </p:txBody>
      </p:sp>
    </p:spTree>
  </p:cSld>
  <p:clrMapOvr>
    <a:masterClrMapping/>
  </p:clrMapOvr>
  <p:transition/>
  <p:timing>
    <p:tnLst>
      <p:par>
        <p:cTn id="1" dur="indefinite" restart="never" nodeType="tmRoot"/>
      </p:par>
    </p:tnLst>
  </p:timing>
</p:sld>
</file>

<file path=ppt/slides/slide19.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INDEPENDENT TESTING</a:t>
            </a:r>
            <a:endParaRPr lang="en-US" dirty="0"/>
          </a:p>
        </p:txBody>
      </p:sp>
      <p:sp>
        <p:nvSpPr>
          <p:cNvPr id="3" name="Content Placeholder 2"/>
          <p:cNvSpPr>
            <a:spLocks noGrp="1"/>
          </p:cNvSpPr>
          <p:nvPr>
            <p:ph idx="1"/>
          </p:nvPr>
        </p:nvSpPr>
        <p:spPr/>
        <p:txBody>
          <a:bodyPr/>
          <a:lstStyle/>
          <a:p>
            <a:r>
              <a:rPr lang="en-US" smtClean="0"/>
              <a:t>Independent testing (audit) should be conducted by the internal audit department, outside auditors, consultants, or other qualified independent parties.</a:t>
            </a:r>
          </a:p>
          <a:p>
            <a:r>
              <a:rPr lang="en-US" smtClean="0"/>
              <a:t>While the frequency of audit is not specifically defined in any statute, a sound practice is for the bank to conduct independent testing generally every 12 to 18 months, commensurate with the BSA/AML risk profile of the bank.</a:t>
            </a:r>
            <a:endParaRPr lang="en-US" dirty="0"/>
          </a:p>
        </p:txBody>
      </p:sp>
    </p:spTree>
  </p:cSld>
  <p:clrMapOvr>
    <a:masterClrMapping/>
  </p:clrMapOvr>
  <p:transition/>
  <p:timing>
    <p:tnLst>
      <p:par>
        <p:cTn id="1" dur="indefinite" restart="never" nodeType="tmRoot"/>
      </p:par>
    </p:tnLst>
  </p:timing>
</p:sld>
</file>

<file path=ppt/slides/slide2.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sp>
        <p:nvSpPr>
          <p:cNvPr id="4" name="Content Placeholder 3"/>
          <p:cNvSpPr>
            <a:spLocks noGrp="1"/>
          </p:cNvSpPr>
          <p:nvPr>
            <p:ph sz="half" idx="2"/>
          </p:nvPr>
        </p:nvSpPr>
        <p:spPr>
          <a:xfrm>
            <a:off x="457200" y="3505200"/>
            <a:ext cx="4419600" cy="1600200"/>
          </a:xfrm>
        </p:spPr>
        <p:txBody>
          <a:bodyPr>
            <a:normAutofit lnSpcReduction="10000"/>
          </a:bodyPr>
          <a:lstStyle/>
          <a:p>
            <a:r>
              <a:rPr lang="en-US" dirty="0" smtClean="0">
                <a:solidFill>
                  <a:srgbClr val="0072C8"/>
                </a:solidFill>
              </a:rPr>
              <a:t>Dave Thomas</a:t>
            </a:r>
          </a:p>
          <a:p>
            <a:pPr lvl="1"/>
            <a:r>
              <a:rPr lang="en-US" dirty="0" smtClean="0">
                <a:solidFill>
                  <a:schemeClr val="tx1">
                    <a:lumMod val="75000"/>
                    <a:lumOff val="25000"/>
                  </a:schemeClr>
                </a:solidFill>
              </a:rPr>
              <a:t>Partner, </a:t>
            </a:r>
            <a:r>
              <a:rPr lang="en-US" dirty="0" err="1" smtClean="0">
                <a:solidFill>
                  <a:schemeClr val="tx1">
                    <a:lumMod val="75000"/>
                    <a:lumOff val="25000"/>
                  </a:schemeClr>
                </a:solidFill>
              </a:rPr>
              <a:t>Dinsmore</a:t>
            </a:r>
            <a:r>
              <a:rPr lang="en-US" dirty="0" smtClean="0">
                <a:solidFill>
                  <a:schemeClr val="tx1">
                    <a:lumMod val="75000"/>
                    <a:lumOff val="25000"/>
                  </a:schemeClr>
                </a:solidFill>
              </a:rPr>
              <a:t> &amp; </a:t>
            </a:r>
            <a:r>
              <a:rPr lang="en-US" dirty="0" err="1" smtClean="0">
                <a:solidFill>
                  <a:schemeClr val="tx1">
                    <a:lumMod val="75000"/>
                    <a:lumOff val="25000"/>
                  </a:schemeClr>
                </a:solidFill>
              </a:rPr>
              <a:t>Shohl</a:t>
            </a:r>
            <a:r>
              <a:rPr lang="en-US" dirty="0" smtClean="0">
                <a:solidFill>
                  <a:schemeClr val="tx1">
                    <a:lumMod val="75000"/>
                    <a:lumOff val="25000"/>
                  </a:schemeClr>
                </a:solidFill>
              </a:rPr>
              <a:t> LLP</a:t>
            </a:r>
          </a:p>
          <a:p>
            <a:pPr lvl="1"/>
            <a:r>
              <a:rPr lang="en-US" dirty="0" smtClean="0">
                <a:solidFill>
                  <a:schemeClr val="tx1">
                    <a:lumMod val="75000"/>
                    <a:lumOff val="25000"/>
                  </a:schemeClr>
                </a:solidFill>
              </a:rPr>
              <a:t>Morgantown, WV</a:t>
            </a:r>
          </a:p>
          <a:p>
            <a:pPr lvl="1"/>
            <a:r>
              <a:rPr lang="en-US" dirty="0" smtClean="0">
                <a:solidFill>
                  <a:schemeClr val="tx1">
                    <a:lumMod val="75000"/>
                    <a:lumOff val="25000"/>
                  </a:schemeClr>
                </a:solidFill>
              </a:rPr>
              <a:t>P: (304) 225-1422</a:t>
            </a:r>
          </a:p>
          <a:p>
            <a:pPr lvl="1"/>
            <a:r>
              <a:rPr lang="en-US" dirty="0" smtClean="0">
                <a:solidFill>
                  <a:schemeClr val="tx1">
                    <a:lumMod val="75000"/>
                    <a:lumOff val="25000"/>
                  </a:schemeClr>
                </a:solidFill>
              </a:rPr>
              <a:t>david.thomas@dinsmore.com</a:t>
            </a:r>
          </a:p>
        </p:txBody>
      </p:sp>
      <p:sp>
        <p:nvSpPr>
          <p:cNvPr id="5" name="Content Placeholder 4"/>
          <p:cNvSpPr>
            <a:spLocks noGrp="1"/>
          </p:cNvSpPr>
          <p:nvPr>
            <p:ph sz="half" idx="13"/>
          </p:nvPr>
        </p:nvSpPr>
        <p:spPr>
          <a:xfrm>
            <a:off x="457200" y="1371600"/>
            <a:ext cx="4419600" cy="1676400"/>
          </a:xfrm>
        </p:spPr>
        <p:txBody>
          <a:bodyPr>
            <a:normAutofit/>
          </a:bodyPr>
          <a:lstStyle/>
          <a:p>
            <a:r>
              <a:rPr lang="en-US" dirty="0" smtClean="0">
                <a:solidFill>
                  <a:srgbClr val="0072C8"/>
                </a:solidFill>
              </a:rPr>
              <a:t>Dawn E. Holstein</a:t>
            </a:r>
            <a:endParaRPr lang="en-US" dirty="0">
              <a:solidFill>
                <a:srgbClr val="0072C8"/>
              </a:solidFill>
            </a:endParaRPr>
          </a:p>
          <a:p>
            <a:pPr lvl="1"/>
            <a:r>
              <a:rPr lang="en-US" dirty="0" smtClean="0">
                <a:solidFill>
                  <a:schemeClr val="tx1">
                    <a:lumMod val="75000"/>
                    <a:lumOff val="25000"/>
                  </a:schemeClr>
                </a:solidFill>
              </a:rPr>
              <a:t>Acting Commissioner, WV Division of Financial Institutions</a:t>
            </a:r>
          </a:p>
          <a:p>
            <a:pPr lvl="1"/>
            <a:r>
              <a:rPr lang="en-US" dirty="0" smtClean="0">
                <a:solidFill>
                  <a:schemeClr val="tx1">
                    <a:lumMod val="75000"/>
                    <a:lumOff val="25000"/>
                  </a:schemeClr>
                </a:solidFill>
              </a:rPr>
              <a:t>P: (304) 558-2294</a:t>
            </a:r>
          </a:p>
          <a:p>
            <a:pPr lvl="1"/>
            <a:r>
              <a:rPr lang="en-US" dirty="0" smtClean="0">
                <a:solidFill>
                  <a:schemeClr val="tx1">
                    <a:lumMod val="75000"/>
                    <a:lumOff val="25000"/>
                  </a:schemeClr>
                </a:solidFill>
              </a:rPr>
              <a:t>dholstein@wvdob.org</a:t>
            </a:r>
            <a:endParaRPr lang="en-US" dirty="0">
              <a:solidFill>
                <a:schemeClr val="tx1">
                  <a:lumMod val="75000"/>
                  <a:lumOff val="25000"/>
                </a:schemeClr>
              </a:solidFill>
            </a:endParaRPr>
          </a:p>
        </p:txBody>
      </p:sp>
      <p:sp>
        <p:nvSpPr>
          <p:cNvPr id="6" name="Content Placeholder 5"/>
          <p:cNvSpPr>
            <a:spLocks noGrp="1"/>
          </p:cNvSpPr>
          <p:nvPr>
            <p:ph sz="half" idx="14"/>
          </p:nvPr>
        </p:nvSpPr>
        <p:spPr>
          <a:xfrm>
            <a:off x="4800600" y="1371600"/>
            <a:ext cx="4419600" cy="1828800"/>
          </a:xfrm>
        </p:spPr>
        <p:txBody>
          <a:bodyPr>
            <a:normAutofit/>
          </a:bodyPr>
          <a:lstStyle/>
          <a:p>
            <a:r>
              <a:rPr lang="en-US" dirty="0" smtClean="0">
                <a:solidFill>
                  <a:srgbClr val="0072C8"/>
                </a:solidFill>
              </a:rPr>
              <a:t>Paul Reynolds</a:t>
            </a:r>
            <a:endParaRPr lang="en-US" dirty="0">
              <a:solidFill>
                <a:srgbClr val="0072C8"/>
              </a:solidFill>
            </a:endParaRPr>
          </a:p>
          <a:p>
            <a:pPr lvl="1"/>
            <a:r>
              <a:rPr lang="en-US" dirty="0" smtClean="0">
                <a:solidFill>
                  <a:schemeClr val="tx1">
                    <a:lumMod val="75000"/>
                    <a:lumOff val="25000"/>
                  </a:schemeClr>
                </a:solidFill>
              </a:rPr>
              <a:t>Of Counsel, </a:t>
            </a:r>
            <a:r>
              <a:rPr lang="en-US" dirty="0" err="1" smtClean="0">
                <a:solidFill>
                  <a:schemeClr val="tx1">
                    <a:lumMod val="75000"/>
                    <a:lumOff val="25000"/>
                  </a:schemeClr>
                </a:solidFill>
              </a:rPr>
              <a:t>Dinsmore</a:t>
            </a:r>
            <a:r>
              <a:rPr lang="en-US" dirty="0" smtClean="0">
                <a:solidFill>
                  <a:schemeClr val="tx1">
                    <a:lumMod val="75000"/>
                    <a:lumOff val="25000"/>
                  </a:schemeClr>
                </a:solidFill>
              </a:rPr>
              <a:t> &amp; </a:t>
            </a:r>
            <a:r>
              <a:rPr lang="en-US" dirty="0" err="1" smtClean="0">
                <a:solidFill>
                  <a:schemeClr val="tx1">
                    <a:lumMod val="75000"/>
                    <a:lumOff val="25000"/>
                  </a:schemeClr>
                </a:solidFill>
              </a:rPr>
              <a:t>Shohl</a:t>
            </a:r>
            <a:r>
              <a:rPr lang="en-US" dirty="0" smtClean="0">
                <a:solidFill>
                  <a:schemeClr val="tx1">
                    <a:lumMod val="75000"/>
                    <a:lumOff val="25000"/>
                  </a:schemeClr>
                </a:solidFill>
              </a:rPr>
              <a:t> LLP Cincinnati, OH</a:t>
            </a:r>
          </a:p>
          <a:p>
            <a:pPr lvl="1"/>
            <a:r>
              <a:rPr lang="en-US" dirty="0" smtClean="0">
                <a:solidFill>
                  <a:schemeClr val="tx1">
                    <a:lumMod val="75000"/>
                    <a:lumOff val="25000"/>
                  </a:schemeClr>
                </a:solidFill>
              </a:rPr>
              <a:t>P: (513) 977-8456</a:t>
            </a:r>
          </a:p>
          <a:p>
            <a:pPr lvl="1"/>
            <a:r>
              <a:rPr lang="en-US" dirty="0" smtClean="0">
                <a:solidFill>
                  <a:schemeClr val="tx1">
                    <a:lumMod val="75000"/>
                    <a:lumOff val="25000"/>
                  </a:schemeClr>
                </a:solidFill>
              </a:rPr>
              <a:t>paul.reynolds@dinsmore.com</a:t>
            </a:r>
          </a:p>
          <a:p>
            <a:endParaRPr lang="en-US" dirty="0" smtClean="0"/>
          </a:p>
        </p:txBody>
      </p:sp>
      <p:sp>
        <p:nvSpPr>
          <p:cNvPr id="8" name="Content Placeholder 5"/>
          <p:cNvSpPr txBox="1">
            <a:spLocks/>
          </p:cNvSpPr>
          <p:nvPr/>
        </p:nvSpPr>
        <p:spPr>
          <a:xfrm>
            <a:off x="4876800" y="3505200"/>
            <a:ext cx="4419600" cy="1676400"/>
          </a:xfrm>
          <a:prstGeom prst="rect">
            <a:avLst/>
          </a:prstGeom>
        </p:spPr>
        <p:txBody>
          <a:bodyPr vert="horz" lIns="91440" tIns="45720" rIns="91440" bIns="45720" rtlCol="0">
            <a:normAutofit/>
          </a:bodyPr>
          <a:lstStyle/>
          <a:p>
            <a:pPr marL="0" marR="0" lvl="0" indent="0" algn="l" defTabSz="914400" rtl="0" eaLnBrk="1" fontAlgn="auto" latinLnBrk="0" hangingPunct="1">
              <a:lnSpc>
                <a:spcPct val="110000"/>
              </a:lnSpc>
              <a:spcBef>
                <a:spcPts val="0"/>
              </a:spcBef>
              <a:spcAft>
                <a:spcPts val="300"/>
              </a:spcAft>
              <a:buClrTx/>
              <a:buSzTx/>
              <a:buFont typeface="Wingdings 3" pitchFamily="18" charset="2"/>
              <a:buNone/>
              <a:tabLst/>
              <a:defRPr/>
            </a:pPr>
            <a:r>
              <a:rPr kumimoji="0" lang="en-US" sz="2000" b="1" i="0" u="none" strike="noStrike" kern="1200" cap="none" spc="0" normalizeH="0" baseline="0" noProof="0" dirty="0" smtClean="0">
                <a:ln>
                  <a:noFill/>
                </a:ln>
                <a:solidFill>
                  <a:srgbClr val="0072C8"/>
                </a:solidFill>
                <a:effectLst/>
                <a:uLnTx/>
                <a:uFillTx/>
                <a:latin typeface="Helvetica"/>
                <a:ea typeface="+mn-ea"/>
                <a:cs typeface="Helvetica"/>
              </a:rPr>
              <a:t>Christian Gonzalez</a:t>
            </a:r>
          </a:p>
          <a:p>
            <a:pPr lvl="1">
              <a:lnSpc>
                <a:spcPct val="110000"/>
              </a:lnSpc>
              <a:spcAft>
                <a:spcPts val="300"/>
              </a:spcAft>
              <a:buClr>
                <a:srgbClr val="009AE2"/>
              </a:buClr>
              <a:buSzPct val="75000"/>
            </a:pPr>
            <a:r>
              <a:rPr kumimoji="0" lang="en-US" sz="1600" b="0" i="0" u="none" strike="noStrike" kern="1200" cap="none" spc="0" normalizeH="0" baseline="0" noProof="0" dirty="0" smtClean="0">
                <a:ln>
                  <a:noFill/>
                </a:ln>
                <a:solidFill>
                  <a:schemeClr val="tx1">
                    <a:lumMod val="75000"/>
                    <a:lumOff val="25000"/>
                  </a:schemeClr>
                </a:solidFill>
                <a:effectLst/>
                <a:uLnTx/>
                <a:uFillTx/>
                <a:latin typeface="Helvetica"/>
                <a:ea typeface="+mn-ea"/>
                <a:cs typeface="Helvetica"/>
              </a:rPr>
              <a:t>Partner,</a:t>
            </a:r>
            <a:r>
              <a:rPr kumimoji="0" lang="en-US" sz="1600" b="0" i="0" u="none" strike="noStrike" kern="1200" cap="none" spc="0" normalizeH="0" noProof="0" dirty="0" smtClean="0">
                <a:ln>
                  <a:noFill/>
                </a:ln>
                <a:solidFill>
                  <a:schemeClr val="tx1">
                    <a:lumMod val="75000"/>
                    <a:lumOff val="25000"/>
                  </a:schemeClr>
                </a:solidFill>
                <a:effectLst/>
                <a:uLnTx/>
                <a:uFillTx/>
                <a:latin typeface="Helvetica"/>
                <a:ea typeface="+mn-ea"/>
                <a:cs typeface="Helvetica"/>
              </a:rPr>
              <a:t> </a:t>
            </a:r>
            <a:r>
              <a:rPr lang="en-US" sz="1600" dirty="0" err="1" smtClean="0">
                <a:solidFill>
                  <a:schemeClr val="tx1">
                    <a:lumMod val="75000"/>
                    <a:lumOff val="25000"/>
                  </a:schemeClr>
                </a:solidFill>
              </a:rPr>
              <a:t>Dinsmore</a:t>
            </a:r>
            <a:r>
              <a:rPr lang="en-US" sz="1600" dirty="0" smtClean="0">
                <a:solidFill>
                  <a:schemeClr val="tx1">
                    <a:lumMod val="75000"/>
                    <a:lumOff val="25000"/>
                  </a:schemeClr>
                </a:solidFill>
              </a:rPr>
              <a:t> &amp; </a:t>
            </a:r>
            <a:r>
              <a:rPr lang="en-US" sz="1600" dirty="0" err="1" smtClean="0">
                <a:solidFill>
                  <a:schemeClr val="tx1">
                    <a:lumMod val="75000"/>
                    <a:lumOff val="25000"/>
                  </a:schemeClr>
                </a:solidFill>
              </a:rPr>
              <a:t>Shohl</a:t>
            </a:r>
            <a:r>
              <a:rPr lang="en-US" sz="1600" dirty="0" smtClean="0">
                <a:solidFill>
                  <a:schemeClr val="tx1">
                    <a:lumMod val="75000"/>
                    <a:lumOff val="25000"/>
                  </a:schemeClr>
                </a:solidFill>
              </a:rPr>
              <a:t> LLP </a:t>
            </a:r>
            <a:r>
              <a:rPr kumimoji="0" lang="en-US" sz="1600" b="0" i="0" u="none" strike="noStrike" kern="1200" cap="none" spc="0" normalizeH="0" noProof="0" dirty="0" smtClean="0">
                <a:ln>
                  <a:noFill/>
                </a:ln>
                <a:solidFill>
                  <a:schemeClr val="tx1">
                    <a:lumMod val="75000"/>
                    <a:lumOff val="25000"/>
                  </a:schemeClr>
                </a:solidFill>
                <a:effectLst/>
                <a:uLnTx/>
                <a:uFillTx/>
                <a:latin typeface="Helvetica"/>
                <a:ea typeface="+mn-ea"/>
                <a:cs typeface="Helvetica"/>
              </a:rPr>
              <a:t>Columbus, OH</a:t>
            </a:r>
          </a:p>
          <a:p>
            <a:pPr lvl="1"/>
            <a:r>
              <a:rPr lang="en-US" sz="1600" dirty="0" smtClean="0">
                <a:solidFill>
                  <a:schemeClr val="tx1">
                    <a:lumMod val="75000"/>
                    <a:lumOff val="25000"/>
                  </a:schemeClr>
                </a:solidFill>
                <a:latin typeface="Helvetica" pitchFamily="34" charset="0"/>
                <a:cs typeface="Helvetica" pitchFamily="34" charset="0"/>
              </a:rPr>
              <a:t>P: (614) 628-6921</a:t>
            </a:r>
          </a:p>
          <a:p>
            <a:pPr lvl="1"/>
            <a:r>
              <a:rPr lang="en-US" sz="1600" dirty="0" smtClean="0">
                <a:solidFill>
                  <a:schemeClr val="tx1">
                    <a:lumMod val="75000"/>
                    <a:lumOff val="25000"/>
                  </a:schemeClr>
                </a:solidFill>
                <a:latin typeface="Helvetica" pitchFamily="34" charset="0"/>
                <a:cs typeface="Helvetica" pitchFamily="34" charset="0"/>
              </a:rPr>
              <a:t>christian.gonzalez@dinsmore.com</a:t>
            </a:r>
          </a:p>
          <a:p>
            <a:endParaRPr kumimoji="0" lang="en-US" sz="1600" b="0" i="0" u="none" strike="noStrike" kern="1200" cap="none" spc="0" normalizeH="0" baseline="0" noProof="0" dirty="0">
              <a:ln>
                <a:noFill/>
              </a:ln>
              <a:solidFill>
                <a:schemeClr val="tx1">
                  <a:lumMod val="75000"/>
                  <a:lumOff val="25000"/>
                </a:schemeClr>
              </a:solidFill>
              <a:effectLst/>
              <a:uLnTx/>
              <a:uFillTx/>
              <a:latin typeface="Helvetica"/>
              <a:ea typeface="+mn-ea"/>
              <a:cs typeface="Helvetica"/>
            </a:endParaRPr>
          </a:p>
        </p:txBody>
      </p:sp>
      <p:sp>
        <p:nvSpPr>
          <p:cNvPr id="9" name="Content Placeholder 1"/>
          <p:cNvSpPr txBox="1">
            <a:spLocks/>
          </p:cNvSpPr>
          <p:nvPr/>
        </p:nvSpPr>
        <p:spPr>
          <a:xfrm>
            <a:off x="381000" y="228600"/>
            <a:ext cx="8229600" cy="914400"/>
          </a:xfrm>
          <a:prstGeom prst="rect">
            <a:avLst/>
          </a:prstGeom>
        </p:spPr>
        <p:txBody>
          <a:bodyPr/>
          <a:lstStyle/>
          <a:p>
            <a:pPr marL="0" marR="0" lvl="0" indent="0" algn="l" defTabSz="914400" rtl="0" eaLnBrk="1" fontAlgn="auto" latinLnBrk="0" hangingPunct="1">
              <a:lnSpc>
                <a:spcPct val="125000"/>
              </a:lnSpc>
              <a:spcBef>
                <a:spcPct val="20000"/>
              </a:spcBef>
              <a:spcAft>
                <a:spcPts val="600"/>
              </a:spcAft>
              <a:buClrTx/>
              <a:buSzTx/>
              <a:buFont typeface="Wingdings 3" pitchFamily="18" charset="2"/>
              <a:buNone/>
              <a:tabLst/>
              <a:defRPr/>
            </a:pPr>
            <a:r>
              <a:rPr kumimoji="0" lang="en-US" sz="3200" b="1" i="0" u="none" strike="noStrike" kern="1200" cap="none" spc="0" normalizeH="0" baseline="0" noProof="0" dirty="0" smtClean="0">
                <a:ln>
                  <a:noFill/>
                </a:ln>
                <a:solidFill>
                  <a:srgbClr val="0070C0"/>
                </a:solidFill>
                <a:effectLst/>
                <a:uLnTx/>
                <a:uFillTx/>
                <a:latin typeface="Helvetica"/>
                <a:ea typeface="+mn-ea"/>
                <a:cs typeface="Helvetica"/>
              </a:rPr>
              <a:t>Speakers</a:t>
            </a:r>
            <a:endParaRPr kumimoji="0" lang="en-US" sz="3200" b="1" i="0" u="none" strike="noStrike" kern="1200" cap="none" spc="0" normalizeH="0" baseline="0" noProof="0" dirty="0">
              <a:ln>
                <a:noFill/>
              </a:ln>
              <a:solidFill>
                <a:srgbClr val="0070C0"/>
              </a:solidFill>
              <a:effectLst/>
              <a:uLnTx/>
              <a:uFillTx/>
              <a:latin typeface="Helvetica"/>
              <a:ea typeface="+mn-ea"/>
              <a:cs typeface="Helvetica"/>
            </a:endParaRPr>
          </a:p>
        </p:txBody>
      </p:sp>
      <p:pic>
        <p:nvPicPr>
          <p:cNvPr id="1026" name="Picture 2" descr="C:\Users\mgatwood\Documents\Power Point Presentations\WV Division of Financial I.png"/>
          <p:cNvPicPr>
            <a:picLocks noChangeAspect="1" noChangeArrowheads="1"/>
          </p:cNvPicPr>
          <p:nvPr/>
        </p:nvPicPr>
        <p:blipFill>
          <a:blip r:embed="rId2" cstate="print"/>
          <a:srcRect/>
          <a:stretch>
            <a:fillRect/>
          </a:stretch>
        </p:blipFill>
        <p:spPr bwMode="auto">
          <a:xfrm>
            <a:off x="3276600" y="6212176"/>
            <a:ext cx="4605337" cy="645824"/>
          </a:xfrm>
          <a:prstGeom prst="rect">
            <a:avLst/>
          </a:prstGeom>
          <a:noFill/>
        </p:spPr>
      </p:pic>
    </p:spTree>
    <p:extLst>
      <p:ext uri="{BB962C8B-B14F-4D97-AF65-F5344CB8AC3E}">
        <p14:creationId xmlns:p14="http://schemas.microsoft.com/office/powerpoint/2010/main" val="2088673122"/>
      </p:ext>
    </p:extLst>
  </p:cSld>
  <p:clrMapOvr>
    <a:masterClrMapping/>
  </p:clrMapOvr>
  <p:timing>
    <p:tnLst>
      <p:par>
        <p:cTn id="1" dur="indefinite" restart="never" nodeType="tmRoot"/>
      </p:par>
    </p:tnLst>
  </p:timing>
</p:sld>
</file>

<file path=ppt/slides/slide20.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BANK SECRECY ACT OFFICER</a:t>
            </a:r>
            <a:endParaRPr lang="en-US" dirty="0"/>
          </a:p>
        </p:txBody>
      </p:sp>
      <p:sp>
        <p:nvSpPr>
          <p:cNvPr id="3" name="Content Placeholder 2"/>
          <p:cNvSpPr>
            <a:spLocks noGrp="1"/>
          </p:cNvSpPr>
          <p:nvPr>
            <p:ph idx="1"/>
          </p:nvPr>
        </p:nvSpPr>
        <p:spPr/>
        <p:txBody>
          <a:bodyPr/>
          <a:lstStyle/>
          <a:p>
            <a:r>
              <a:rPr lang="en-US" smtClean="0"/>
              <a:t>Must be designated by the Board of Directors;</a:t>
            </a:r>
          </a:p>
          <a:p>
            <a:r>
              <a:rPr lang="en-US" smtClean="0"/>
              <a:t>Must be qualified;</a:t>
            </a:r>
          </a:p>
          <a:p>
            <a:r>
              <a:rPr lang="en-US" smtClean="0"/>
              <a:t>Must have sufficient authority, knowledge, and resources; and</a:t>
            </a:r>
          </a:p>
          <a:p>
            <a:r>
              <a:rPr lang="en-US" smtClean="0"/>
              <a:t>Is responsible for ensuring overall BSA compliance.</a:t>
            </a:r>
            <a:endParaRPr lang="en-US" dirty="0"/>
          </a:p>
        </p:txBody>
      </p:sp>
    </p:spTree>
  </p:cSld>
  <p:clrMapOvr>
    <a:masterClrMapping/>
  </p:clrMapOvr>
  <p:transition/>
  <p:timing>
    <p:tnLst>
      <p:par>
        <p:cTn id="1" dur="indefinite" restart="never" nodeType="tmRoot"/>
      </p:par>
    </p:tnLst>
  </p:timing>
</p:sld>
</file>

<file path=ppt/slides/slide21.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BSA TRAINING</a:t>
            </a:r>
            <a:endParaRPr lang="en-US" dirty="0"/>
          </a:p>
        </p:txBody>
      </p:sp>
      <p:sp>
        <p:nvSpPr>
          <p:cNvPr id="3" name="Content Placeholder 2"/>
          <p:cNvSpPr>
            <a:spLocks noGrp="1"/>
          </p:cNvSpPr>
          <p:nvPr>
            <p:ph idx="1"/>
          </p:nvPr>
        </p:nvSpPr>
        <p:spPr/>
        <p:txBody>
          <a:bodyPr/>
          <a:lstStyle/>
          <a:p>
            <a:r>
              <a:rPr lang="en-US" smtClean="0"/>
              <a:t>Appropriate personnel must be trained in applicable aspects of the BSA regulations.</a:t>
            </a:r>
          </a:p>
          <a:p>
            <a:r>
              <a:rPr lang="en-US" smtClean="0"/>
              <a:t>Training should include regulatory requirements and the bank’s internal BSA/AML policies, procedures, and processes.</a:t>
            </a:r>
          </a:p>
          <a:p>
            <a:r>
              <a:rPr lang="en-US" smtClean="0"/>
              <a:t>Training should be ongoing and incorporate current developments and changes to the BSA and related regulations.</a:t>
            </a:r>
          </a:p>
          <a:p>
            <a:r>
              <a:rPr lang="en-US" smtClean="0"/>
              <a:t>Frequency of training.</a:t>
            </a:r>
            <a:endParaRPr lang="en-US" dirty="0"/>
          </a:p>
        </p:txBody>
      </p:sp>
    </p:spTree>
  </p:cSld>
  <p:clrMapOvr>
    <a:masterClrMapping/>
  </p:clrMapOvr>
  <p:transition/>
</p:sld>
</file>

<file path=ppt/slides/slide22.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ENFORCEMENT ACTIONS</a:t>
            </a:r>
            <a:endParaRPr lang="en-US" dirty="0"/>
          </a:p>
        </p:txBody>
      </p:sp>
      <p:sp>
        <p:nvSpPr>
          <p:cNvPr id="3" name="Content Placeholder 2"/>
          <p:cNvSpPr>
            <a:spLocks noGrp="1"/>
          </p:cNvSpPr>
          <p:nvPr>
            <p:ph idx="1"/>
          </p:nvPr>
        </p:nvSpPr>
        <p:spPr/>
        <p:txBody>
          <a:bodyPr/>
          <a:lstStyle/>
          <a:p>
            <a:r>
              <a:rPr lang="en-US" smtClean="0"/>
              <a:t>Enforcement Actions can be issued for BSA/AML and OFAC program deficiencies.</a:t>
            </a:r>
          </a:p>
          <a:p>
            <a:r>
              <a:rPr lang="en-US" smtClean="0"/>
              <a:t>Formal enforcement actions for BSA are mandated when:  entire program is deficient, or repeat problems indicate management has failed to take corrective action in a timely and cohesive manner.</a:t>
            </a:r>
          </a:p>
          <a:p>
            <a:r>
              <a:rPr lang="en-US" smtClean="0"/>
              <a:t>Depending on the nature and duration of deficiencies, the bank may be subject to Civil Money Penalties.</a:t>
            </a:r>
            <a:endParaRPr lang="en-US" dirty="0"/>
          </a:p>
        </p:txBody>
      </p:sp>
    </p:spTree>
  </p:cSld>
  <p:clrMapOvr>
    <a:masterClrMapping/>
  </p:clrMapOvr>
  <p:transition/>
</p:sld>
</file>

<file path=ppt/slides/slide23.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FAILURE TO FILE A SAR</a:t>
            </a:r>
            <a:endParaRPr lang="en-US" dirty="0"/>
          </a:p>
        </p:txBody>
      </p:sp>
      <p:sp>
        <p:nvSpPr>
          <p:cNvPr id="3" name="Content Placeholder 2"/>
          <p:cNvSpPr>
            <a:spLocks noGrp="1"/>
          </p:cNvSpPr>
          <p:nvPr>
            <p:ph idx="1"/>
          </p:nvPr>
        </p:nvSpPr>
        <p:spPr/>
        <p:txBody>
          <a:bodyPr/>
          <a:lstStyle/>
          <a:p>
            <a:r>
              <a:rPr lang="en-US" smtClean="0"/>
              <a:t>Section 353.2(a)(4)(ii) of the FDIC Rules and Regulations, requires, in part, that a financial institution must file a SAR for transactions aggregating $5,000 or more, if designed to evade any BSA regulations.</a:t>
            </a:r>
            <a:endParaRPr lang="en-US" dirty="0" smtClean="0"/>
          </a:p>
        </p:txBody>
      </p:sp>
    </p:spTree>
  </p:cSld>
  <p:clrMapOvr>
    <a:masterClrMapping/>
  </p:clrMapOvr>
  <p:transition/>
</p:sld>
</file>

<file path=ppt/slides/slide24.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FAILURE TO FILE A TIMELY SAR</a:t>
            </a:r>
            <a:endParaRPr lang="en-US" dirty="0"/>
          </a:p>
        </p:txBody>
      </p:sp>
      <p:sp>
        <p:nvSpPr>
          <p:cNvPr id="3" name="Content Placeholder 2"/>
          <p:cNvSpPr>
            <a:spLocks noGrp="1"/>
          </p:cNvSpPr>
          <p:nvPr>
            <p:ph idx="1"/>
          </p:nvPr>
        </p:nvSpPr>
        <p:spPr/>
        <p:txBody>
          <a:bodyPr/>
          <a:lstStyle/>
          <a:p>
            <a:r>
              <a:rPr lang="en-US" smtClean="0"/>
              <a:t>Section 353.3(b) of the FDIC Rules and Regulations requires, in part, a bank shall file the SAR no later than 30 calendar days after the date of initial detection of facts that may constitute a basis for filing a SAR.</a:t>
            </a:r>
            <a:endParaRPr lang="en-US" dirty="0" smtClean="0"/>
          </a:p>
        </p:txBody>
      </p:sp>
    </p:spTree>
  </p:cSld>
  <p:clrMapOvr>
    <a:masterClrMapping/>
  </p:clrMapOvr>
  <p:transition/>
</p:sld>
</file>

<file path=ppt/slides/slide25.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LACK OF INDEPENDENT TESTING OF BSA COMPLIANCE</a:t>
            </a:r>
            <a:endParaRPr lang="en-US" dirty="0"/>
          </a:p>
        </p:txBody>
      </p:sp>
      <p:sp>
        <p:nvSpPr>
          <p:cNvPr id="3" name="Content Placeholder 2"/>
          <p:cNvSpPr>
            <a:spLocks noGrp="1"/>
          </p:cNvSpPr>
          <p:nvPr>
            <p:ph idx="1"/>
          </p:nvPr>
        </p:nvSpPr>
        <p:spPr/>
        <p:txBody>
          <a:bodyPr/>
          <a:lstStyle/>
          <a:p>
            <a:r>
              <a:rPr lang="en-US" smtClean="0"/>
              <a:t>Section 326.8(c)(2)  of the FDIC Rules and Regulations requires that the written BSA compliance program provides for independent testing for compliance.</a:t>
            </a:r>
            <a:endParaRPr lang="en-US" dirty="0" smtClean="0"/>
          </a:p>
        </p:txBody>
      </p:sp>
    </p:spTree>
  </p:cSld>
  <p:clrMapOvr>
    <a:masterClrMapping/>
  </p:clrMapOvr>
  <p:transition/>
</p:sld>
</file>

<file path=ppt/slides/slide26.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FAILURE TO NOTIFY BOARD OF SARS FILED</a:t>
            </a:r>
            <a:endParaRPr lang="en-US" dirty="0"/>
          </a:p>
        </p:txBody>
      </p:sp>
      <p:sp>
        <p:nvSpPr>
          <p:cNvPr id="3" name="Content Placeholder 2"/>
          <p:cNvSpPr>
            <a:spLocks noGrp="1"/>
          </p:cNvSpPr>
          <p:nvPr>
            <p:ph idx="1"/>
          </p:nvPr>
        </p:nvSpPr>
        <p:spPr/>
        <p:txBody>
          <a:bodyPr/>
          <a:lstStyle/>
          <a:p>
            <a:r>
              <a:rPr lang="en-US" smtClean="0"/>
              <a:t>Section 353.3(f) of the FDIC Rules and Regulations requires management of a financial institution to notify its Board of Directors, or a committee thereof, of any report filed pursuant to this Section.  </a:t>
            </a:r>
            <a:endParaRPr lang="en-US" dirty="0" smtClean="0"/>
          </a:p>
        </p:txBody>
      </p:sp>
    </p:spTree>
  </p:cSld>
  <p:clrMapOvr>
    <a:masterClrMapping/>
  </p:clrMapOvr>
  <p:transition/>
</p:sld>
</file>

<file path=ppt/slides/slide27.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BSA MODEL VALIDATION</a:t>
            </a:r>
            <a:endParaRPr lang="en-US" dirty="0"/>
          </a:p>
        </p:txBody>
      </p:sp>
      <p:sp>
        <p:nvSpPr>
          <p:cNvPr id="3" name="Content Placeholder 2"/>
          <p:cNvSpPr>
            <a:spLocks noGrp="1"/>
          </p:cNvSpPr>
          <p:nvPr>
            <p:ph idx="1"/>
          </p:nvPr>
        </p:nvSpPr>
        <p:spPr/>
        <p:txBody>
          <a:bodyPr/>
          <a:lstStyle/>
          <a:p>
            <a:r>
              <a:rPr lang="en-US" smtClean="0"/>
              <a:t>Management should have the AML manager transaction monitoring system validated independently by a qualified third party to ensure the rules, filters, and parameters are appropriate and accurate to capture all transaction activity.</a:t>
            </a:r>
          </a:p>
          <a:p>
            <a:endParaRPr lang="en-US" dirty="0"/>
          </a:p>
        </p:txBody>
      </p:sp>
    </p:spTree>
  </p:cSld>
  <p:clrMapOvr>
    <a:masterClrMapping/>
  </p:clrMapOvr>
  <p:transition/>
</p:sld>
</file>

<file path=ppt/slides/slide28.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BSA RISK ASSESSMENT</a:t>
            </a:r>
            <a:endParaRPr lang="en-US" dirty="0"/>
          </a:p>
        </p:txBody>
      </p:sp>
      <p:sp>
        <p:nvSpPr>
          <p:cNvPr id="3" name="Content Placeholder 2"/>
          <p:cNvSpPr>
            <a:spLocks noGrp="1"/>
          </p:cNvSpPr>
          <p:nvPr>
            <p:ph idx="1"/>
          </p:nvPr>
        </p:nvSpPr>
        <p:spPr/>
        <p:txBody>
          <a:bodyPr/>
          <a:lstStyle/>
          <a:p>
            <a:r>
              <a:rPr lang="en-US" smtClean="0"/>
              <a:t>The BSA risk assessment should capture all relevant customers and entities.</a:t>
            </a:r>
          </a:p>
          <a:p>
            <a:r>
              <a:rPr lang="en-US" smtClean="0"/>
              <a:t>The BSA risk assessment should include detailed analysis of statistical data regarding each product or service category.</a:t>
            </a:r>
          </a:p>
          <a:p>
            <a:r>
              <a:rPr lang="en-US" smtClean="0"/>
              <a:t>All controls in place to mitigate risks associated with each product or service category should be identified clearly in the risk assessment.</a:t>
            </a:r>
          </a:p>
          <a:p>
            <a:r>
              <a:rPr lang="en-US" smtClean="0"/>
              <a:t>The BSA risk assessment should address trust customers and  activities.</a:t>
            </a:r>
            <a:endParaRPr lang="en-US" dirty="0"/>
          </a:p>
        </p:txBody>
      </p:sp>
    </p:spTree>
  </p:cSld>
  <p:clrMapOvr>
    <a:masterClrMapping/>
  </p:clrMapOvr>
  <p:transition/>
</p:sld>
</file>

<file path=ppt/slides/slide29.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CUSTOMER IDENTIFICATION PROGRAM</a:t>
            </a:r>
            <a:endParaRPr lang="en-US" dirty="0"/>
          </a:p>
        </p:txBody>
      </p:sp>
      <p:sp>
        <p:nvSpPr>
          <p:cNvPr id="3" name="Content Placeholder 2"/>
          <p:cNvSpPr>
            <a:spLocks noGrp="1"/>
          </p:cNvSpPr>
          <p:nvPr>
            <p:ph idx="1"/>
          </p:nvPr>
        </p:nvSpPr>
        <p:spPr/>
        <p:txBody>
          <a:bodyPr/>
          <a:lstStyle/>
          <a:p>
            <a:r>
              <a:rPr lang="en-US" smtClean="0"/>
              <a:t>Section 1010.312 of the Treasury Department’s BSA regulation requires documentation of the form of identification used for the business entity listed on line 20 of the CTR form.</a:t>
            </a:r>
            <a:endParaRPr lang="en-US" dirty="0" smtClean="0"/>
          </a:p>
        </p:txBody>
      </p:sp>
    </p:spTree>
  </p:cSld>
  <p:clrMapOvr>
    <a:masterClrMapping/>
  </p:clrMapOvr>
  <p:transition/>
</p:sld>
</file>

<file path=ppt/slides/slide3.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sp>
        <p:nvSpPr>
          <p:cNvPr id="4" name="Subtitle 3"/>
          <p:cNvSpPr>
            <a:spLocks noGrp="1"/>
          </p:cNvSpPr>
          <p:nvPr>
            <p:ph type="subTitle" idx="1"/>
          </p:nvPr>
        </p:nvSpPr>
        <p:spPr>
          <a:xfrm>
            <a:off x="533400" y="1371600"/>
            <a:ext cx="8153400" cy="3429000"/>
          </a:xfrm>
        </p:spPr>
        <p:txBody>
          <a:bodyPr/>
          <a:lstStyle/>
          <a:p>
            <a:pPr>
              <a:buClr>
                <a:schemeClr val="bg1"/>
              </a:buClr>
              <a:buFont typeface="Helvetica" pitchFamily="34" charset="0"/>
              <a:buChar char="»"/>
            </a:pPr>
            <a:r>
              <a:rPr lang="en-US" dirty="0" smtClean="0"/>
              <a:t> Introductions / Status of Regulatory Environment - Dave Thomas</a:t>
            </a:r>
          </a:p>
          <a:p>
            <a:pPr>
              <a:buClr>
                <a:schemeClr val="bg1"/>
              </a:buClr>
              <a:buFont typeface="Helvetica" pitchFamily="34" charset="0"/>
              <a:buChar char="»"/>
            </a:pPr>
            <a:r>
              <a:rPr lang="en-US" dirty="0" smtClean="0"/>
              <a:t> </a:t>
            </a:r>
            <a:r>
              <a:rPr lang="en-US" dirty="0" err="1" smtClean="0"/>
              <a:t>BSA</a:t>
            </a:r>
            <a:r>
              <a:rPr lang="en-US" dirty="0" smtClean="0"/>
              <a:t> Compliance &amp; </a:t>
            </a:r>
            <a:r>
              <a:rPr lang="en-US" dirty="0" err="1" smtClean="0"/>
              <a:t>Cybersecurity</a:t>
            </a:r>
            <a:r>
              <a:rPr lang="en-US" dirty="0" smtClean="0"/>
              <a:t>/</a:t>
            </a:r>
            <a:r>
              <a:rPr lang="en-US" dirty="0" err="1" smtClean="0"/>
              <a:t>FinTech</a:t>
            </a:r>
            <a:r>
              <a:rPr lang="en-US" dirty="0" smtClean="0"/>
              <a:t> - Dawn Holstein</a:t>
            </a:r>
          </a:p>
          <a:p>
            <a:pPr>
              <a:buClr>
                <a:schemeClr val="bg1"/>
              </a:buClr>
              <a:buFont typeface="Helvetica" pitchFamily="34" charset="0"/>
              <a:buChar char="»"/>
            </a:pPr>
            <a:r>
              <a:rPr lang="en-US" dirty="0" smtClean="0"/>
              <a:t> Board Governance/Oversight - Paul Reynolds</a:t>
            </a:r>
          </a:p>
          <a:p>
            <a:pPr>
              <a:buClr>
                <a:schemeClr val="bg1"/>
              </a:buClr>
              <a:buFont typeface="Helvetica" pitchFamily="34" charset="0"/>
              <a:buChar char="»"/>
            </a:pPr>
            <a:r>
              <a:rPr lang="en-US" dirty="0" smtClean="0"/>
              <a:t> Assessing Risk Management Practices: Guidance and Supervisory 	Expectations - Christian Gonzalez</a:t>
            </a:r>
          </a:p>
          <a:p>
            <a:pPr>
              <a:buClr>
                <a:schemeClr val="bg1"/>
              </a:buClr>
              <a:buFont typeface="Helvetica" pitchFamily="34" charset="0"/>
              <a:buChar char="»"/>
            </a:pPr>
            <a:r>
              <a:rPr lang="en-US" dirty="0" smtClean="0"/>
              <a:t> Question and Answers/General Panel Discussion</a:t>
            </a:r>
            <a:endParaRPr lang="en-US" dirty="0"/>
          </a:p>
        </p:txBody>
      </p:sp>
      <p:sp>
        <p:nvSpPr>
          <p:cNvPr id="6" name="TextBox 5"/>
          <p:cNvSpPr txBox="1"/>
          <p:nvPr/>
        </p:nvSpPr>
        <p:spPr>
          <a:xfrm>
            <a:off x="-857250" y="3079750"/>
            <a:ext cx="184666" cy="369332"/>
          </a:xfrm>
          <a:prstGeom prst="rect">
            <a:avLst/>
          </a:prstGeom>
          <a:noFill/>
        </p:spPr>
        <p:txBody>
          <a:bodyPr wrap="none" rtlCol="0">
            <a:spAutoFit/>
          </a:bodyPr>
          <a:lstStyle/>
          <a:p>
            <a:endParaRPr lang="en-US"/>
          </a:p>
        </p:txBody>
      </p:sp>
      <p:sp>
        <p:nvSpPr>
          <p:cNvPr id="8" name="Content Placeholder 1"/>
          <p:cNvSpPr txBox="1">
            <a:spLocks/>
          </p:cNvSpPr>
          <p:nvPr/>
        </p:nvSpPr>
        <p:spPr>
          <a:xfrm>
            <a:off x="533400" y="228600"/>
            <a:ext cx="8229600" cy="914400"/>
          </a:xfrm>
          <a:prstGeom prst="rect">
            <a:avLst/>
          </a:prstGeom>
        </p:spPr>
        <p:txBody>
          <a:bodyPr/>
          <a:lstStyle/>
          <a:p>
            <a:pPr marL="0" marR="0" lvl="0" indent="0" algn="l" defTabSz="914400" rtl="0" eaLnBrk="1" fontAlgn="auto" latinLnBrk="0" hangingPunct="1">
              <a:lnSpc>
                <a:spcPct val="125000"/>
              </a:lnSpc>
              <a:spcBef>
                <a:spcPct val="20000"/>
              </a:spcBef>
              <a:spcAft>
                <a:spcPts val="600"/>
              </a:spcAft>
              <a:buClrTx/>
              <a:buSzTx/>
              <a:buFont typeface="Wingdings 3" pitchFamily="18" charset="2"/>
              <a:buNone/>
              <a:tabLst/>
              <a:defRPr/>
            </a:pPr>
            <a:r>
              <a:rPr kumimoji="0" lang="en-US" sz="3200" b="1" i="0" u="none" strike="noStrike" kern="1200" cap="none" spc="0" normalizeH="0" baseline="0" noProof="0" dirty="0" smtClean="0">
                <a:ln>
                  <a:noFill/>
                </a:ln>
                <a:solidFill>
                  <a:schemeClr val="bg1"/>
                </a:solidFill>
                <a:effectLst/>
                <a:uLnTx/>
                <a:uFillTx/>
                <a:latin typeface="Helvetica"/>
                <a:ea typeface="+mn-ea"/>
                <a:cs typeface="Helvetica"/>
              </a:rPr>
              <a:t>Summary</a:t>
            </a:r>
            <a:endParaRPr kumimoji="0" lang="en-US" sz="3200" b="1" i="0" u="none" strike="noStrike" kern="1200" cap="none" spc="0" normalizeH="0" baseline="0" noProof="0" dirty="0">
              <a:ln>
                <a:noFill/>
              </a:ln>
              <a:solidFill>
                <a:schemeClr val="bg1"/>
              </a:solidFill>
              <a:effectLst/>
              <a:uLnTx/>
              <a:uFillTx/>
              <a:latin typeface="Helvetica"/>
              <a:ea typeface="+mn-ea"/>
              <a:cs typeface="Helvetica"/>
            </a:endParaRPr>
          </a:p>
        </p:txBody>
      </p:sp>
    </p:spTree>
    <p:extLst>
      <p:ext uri="{BB962C8B-B14F-4D97-AF65-F5344CB8AC3E}">
        <p14:creationId xmlns:p14="http://schemas.microsoft.com/office/powerpoint/2010/main" val="2772456893"/>
      </p:ext>
    </p:extLst>
  </p:cSld>
  <p:clrMapOvr>
    <a:masterClrMapping/>
  </p:clrMapOvr>
  <p:timing>
    <p:tnLst>
      <p:par>
        <p:cTn id="1" dur="indefinite" restart="never" nodeType="tmRoot"/>
      </p:par>
    </p:tnLst>
  </p:timing>
</p:sld>
</file>

<file path=ppt/slides/slide30.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CUSTOMER IDENTIFICATION PROGRAM</a:t>
            </a:r>
            <a:endParaRPr lang="en-US" dirty="0"/>
          </a:p>
        </p:txBody>
      </p:sp>
      <p:sp>
        <p:nvSpPr>
          <p:cNvPr id="3" name="Content Placeholder 2"/>
          <p:cNvSpPr>
            <a:spLocks noGrp="1"/>
          </p:cNvSpPr>
          <p:nvPr>
            <p:ph idx="1"/>
          </p:nvPr>
        </p:nvSpPr>
        <p:spPr/>
        <p:txBody>
          <a:bodyPr/>
          <a:lstStyle/>
          <a:p>
            <a:r>
              <a:rPr lang="en-US" smtClean="0"/>
              <a:t>Section 1020.220 of the Treasury Department’s BSA regulation specifies the minimum information that a financial institution must obtain from a customer prior to opening an account.</a:t>
            </a:r>
          </a:p>
          <a:p>
            <a:r>
              <a:rPr lang="en-US" smtClean="0"/>
              <a:t>The regulation states that a physical address must be collected and a P.O. Box may not be used as the physical address.</a:t>
            </a:r>
            <a:endParaRPr lang="en-US" dirty="0" smtClean="0"/>
          </a:p>
        </p:txBody>
      </p:sp>
    </p:spTree>
  </p:cSld>
  <p:clrMapOvr>
    <a:masterClrMapping/>
  </p:clrMapOvr>
  <p:transition/>
</p:sld>
</file>

<file path=ppt/slides/slide31.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INSIDER INVOLVED IN SUSPICIOUS ACTIVITY</a:t>
            </a:r>
            <a:endParaRPr lang="en-US" dirty="0"/>
          </a:p>
        </p:txBody>
      </p:sp>
      <p:sp>
        <p:nvSpPr>
          <p:cNvPr id="3" name="Content Placeholder 2"/>
          <p:cNvSpPr>
            <a:spLocks noGrp="1"/>
          </p:cNvSpPr>
          <p:nvPr>
            <p:ph idx="1"/>
          </p:nvPr>
        </p:nvSpPr>
        <p:spPr/>
        <p:txBody>
          <a:bodyPr/>
          <a:lstStyle/>
          <a:p>
            <a:r>
              <a:rPr lang="en-US" smtClean="0"/>
              <a:t>Employee should be placed on the bank’s high-risk customer list.</a:t>
            </a:r>
          </a:p>
          <a:p>
            <a:r>
              <a:rPr lang="en-US" smtClean="0"/>
              <a:t>Account activity should be monitored quarterly in accordance with the procedures of all other high-risk customers.</a:t>
            </a:r>
          </a:p>
          <a:p>
            <a:r>
              <a:rPr lang="en-US" smtClean="0"/>
              <a:t>SARs should be filed on subject employee as appropriate. </a:t>
            </a:r>
            <a:endParaRPr lang="en-US" dirty="0"/>
          </a:p>
        </p:txBody>
      </p:sp>
    </p:spTree>
  </p:cSld>
  <p:clrMapOvr>
    <a:masterClrMapping/>
  </p:clrMapOvr>
  <p:transition/>
</p:sld>
</file>

<file path=ppt/slides/slide32.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286000"/>
            <a:ext cx="8229600" cy="1295400"/>
          </a:xfrm>
        </p:spPr>
        <p:txBody>
          <a:bodyPr/>
          <a:lstStyle/>
          <a:p>
            <a:pPr algn="ctr"/>
            <a:r>
              <a:rPr lang="en-US" sz="3200" dirty="0" err="1" smtClean="0"/>
              <a:t>Cybersecurity</a:t>
            </a:r>
            <a:r>
              <a:rPr lang="en-US" sz="3200" dirty="0" smtClean="0"/>
              <a:t> - Best Practices</a:t>
            </a:r>
            <a:endParaRPr lang="en-US" sz="3200" dirty="0"/>
          </a:p>
        </p:txBody>
      </p:sp>
      <p:sp>
        <p:nvSpPr>
          <p:cNvPr id="8" name="Content Placeholder 7"/>
          <p:cNvSpPr>
            <a:spLocks noGrp="1"/>
          </p:cNvSpPr>
          <p:nvPr>
            <p:ph idx="1"/>
          </p:nvPr>
        </p:nvSpPr>
        <p:spPr/>
        <p:txBody>
          <a:bodyPr/>
          <a:lstStyle/>
          <a:p>
            <a:endParaRPr lang="en-US"/>
          </a:p>
        </p:txBody>
      </p:sp>
    </p:spTree>
  </p:cSld>
  <p:clrMapOvr>
    <a:masterClrMapping/>
  </p:clrMapOvr>
  <p:transition/>
  <p:timing>
    <p:tnLst>
      <p:par>
        <p:cTn id="1" dur="indefinite" restart="never" nodeType="tmRoot"/>
      </p:par>
    </p:tnLst>
  </p:timing>
</p:sld>
</file>

<file path=ppt/slides/slide33.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The </a:t>
            </a:r>
            <a:r>
              <a:rPr lang="en-US" dirty="0" err="1" smtClean="0"/>
              <a:t>Cybersecurity</a:t>
            </a:r>
            <a:r>
              <a:rPr lang="en-US" dirty="0" smtClean="0"/>
              <a:t> Assessment Tool</a:t>
            </a:r>
            <a:endParaRPr lang="en-US" dirty="0"/>
          </a:p>
        </p:txBody>
      </p:sp>
      <p:sp>
        <p:nvSpPr>
          <p:cNvPr id="3" name="Content Placeholder 2"/>
          <p:cNvSpPr>
            <a:spLocks noGrp="1"/>
          </p:cNvSpPr>
          <p:nvPr>
            <p:ph idx="1"/>
          </p:nvPr>
        </p:nvSpPr>
        <p:spPr/>
        <p:txBody>
          <a:bodyPr/>
          <a:lstStyle/>
          <a:p>
            <a:pPr lvl="1"/>
            <a:r>
              <a:rPr lang="en-US" dirty="0" smtClean="0"/>
              <a:t>Does not replace anything - provides a different vantage point</a:t>
            </a:r>
          </a:p>
          <a:p>
            <a:pPr lvl="1"/>
            <a:r>
              <a:rPr lang="en-US" dirty="0" smtClean="0"/>
              <a:t>Not a one size approach</a:t>
            </a:r>
          </a:p>
          <a:p>
            <a:pPr lvl="1"/>
            <a:r>
              <a:rPr lang="en-US" dirty="0" smtClean="0"/>
              <a:t>Provides </a:t>
            </a:r>
            <a:r>
              <a:rPr lang="en-US" dirty="0" err="1" smtClean="0"/>
              <a:t>FIs</a:t>
            </a:r>
            <a:r>
              <a:rPr lang="en-US" dirty="0" smtClean="0"/>
              <a:t> a way to evaluate Information Security Program</a:t>
            </a:r>
          </a:p>
          <a:p>
            <a:endParaRPr lang="en-US" dirty="0" smtClean="0"/>
          </a:p>
          <a:p>
            <a:r>
              <a:rPr lang="en-US" dirty="0" smtClean="0"/>
              <a:t>http://www.ffiec.gov/cyberassessmenttool.htm</a:t>
            </a:r>
          </a:p>
          <a:p>
            <a:pPr lvl="1"/>
            <a:endParaRPr lang="en-US" dirty="0" smtClean="0"/>
          </a:p>
          <a:p>
            <a:pPr lvl="1"/>
            <a:endParaRPr lang="en-US" dirty="0" smtClean="0"/>
          </a:p>
          <a:p>
            <a:endParaRPr lang="en-US" dirty="0"/>
          </a:p>
        </p:txBody>
      </p:sp>
    </p:spTree>
  </p:cSld>
  <p:clrMapOvr>
    <a:masterClrMapping/>
  </p:clrMapOvr>
  <p:transition/>
  <p:timing>
    <p:tnLst>
      <p:par>
        <p:cTn id="1" dur="indefinite" restart="never" nodeType="tmRoot"/>
      </p:par>
    </p:tnLst>
  </p:timing>
</p:sld>
</file>

<file path=ppt/slides/slide34.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1219200"/>
            <a:ext cx="8229600" cy="4114800"/>
          </a:xfrm>
        </p:spPr>
        <p:txBody>
          <a:bodyPr/>
          <a:lstStyle/>
          <a:p>
            <a:r>
              <a:rPr lang="en-US" dirty="0" smtClean="0"/>
              <a:t>THE PERSISTENT THREAT OF INTERNET ATTACKS   </a:t>
            </a:r>
          </a:p>
          <a:p>
            <a:r>
              <a:rPr lang="en-US" dirty="0" smtClean="0"/>
              <a:t>IS A SOCIETAL ISSUE FACING ALL INDUSTRIES ….</a:t>
            </a:r>
          </a:p>
          <a:p>
            <a:r>
              <a:rPr lang="en-US" dirty="0" smtClean="0"/>
              <a:t>ONCE LARGELY CONSIDERED AN IT PROBLEM,</a:t>
            </a:r>
          </a:p>
          <a:p>
            <a:r>
              <a:rPr lang="en-US" dirty="0" smtClean="0"/>
              <a:t>THE RISE IN FREQUENCY AND SOPHISTICATION</a:t>
            </a:r>
          </a:p>
          <a:p>
            <a:r>
              <a:rPr lang="en-US" dirty="0" smtClean="0"/>
              <a:t>OF CYBER-ATTACKS NOW REQUIRES A SHIFT IN</a:t>
            </a:r>
          </a:p>
          <a:p>
            <a:r>
              <a:rPr lang="en-US" dirty="0" smtClean="0"/>
              <a:t>THINKING ……A BANK’S </a:t>
            </a:r>
            <a:r>
              <a:rPr lang="en-US" dirty="0" err="1" smtClean="0"/>
              <a:t>CYBERSECURITY</a:t>
            </a:r>
            <a:endParaRPr lang="en-US" dirty="0" smtClean="0"/>
          </a:p>
          <a:p>
            <a:r>
              <a:rPr lang="en-US" dirty="0" smtClean="0"/>
              <a:t>RISK IS NOT SIMPLY AN IT ISSUE, BUT A</a:t>
            </a:r>
          </a:p>
          <a:p>
            <a:r>
              <a:rPr lang="en-US" dirty="0" smtClean="0"/>
              <a:t>CEO AND BOARD OF DIRECTORS ISSUE.</a:t>
            </a:r>
          </a:p>
          <a:p>
            <a:r>
              <a:rPr lang="en-US" dirty="0" smtClean="0"/>
              <a:t>						</a:t>
            </a:r>
            <a:r>
              <a:rPr lang="en-US" dirty="0" err="1" smtClean="0"/>
              <a:t>CSBS</a:t>
            </a:r>
            <a:endParaRPr lang="en-US" dirty="0"/>
          </a:p>
        </p:txBody>
      </p:sp>
    </p:spTree>
  </p:cSld>
  <p:clrMapOvr>
    <a:masterClrMapping/>
  </p:clrMapOvr>
  <p:transition/>
</p:sld>
</file>

<file path=ppt/slides/slide35.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09600"/>
            <a:ext cx="8229600" cy="838200"/>
          </a:xfrm>
        </p:spPr>
        <p:txBody>
          <a:bodyPr/>
          <a:lstStyle/>
          <a:p>
            <a:r>
              <a:rPr lang="en-US" dirty="0" err="1" smtClean="0"/>
              <a:t>CYBERSECURITY</a:t>
            </a:r>
            <a:r>
              <a:rPr lang="en-US" dirty="0" smtClean="0"/>
              <a:t> CULTURE</a:t>
            </a:r>
            <a:endParaRPr lang="en-US" dirty="0"/>
          </a:p>
        </p:txBody>
      </p:sp>
      <p:pic>
        <p:nvPicPr>
          <p:cNvPr id="24580" name="Content Placeholder 4"/>
          <p:cNvPicPr>
            <a:picLocks noGrp="1" noChangeAspect="1"/>
          </p:cNvPicPr>
          <p:nvPr>
            <p:ph idx="1"/>
          </p:nvPr>
        </p:nvPicPr>
        <p:blipFill>
          <a:blip r:embed="rId2" cstate="print"/>
          <a:stretch>
            <a:fillRect/>
          </a:stretch>
        </p:blipFill>
        <p:spPr>
          <a:xfrm>
            <a:off x="1676400" y="1676400"/>
            <a:ext cx="5791200" cy="4323198"/>
          </a:xfrm>
        </p:spPr>
      </p:pic>
    </p:spTree>
  </p:cSld>
  <p:clrMapOvr>
    <a:masterClrMapping/>
  </p:clrMapOvr>
  <p:transition/>
</p:sld>
</file>

<file path=ppt/slides/slide36.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09600"/>
            <a:ext cx="8229600" cy="838200"/>
          </a:xfrm>
        </p:spPr>
        <p:txBody>
          <a:bodyPr/>
          <a:lstStyle/>
          <a:p>
            <a:r>
              <a:rPr lang="en-US" dirty="0" smtClean="0"/>
              <a:t>LINES OF </a:t>
            </a:r>
            <a:r>
              <a:rPr lang="en-US" dirty="0" err="1" smtClean="0"/>
              <a:t>CYBERGOVERNANCE</a:t>
            </a:r>
            <a:endParaRPr lang="en-US" dirty="0"/>
          </a:p>
        </p:txBody>
      </p:sp>
      <p:pic>
        <p:nvPicPr>
          <p:cNvPr id="25604" name="Picture 3" descr="O:\IS\Michael's Documents\ELOC Event\LinesOCyberGov.jpg"/>
          <p:cNvPicPr>
            <a:picLocks noGrp="1" noChangeAspect="1" noChangeArrowheads="1"/>
          </p:cNvPicPr>
          <p:nvPr>
            <p:ph idx="1"/>
          </p:nvPr>
        </p:nvPicPr>
        <p:blipFill>
          <a:blip r:embed="rId2" cstate="print"/>
          <a:stretch>
            <a:fillRect/>
          </a:stretch>
        </p:blipFill>
        <p:spPr>
          <a:xfrm>
            <a:off x="990600" y="1600200"/>
            <a:ext cx="7401079" cy="4267200"/>
          </a:xfrm>
        </p:spPr>
      </p:pic>
    </p:spTree>
  </p:cSld>
  <p:clrMapOvr>
    <a:masterClrMapping/>
  </p:clrMapOvr>
  <p:transition/>
</p:sld>
</file>

<file path=ppt/slides/slide37.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3505200"/>
          </a:xfrm>
        </p:spPr>
        <p:txBody>
          <a:bodyPr/>
          <a:lstStyle/>
          <a:p>
            <a:pPr lvl="1"/>
            <a:r>
              <a:rPr lang="en-US" dirty="0" smtClean="0"/>
              <a:t>ENGAGE management in establishing the institution’s vision, risk appetite, and overall strategic direction.</a:t>
            </a:r>
          </a:p>
          <a:p>
            <a:pPr lvl="1"/>
            <a:endParaRPr lang="en-US" dirty="0" smtClean="0"/>
          </a:p>
          <a:p>
            <a:pPr lvl="1"/>
            <a:r>
              <a:rPr lang="en-US" dirty="0" smtClean="0"/>
              <a:t>APPROVE plans to use the ASSESSMENT</a:t>
            </a:r>
          </a:p>
          <a:p>
            <a:pPr lvl="1"/>
            <a:endParaRPr lang="en-US" dirty="0" smtClean="0"/>
          </a:p>
          <a:p>
            <a:pPr lvl="1"/>
            <a:r>
              <a:rPr lang="en-US" dirty="0" smtClean="0"/>
              <a:t>REVIEW management’s analysis of the results</a:t>
            </a:r>
          </a:p>
          <a:p>
            <a:endParaRPr lang="en-US" dirty="0"/>
          </a:p>
        </p:txBody>
      </p:sp>
    </p:spTree>
  </p:cSld>
  <p:clrMapOvr>
    <a:masterClrMapping/>
  </p:clrMapOvr>
  <p:transition/>
</p:sld>
</file>

<file path=ppt/slides/slide38.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371600"/>
            <a:ext cx="8610600" cy="3505200"/>
          </a:xfrm>
        </p:spPr>
        <p:txBody>
          <a:bodyPr/>
          <a:lstStyle/>
          <a:p>
            <a:pPr lvl="1"/>
            <a:r>
              <a:rPr lang="en-US" dirty="0" smtClean="0"/>
              <a:t>Review management’s determination of whether the institution’s </a:t>
            </a:r>
            <a:r>
              <a:rPr lang="en-US" dirty="0" err="1" smtClean="0"/>
              <a:t>cybersecurity</a:t>
            </a:r>
            <a:r>
              <a:rPr lang="en-US" dirty="0" smtClean="0"/>
              <a:t> preparedness is aligned with its risks</a:t>
            </a:r>
          </a:p>
          <a:p>
            <a:pPr lvl="1"/>
            <a:endParaRPr lang="en-US" dirty="0" smtClean="0"/>
          </a:p>
          <a:p>
            <a:pPr lvl="1"/>
            <a:r>
              <a:rPr lang="en-US" dirty="0" smtClean="0"/>
              <a:t>Review and approval of plans to address any risk management or control weakness</a:t>
            </a:r>
          </a:p>
          <a:p>
            <a:pPr lvl="1"/>
            <a:endParaRPr lang="en-US" dirty="0" smtClean="0"/>
          </a:p>
          <a:p>
            <a:pPr lvl="1"/>
            <a:r>
              <a:rPr lang="en-US" dirty="0" smtClean="0"/>
              <a:t>Review the results of management’s ongoing monitoring of the institution's exposure to and preparedness for cyber threats</a:t>
            </a:r>
            <a:endParaRPr lang="en-US" dirty="0"/>
          </a:p>
        </p:txBody>
      </p:sp>
    </p:spTree>
  </p:cSld>
  <p:clrMapOvr>
    <a:masterClrMapping/>
  </p:clrMapOvr>
  <p:transition/>
</p:sld>
</file>

<file path=ppt/slides/slide39.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CYBER RISK MANAGEMENT PROCESS</a:t>
            </a:r>
            <a:endParaRPr lang="en-US" dirty="0"/>
          </a:p>
        </p:txBody>
      </p:sp>
      <p:sp>
        <p:nvSpPr>
          <p:cNvPr id="3" name="Content Placeholder 2"/>
          <p:cNvSpPr>
            <a:spLocks noGrp="1"/>
          </p:cNvSpPr>
          <p:nvPr>
            <p:ph idx="1"/>
          </p:nvPr>
        </p:nvSpPr>
        <p:spPr/>
        <p:txBody>
          <a:bodyPr/>
          <a:lstStyle/>
          <a:p>
            <a:r>
              <a:rPr lang="en-US" smtClean="0"/>
              <a:t>“Bank CEOs should strive to create and implement an effective and resilient risk–management process to enable proper oversight and to ensure that you are effectively managing cybersecurity risks. Key elements of a risk–management process should include the initial assessment of new threats; identifying and prioritizing gaps in current policies, procedures, and controls; and updating and testing policies, procedures, and controls as necessary.”-CSBS </a:t>
            </a:r>
            <a:endParaRPr lang="en-US" dirty="0"/>
          </a:p>
        </p:txBody>
      </p:sp>
    </p:spTree>
  </p:cSld>
  <p:clrMapOvr>
    <a:masterClrMapping/>
  </p:clrMapOvr>
  <p:transition/>
</p:sld>
</file>

<file path=ppt/slides/slide4.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sp>
        <p:nvSpPr>
          <p:cNvPr id="2" name="Content Placeholder 1"/>
          <p:cNvSpPr>
            <a:spLocks noGrp="1"/>
          </p:cNvSpPr>
          <p:nvPr>
            <p:ph idx="13"/>
          </p:nvPr>
        </p:nvSpPr>
        <p:spPr>
          <a:xfrm>
            <a:off x="457200" y="2590800"/>
            <a:ext cx="8229600" cy="3276600"/>
          </a:xfrm>
        </p:spPr>
        <p:txBody>
          <a:bodyPr/>
          <a:lstStyle/>
          <a:p>
            <a:pPr algn="ctr"/>
            <a:r>
              <a:rPr lang="en-US" sz="3200" dirty="0" smtClean="0"/>
              <a:t>Overview / Status of Regulatory Environment</a:t>
            </a:r>
          </a:p>
          <a:p>
            <a:pPr algn="ctr">
              <a:buClr>
                <a:schemeClr val="bg1"/>
              </a:buClr>
            </a:pPr>
            <a:r>
              <a:rPr lang="en-US" sz="2800" dirty="0" smtClean="0"/>
              <a:t> Dave Thomas</a:t>
            </a:r>
            <a:endParaRPr lang="en-US" sz="2800" dirty="0"/>
          </a:p>
        </p:txBody>
      </p:sp>
    </p:spTree>
    <p:extLst>
      <p:ext uri="{BB962C8B-B14F-4D97-AF65-F5344CB8AC3E}">
        <p14:creationId xmlns:p14="http://schemas.microsoft.com/office/powerpoint/2010/main" val="2406149111"/>
      </p:ext>
    </p:extLst>
  </p:cSld>
  <p:clrMapOvr>
    <a:masterClrMapping/>
  </p:clrMapOvr>
  <p:timing>
    <p:tnLst>
      <p:par>
        <p:cTn id="1" dur="indefinite" restart="never" nodeType="tmRoot"/>
      </p:par>
    </p:tnLst>
  </p:timing>
</p:sld>
</file>

<file path=ppt/slides/slide40.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09600"/>
            <a:ext cx="8229600" cy="609600"/>
          </a:xfrm>
        </p:spPr>
        <p:txBody>
          <a:bodyPr/>
          <a:lstStyle/>
          <a:p>
            <a:r>
              <a:rPr lang="en-US" dirty="0" smtClean="0"/>
              <a:t>EXECUTIVE MANAGEMENT</a:t>
            </a:r>
            <a:endParaRPr lang="en-US" dirty="0"/>
          </a:p>
        </p:txBody>
      </p:sp>
      <p:sp>
        <p:nvSpPr>
          <p:cNvPr id="3" name="Content Placeholder 2"/>
          <p:cNvSpPr>
            <a:spLocks noGrp="1"/>
          </p:cNvSpPr>
          <p:nvPr>
            <p:ph idx="1"/>
          </p:nvPr>
        </p:nvSpPr>
        <p:spPr>
          <a:xfrm>
            <a:off x="533400" y="1371600"/>
            <a:ext cx="8229600" cy="4876800"/>
          </a:xfrm>
        </p:spPr>
        <p:txBody>
          <a:bodyPr>
            <a:normAutofit fontScale="92500" lnSpcReduction="20000"/>
          </a:bodyPr>
          <a:lstStyle/>
          <a:p>
            <a:pPr>
              <a:lnSpc>
                <a:spcPct val="100000"/>
              </a:lnSpc>
            </a:pPr>
            <a:r>
              <a:rPr lang="en-US" dirty="0" smtClean="0"/>
              <a:t>Commit to developing a corporate </a:t>
            </a:r>
            <a:r>
              <a:rPr lang="en-US" dirty="0" err="1" smtClean="0"/>
              <a:t>cybersecurity</a:t>
            </a:r>
            <a:r>
              <a:rPr lang="en-US" dirty="0" smtClean="0"/>
              <a:t> culture </a:t>
            </a:r>
          </a:p>
          <a:p>
            <a:pPr lvl="1">
              <a:lnSpc>
                <a:spcPct val="100000"/>
              </a:lnSpc>
            </a:pPr>
            <a:r>
              <a:rPr lang="en-US" dirty="0" err="1" smtClean="0"/>
              <a:t>Cybersecurity</a:t>
            </a:r>
            <a:r>
              <a:rPr lang="en-US" dirty="0" smtClean="0"/>
              <a:t> should be on the agenda at least monthly</a:t>
            </a:r>
          </a:p>
          <a:p>
            <a:pPr lvl="1">
              <a:lnSpc>
                <a:spcPct val="100000"/>
              </a:lnSpc>
            </a:pPr>
            <a:r>
              <a:rPr lang="en-US" dirty="0" smtClean="0"/>
              <a:t>Review how much time you spend valuing </a:t>
            </a:r>
            <a:r>
              <a:rPr lang="en-US" dirty="0" err="1" smtClean="0"/>
              <a:t>cybersecurity</a:t>
            </a:r>
            <a:endParaRPr lang="en-US" dirty="0" smtClean="0"/>
          </a:p>
          <a:p>
            <a:pPr lvl="1">
              <a:lnSpc>
                <a:spcPct val="100000"/>
              </a:lnSpc>
            </a:pPr>
            <a:r>
              <a:rPr lang="en-US" dirty="0" smtClean="0"/>
              <a:t>Instill a culture to make certain ALL employees have buy-in for brand protection and risk reduction </a:t>
            </a:r>
          </a:p>
          <a:p>
            <a:pPr lvl="1">
              <a:lnSpc>
                <a:spcPct val="100000"/>
              </a:lnSpc>
            </a:pPr>
            <a:r>
              <a:rPr lang="en-US" dirty="0" smtClean="0"/>
              <a:t>Ensure </a:t>
            </a:r>
            <a:r>
              <a:rPr lang="en-US" dirty="0" err="1" smtClean="0"/>
              <a:t>cybersecurity</a:t>
            </a:r>
            <a:r>
              <a:rPr lang="en-US" dirty="0" smtClean="0"/>
              <a:t> is included in on-going training programs</a:t>
            </a:r>
          </a:p>
          <a:p>
            <a:pPr>
              <a:lnSpc>
                <a:spcPct val="100000"/>
              </a:lnSpc>
            </a:pPr>
            <a:r>
              <a:rPr lang="en-US" dirty="0" smtClean="0"/>
              <a:t>Implement enhanced management oversight practices</a:t>
            </a:r>
          </a:p>
          <a:p>
            <a:pPr lvl="1">
              <a:lnSpc>
                <a:spcPct val="100000"/>
              </a:lnSpc>
            </a:pPr>
            <a:r>
              <a:rPr lang="en-US" dirty="0" smtClean="0"/>
              <a:t>Build in and demonstrate fluidity in risk assessment and incident response processes </a:t>
            </a:r>
          </a:p>
          <a:p>
            <a:pPr lvl="1">
              <a:lnSpc>
                <a:spcPct val="100000"/>
              </a:lnSpc>
            </a:pPr>
            <a:r>
              <a:rPr lang="en-US" dirty="0" smtClean="0"/>
              <a:t>Regularly monitor various channels for threat updates and effectively communicate them to the organization </a:t>
            </a:r>
          </a:p>
          <a:p>
            <a:pPr>
              <a:lnSpc>
                <a:spcPct val="100000"/>
              </a:lnSpc>
            </a:pPr>
            <a:r>
              <a:rPr lang="en-US" dirty="0" smtClean="0"/>
              <a:t>Carry the message beyond the bank</a:t>
            </a:r>
          </a:p>
          <a:p>
            <a:pPr lvl="1">
              <a:lnSpc>
                <a:spcPct val="100000"/>
              </a:lnSpc>
            </a:pPr>
            <a:r>
              <a:rPr lang="en-US" dirty="0" smtClean="0"/>
              <a:t>Community outreach will enhance customer awareness and strengthen relationships  </a:t>
            </a:r>
          </a:p>
          <a:p>
            <a:endParaRPr lang="en-US" dirty="0"/>
          </a:p>
        </p:txBody>
      </p:sp>
    </p:spTree>
  </p:cSld>
  <p:clrMapOvr>
    <a:masterClrMapping/>
  </p:clrMapOvr>
  <p:transition/>
</p:sld>
</file>

<file path=ppt/slides/slide41.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09600"/>
            <a:ext cx="8229600" cy="685800"/>
          </a:xfrm>
        </p:spPr>
        <p:txBody>
          <a:bodyPr/>
          <a:lstStyle/>
          <a:p>
            <a:r>
              <a:rPr lang="en-US" dirty="0" smtClean="0"/>
              <a:t>INDUSTRY AND REGULATORY COLLABORATION </a:t>
            </a:r>
            <a:endParaRPr lang="en-US" dirty="0"/>
          </a:p>
        </p:txBody>
      </p:sp>
      <p:sp>
        <p:nvSpPr>
          <p:cNvPr id="3" name="Content Placeholder 2"/>
          <p:cNvSpPr>
            <a:spLocks noGrp="1"/>
          </p:cNvSpPr>
          <p:nvPr>
            <p:ph idx="1"/>
          </p:nvPr>
        </p:nvSpPr>
        <p:spPr>
          <a:xfrm>
            <a:off x="533400" y="1295400"/>
            <a:ext cx="8229600" cy="4876800"/>
          </a:xfrm>
        </p:spPr>
        <p:txBody>
          <a:bodyPr>
            <a:normAutofit fontScale="85000" lnSpcReduction="10000"/>
          </a:bodyPr>
          <a:lstStyle/>
          <a:p>
            <a:pPr>
              <a:lnSpc>
                <a:spcPct val="100000"/>
              </a:lnSpc>
            </a:pPr>
            <a:r>
              <a:rPr lang="en-US" sz="1900" dirty="0" smtClean="0"/>
              <a:t>Information sharing is a critical aspect in improving </a:t>
            </a:r>
            <a:r>
              <a:rPr lang="en-US" sz="1900" dirty="0" err="1" smtClean="0"/>
              <a:t>cybersecurity</a:t>
            </a:r>
            <a:endParaRPr lang="en-US" sz="1900" dirty="0" smtClean="0"/>
          </a:p>
          <a:p>
            <a:pPr>
              <a:lnSpc>
                <a:spcPct val="100000"/>
              </a:lnSpc>
            </a:pPr>
            <a:r>
              <a:rPr lang="en-US" sz="1900" dirty="0" smtClean="0"/>
              <a:t>Obtaining information expeditiously will aid in the risk identification and mitigation process </a:t>
            </a:r>
          </a:p>
          <a:p>
            <a:pPr>
              <a:lnSpc>
                <a:spcPct val="100000"/>
              </a:lnSpc>
            </a:pPr>
            <a:r>
              <a:rPr lang="en-US" sz="1900" dirty="0" smtClean="0"/>
              <a:t>Government sector can present from a global perspective </a:t>
            </a:r>
          </a:p>
          <a:p>
            <a:pPr>
              <a:lnSpc>
                <a:spcPct val="100000"/>
              </a:lnSpc>
            </a:pPr>
            <a:r>
              <a:rPr lang="en-US" sz="1900" dirty="0" smtClean="0"/>
              <a:t>Private sector can aid the government sector in understanding the threat environment </a:t>
            </a:r>
          </a:p>
          <a:p>
            <a:pPr>
              <a:lnSpc>
                <a:spcPct val="100000"/>
              </a:lnSpc>
            </a:pPr>
            <a:r>
              <a:rPr lang="en-US" sz="1900" dirty="0" smtClean="0"/>
              <a:t>Venues for sharing are growing </a:t>
            </a:r>
          </a:p>
          <a:p>
            <a:pPr lvl="1">
              <a:lnSpc>
                <a:spcPct val="100000"/>
              </a:lnSpc>
            </a:pPr>
            <a:r>
              <a:rPr lang="en-US" sz="1800" dirty="0" smtClean="0"/>
              <a:t>FS-</a:t>
            </a:r>
            <a:r>
              <a:rPr lang="en-US" sz="1800" dirty="0" err="1" smtClean="0"/>
              <a:t>ISAC</a:t>
            </a:r>
            <a:endParaRPr lang="en-US" sz="1800" dirty="0" smtClean="0"/>
          </a:p>
          <a:p>
            <a:pPr lvl="1">
              <a:lnSpc>
                <a:spcPct val="100000"/>
              </a:lnSpc>
            </a:pPr>
            <a:r>
              <a:rPr lang="en-US" sz="1800" dirty="0" err="1" smtClean="0"/>
              <a:t>INFRAGARD</a:t>
            </a:r>
            <a:endParaRPr lang="en-US" sz="1800" dirty="0" smtClean="0"/>
          </a:p>
          <a:p>
            <a:pPr lvl="1">
              <a:lnSpc>
                <a:spcPct val="100000"/>
              </a:lnSpc>
            </a:pPr>
            <a:r>
              <a:rPr lang="en-US" sz="1800" dirty="0" smtClean="0"/>
              <a:t>Multi-State Information Sharing and Analysis Center</a:t>
            </a:r>
          </a:p>
          <a:p>
            <a:pPr lvl="1">
              <a:lnSpc>
                <a:spcPct val="100000"/>
              </a:lnSpc>
            </a:pPr>
            <a:r>
              <a:rPr lang="en-US" sz="1800" dirty="0" smtClean="0"/>
              <a:t>US-CERT</a:t>
            </a:r>
          </a:p>
          <a:p>
            <a:pPr lvl="1">
              <a:lnSpc>
                <a:spcPct val="100000"/>
              </a:lnSpc>
            </a:pPr>
            <a:r>
              <a:rPr lang="en-US" sz="1800" dirty="0" smtClean="0"/>
              <a:t>U.S. Secret Service Electronic Crimes Task Force (</a:t>
            </a:r>
            <a:r>
              <a:rPr lang="en-US" sz="1800" dirty="0" err="1" smtClean="0"/>
              <a:t>ECTF</a:t>
            </a:r>
            <a:r>
              <a:rPr lang="en-US" sz="1800" dirty="0" smtClean="0"/>
              <a:t>)</a:t>
            </a:r>
          </a:p>
          <a:p>
            <a:pPr lvl="1">
              <a:lnSpc>
                <a:spcPct val="100000"/>
              </a:lnSpc>
            </a:pPr>
            <a:r>
              <a:rPr lang="en-US" sz="1800" dirty="0" err="1" smtClean="0"/>
              <a:t>ISACA</a:t>
            </a:r>
            <a:endParaRPr lang="en-US" sz="1800" dirty="0" smtClean="0"/>
          </a:p>
          <a:p>
            <a:pPr lvl="1">
              <a:lnSpc>
                <a:spcPct val="100000"/>
              </a:lnSpc>
            </a:pPr>
            <a:r>
              <a:rPr lang="en-US" sz="1800" dirty="0" smtClean="0"/>
              <a:t>Krebs on Security </a:t>
            </a:r>
          </a:p>
          <a:p>
            <a:pPr lvl="1"/>
            <a:r>
              <a:rPr lang="en-US" sz="1600" dirty="0" smtClean="0"/>
              <a:t>Local trade associations</a:t>
            </a:r>
          </a:p>
          <a:p>
            <a:r>
              <a:rPr lang="en-US" dirty="0" err="1" smtClean="0"/>
              <a:t>FFIEC’s</a:t>
            </a:r>
            <a:r>
              <a:rPr lang="en-US" dirty="0" smtClean="0"/>
              <a:t> Cyber Security Website </a:t>
            </a:r>
          </a:p>
          <a:p>
            <a:endParaRPr lang="en-US" dirty="0"/>
          </a:p>
        </p:txBody>
      </p:sp>
    </p:spTree>
  </p:cSld>
  <p:clrMapOvr>
    <a:masterClrMapping/>
  </p:clrMapOvr>
  <p:transition/>
</p:sld>
</file>

<file path=ppt/slides/slide42.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09600"/>
            <a:ext cx="8229600" cy="914400"/>
          </a:xfrm>
        </p:spPr>
        <p:txBody>
          <a:bodyPr/>
          <a:lstStyle/>
          <a:p>
            <a:r>
              <a:rPr lang="en-US" dirty="0" smtClean="0"/>
              <a:t/>
            </a:r>
            <a:br>
              <a:rPr lang="en-US" dirty="0" smtClean="0"/>
            </a:br>
            <a:r>
              <a:rPr lang="en-US" dirty="0" smtClean="0"/>
              <a:t/>
            </a:r>
            <a:br>
              <a:rPr lang="en-US" dirty="0" smtClean="0"/>
            </a:br>
            <a:r>
              <a:rPr lang="en-US" dirty="0" smtClean="0"/>
              <a:t>QUESTIONS TO ASK YOURSELF</a:t>
            </a:r>
            <a:br>
              <a:rPr lang="en-US" dirty="0" smtClean="0"/>
            </a:br>
            <a:endParaRPr lang="en-US" dirty="0"/>
          </a:p>
        </p:txBody>
      </p:sp>
      <p:sp>
        <p:nvSpPr>
          <p:cNvPr id="3" name="Content Placeholder 2"/>
          <p:cNvSpPr>
            <a:spLocks noGrp="1"/>
          </p:cNvSpPr>
          <p:nvPr>
            <p:ph idx="1"/>
          </p:nvPr>
        </p:nvSpPr>
        <p:spPr>
          <a:xfrm>
            <a:off x="533400" y="1295400"/>
            <a:ext cx="8229600" cy="4267200"/>
          </a:xfrm>
        </p:spPr>
        <p:txBody>
          <a:bodyPr/>
          <a:lstStyle/>
          <a:p>
            <a:r>
              <a:rPr lang="en-US" dirty="0" smtClean="0"/>
              <a:t>Have you defined a culture that emphasizes </a:t>
            </a:r>
            <a:r>
              <a:rPr lang="en-US" dirty="0" err="1" smtClean="0"/>
              <a:t>cybersecurity</a:t>
            </a:r>
            <a:r>
              <a:rPr lang="en-US" dirty="0" smtClean="0"/>
              <a:t>?</a:t>
            </a:r>
          </a:p>
          <a:p>
            <a:pPr lvl="1"/>
            <a:r>
              <a:rPr lang="en-US" dirty="0" smtClean="0"/>
              <a:t>If yes-how do you further strengthen and sustain?</a:t>
            </a:r>
          </a:p>
          <a:p>
            <a:pPr lvl="1"/>
            <a:r>
              <a:rPr lang="en-US" dirty="0" smtClean="0"/>
              <a:t>If no-where do you begin?</a:t>
            </a:r>
          </a:p>
          <a:p>
            <a:r>
              <a:rPr lang="en-US" dirty="0" smtClean="0"/>
              <a:t>What will you place on the next Board and committee agenda?</a:t>
            </a:r>
          </a:p>
          <a:p>
            <a:r>
              <a:rPr lang="en-US" dirty="0" smtClean="0"/>
              <a:t>What steps can you take immediately to improve risk management of </a:t>
            </a:r>
            <a:r>
              <a:rPr lang="en-US" dirty="0" err="1" smtClean="0"/>
              <a:t>cybersecurity</a:t>
            </a:r>
            <a:r>
              <a:rPr lang="en-US" dirty="0" smtClean="0"/>
              <a:t>?</a:t>
            </a:r>
          </a:p>
          <a:p>
            <a:r>
              <a:rPr lang="en-US" dirty="0" smtClean="0"/>
              <a:t>What can you do as executive management to enhance </a:t>
            </a:r>
            <a:r>
              <a:rPr lang="en-US" dirty="0" err="1" smtClean="0"/>
              <a:t>cybersecurity</a:t>
            </a:r>
            <a:r>
              <a:rPr lang="en-US" dirty="0" smtClean="0"/>
              <a:t> awareness throughout the institution?</a:t>
            </a:r>
          </a:p>
          <a:p>
            <a:r>
              <a:rPr lang="en-US" dirty="0" smtClean="0"/>
              <a:t>How are you going to keep the momentum going?</a:t>
            </a:r>
          </a:p>
          <a:p>
            <a:endParaRPr lang="en-US" dirty="0"/>
          </a:p>
        </p:txBody>
      </p:sp>
    </p:spTree>
  </p:cSld>
  <p:clrMapOvr>
    <a:masterClrMapping/>
  </p:clrMapOvr>
  <p:transition/>
</p:sld>
</file>

<file path=ppt/slides/slide43.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09600"/>
            <a:ext cx="8229600" cy="1143000"/>
          </a:xfrm>
        </p:spPr>
        <p:txBody>
          <a:bodyPr/>
          <a:lstStyle/>
          <a:p>
            <a:r>
              <a:rPr lang="en-US" dirty="0" smtClean="0"/>
              <a:t>Key Takeaways</a:t>
            </a:r>
            <a:endParaRPr lang="en-US" dirty="0"/>
          </a:p>
        </p:txBody>
      </p:sp>
      <p:sp>
        <p:nvSpPr>
          <p:cNvPr id="3" name="Content Placeholder 2"/>
          <p:cNvSpPr>
            <a:spLocks noGrp="1"/>
          </p:cNvSpPr>
          <p:nvPr>
            <p:ph idx="1"/>
          </p:nvPr>
        </p:nvSpPr>
        <p:spPr/>
        <p:txBody>
          <a:bodyPr/>
          <a:lstStyle/>
          <a:p>
            <a:r>
              <a:rPr lang="en-US" dirty="0" smtClean="0"/>
              <a:t>The tone must be set at the top.  Executive Management should develop a </a:t>
            </a:r>
            <a:r>
              <a:rPr lang="en-US" dirty="0" err="1" smtClean="0"/>
              <a:t>cybersecurity</a:t>
            </a:r>
            <a:r>
              <a:rPr lang="en-US" dirty="0" smtClean="0"/>
              <a:t> strategy and give it broad staff and Board visibility.</a:t>
            </a:r>
          </a:p>
          <a:p>
            <a:r>
              <a:rPr lang="en-US" dirty="0" err="1" smtClean="0"/>
              <a:t>Cybersecurity</a:t>
            </a:r>
            <a:r>
              <a:rPr lang="en-US" dirty="0" smtClean="0"/>
              <a:t> can no longer be seen as just an ‘IT’ problem.  This is a risk management problem.</a:t>
            </a:r>
          </a:p>
          <a:p>
            <a:r>
              <a:rPr lang="en-US" dirty="0" err="1" smtClean="0"/>
              <a:t>Cybersecurity</a:t>
            </a:r>
            <a:r>
              <a:rPr lang="en-US" dirty="0" smtClean="0"/>
              <a:t> threats continue to evolve.  Management’s risk management processes must continue to evolve.  The examination process will also continue to evolve.</a:t>
            </a:r>
          </a:p>
          <a:p>
            <a:endParaRPr lang="en-US" dirty="0"/>
          </a:p>
        </p:txBody>
      </p:sp>
    </p:spTree>
  </p:cSld>
  <p:clrMapOvr>
    <a:masterClrMapping/>
  </p:clrMapOvr>
  <p:transition/>
</p:sld>
</file>

<file path=ppt/slides/slide44.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sp>
        <p:nvSpPr>
          <p:cNvPr id="2" name="Title 1"/>
          <p:cNvSpPr>
            <a:spLocks noGrp="1"/>
          </p:cNvSpPr>
          <p:nvPr>
            <p:ph type="title"/>
          </p:nvPr>
        </p:nvSpPr>
        <p:spPr>
          <a:xfrm>
            <a:off x="542731" y="2177143"/>
            <a:ext cx="8229600" cy="1295400"/>
          </a:xfrm>
        </p:spPr>
        <p:txBody>
          <a:bodyPr/>
          <a:lstStyle/>
          <a:p>
            <a:pPr algn="ctr"/>
            <a:r>
              <a:rPr lang="en-US" sz="4400" dirty="0" err="1" smtClean="0"/>
              <a:t>FinTech</a:t>
            </a:r>
            <a:endParaRPr lang="en-US" sz="4400" dirty="0"/>
          </a:p>
        </p:txBody>
      </p:sp>
    </p:spTree>
  </p:cSld>
  <p:clrMapOvr>
    <a:masterClrMapping/>
  </p:clrMapOvr>
  <p:transition/>
</p:sld>
</file>

<file path=ppt/slides/slide45.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09600"/>
            <a:ext cx="8229600" cy="762000"/>
          </a:xfrm>
        </p:spPr>
        <p:txBody>
          <a:bodyPr/>
          <a:lstStyle/>
          <a:p>
            <a:r>
              <a:rPr lang="en-US" dirty="0" err="1" smtClean="0"/>
              <a:t>FinTech</a:t>
            </a:r>
            <a:endParaRPr lang="en-US" dirty="0"/>
          </a:p>
        </p:txBody>
      </p:sp>
      <p:sp>
        <p:nvSpPr>
          <p:cNvPr id="3" name="Content Placeholder 2"/>
          <p:cNvSpPr>
            <a:spLocks noGrp="1"/>
          </p:cNvSpPr>
          <p:nvPr>
            <p:ph idx="1"/>
          </p:nvPr>
        </p:nvSpPr>
        <p:spPr>
          <a:xfrm>
            <a:off x="533400" y="1447800"/>
            <a:ext cx="8229600" cy="4114800"/>
          </a:xfrm>
        </p:spPr>
        <p:txBody>
          <a:bodyPr/>
          <a:lstStyle/>
          <a:p>
            <a:r>
              <a:rPr lang="en-US" dirty="0" smtClean="0"/>
              <a:t>Financial technology, also known as </a:t>
            </a:r>
            <a:r>
              <a:rPr lang="en-US" dirty="0" err="1" smtClean="0"/>
              <a:t>FinTech</a:t>
            </a:r>
            <a:r>
              <a:rPr lang="en-US" dirty="0" smtClean="0"/>
              <a:t>, is an economic industry composed of companies that use technology to make financial services more efficient. </a:t>
            </a:r>
          </a:p>
          <a:p>
            <a:r>
              <a:rPr lang="en-US" dirty="0" smtClean="0"/>
              <a:t>Start-ups with few investors and one or two big ideas often can sometimes move faster than larger and more established organizations. They can focus their energy and resources on a single opportunity. Start-ups do not have legacy technology systems or large brick-and-mortar infrastructures that can be costly to maintain or change. Nonbank innovators also may have specialized technical knowledge, experience, and skills with respect to emerging technology and trends. </a:t>
            </a:r>
          </a:p>
        </p:txBody>
      </p:sp>
    </p:spTree>
  </p:cSld>
  <p:clrMapOvr>
    <a:masterClrMapping/>
  </p:clrMapOvr>
  <p:transition/>
</p:sld>
</file>

<file path=ppt/slides/slide46.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“Responsible Innovation”</a:t>
            </a:r>
            <a:endParaRPr lang="en-US" dirty="0"/>
          </a:p>
        </p:txBody>
      </p:sp>
      <p:sp>
        <p:nvSpPr>
          <p:cNvPr id="3" name="Content Placeholder 2"/>
          <p:cNvSpPr>
            <a:spLocks noGrp="1"/>
          </p:cNvSpPr>
          <p:nvPr>
            <p:ph idx="1"/>
          </p:nvPr>
        </p:nvSpPr>
        <p:spPr/>
        <p:txBody>
          <a:bodyPr/>
          <a:lstStyle/>
          <a:p>
            <a:r>
              <a:rPr lang="en-US" smtClean="0"/>
              <a:t>Innovation is not free from risk, but when managed appropriately, risk should not impede progress.  Effective risk management is essential to responsible innovation.  Banks and regulators must strike the right balance between risk and innovation.</a:t>
            </a:r>
            <a:endParaRPr lang="en-US" dirty="0"/>
          </a:p>
        </p:txBody>
      </p:sp>
    </p:spTree>
  </p:cSld>
  <p:clrMapOvr>
    <a:masterClrMapping/>
  </p:clrMapOvr>
  <p:transition/>
</p:sld>
</file>

<file path=ppt/slides/slide47.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Innovation vs Security</a:t>
            </a:r>
            <a:endParaRPr lang="en-US" dirty="0"/>
          </a:p>
        </p:txBody>
      </p:sp>
      <p:sp>
        <p:nvSpPr>
          <p:cNvPr id="3" name="Content Placeholder 2"/>
          <p:cNvSpPr>
            <a:spLocks noGrp="1"/>
          </p:cNvSpPr>
          <p:nvPr>
            <p:ph idx="1"/>
          </p:nvPr>
        </p:nvSpPr>
        <p:spPr/>
        <p:txBody>
          <a:bodyPr/>
          <a:lstStyle/>
          <a:p>
            <a:endParaRPr lang="en-US" smtClean="0"/>
          </a:p>
          <a:p>
            <a:r>
              <a:rPr lang="en-US" smtClean="0"/>
              <a:t>FinTech companies often face doubts from financial regulators.  Data security is another issue regulators are concerned about because of the threat of hacking as well as the need to protect sensitive consumer and corporate financial data. </a:t>
            </a:r>
          </a:p>
          <a:p>
            <a:r>
              <a:rPr lang="en-US" smtClean="0"/>
              <a:t>The Office of the Comptroller of the Currency is seeking to create a regulatory sandbox that it hopes will allow Fintechs and banks to experiment on innovations to the financial system.  </a:t>
            </a:r>
            <a:endParaRPr lang="en-US" dirty="0"/>
          </a:p>
        </p:txBody>
      </p:sp>
    </p:spTree>
  </p:cSld>
  <p:clrMapOvr>
    <a:masterClrMapping/>
  </p:clrMapOvr>
  <p:transition/>
</p:sld>
</file>

<file path=ppt/slides/slide48.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smtClean="0"/>
              <a:t>Fintech firms have lobbied for the OCC to create a limited-purpose charter that would allow firms to follow one set of federal rules instead of various state regulations, but not subject them to the same amount of regulation as full-fledged financial institutions.</a:t>
            </a:r>
          </a:p>
          <a:p>
            <a:endParaRPr lang="en-US" dirty="0"/>
          </a:p>
        </p:txBody>
      </p:sp>
    </p:spTree>
  </p:cSld>
  <p:clrMapOvr>
    <a:masterClrMapping/>
  </p:clrMapOvr>
  <p:transition/>
</p:sld>
</file>

<file path=ppt/slides/slide49.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1447800"/>
            <a:ext cx="8229600" cy="4114800"/>
          </a:xfrm>
        </p:spPr>
        <p:txBody>
          <a:bodyPr/>
          <a:lstStyle/>
          <a:p>
            <a:r>
              <a:rPr lang="en-US" dirty="0" smtClean="0"/>
              <a:t>The OCC released a white paper in March 2016 – Supporting Responsible Innovation in the Federal Banking System.</a:t>
            </a:r>
          </a:p>
          <a:p>
            <a:endParaRPr lang="en-US" dirty="0" smtClean="0"/>
          </a:p>
          <a:p>
            <a:pPr lvl="1"/>
            <a:r>
              <a:rPr lang="en-US" dirty="0" smtClean="0"/>
              <a:t>OCC definition of “responsible innovation” :</a:t>
            </a:r>
          </a:p>
          <a:p>
            <a:pPr lvl="1"/>
            <a:r>
              <a:rPr lang="en-US" dirty="0" smtClean="0"/>
              <a:t>The use of new or improved financial products, services, and processes to meet the evolving needs of consumers, businesses, and communities in a manner that is consistent with sound risk management and is aligned with the bank's overall business strategy.</a:t>
            </a:r>
            <a:endParaRPr lang="en-US" dirty="0"/>
          </a:p>
        </p:txBody>
      </p:sp>
    </p:spTree>
  </p:cSld>
  <p:clrMapOvr>
    <a:masterClrMapping/>
  </p:clrMapOvr>
  <p:transition/>
</p:sld>
</file>

<file path=ppt/slides/slide5.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cxnSp>
        <p:nvCxnSpPr>
          <p:cNvPr id="7" name="Straight Connector 6"/>
          <p:cNvCxnSpPr/>
          <p:nvPr/>
        </p:nvCxnSpPr>
        <p:spPr>
          <a:xfrm>
            <a:off x="457200" y="4038600"/>
            <a:ext cx="8382000" cy="0"/>
          </a:xfrm>
          <a:prstGeom prst="line">
            <a:avLst/>
          </a:prstGeom>
          <a:ln w="1905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flipV="1">
            <a:off x="1295400" y="3434442"/>
            <a:ext cx="0" cy="838200"/>
          </a:xfrm>
          <a:prstGeom prst="straightConnector1">
            <a:avLst/>
          </a:prstGeom>
          <a:ln w="19050">
            <a:solidFill>
              <a:schemeClr val="tx1">
                <a:lumMod val="75000"/>
                <a:lumOff val="2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a:off x="2590800" y="3793671"/>
            <a:ext cx="0" cy="723900"/>
          </a:xfrm>
          <a:prstGeom prst="straightConnector1">
            <a:avLst/>
          </a:prstGeom>
          <a:ln w="19050">
            <a:solidFill>
              <a:schemeClr val="tx1">
                <a:lumMod val="75000"/>
                <a:lumOff val="2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flipV="1">
            <a:off x="3657600" y="2784021"/>
            <a:ext cx="0" cy="1447800"/>
          </a:xfrm>
          <a:prstGeom prst="straightConnector1">
            <a:avLst/>
          </a:prstGeom>
          <a:ln w="19050">
            <a:solidFill>
              <a:schemeClr val="tx1">
                <a:lumMod val="75000"/>
                <a:lumOff val="2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a:off x="4876800" y="3720192"/>
            <a:ext cx="0" cy="1104900"/>
          </a:xfrm>
          <a:prstGeom prst="straightConnector1">
            <a:avLst/>
          </a:prstGeom>
          <a:ln w="19050">
            <a:solidFill>
              <a:schemeClr val="tx1">
                <a:lumMod val="75000"/>
                <a:lumOff val="2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flipV="1">
            <a:off x="6324600" y="3369307"/>
            <a:ext cx="0" cy="876300"/>
          </a:xfrm>
          <a:prstGeom prst="straightConnector1">
            <a:avLst/>
          </a:prstGeom>
          <a:ln w="19050">
            <a:solidFill>
              <a:schemeClr val="tx1">
                <a:lumMod val="75000"/>
                <a:lumOff val="2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a:off x="7647214" y="3693857"/>
            <a:ext cx="0" cy="1442358"/>
          </a:xfrm>
          <a:prstGeom prst="straightConnector1">
            <a:avLst/>
          </a:prstGeom>
          <a:ln w="19050">
            <a:solidFill>
              <a:schemeClr val="tx1">
                <a:lumMod val="75000"/>
                <a:lumOff val="25000"/>
              </a:schemeClr>
            </a:solidFill>
            <a:tailEnd type="arrow"/>
          </a:ln>
        </p:spPr>
        <p:style>
          <a:lnRef idx="1">
            <a:schemeClr val="accent1"/>
          </a:lnRef>
          <a:fillRef idx="0">
            <a:schemeClr val="accent1"/>
          </a:fillRef>
          <a:effectRef idx="0">
            <a:schemeClr val="accent1"/>
          </a:effectRef>
          <a:fontRef idx="minor">
            <a:schemeClr val="tx1"/>
          </a:fontRef>
        </p:style>
      </p:cxnSp>
      <p:sp>
        <p:nvSpPr>
          <p:cNvPr id="22" name="TextBox 21"/>
          <p:cNvSpPr txBox="1"/>
          <p:nvPr/>
        </p:nvSpPr>
        <p:spPr>
          <a:xfrm>
            <a:off x="2209800" y="3352800"/>
            <a:ext cx="1219200" cy="461665"/>
          </a:xfrm>
          <a:prstGeom prst="rect">
            <a:avLst/>
          </a:prstGeom>
          <a:noFill/>
        </p:spPr>
        <p:txBody>
          <a:bodyPr wrap="square" rtlCol="0">
            <a:spAutoFit/>
          </a:bodyPr>
          <a:lstStyle/>
          <a:p>
            <a:r>
              <a:rPr lang="en-US" sz="2400" dirty="0" smtClean="0">
                <a:solidFill>
                  <a:schemeClr val="tx1">
                    <a:lumMod val="75000"/>
                    <a:lumOff val="25000"/>
                  </a:schemeClr>
                </a:solidFill>
              </a:rPr>
              <a:t>1913</a:t>
            </a:r>
            <a:endParaRPr lang="en-US" sz="2400" dirty="0">
              <a:solidFill>
                <a:schemeClr val="tx1">
                  <a:lumMod val="75000"/>
                  <a:lumOff val="25000"/>
                </a:schemeClr>
              </a:solidFill>
            </a:endParaRPr>
          </a:p>
        </p:txBody>
      </p:sp>
      <p:sp>
        <p:nvSpPr>
          <p:cNvPr id="23" name="TextBox 22"/>
          <p:cNvSpPr txBox="1"/>
          <p:nvPr/>
        </p:nvSpPr>
        <p:spPr>
          <a:xfrm>
            <a:off x="1600200" y="4572000"/>
            <a:ext cx="2057400" cy="1200329"/>
          </a:xfrm>
          <a:prstGeom prst="rect">
            <a:avLst/>
          </a:prstGeom>
          <a:noFill/>
        </p:spPr>
        <p:txBody>
          <a:bodyPr wrap="square" rtlCol="0">
            <a:spAutoFit/>
          </a:bodyPr>
          <a:lstStyle/>
          <a:p>
            <a:pPr algn="ctr"/>
            <a:r>
              <a:rPr lang="en-US" sz="2400" dirty="0" smtClean="0">
                <a:solidFill>
                  <a:schemeClr val="tx1">
                    <a:lumMod val="75000"/>
                    <a:lumOff val="25000"/>
                  </a:schemeClr>
                </a:solidFill>
                <a:cs typeface="Times New Roman" panose="02020603050405020304" pitchFamily="18" charset="0"/>
              </a:rPr>
              <a:t>Federal Reserve is established</a:t>
            </a:r>
            <a:endParaRPr lang="en-US" sz="2400" dirty="0">
              <a:solidFill>
                <a:schemeClr val="tx1">
                  <a:lumMod val="75000"/>
                  <a:lumOff val="25000"/>
                </a:schemeClr>
              </a:solidFill>
              <a:cs typeface="Times New Roman" panose="02020603050405020304" pitchFamily="18" charset="0"/>
            </a:endParaRPr>
          </a:p>
        </p:txBody>
      </p:sp>
      <p:sp>
        <p:nvSpPr>
          <p:cNvPr id="24" name="TextBox 23"/>
          <p:cNvSpPr txBox="1"/>
          <p:nvPr/>
        </p:nvSpPr>
        <p:spPr>
          <a:xfrm>
            <a:off x="3276600" y="4343400"/>
            <a:ext cx="914400" cy="461665"/>
          </a:xfrm>
          <a:prstGeom prst="rect">
            <a:avLst/>
          </a:prstGeom>
          <a:noFill/>
        </p:spPr>
        <p:txBody>
          <a:bodyPr wrap="square" rtlCol="0">
            <a:spAutoFit/>
          </a:bodyPr>
          <a:lstStyle/>
          <a:p>
            <a:r>
              <a:rPr lang="en-US" sz="2400" dirty="0" smtClean="0">
                <a:solidFill>
                  <a:schemeClr val="tx1">
                    <a:lumMod val="75000"/>
                    <a:lumOff val="25000"/>
                  </a:schemeClr>
                </a:solidFill>
              </a:rPr>
              <a:t>1929</a:t>
            </a:r>
            <a:endParaRPr lang="en-US" sz="2400" dirty="0">
              <a:solidFill>
                <a:schemeClr val="tx1">
                  <a:lumMod val="75000"/>
                  <a:lumOff val="25000"/>
                </a:schemeClr>
              </a:solidFill>
            </a:endParaRPr>
          </a:p>
        </p:txBody>
      </p:sp>
      <p:sp>
        <p:nvSpPr>
          <p:cNvPr id="25" name="TextBox 24"/>
          <p:cNvSpPr txBox="1"/>
          <p:nvPr/>
        </p:nvSpPr>
        <p:spPr>
          <a:xfrm>
            <a:off x="2895600" y="1828800"/>
            <a:ext cx="2362200" cy="830997"/>
          </a:xfrm>
          <a:prstGeom prst="rect">
            <a:avLst/>
          </a:prstGeom>
          <a:noFill/>
        </p:spPr>
        <p:txBody>
          <a:bodyPr wrap="square" rtlCol="0">
            <a:spAutoFit/>
          </a:bodyPr>
          <a:lstStyle/>
          <a:p>
            <a:r>
              <a:rPr lang="en-US" sz="2400" dirty="0" smtClean="0">
                <a:solidFill>
                  <a:schemeClr val="tx1">
                    <a:lumMod val="75000"/>
                    <a:lumOff val="25000"/>
                  </a:schemeClr>
                </a:solidFill>
              </a:rPr>
              <a:t>The Great Depression</a:t>
            </a:r>
            <a:endParaRPr lang="en-US" sz="2400" dirty="0">
              <a:solidFill>
                <a:schemeClr val="tx1">
                  <a:lumMod val="75000"/>
                  <a:lumOff val="25000"/>
                </a:schemeClr>
              </a:solidFill>
            </a:endParaRPr>
          </a:p>
        </p:txBody>
      </p:sp>
      <p:sp>
        <p:nvSpPr>
          <p:cNvPr id="26" name="TextBox 25"/>
          <p:cNvSpPr txBox="1"/>
          <p:nvPr/>
        </p:nvSpPr>
        <p:spPr>
          <a:xfrm>
            <a:off x="4419600" y="3200400"/>
            <a:ext cx="1447800" cy="461665"/>
          </a:xfrm>
          <a:prstGeom prst="rect">
            <a:avLst/>
          </a:prstGeom>
          <a:noFill/>
        </p:spPr>
        <p:txBody>
          <a:bodyPr wrap="square" rtlCol="0">
            <a:spAutoFit/>
          </a:bodyPr>
          <a:lstStyle/>
          <a:p>
            <a:r>
              <a:rPr lang="en-US" sz="2400" dirty="0" smtClean="0">
                <a:solidFill>
                  <a:schemeClr val="tx1">
                    <a:lumMod val="75000"/>
                    <a:lumOff val="25000"/>
                  </a:schemeClr>
                </a:solidFill>
              </a:rPr>
              <a:t>1933</a:t>
            </a:r>
            <a:endParaRPr lang="en-US" sz="2400" dirty="0">
              <a:solidFill>
                <a:schemeClr val="tx1">
                  <a:lumMod val="75000"/>
                  <a:lumOff val="25000"/>
                </a:schemeClr>
              </a:solidFill>
            </a:endParaRPr>
          </a:p>
        </p:txBody>
      </p:sp>
      <p:sp>
        <p:nvSpPr>
          <p:cNvPr id="27" name="TextBox 26"/>
          <p:cNvSpPr txBox="1"/>
          <p:nvPr/>
        </p:nvSpPr>
        <p:spPr>
          <a:xfrm>
            <a:off x="3810000" y="4800600"/>
            <a:ext cx="2209800" cy="1200329"/>
          </a:xfrm>
          <a:prstGeom prst="rect">
            <a:avLst/>
          </a:prstGeom>
          <a:noFill/>
        </p:spPr>
        <p:txBody>
          <a:bodyPr wrap="square" rtlCol="0">
            <a:spAutoFit/>
          </a:bodyPr>
          <a:lstStyle/>
          <a:p>
            <a:pPr algn="ctr"/>
            <a:r>
              <a:rPr lang="en-US" sz="2400" dirty="0" smtClean="0">
                <a:solidFill>
                  <a:schemeClr val="tx1">
                    <a:lumMod val="75000"/>
                    <a:lumOff val="25000"/>
                  </a:schemeClr>
                </a:solidFill>
              </a:rPr>
              <a:t>Banking Act of 1933 (Glass-</a:t>
            </a:r>
            <a:r>
              <a:rPr lang="en-US" sz="2400" dirty="0" err="1" smtClean="0">
                <a:solidFill>
                  <a:schemeClr val="tx1">
                    <a:lumMod val="75000"/>
                    <a:lumOff val="25000"/>
                  </a:schemeClr>
                </a:solidFill>
              </a:rPr>
              <a:t>Steagall</a:t>
            </a:r>
            <a:r>
              <a:rPr lang="en-US" sz="2400" dirty="0" smtClean="0">
                <a:solidFill>
                  <a:schemeClr val="tx1">
                    <a:lumMod val="75000"/>
                    <a:lumOff val="25000"/>
                  </a:schemeClr>
                </a:solidFill>
              </a:rPr>
              <a:t> Act)</a:t>
            </a:r>
            <a:endParaRPr lang="en-US" sz="2400" dirty="0">
              <a:solidFill>
                <a:schemeClr val="tx1">
                  <a:lumMod val="75000"/>
                  <a:lumOff val="25000"/>
                </a:schemeClr>
              </a:solidFill>
            </a:endParaRPr>
          </a:p>
        </p:txBody>
      </p:sp>
      <p:sp>
        <p:nvSpPr>
          <p:cNvPr id="29" name="TextBox 28"/>
          <p:cNvSpPr txBox="1"/>
          <p:nvPr/>
        </p:nvSpPr>
        <p:spPr>
          <a:xfrm>
            <a:off x="457200" y="4343400"/>
            <a:ext cx="1752600" cy="461665"/>
          </a:xfrm>
          <a:prstGeom prst="rect">
            <a:avLst/>
          </a:prstGeom>
          <a:noFill/>
        </p:spPr>
        <p:txBody>
          <a:bodyPr wrap="square" rtlCol="0">
            <a:spAutoFit/>
          </a:bodyPr>
          <a:lstStyle/>
          <a:p>
            <a:r>
              <a:rPr lang="en-US" sz="2400" dirty="0" smtClean="0">
                <a:solidFill>
                  <a:schemeClr val="tx1">
                    <a:lumMod val="75000"/>
                    <a:lumOff val="25000"/>
                  </a:schemeClr>
                </a:solidFill>
              </a:rPr>
              <a:t>1863/1864</a:t>
            </a:r>
            <a:endParaRPr lang="en-US" sz="2400" dirty="0">
              <a:solidFill>
                <a:schemeClr val="tx1">
                  <a:lumMod val="75000"/>
                  <a:lumOff val="25000"/>
                </a:schemeClr>
              </a:solidFill>
            </a:endParaRPr>
          </a:p>
        </p:txBody>
      </p:sp>
      <p:sp>
        <p:nvSpPr>
          <p:cNvPr id="30" name="TextBox 29"/>
          <p:cNvSpPr txBox="1"/>
          <p:nvPr/>
        </p:nvSpPr>
        <p:spPr>
          <a:xfrm>
            <a:off x="152400" y="2590800"/>
            <a:ext cx="2443843" cy="830997"/>
          </a:xfrm>
          <a:prstGeom prst="rect">
            <a:avLst/>
          </a:prstGeom>
          <a:noFill/>
        </p:spPr>
        <p:txBody>
          <a:bodyPr wrap="square" rtlCol="0">
            <a:spAutoFit/>
          </a:bodyPr>
          <a:lstStyle/>
          <a:p>
            <a:pPr algn="ctr"/>
            <a:r>
              <a:rPr lang="en-US" sz="2400" dirty="0" smtClean="0">
                <a:solidFill>
                  <a:schemeClr val="tx1">
                    <a:lumMod val="75000"/>
                    <a:lumOff val="25000"/>
                  </a:schemeClr>
                </a:solidFill>
              </a:rPr>
              <a:t>National Bank Act</a:t>
            </a:r>
            <a:endParaRPr lang="en-US" sz="2400" dirty="0">
              <a:solidFill>
                <a:schemeClr val="tx1">
                  <a:lumMod val="75000"/>
                  <a:lumOff val="25000"/>
                </a:schemeClr>
              </a:solidFill>
            </a:endParaRPr>
          </a:p>
        </p:txBody>
      </p:sp>
      <p:sp>
        <p:nvSpPr>
          <p:cNvPr id="31" name="TextBox 30"/>
          <p:cNvSpPr txBox="1"/>
          <p:nvPr/>
        </p:nvSpPr>
        <p:spPr>
          <a:xfrm>
            <a:off x="5943600" y="4231819"/>
            <a:ext cx="1143000" cy="461665"/>
          </a:xfrm>
          <a:prstGeom prst="rect">
            <a:avLst/>
          </a:prstGeom>
          <a:noFill/>
        </p:spPr>
        <p:txBody>
          <a:bodyPr wrap="square" rtlCol="0">
            <a:spAutoFit/>
          </a:bodyPr>
          <a:lstStyle/>
          <a:p>
            <a:r>
              <a:rPr lang="en-US" sz="2400" dirty="0" smtClean="0">
                <a:solidFill>
                  <a:schemeClr val="tx1">
                    <a:lumMod val="75000"/>
                    <a:lumOff val="25000"/>
                  </a:schemeClr>
                </a:solidFill>
              </a:rPr>
              <a:t>2008</a:t>
            </a:r>
            <a:endParaRPr lang="en-US" sz="2400" dirty="0">
              <a:solidFill>
                <a:schemeClr val="tx1">
                  <a:lumMod val="75000"/>
                  <a:lumOff val="25000"/>
                </a:schemeClr>
              </a:solidFill>
            </a:endParaRPr>
          </a:p>
        </p:txBody>
      </p:sp>
      <p:sp>
        <p:nvSpPr>
          <p:cNvPr id="32" name="TextBox 31"/>
          <p:cNvSpPr txBox="1"/>
          <p:nvPr/>
        </p:nvSpPr>
        <p:spPr>
          <a:xfrm>
            <a:off x="5486400" y="2501008"/>
            <a:ext cx="1752600" cy="830997"/>
          </a:xfrm>
          <a:prstGeom prst="rect">
            <a:avLst/>
          </a:prstGeom>
          <a:noFill/>
        </p:spPr>
        <p:txBody>
          <a:bodyPr wrap="square" rtlCol="0">
            <a:spAutoFit/>
          </a:bodyPr>
          <a:lstStyle/>
          <a:p>
            <a:r>
              <a:rPr lang="en-US" sz="2400" dirty="0" smtClean="0">
                <a:solidFill>
                  <a:schemeClr val="tx1">
                    <a:lumMod val="75000"/>
                    <a:lumOff val="25000"/>
                  </a:schemeClr>
                </a:solidFill>
              </a:rPr>
              <a:t>The Great Recession</a:t>
            </a:r>
            <a:endParaRPr lang="en-US" sz="2400" dirty="0">
              <a:solidFill>
                <a:schemeClr val="tx1">
                  <a:lumMod val="75000"/>
                  <a:lumOff val="25000"/>
                </a:schemeClr>
              </a:solidFill>
            </a:endParaRPr>
          </a:p>
        </p:txBody>
      </p:sp>
      <p:sp>
        <p:nvSpPr>
          <p:cNvPr id="33" name="TextBox 32"/>
          <p:cNvSpPr txBox="1"/>
          <p:nvPr/>
        </p:nvSpPr>
        <p:spPr>
          <a:xfrm>
            <a:off x="7239000" y="3232192"/>
            <a:ext cx="990600" cy="461665"/>
          </a:xfrm>
          <a:prstGeom prst="rect">
            <a:avLst/>
          </a:prstGeom>
          <a:noFill/>
        </p:spPr>
        <p:txBody>
          <a:bodyPr wrap="square" rtlCol="0">
            <a:spAutoFit/>
          </a:bodyPr>
          <a:lstStyle/>
          <a:p>
            <a:r>
              <a:rPr lang="en-US" sz="2400" dirty="0" smtClean="0">
                <a:solidFill>
                  <a:schemeClr val="tx1">
                    <a:lumMod val="75000"/>
                    <a:lumOff val="25000"/>
                  </a:schemeClr>
                </a:solidFill>
              </a:rPr>
              <a:t>2010</a:t>
            </a:r>
            <a:endParaRPr lang="en-US" sz="2400" dirty="0">
              <a:solidFill>
                <a:schemeClr val="tx1">
                  <a:lumMod val="75000"/>
                  <a:lumOff val="25000"/>
                </a:schemeClr>
              </a:solidFill>
            </a:endParaRPr>
          </a:p>
        </p:txBody>
      </p:sp>
      <p:sp>
        <p:nvSpPr>
          <p:cNvPr id="34" name="TextBox 33"/>
          <p:cNvSpPr txBox="1"/>
          <p:nvPr/>
        </p:nvSpPr>
        <p:spPr>
          <a:xfrm>
            <a:off x="6858000" y="5194423"/>
            <a:ext cx="1828800" cy="461665"/>
          </a:xfrm>
          <a:prstGeom prst="rect">
            <a:avLst/>
          </a:prstGeom>
          <a:noFill/>
        </p:spPr>
        <p:txBody>
          <a:bodyPr wrap="square" rtlCol="0">
            <a:spAutoFit/>
          </a:bodyPr>
          <a:lstStyle/>
          <a:p>
            <a:r>
              <a:rPr lang="en-US" sz="2400" dirty="0" smtClean="0">
                <a:solidFill>
                  <a:schemeClr val="tx1">
                    <a:lumMod val="75000"/>
                    <a:lumOff val="25000"/>
                  </a:schemeClr>
                </a:solidFill>
              </a:rPr>
              <a:t>Dodd-Frank</a:t>
            </a:r>
            <a:endParaRPr lang="en-US" sz="2400" dirty="0">
              <a:solidFill>
                <a:schemeClr val="tx1">
                  <a:lumMod val="75000"/>
                  <a:lumOff val="25000"/>
                </a:schemeClr>
              </a:solidFill>
            </a:endParaRPr>
          </a:p>
        </p:txBody>
      </p:sp>
      <p:sp>
        <p:nvSpPr>
          <p:cNvPr id="28" name="Title 1"/>
          <p:cNvSpPr>
            <a:spLocks noGrp="1"/>
          </p:cNvSpPr>
          <p:nvPr>
            <p:ph type="title"/>
          </p:nvPr>
        </p:nvSpPr>
        <p:spPr>
          <a:xfrm>
            <a:off x="533400" y="609600"/>
            <a:ext cx="8229600" cy="762000"/>
          </a:xfrm>
        </p:spPr>
        <p:txBody>
          <a:bodyPr/>
          <a:lstStyle/>
          <a:p>
            <a:r>
              <a:rPr lang="en-US" dirty="0" smtClean="0"/>
              <a:t>Timeline of Major Banking Regulation</a:t>
            </a:r>
            <a:endParaRPr lang="en-US" dirty="0"/>
          </a:p>
        </p:txBody>
      </p:sp>
    </p:spTree>
    <p:extLst>
      <p:ext uri="{BB962C8B-B14F-4D97-AF65-F5344CB8AC3E}">
        <p14:creationId xmlns:p14="http://schemas.microsoft.com/office/powerpoint/2010/main" val="3987535966"/>
      </p:ext>
    </p:extLst>
  </p:cSld>
  <p:clrMapOvr>
    <a:masterClrMapping/>
  </p:clrMapOvr>
  <p:timing>
    <p:tnLst>
      <p:par>
        <p:cTn id="1" dur="indefinite" restart="never" nodeType="tmRoot"/>
      </p:par>
    </p:tnLst>
  </p:timing>
</p:sld>
</file>

<file path=ppt/slides/slide50.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smtClean="0"/>
              <a:t>This definition recognizes the importance of banks’ receptivity to new ideas, products, and operational approaches to succeed in meeting the needs of consumers, businesses, and communities in the rapidly changing financial environment.</a:t>
            </a:r>
            <a:endParaRPr lang="en-US" dirty="0"/>
          </a:p>
        </p:txBody>
      </p:sp>
    </p:spTree>
  </p:cSld>
  <p:clrMapOvr>
    <a:masterClrMapping/>
  </p:clrMapOvr>
  <p:transition/>
</p:sld>
</file>

<file path=ppt/slides/slide51.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1447800"/>
            <a:ext cx="8229600" cy="4114800"/>
          </a:xfrm>
        </p:spPr>
        <p:txBody>
          <a:bodyPr/>
          <a:lstStyle/>
          <a:p>
            <a:r>
              <a:rPr lang="en-US" dirty="0" smtClean="0"/>
              <a:t>The definition also emphasizes effective risk management and corporate governance. As we learned in the financial crisis, not all innovation is positive. The financial crisis was fueled in part by innovations such as option adjustable rate mortgages, structured investment vehicles, and a variety of complex securities that ultimately resulted in significant losses for financial institutions and their customers and threatened the entire financial system. The OCC will support innovation that is consistent with safety and soundness, compliant with applicable laws and regulations, and protective of consumers’ rights.</a:t>
            </a:r>
            <a:endParaRPr lang="en-US" dirty="0"/>
          </a:p>
        </p:txBody>
      </p:sp>
    </p:spTree>
  </p:cSld>
  <p:clrMapOvr>
    <a:masterClrMapping/>
  </p:clrMapOvr>
  <p:transition/>
</p:sld>
</file>

<file path=ppt/slides/slide52.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smtClean="0"/>
              <a:t>Guiding Principles for the OCC’s Approach to Responsible Innovation </a:t>
            </a:r>
          </a:p>
          <a:p>
            <a:r>
              <a:rPr lang="en-US" smtClean="0"/>
              <a:t>The agency has formulated eight principles to guide the development of its framework for understanding and evaluating innovative products, services, and processes that OCC-regulated banks may offer or perform. These principles call for the OCC to: </a:t>
            </a:r>
            <a:endParaRPr lang="en-US" dirty="0"/>
          </a:p>
        </p:txBody>
      </p:sp>
    </p:spTree>
  </p:cSld>
  <p:clrMapOvr>
    <a:masterClrMapping/>
  </p:clrMapOvr>
  <p:transition/>
</p:sld>
</file>

<file path=ppt/slides/slide53.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685800"/>
            <a:ext cx="8229600" cy="4876800"/>
          </a:xfrm>
        </p:spPr>
        <p:txBody>
          <a:bodyPr/>
          <a:lstStyle/>
          <a:p>
            <a:r>
              <a:rPr lang="en-US" dirty="0" smtClean="0"/>
              <a:t>1. Support responsible innovation. </a:t>
            </a:r>
          </a:p>
          <a:p>
            <a:r>
              <a:rPr lang="en-US" dirty="0" smtClean="0"/>
              <a:t>2. Foster an internal culture receptive to responsible innovation. </a:t>
            </a:r>
          </a:p>
          <a:p>
            <a:r>
              <a:rPr lang="en-US" dirty="0" smtClean="0"/>
              <a:t>3. Leverage agency experience and expertise. </a:t>
            </a:r>
          </a:p>
          <a:p>
            <a:r>
              <a:rPr lang="en-US" dirty="0" smtClean="0"/>
              <a:t>4. Encourage responsible innovation that provides fair access to financial services and fair treatment of consumers. </a:t>
            </a:r>
          </a:p>
          <a:p>
            <a:r>
              <a:rPr lang="en-US" dirty="0" smtClean="0"/>
              <a:t>5. Further safe and sound operations through effective risk management. </a:t>
            </a:r>
          </a:p>
          <a:p>
            <a:r>
              <a:rPr lang="en-US" dirty="0" smtClean="0"/>
              <a:t>6. Encourage banks of all sizes to integrate responsible innovation into their strategic planning. </a:t>
            </a:r>
          </a:p>
          <a:p>
            <a:r>
              <a:rPr lang="en-US" dirty="0" smtClean="0"/>
              <a:t>7. Promote ongoing dialogue through formal outreach. </a:t>
            </a:r>
          </a:p>
          <a:p>
            <a:r>
              <a:rPr lang="en-US" dirty="0" smtClean="0"/>
              <a:t>8. Collaborate with other regulators. </a:t>
            </a:r>
          </a:p>
          <a:p>
            <a:endParaRPr lang="en-US" dirty="0" smtClean="0"/>
          </a:p>
          <a:p>
            <a:endParaRPr lang="en-US" dirty="0"/>
          </a:p>
        </p:txBody>
      </p:sp>
    </p:spTree>
  </p:cSld>
  <p:clrMapOvr>
    <a:masterClrMapping/>
  </p:clrMapOvr>
  <p:transition/>
</p:sld>
</file>

<file path=ppt/slides/slide54.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r>
              <a:rPr lang="en-US" smtClean="0"/>
              <a:t>CONTACT INFORMATION</a:t>
            </a:r>
            <a:endParaRPr lang="en-US" dirty="0" smtClean="0"/>
          </a:p>
        </p:txBody>
      </p:sp>
      <p:sp>
        <p:nvSpPr>
          <p:cNvPr id="34819" name="Rectangle 3"/>
          <p:cNvSpPr>
            <a:spLocks noGrp="1" noChangeArrowheads="1"/>
          </p:cNvSpPr>
          <p:nvPr>
            <p:ph idx="1"/>
          </p:nvPr>
        </p:nvSpPr>
        <p:spPr/>
        <p:txBody>
          <a:bodyPr/>
          <a:lstStyle/>
          <a:p>
            <a:r>
              <a:rPr lang="en-US" dirty="0" smtClean="0"/>
              <a:t>Dawn E Holstein, Acting Commissioner</a:t>
            </a:r>
          </a:p>
          <a:p>
            <a:r>
              <a:rPr lang="en-US" dirty="0" smtClean="0"/>
              <a:t>West Virginia Division of Financial Institutions</a:t>
            </a:r>
          </a:p>
          <a:p>
            <a:r>
              <a:rPr lang="en-US" dirty="0" smtClean="0"/>
              <a:t>Charleston, West Virginia</a:t>
            </a:r>
          </a:p>
          <a:p>
            <a:r>
              <a:rPr lang="en-US" dirty="0" smtClean="0"/>
              <a:t>(304) 558-2294</a:t>
            </a:r>
          </a:p>
          <a:p>
            <a:r>
              <a:rPr lang="en-US" dirty="0" smtClean="0"/>
              <a:t>dholstein@wvdob.org</a:t>
            </a:r>
          </a:p>
        </p:txBody>
      </p:sp>
    </p:spTree>
  </p:cSld>
  <p:clrMapOvr>
    <a:masterClrMapping/>
  </p:clrMapOvr>
  <p:transition/>
  <p:timing>
    <p:tnLst>
      <p:par>
        <p:cTn id="1" dur="indefinite" restart="never" nodeType="tmRoot"/>
      </p:par>
    </p:tnLst>
  </p:timing>
</p:sld>
</file>

<file path=ppt/slides/slide55.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sp>
        <p:nvSpPr>
          <p:cNvPr id="2" name="Content Placeholder 1"/>
          <p:cNvSpPr>
            <a:spLocks noGrp="1"/>
          </p:cNvSpPr>
          <p:nvPr>
            <p:ph idx="13"/>
          </p:nvPr>
        </p:nvSpPr>
        <p:spPr>
          <a:xfrm>
            <a:off x="609600" y="2514600"/>
            <a:ext cx="8229600" cy="3276600"/>
          </a:xfrm>
        </p:spPr>
        <p:txBody>
          <a:bodyPr/>
          <a:lstStyle/>
          <a:p>
            <a:pPr algn="ctr"/>
            <a:r>
              <a:rPr lang="en-US" sz="3200" dirty="0" smtClean="0"/>
              <a:t>Board Governance/Oversight </a:t>
            </a:r>
          </a:p>
          <a:p>
            <a:pPr algn="ctr">
              <a:buClr>
                <a:schemeClr val="bg1"/>
              </a:buClr>
            </a:pPr>
            <a:r>
              <a:rPr lang="en-US" sz="2800" dirty="0" smtClean="0"/>
              <a:t> Paul Reynolds</a:t>
            </a:r>
            <a:endParaRPr lang="en-US" sz="2800" dirty="0"/>
          </a:p>
        </p:txBody>
      </p:sp>
    </p:spTree>
    <p:extLst>
      <p:ext uri="{BB962C8B-B14F-4D97-AF65-F5344CB8AC3E}">
        <p14:creationId xmlns:p14="http://schemas.microsoft.com/office/powerpoint/2010/main" val="2406149111"/>
      </p:ext>
    </p:extLst>
  </p:cSld>
  <p:clrMapOvr>
    <a:masterClrMapping/>
  </p:clrMapOvr>
  <p:timing>
    <p:tnLst>
      <p:par>
        <p:cTn id="1" dur="indefinite" restart="never" nodeType="tmRoot"/>
      </p:par>
    </p:tnLst>
  </p:timing>
</p:sld>
</file>

<file path=ppt/slides/slide56.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09600"/>
            <a:ext cx="8229600" cy="609600"/>
          </a:xfrm>
        </p:spPr>
        <p:txBody>
          <a:bodyPr/>
          <a:lstStyle/>
          <a:p>
            <a:r>
              <a:rPr lang="en-US" dirty="0" smtClean="0"/>
              <a:t>Definition of Corporate Governance</a:t>
            </a:r>
            <a:endParaRPr lang="en-US" dirty="0"/>
          </a:p>
        </p:txBody>
      </p:sp>
      <p:sp>
        <p:nvSpPr>
          <p:cNvPr id="7" name="Content Placeholder 6"/>
          <p:cNvSpPr>
            <a:spLocks noGrp="1"/>
          </p:cNvSpPr>
          <p:nvPr>
            <p:ph idx="1"/>
          </p:nvPr>
        </p:nvSpPr>
        <p:spPr>
          <a:xfrm>
            <a:off x="533400" y="1371600"/>
            <a:ext cx="8229600" cy="4191000"/>
          </a:xfrm>
        </p:spPr>
        <p:txBody>
          <a:bodyPr/>
          <a:lstStyle/>
          <a:p>
            <a:pPr lvl="0"/>
            <a:r>
              <a:rPr lang="en-US" dirty="0" smtClean="0"/>
              <a:t>Corporate governance is the framework by which a company’s board of directors and senior management establishes and pursues objectives while providing effective separation of ownership and control. It includes the establishment and maintenance of independent validation mechanisms within the organization that ensure the reliability of the system of controls used by the board of directors to monitor compliance with the adopted strategies and risk tolerance. </a:t>
            </a:r>
          </a:p>
          <a:p>
            <a:pPr lvl="0"/>
            <a:endParaRPr lang="en-US" dirty="0" smtClean="0"/>
          </a:p>
          <a:p>
            <a:pPr lvl="0"/>
            <a:r>
              <a:rPr lang="en-US" dirty="0" smtClean="0"/>
              <a:t>Taken from “An Assessment of the Corporate Governance Practices of Fifth Federal Reserve District Banking Institutions” issued by the Federal Reserve Bank of Richmond, June 30, 2004 (emphasis added).</a:t>
            </a:r>
          </a:p>
          <a:p>
            <a:endParaRPr lang="en-US" dirty="0"/>
          </a:p>
        </p:txBody>
      </p:sp>
    </p:spTree>
  </p:cSld>
  <p:clrMapOvr>
    <a:masterClrMapping/>
  </p:clrMapOvr>
</p:sld>
</file>

<file path=ppt/slides/slide57.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sp>
        <p:nvSpPr>
          <p:cNvPr id="5" name="Title 4"/>
          <p:cNvSpPr>
            <a:spLocks noGrp="1"/>
          </p:cNvSpPr>
          <p:nvPr>
            <p:ph type="title"/>
          </p:nvPr>
        </p:nvSpPr>
        <p:spPr>
          <a:xfrm>
            <a:off x="533400" y="609600"/>
            <a:ext cx="8229600" cy="1143000"/>
          </a:xfrm>
        </p:spPr>
        <p:txBody>
          <a:bodyPr/>
          <a:lstStyle/>
          <a:p>
            <a:r>
              <a:rPr lang="en-US" dirty="0" smtClean="0"/>
              <a:t>Eleven Elements That Determine Proper Board Supervision</a:t>
            </a:r>
            <a:endParaRPr lang="en-US" dirty="0"/>
          </a:p>
        </p:txBody>
      </p:sp>
      <p:sp>
        <p:nvSpPr>
          <p:cNvPr id="6" name="Content Placeholder 5"/>
          <p:cNvSpPr>
            <a:spLocks noGrp="1"/>
          </p:cNvSpPr>
          <p:nvPr>
            <p:ph idx="1"/>
          </p:nvPr>
        </p:nvSpPr>
        <p:spPr/>
        <p:txBody>
          <a:bodyPr/>
          <a:lstStyle/>
          <a:p>
            <a:r>
              <a:rPr lang="en-US" dirty="0" smtClean="0"/>
              <a:t>Director Compensation</a:t>
            </a:r>
          </a:p>
          <a:p>
            <a:r>
              <a:rPr lang="en-US" dirty="0" smtClean="0"/>
              <a:t>Board Meetings</a:t>
            </a:r>
          </a:p>
          <a:p>
            <a:r>
              <a:rPr lang="en-US" dirty="0" smtClean="0"/>
              <a:t>Board Member Qualifications</a:t>
            </a:r>
          </a:p>
          <a:p>
            <a:r>
              <a:rPr lang="en-US" dirty="0" smtClean="0"/>
              <a:t>Board Charters</a:t>
            </a:r>
          </a:p>
          <a:p>
            <a:r>
              <a:rPr lang="en-US" dirty="0" smtClean="0"/>
              <a:t>Board Committees</a:t>
            </a:r>
          </a:p>
          <a:p>
            <a:r>
              <a:rPr lang="en-US" dirty="0" smtClean="0"/>
              <a:t>Board Member Assessments</a:t>
            </a:r>
            <a:endParaRPr lang="en-US" dirty="0"/>
          </a:p>
        </p:txBody>
      </p:sp>
      <p:sp>
        <p:nvSpPr>
          <p:cNvPr id="7" name="Content Placeholder 6"/>
          <p:cNvSpPr>
            <a:spLocks noGrp="1"/>
          </p:cNvSpPr>
          <p:nvPr>
            <p:ph sz="half" idx="4294967295"/>
          </p:nvPr>
        </p:nvSpPr>
        <p:spPr>
          <a:xfrm>
            <a:off x="5105400" y="2057400"/>
            <a:ext cx="4038600" cy="4525963"/>
          </a:xfrm>
        </p:spPr>
        <p:txBody>
          <a:bodyPr>
            <a:normAutofit/>
          </a:bodyPr>
          <a:lstStyle/>
          <a:p>
            <a:r>
              <a:rPr lang="en-US" b="0" dirty="0" smtClean="0">
                <a:solidFill>
                  <a:schemeClr val="tx1">
                    <a:lumMod val="75000"/>
                    <a:lumOff val="25000"/>
                  </a:schemeClr>
                </a:solidFill>
              </a:rPr>
              <a:t>Board Minutes</a:t>
            </a:r>
          </a:p>
          <a:p>
            <a:r>
              <a:rPr lang="en-US" b="0" dirty="0" smtClean="0">
                <a:solidFill>
                  <a:schemeClr val="tx1">
                    <a:lumMod val="75000"/>
                    <a:lumOff val="25000"/>
                  </a:schemeClr>
                </a:solidFill>
              </a:rPr>
              <a:t>MIS</a:t>
            </a:r>
          </a:p>
          <a:p>
            <a:r>
              <a:rPr lang="en-US" b="0" dirty="0" smtClean="0">
                <a:solidFill>
                  <a:schemeClr val="tx1">
                    <a:lumMod val="75000"/>
                    <a:lumOff val="25000"/>
                  </a:schemeClr>
                </a:solidFill>
              </a:rPr>
              <a:t>Audit Committee Operation (Risk)</a:t>
            </a:r>
          </a:p>
          <a:p>
            <a:r>
              <a:rPr lang="en-US" b="0" dirty="0" smtClean="0">
                <a:solidFill>
                  <a:schemeClr val="tx1">
                    <a:lumMod val="75000"/>
                    <a:lumOff val="25000"/>
                  </a:schemeClr>
                </a:solidFill>
              </a:rPr>
              <a:t>Director Education</a:t>
            </a:r>
          </a:p>
          <a:p>
            <a:r>
              <a:rPr lang="en-US" b="0" dirty="0" smtClean="0">
                <a:solidFill>
                  <a:schemeClr val="tx1">
                    <a:lumMod val="75000"/>
                    <a:lumOff val="25000"/>
                  </a:schemeClr>
                </a:solidFill>
              </a:rPr>
              <a:t>Governance Committees</a:t>
            </a:r>
            <a:endParaRPr lang="en-US" b="0" dirty="0">
              <a:solidFill>
                <a:schemeClr val="tx1">
                  <a:lumMod val="75000"/>
                  <a:lumOff val="25000"/>
                </a:schemeClr>
              </a:solidFill>
            </a:endParaRPr>
          </a:p>
        </p:txBody>
      </p:sp>
      <p:sp>
        <p:nvSpPr>
          <p:cNvPr id="4" name="Title 1"/>
          <p:cNvSpPr txBox="1">
            <a:spLocks/>
          </p:cNvSpPr>
          <p:nvPr/>
        </p:nvSpPr>
        <p:spPr>
          <a:xfrm>
            <a:off x="762000" y="1524000"/>
            <a:ext cx="7772400" cy="2971800"/>
          </a:xfrm>
          <a:prstGeom prst="rect">
            <a:avLst/>
          </a:prstGeom>
        </p:spPr>
        <p:txBody>
          <a:bodyPr vert="horz" lIns="91440" tIns="45720" rIns="91440" bIns="45720" rtlCol="0" anchor="ctr">
            <a:noAutofit/>
          </a:bodyPr>
          <a:lstStyle/>
          <a:p>
            <a:pPr marL="0" marR="0" lvl="0" indent="0" algn="just" defTabSz="914400" rtl="0" eaLnBrk="1" fontAlgn="auto" latinLnBrk="0" hangingPunct="1">
              <a:lnSpc>
                <a:spcPct val="100000"/>
              </a:lnSpc>
              <a:spcBef>
                <a:spcPct val="0"/>
              </a:spcBef>
              <a:spcAft>
                <a:spcPts val="0"/>
              </a:spcAft>
              <a:buClrTx/>
              <a:buSzTx/>
              <a:buFontTx/>
              <a:buNone/>
              <a:tabLst/>
              <a:defRPr/>
            </a:pPr>
            <a:endParaRPr kumimoji="0" lang="en-US" sz="2000" i="0" u="none" strike="noStrike" kern="1200" cap="none" spc="0" normalizeH="0" baseline="0" noProof="0" dirty="0" smtClean="0">
              <a:ln>
                <a:noFill/>
              </a:ln>
              <a:solidFill>
                <a:schemeClr val="tx1"/>
              </a:solidFill>
              <a:effectLst/>
              <a:uLnTx/>
              <a:uFillTx/>
              <a:latin typeface="+mj-lt"/>
              <a:ea typeface="+mj-ea"/>
              <a:cs typeface="+mj-cs"/>
            </a:endParaRPr>
          </a:p>
        </p:txBody>
      </p:sp>
    </p:spTree>
  </p:cSld>
  <p:clrMapOvr>
    <a:masterClrMapping/>
  </p:clrMapOvr>
</p:sld>
</file>

<file path=ppt/slides/slide58.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sp>
        <p:nvSpPr>
          <p:cNvPr id="5" name="Title 4"/>
          <p:cNvSpPr>
            <a:spLocks noGrp="1"/>
          </p:cNvSpPr>
          <p:nvPr>
            <p:ph type="title"/>
          </p:nvPr>
        </p:nvSpPr>
        <p:spPr>
          <a:xfrm>
            <a:off x="533400" y="609600"/>
            <a:ext cx="8229600" cy="609600"/>
          </a:xfrm>
        </p:spPr>
        <p:txBody>
          <a:bodyPr/>
          <a:lstStyle/>
          <a:p>
            <a:r>
              <a:rPr lang="en-US" dirty="0" smtClean="0"/>
              <a:t>Largest Contributors to a Dysfunctional Board</a:t>
            </a:r>
            <a:endParaRPr lang="en-US" dirty="0"/>
          </a:p>
        </p:txBody>
      </p:sp>
      <p:sp>
        <p:nvSpPr>
          <p:cNvPr id="6" name="Content Placeholder 5"/>
          <p:cNvSpPr>
            <a:spLocks noGrp="1"/>
          </p:cNvSpPr>
          <p:nvPr>
            <p:ph idx="1"/>
          </p:nvPr>
        </p:nvSpPr>
        <p:spPr>
          <a:xfrm>
            <a:off x="533400" y="1524000"/>
            <a:ext cx="8229600" cy="4038600"/>
          </a:xfrm>
        </p:spPr>
        <p:txBody>
          <a:bodyPr/>
          <a:lstStyle/>
          <a:p>
            <a:pPr lvl="1">
              <a:lnSpc>
                <a:spcPct val="100000"/>
              </a:lnSpc>
            </a:pPr>
            <a:r>
              <a:rPr lang="en-US" dirty="0" smtClean="0"/>
              <a:t>Too much time spent on compliance and other backward looking reviews at the expense of strategy</a:t>
            </a:r>
          </a:p>
          <a:p>
            <a:pPr lvl="1">
              <a:lnSpc>
                <a:spcPct val="100000"/>
              </a:lnSpc>
            </a:pPr>
            <a:r>
              <a:rPr lang="en-US" dirty="0" smtClean="0"/>
              <a:t>Lack of trust between Board and CEO</a:t>
            </a:r>
          </a:p>
          <a:p>
            <a:pPr lvl="1">
              <a:lnSpc>
                <a:spcPct val="100000"/>
              </a:lnSpc>
            </a:pPr>
            <a:r>
              <a:rPr lang="en-US" dirty="0" smtClean="0"/>
              <a:t>Weak or non-existent CEO succession plan</a:t>
            </a:r>
          </a:p>
          <a:p>
            <a:pPr lvl="1">
              <a:lnSpc>
                <a:spcPct val="100000"/>
              </a:lnSpc>
            </a:pPr>
            <a:r>
              <a:rPr lang="en-US" dirty="0" smtClean="0"/>
              <a:t>Lack of Board succession planning</a:t>
            </a:r>
          </a:p>
          <a:p>
            <a:pPr lvl="1">
              <a:lnSpc>
                <a:spcPct val="100000"/>
              </a:lnSpc>
            </a:pPr>
            <a:r>
              <a:rPr lang="en-US" dirty="0" smtClean="0"/>
              <a:t>Disruptive or disengaged directors</a:t>
            </a:r>
          </a:p>
          <a:p>
            <a:pPr lvl="1">
              <a:lnSpc>
                <a:spcPct val="100000"/>
              </a:lnSpc>
            </a:pPr>
            <a:r>
              <a:rPr lang="en-US" dirty="0" smtClean="0"/>
              <a:t>Poor decision making processes</a:t>
            </a:r>
          </a:p>
          <a:p>
            <a:pPr lvl="1">
              <a:lnSpc>
                <a:spcPct val="100000"/>
              </a:lnSpc>
            </a:pPr>
            <a:r>
              <a:rPr lang="en-US" dirty="0" smtClean="0"/>
              <a:t>Lack of a direct channel to shareholders</a:t>
            </a:r>
          </a:p>
          <a:p>
            <a:pPr lvl="1">
              <a:lnSpc>
                <a:spcPct val="100000"/>
              </a:lnSpc>
            </a:pPr>
            <a:r>
              <a:rPr lang="en-US" dirty="0" smtClean="0"/>
              <a:t>Too much Board information and material</a:t>
            </a:r>
          </a:p>
          <a:p>
            <a:r>
              <a:rPr lang="en-US" dirty="0" smtClean="0"/>
              <a:t>Source:  Spencer Stuart – 2016 Point of View</a:t>
            </a:r>
            <a:endParaRPr lang="en-US" dirty="0"/>
          </a:p>
        </p:txBody>
      </p:sp>
    </p:spTree>
  </p:cSld>
  <p:clrMapOvr>
    <a:masterClrMapping/>
  </p:clrMapOvr>
</p:sld>
</file>

<file path=ppt/slides/slide59.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sp>
        <p:nvSpPr>
          <p:cNvPr id="5" name="Title 4"/>
          <p:cNvSpPr>
            <a:spLocks noGrp="1"/>
          </p:cNvSpPr>
          <p:nvPr>
            <p:ph type="title"/>
          </p:nvPr>
        </p:nvSpPr>
        <p:spPr>
          <a:xfrm>
            <a:off x="533400" y="609600"/>
            <a:ext cx="8229600" cy="838200"/>
          </a:xfrm>
        </p:spPr>
        <p:txBody>
          <a:bodyPr/>
          <a:lstStyle/>
          <a:p>
            <a:r>
              <a:rPr lang="en-US" dirty="0" smtClean="0"/>
              <a:t>Evolving Areas of Regulatory Supervision</a:t>
            </a:r>
            <a:endParaRPr lang="en-US" dirty="0"/>
          </a:p>
        </p:txBody>
      </p:sp>
      <p:sp>
        <p:nvSpPr>
          <p:cNvPr id="6" name="Content Placeholder 5"/>
          <p:cNvSpPr>
            <a:spLocks noGrp="1"/>
          </p:cNvSpPr>
          <p:nvPr>
            <p:ph idx="1"/>
          </p:nvPr>
        </p:nvSpPr>
        <p:spPr>
          <a:xfrm>
            <a:off x="533400" y="1752600"/>
            <a:ext cx="8229600" cy="3810000"/>
          </a:xfrm>
        </p:spPr>
        <p:txBody>
          <a:bodyPr/>
          <a:lstStyle/>
          <a:p>
            <a:pPr lvl="1"/>
            <a:r>
              <a:rPr lang="en-US" dirty="0" smtClean="0"/>
              <a:t>Capital planning and adequacy</a:t>
            </a:r>
          </a:p>
          <a:p>
            <a:pPr lvl="1"/>
            <a:r>
              <a:rPr lang="en-US" dirty="0" smtClean="0"/>
              <a:t>Liquidity</a:t>
            </a:r>
          </a:p>
          <a:p>
            <a:pPr lvl="1"/>
            <a:r>
              <a:rPr lang="en-US" dirty="0" smtClean="0"/>
              <a:t>Interest rate risk</a:t>
            </a:r>
          </a:p>
          <a:p>
            <a:pPr lvl="1"/>
            <a:r>
              <a:rPr lang="en-US" dirty="0" smtClean="0"/>
              <a:t>Board expertise</a:t>
            </a:r>
          </a:p>
          <a:p>
            <a:pPr lvl="1"/>
            <a:r>
              <a:rPr lang="en-US" dirty="0" smtClean="0"/>
              <a:t>Education</a:t>
            </a:r>
          </a:p>
          <a:p>
            <a:pPr lvl="1"/>
            <a:r>
              <a:rPr lang="en-US" dirty="0" smtClean="0"/>
              <a:t>Oversight of business model and </a:t>
            </a:r>
            <a:r>
              <a:rPr lang="en-US" dirty="0" smtClean="0"/>
              <a:t>strategy</a:t>
            </a:r>
          </a:p>
          <a:p>
            <a:pPr lvl="1"/>
            <a:r>
              <a:rPr lang="en-US" dirty="0" err="1" smtClean="0"/>
              <a:t>Cybersecurity</a:t>
            </a:r>
            <a:endParaRPr lang="en-US" dirty="0" smtClean="0"/>
          </a:p>
        </p:txBody>
      </p:sp>
    </p:spTree>
  </p:cSld>
  <p:clrMapOvr>
    <a:masterClrMapping/>
  </p:clrMapOvr>
</p:sld>
</file>

<file path=ppt/slides/slide6.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sp>
        <p:nvSpPr>
          <p:cNvPr id="28" name="Title 1"/>
          <p:cNvSpPr>
            <a:spLocks noGrp="1"/>
          </p:cNvSpPr>
          <p:nvPr>
            <p:ph type="title"/>
          </p:nvPr>
        </p:nvSpPr>
        <p:spPr>
          <a:xfrm>
            <a:off x="533400" y="609600"/>
            <a:ext cx="8229600" cy="762000"/>
          </a:xfrm>
        </p:spPr>
        <p:txBody>
          <a:bodyPr/>
          <a:lstStyle/>
          <a:p>
            <a:r>
              <a:rPr lang="en-US" dirty="0" smtClean="0"/>
              <a:t>Page Count of Major Banking Acts</a:t>
            </a:r>
            <a:endParaRPr lang="en-US" dirty="0"/>
          </a:p>
        </p:txBody>
      </p:sp>
      <p:graphicFrame>
        <p:nvGraphicFramePr>
          <p:cNvPr id="37" name="Chart 36"/>
          <p:cNvGraphicFramePr/>
          <p:nvPr/>
        </p:nvGraphicFramePr>
        <p:xfrm>
          <a:off x="457200" y="1676400"/>
          <a:ext cx="8229600" cy="4064000"/>
        </p:xfrm>
        <a:graphic>
          <a:graphicData uri="http://schemas.openxmlformats.org/drawingml/2006/chart">
            <c:chart xmlns:c="http://schemas.openxmlformats.org/drawingml/2006/chart" r:id="rId3"/>
          </a:graphicData>
        </a:graphic>
      </p:graphicFrame>
    </p:spTree>
    <p:extLst>
      <p:ext uri="{BB962C8B-B14F-4D97-AF65-F5344CB8AC3E}">
        <p14:creationId xmlns:p14="http://schemas.microsoft.com/office/powerpoint/2010/main" val="3987535966"/>
      </p:ext>
    </p:extLst>
  </p:cSld>
  <p:clrMapOvr>
    <a:masterClrMapping/>
  </p:clrMapOvr>
  <p:timing>
    <p:tnLst>
      <p:par>
        <p:cTn id="1" dur="indefinite" restart="never" nodeType="tmRoot"/>
      </p:par>
    </p:tnLst>
  </p:timing>
</p:sld>
</file>

<file path=ppt/slides/slide60.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smtClean="0"/>
              <a:t>Overarching Governance Challenges and Regulatory Expectations</a:t>
            </a:r>
            <a:endParaRPr lang="en-US" dirty="0"/>
          </a:p>
        </p:txBody>
      </p:sp>
      <p:sp>
        <p:nvSpPr>
          <p:cNvPr id="6" name="Content Placeholder 5"/>
          <p:cNvSpPr>
            <a:spLocks noGrp="1"/>
          </p:cNvSpPr>
          <p:nvPr>
            <p:ph idx="1"/>
          </p:nvPr>
        </p:nvSpPr>
        <p:spPr>
          <a:xfrm>
            <a:off x="457200" y="2057400"/>
            <a:ext cx="8305800" cy="3505200"/>
          </a:xfrm>
        </p:spPr>
        <p:txBody>
          <a:bodyPr/>
          <a:lstStyle/>
          <a:p>
            <a:pPr lvl="1"/>
            <a:r>
              <a:rPr lang="en-US" dirty="0" smtClean="0"/>
              <a:t>Subjective requirements</a:t>
            </a:r>
          </a:p>
          <a:p>
            <a:pPr lvl="1"/>
            <a:r>
              <a:rPr lang="en-US" dirty="0" smtClean="0"/>
              <a:t>Separation of board and management roles</a:t>
            </a:r>
          </a:p>
          <a:p>
            <a:pPr lvl="1"/>
            <a:r>
              <a:rPr lang="en-US" dirty="0" smtClean="0"/>
              <a:t>Minutes and record keeping</a:t>
            </a:r>
          </a:p>
          <a:p>
            <a:pPr lvl="1"/>
            <a:r>
              <a:rPr lang="en-US" dirty="0" smtClean="0"/>
              <a:t>Interest and focus of shareholders and regulators not necessarily aligned</a:t>
            </a:r>
          </a:p>
        </p:txBody>
      </p:sp>
    </p:spTree>
  </p:cSld>
  <p:clrMapOvr>
    <a:masterClrMapping/>
  </p:clrMapOvr>
</p:sld>
</file>

<file path=ppt/slides/slide61.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Board Composition and Board Governance Evolution</a:t>
            </a:r>
            <a:endParaRPr lang="en-US" dirty="0"/>
          </a:p>
        </p:txBody>
      </p:sp>
      <p:sp>
        <p:nvSpPr>
          <p:cNvPr id="6" name="Content Placeholder 5"/>
          <p:cNvSpPr>
            <a:spLocks noGrp="1"/>
          </p:cNvSpPr>
          <p:nvPr>
            <p:ph idx="1"/>
          </p:nvPr>
        </p:nvSpPr>
        <p:spPr/>
        <p:txBody>
          <a:bodyPr/>
          <a:lstStyle/>
          <a:p>
            <a:r>
              <a:rPr lang="en-US" dirty="0" smtClean="0"/>
              <a:t>Separation of titles</a:t>
            </a:r>
          </a:p>
          <a:p>
            <a:r>
              <a:rPr lang="en-US" dirty="0" smtClean="0"/>
              <a:t>Necessary (and expected) skills</a:t>
            </a:r>
          </a:p>
          <a:p>
            <a:r>
              <a:rPr lang="en-US" dirty="0" smtClean="0"/>
              <a:t>Reports and information</a:t>
            </a:r>
          </a:p>
        </p:txBody>
      </p:sp>
    </p:spTree>
  </p:cSld>
  <p:clrMapOvr>
    <a:masterClrMapping/>
  </p:clrMapOvr>
</p:sld>
</file>

<file path=ppt/slides/slide62.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sp>
        <p:nvSpPr>
          <p:cNvPr id="2" name="Content Placeholder 1"/>
          <p:cNvSpPr>
            <a:spLocks noGrp="1"/>
          </p:cNvSpPr>
          <p:nvPr>
            <p:ph idx="13"/>
          </p:nvPr>
        </p:nvSpPr>
        <p:spPr>
          <a:xfrm>
            <a:off x="609600" y="1524000"/>
            <a:ext cx="8229600" cy="3276600"/>
          </a:xfrm>
        </p:spPr>
        <p:txBody>
          <a:bodyPr/>
          <a:lstStyle/>
          <a:p>
            <a:pPr algn="ctr"/>
            <a:r>
              <a:rPr lang="en-US" sz="3200" dirty="0" smtClean="0"/>
              <a:t>Assessing Risk Management Practices: Guidance and Supervisory Expectations</a:t>
            </a:r>
            <a:endParaRPr lang="en-US" sz="2800" dirty="0" smtClean="0"/>
          </a:p>
          <a:p>
            <a:pPr algn="ctr"/>
            <a:r>
              <a:rPr lang="en-US" sz="1600" dirty="0" smtClean="0"/>
              <a:t>New Guidance Issued by Federal Reserve for Institutions under $50 billion </a:t>
            </a:r>
          </a:p>
          <a:p>
            <a:pPr algn="ctr"/>
            <a:r>
              <a:rPr lang="en-US" sz="1600" dirty="0" smtClean="0"/>
              <a:t>Impact on Risk Management Ratings</a:t>
            </a:r>
            <a:endParaRPr lang="en-US" sz="2000" dirty="0" smtClean="0"/>
          </a:p>
          <a:p>
            <a:pPr algn="ctr"/>
            <a:endParaRPr lang="en-US" sz="2800" dirty="0" smtClean="0"/>
          </a:p>
          <a:p>
            <a:pPr algn="ctr"/>
            <a:r>
              <a:rPr lang="en-US" sz="2800" dirty="0" smtClean="0"/>
              <a:t>Christian Gonzalez</a:t>
            </a:r>
            <a:endParaRPr lang="en-US" sz="2800" dirty="0"/>
          </a:p>
        </p:txBody>
      </p:sp>
    </p:spTree>
    <p:extLst>
      <p:ext uri="{BB962C8B-B14F-4D97-AF65-F5344CB8AC3E}">
        <p14:creationId xmlns:p14="http://schemas.microsoft.com/office/powerpoint/2010/main" val="2406149111"/>
      </p:ext>
    </p:extLst>
  </p:cSld>
  <p:clrMapOvr>
    <a:masterClrMapping/>
  </p:clrMapOvr>
  <p:timing>
    <p:tnLst>
      <p:par>
        <p:cTn id="1" dur="indefinite" restart="never" nodeType="tmRoot"/>
      </p:par>
    </p:tnLst>
  </p:timing>
</p:sld>
</file>

<file path=ppt/slides/slide63.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sp>
        <p:nvSpPr>
          <p:cNvPr id="5" name="Title 4"/>
          <p:cNvSpPr>
            <a:spLocks noGrp="1"/>
          </p:cNvSpPr>
          <p:nvPr>
            <p:ph type="title"/>
          </p:nvPr>
        </p:nvSpPr>
        <p:spPr>
          <a:xfrm>
            <a:off x="533400" y="609600"/>
            <a:ext cx="8229600" cy="914400"/>
          </a:xfrm>
        </p:spPr>
        <p:txBody>
          <a:bodyPr/>
          <a:lstStyle/>
          <a:p>
            <a:r>
              <a:rPr lang="en-US" dirty="0" smtClean="0"/>
              <a:t>Assessing Risk Management Practices</a:t>
            </a:r>
            <a:endParaRPr lang="en-US" dirty="0"/>
          </a:p>
        </p:txBody>
      </p:sp>
      <p:sp>
        <p:nvSpPr>
          <p:cNvPr id="14" name="Content Placeholder 13"/>
          <p:cNvSpPr>
            <a:spLocks noGrp="1"/>
          </p:cNvSpPr>
          <p:nvPr>
            <p:ph idx="1"/>
          </p:nvPr>
        </p:nvSpPr>
        <p:spPr>
          <a:xfrm>
            <a:off x="533400" y="1676400"/>
            <a:ext cx="8229600" cy="4495800"/>
          </a:xfrm>
        </p:spPr>
        <p:txBody>
          <a:bodyPr>
            <a:normAutofit fontScale="92500" lnSpcReduction="10000"/>
          </a:bodyPr>
          <a:lstStyle/>
          <a:p>
            <a:pPr>
              <a:lnSpc>
                <a:spcPct val="100000"/>
              </a:lnSpc>
            </a:pPr>
            <a:r>
              <a:rPr lang="en-US" dirty="0" smtClean="0"/>
              <a:t>Evaluation of Risk Management</a:t>
            </a:r>
          </a:p>
          <a:p>
            <a:pPr lvl="1">
              <a:lnSpc>
                <a:spcPct val="100000"/>
              </a:lnSpc>
            </a:pPr>
            <a:r>
              <a:rPr lang="en-US" dirty="0" smtClean="0"/>
              <a:t>FRB evaluates the overall effectiveness of a covered institution's risk management based on whether the covered institution adequately identifies, measures, monitors and controls its risks</a:t>
            </a:r>
          </a:p>
          <a:p>
            <a:pPr lvl="1">
              <a:lnSpc>
                <a:spcPct val="100000"/>
              </a:lnSpc>
            </a:pPr>
            <a:r>
              <a:rPr lang="en-US" dirty="0" smtClean="0"/>
              <a:t>Entire Spectrum of Risk that should be covered: </a:t>
            </a:r>
          </a:p>
          <a:p>
            <a:pPr lvl="2">
              <a:lnSpc>
                <a:spcPct val="100000"/>
              </a:lnSpc>
            </a:pPr>
            <a:r>
              <a:rPr lang="en-US" dirty="0" smtClean="0"/>
              <a:t>Credit Risk</a:t>
            </a:r>
          </a:p>
          <a:p>
            <a:pPr lvl="2">
              <a:lnSpc>
                <a:spcPct val="100000"/>
              </a:lnSpc>
            </a:pPr>
            <a:r>
              <a:rPr lang="en-US" dirty="0" smtClean="0"/>
              <a:t>Market Risk</a:t>
            </a:r>
          </a:p>
          <a:p>
            <a:pPr lvl="2">
              <a:lnSpc>
                <a:spcPct val="100000"/>
              </a:lnSpc>
            </a:pPr>
            <a:r>
              <a:rPr lang="en-US" dirty="0" smtClean="0"/>
              <a:t>Liquidity Risk </a:t>
            </a:r>
          </a:p>
          <a:p>
            <a:pPr lvl="2">
              <a:lnSpc>
                <a:spcPct val="100000"/>
              </a:lnSpc>
            </a:pPr>
            <a:r>
              <a:rPr lang="en-US" dirty="0" smtClean="0"/>
              <a:t>Operation Risk</a:t>
            </a:r>
          </a:p>
          <a:p>
            <a:pPr lvl="2">
              <a:lnSpc>
                <a:spcPct val="100000"/>
              </a:lnSpc>
            </a:pPr>
            <a:r>
              <a:rPr lang="en-US" dirty="0" smtClean="0"/>
              <a:t>Compliance Risk</a:t>
            </a:r>
          </a:p>
          <a:p>
            <a:pPr lvl="2">
              <a:lnSpc>
                <a:spcPct val="100000"/>
              </a:lnSpc>
            </a:pPr>
            <a:r>
              <a:rPr lang="en-US" dirty="0" smtClean="0"/>
              <a:t>Legal Risk</a:t>
            </a:r>
          </a:p>
          <a:p>
            <a:pPr lvl="1">
              <a:lnSpc>
                <a:spcPct val="100000"/>
              </a:lnSpc>
            </a:pPr>
            <a:r>
              <a:rPr lang="en-US" dirty="0" smtClean="0"/>
              <a:t>“One Size Fits All” Risk Management approach doesn’t work. </a:t>
            </a:r>
          </a:p>
          <a:p>
            <a:endParaRPr lang="en-US" dirty="0"/>
          </a:p>
        </p:txBody>
      </p:sp>
    </p:spTree>
  </p:cSld>
  <p:clrMapOvr>
    <a:masterClrMapping/>
  </p:clrMapOvr>
</p:sld>
</file>

<file path=ppt/slides/slide64.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Evaluation of Risk Management (cont’)</a:t>
            </a:r>
            <a:endParaRPr lang="en-US" dirty="0"/>
          </a:p>
        </p:txBody>
      </p:sp>
      <p:sp>
        <p:nvSpPr>
          <p:cNvPr id="6" name="Content Placeholder 5"/>
          <p:cNvSpPr>
            <a:spLocks noGrp="1"/>
          </p:cNvSpPr>
          <p:nvPr>
            <p:ph idx="1"/>
          </p:nvPr>
        </p:nvSpPr>
        <p:spPr/>
        <p:txBody>
          <a:bodyPr/>
          <a:lstStyle/>
          <a:p>
            <a:r>
              <a:rPr lang="en-US" dirty="0" smtClean="0"/>
              <a:t>Elements of Sound Risk Management System: </a:t>
            </a:r>
          </a:p>
          <a:p>
            <a:pPr marL="971550" lvl="1" indent="-514350">
              <a:buFont typeface="+mj-lt"/>
              <a:buAutoNum type="arabicPeriod"/>
            </a:pPr>
            <a:r>
              <a:rPr lang="en-US" dirty="0" smtClean="0"/>
              <a:t>Board and senior management oversight</a:t>
            </a:r>
          </a:p>
          <a:p>
            <a:pPr marL="971550" lvl="1" indent="-514350">
              <a:buFont typeface="+mj-lt"/>
              <a:buAutoNum type="arabicPeriod"/>
            </a:pPr>
            <a:r>
              <a:rPr lang="en-US" dirty="0" smtClean="0"/>
              <a:t>Policies, procedures and limits</a:t>
            </a:r>
          </a:p>
          <a:p>
            <a:pPr marL="971550" lvl="1" indent="-514350">
              <a:buFont typeface="+mj-lt"/>
              <a:buAutoNum type="arabicPeriod"/>
            </a:pPr>
            <a:r>
              <a:rPr lang="en-US" dirty="0" smtClean="0"/>
              <a:t>Risk monitoring and management information systems</a:t>
            </a:r>
          </a:p>
          <a:p>
            <a:pPr marL="971550" lvl="1" indent="-514350">
              <a:buFont typeface="+mj-lt"/>
              <a:buAutoNum type="arabicPeriod"/>
            </a:pPr>
            <a:r>
              <a:rPr lang="en-US" dirty="0" smtClean="0"/>
              <a:t>internal controls</a:t>
            </a:r>
          </a:p>
        </p:txBody>
      </p:sp>
    </p:spTree>
  </p:cSld>
  <p:clrMapOvr>
    <a:masterClrMapping/>
  </p:clrMapOvr>
</p:sld>
</file>

<file path=ppt/slides/slide65.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sz="2800" dirty="0" smtClean="0"/>
              <a:t>Element 1: Board and Senior Management Oversight</a:t>
            </a:r>
            <a:endParaRPr lang="en-US" dirty="0"/>
          </a:p>
        </p:txBody>
      </p:sp>
      <p:sp>
        <p:nvSpPr>
          <p:cNvPr id="6" name="Content Placeholder 5"/>
          <p:cNvSpPr>
            <a:spLocks noGrp="1"/>
          </p:cNvSpPr>
          <p:nvPr>
            <p:ph idx="1"/>
          </p:nvPr>
        </p:nvSpPr>
        <p:spPr/>
        <p:txBody>
          <a:bodyPr/>
          <a:lstStyle/>
          <a:p>
            <a:pPr>
              <a:lnSpc>
                <a:spcPct val="100000"/>
              </a:lnSpc>
            </a:pPr>
            <a:r>
              <a:rPr lang="en-US" dirty="0" smtClean="0"/>
              <a:t>Board of Directors </a:t>
            </a:r>
          </a:p>
          <a:p>
            <a:pPr lvl="1">
              <a:lnSpc>
                <a:spcPct val="100000"/>
              </a:lnSpc>
            </a:pPr>
            <a:r>
              <a:rPr lang="en-US" dirty="0" smtClean="0"/>
              <a:t>The board of directors should approve the overall business strategies and significant policies relating to risk, including established risk tolerance.</a:t>
            </a:r>
          </a:p>
          <a:p>
            <a:pPr>
              <a:lnSpc>
                <a:spcPct val="100000"/>
              </a:lnSpc>
            </a:pPr>
            <a:r>
              <a:rPr lang="en-US" dirty="0" smtClean="0"/>
              <a:t>Senior Management</a:t>
            </a:r>
          </a:p>
          <a:p>
            <a:pPr lvl="1">
              <a:lnSpc>
                <a:spcPct val="100000"/>
              </a:lnSpc>
            </a:pPr>
            <a:r>
              <a:rPr lang="en-US" dirty="0" smtClean="0"/>
              <a:t>Senior management is responsible for implementing the strategies set by the board of directors in a manner that controls risks and complies with applicable regulatory and supervisory requirements. </a:t>
            </a:r>
          </a:p>
          <a:p>
            <a:pPr>
              <a:lnSpc>
                <a:spcPct val="100000"/>
              </a:lnSpc>
            </a:pPr>
            <a:r>
              <a:rPr lang="en-US" dirty="0" smtClean="0"/>
              <a:t>Supervisory Expectations</a:t>
            </a:r>
          </a:p>
          <a:p>
            <a:endParaRPr lang="en-US" dirty="0" smtClean="0"/>
          </a:p>
        </p:txBody>
      </p:sp>
    </p:spTree>
  </p:cSld>
  <p:clrMapOvr>
    <a:masterClrMapping/>
  </p:clrMapOvr>
</p:sld>
</file>

<file path=ppt/slides/slide66.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sp>
        <p:nvSpPr>
          <p:cNvPr id="5" name="Title 4"/>
          <p:cNvSpPr>
            <a:spLocks noGrp="1"/>
          </p:cNvSpPr>
          <p:nvPr>
            <p:ph type="title"/>
          </p:nvPr>
        </p:nvSpPr>
        <p:spPr>
          <a:xfrm>
            <a:off x="533400" y="533400"/>
            <a:ext cx="8229600" cy="685800"/>
          </a:xfrm>
        </p:spPr>
        <p:txBody>
          <a:bodyPr/>
          <a:lstStyle/>
          <a:p>
            <a:r>
              <a:rPr lang="en-US" dirty="0" smtClean="0"/>
              <a:t>Element 2: Policies, Procedures and Limits</a:t>
            </a:r>
            <a:endParaRPr lang="en-US" dirty="0"/>
          </a:p>
        </p:txBody>
      </p:sp>
      <p:sp>
        <p:nvSpPr>
          <p:cNvPr id="6" name="Content Placeholder 5"/>
          <p:cNvSpPr>
            <a:spLocks noGrp="1"/>
          </p:cNvSpPr>
          <p:nvPr>
            <p:ph idx="1"/>
          </p:nvPr>
        </p:nvSpPr>
        <p:spPr>
          <a:xfrm>
            <a:off x="533400" y="1219200"/>
            <a:ext cx="8229600" cy="5105400"/>
          </a:xfrm>
        </p:spPr>
        <p:txBody>
          <a:bodyPr>
            <a:normAutofit fontScale="70000" lnSpcReduction="20000"/>
          </a:bodyPr>
          <a:lstStyle/>
          <a:p>
            <a:r>
              <a:rPr lang="en-US" sz="2400" dirty="0" smtClean="0"/>
              <a:t>Ensure you maintain, update and audit all policies – If it's not in writing well….. </a:t>
            </a:r>
          </a:p>
          <a:p>
            <a:r>
              <a:rPr lang="en-US" sz="2400" dirty="0" smtClean="0"/>
              <a:t>Policies, procedures and/or limits should:</a:t>
            </a:r>
          </a:p>
          <a:p>
            <a:pPr lvl="1"/>
            <a:r>
              <a:rPr lang="en-US" sz="2400" dirty="0" smtClean="0"/>
              <a:t>identify, measure, monitor and control the risks</a:t>
            </a:r>
          </a:p>
          <a:p>
            <a:pPr lvl="1"/>
            <a:r>
              <a:rPr lang="en-US" sz="2400" dirty="0" smtClean="0"/>
              <a:t>Address significant activities and material areas of risks</a:t>
            </a:r>
          </a:p>
          <a:p>
            <a:pPr lvl="1"/>
            <a:r>
              <a:rPr lang="en-US" sz="2400" dirty="0" smtClean="0"/>
              <a:t>be consistent with the stated strategy and risk profile</a:t>
            </a:r>
          </a:p>
          <a:p>
            <a:pPr lvl="1"/>
            <a:r>
              <a:rPr lang="en-US" sz="2400" dirty="0" smtClean="0"/>
              <a:t>establish accountability and lines of authority across activities</a:t>
            </a:r>
          </a:p>
          <a:p>
            <a:pPr lvl="1"/>
            <a:r>
              <a:rPr lang="en-US" sz="2400" dirty="0" smtClean="0"/>
              <a:t>provide for review and approval of new or materially modified business lines, products and activities to identify, measure, monitor and control the associated risks</a:t>
            </a:r>
          </a:p>
          <a:p>
            <a:pPr lvl="1"/>
            <a:r>
              <a:rPr lang="en-US" sz="2400" dirty="0" smtClean="0"/>
              <a:t>provide for review and approval of new or materially modified business lines, products and activities to identify, measure, monitor and control the associated risks</a:t>
            </a:r>
          </a:p>
          <a:p>
            <a:pPr lvl="1"/>
            <a:r>
              <a:rPr lang="en-US" sz="2400" dirty="0" smtClean="0"/>
              <a:t>be modified when necessary to account for significant changes in activities or business</a:t>
            </a:r>
          </a:p>
        </p:txBody>
      </p:sp>
    </p:spTree>
  </p:cSld>
  <p:clrMapOvr>
    <a:masterClrMapping/>
  </p:clrMapOvr>
</p:sld>
</file>

<file path=ppt/slides/slide67.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smtClean="0"/>
              <a:t>Element 3: Risk Monitoring and Management Information System</a:t>
            </a:r>
            <a:endParaRPr lang="en-US" dirty="0"/>
          </a:p>
        </p:txBody>
      </p:sp>
      <p:sp>
        <p:nvSpPr>
          <p:cNvPr id="6" name="Content Placeholder 5"/>
          <p:cNvSpPr>
            <a:spLocks noGrp="1"/>
          </p:cNvSpPr>
          <p:nvPr>
            <p:ph idx="1"/>
          </p:nvPr>
        </p:nvSpPr>
        <p:spPr/>
        <p:txBody>
          <a:bodyPr/>
          <a:lstStyle/>
          <a:p>
            <a:r>
              <a:rPr lang="en-US" dirty="0" smtClean="0"/>
              <a:t>Banks need to have risk monitoring and management information systems in place that provide the board of directors and senior management </a:t>
            </a:r>
            <a:r>
              <a:rPr lang="en-US" b="1" u="sng" dirty="0" smtClean="0"/>
              <a:t>timely and clear</a:t>
            </a:r>
            <a:r>
              <a:rPr lang="en-US" dirty="0" smtClean="0"/>
              <a:t> understanding business activities and risks</a:t>
            </a:r>
          </a:p>
          <a:p>
            <a:r>
              <a:rPr lang="en-US" dirty="0" smtClean="0"/>
              <a:t>Supervisory Expectations</a:t>
            </a:r>
          </a:p>
          <a:p>
            <a:endParaRPr lang="en-US" dirty="0" smtClean="0"/>
          </a:p>
        </p:txBody>
      </p:sp>
    </p:spTree>
  </p:cSld>
  <p:clrMapOvr>
    <a:masterClrMapping/>
  </p:clrMapOvr>
</p:sld>
</file>

<file path=ppt/slides/slide68.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sp>
        <p:nvSpPr>
          <p:cNvPr id="5" name="Title 4"/>
          <p:cNvSpPr>
            <a:spLocks noGrp="1"/>
          </p:cNvSpPr>
          <p:nvPr>
            <p:ph type="title"/>
          </p:nvPr>
        </p:nvSpPr>
        <p:spPr>
          <a:xfrm>
            <a:off x="533400" y="609600"/>
            <a:ext cx="8229600" cy="533400"/>
          </a:xfrm>
        </p:spPr>
        <p:txBody>
          <a:bodyPr/>
          <a:lstStyle/>
          <a:p>
            <a:r>
              <a:rPr lang="en-US" dirty="0" smtClean="0"/>
              <a:t>Element 4: Internal Controls</a:t>
            </a:r>
            <a:endParaRPr lang="en-US" dirty="0"/>
          </a:p>
        </p:txBody>
      </p:sp>
      <p:sp>
        <p:nvSpPr>
          <p:cNvPr id="6" name="Content Placeholder 5"/>
          <p:cNvSpPr>
            <a:spLocks noGrp="1"/>
          </p:cNvSpPr>
          <p:nvPr>
            <p:ph idx="1"/>
          </p:nvPr>
        </p:nvSpPr>
        <p:spPr>
          <a:xfrm>
            <a:off x="533400" y="1219200"/>
            <a:ext cx="8229600" cy="5181600"/>
          </a:xfrm>
        </p:spPr>
        <p:txBody>
          <a:bodyPr>
            <a:normAutofit fontScale="70000" lnSpcReduction="20000"/>
          </a:bodyPr>
          <a:lstStyle/>
          <a:p>
            <a:pPr>
              <a:lnSpc>
                <a:spcPct val="120000"/>
              </a:lnSpc>
            </a:pPr>
            <a:r>
              <a:rPr lang="en-US" dirty="0" smtClean="0"/>
              <a:t>Effective internal controls:</a:t>
            </a:r>
          </a:p>
          <a:p>
            <a:pPr lvl="1">
              <a:lnSpc>
                <a:spcPct val="120000"/>
              </a:lnSpc>
            </a:pPr>
            <a:r>
              <a:rPr lang="en-US" dirty="0" smtClean="0"/>
              <a:t> promote reliable financial and regulatory reporting to safeguard assets</a:t>
            </a:r>
          </a:p>
          <a:p>
            <a:pPr lvl="1">
              <a:lnSpc>
                <a:spcPct val="120000"/>
              </a:lnSpc>
            </a:pPr>
            <a:r>
              <a:rPr lang="en-US" dirty="0" smtClean="0"/>
              <a:t>ensure compliance with relevant regulatory and supervisory requirements and internal policies</a:t>
            </a:r>
          </a:p>
          <a:p>
            <a:pPr>
              <a:lnSpc>
                <a:spcPct val="120000"/>
              </a:lnSpc>
            </a:pPr>
            <a:r>
              <a:rPr lang="en-US" dirty="0" smtClean="0"/>
              <a:t>Key to effective internal controls</a:t>
            </a:r>
          </a:p>
          <a:p>
            <a:pPr lvl="1">
              <a:lnSpc>
                <a:spcPct val="120000"/>
              </a:lnSpc>
            </a:pPr>
            <a:r>
              <a:rPr lang="en-US" dirty="0" smtClean="0"/>
              <a:t>Board and Management responsible for implementation of controls</a:t>
            </a:r>
          </a:p>
          <a:p>
            <a:pPr lvl="1">
              <a:lnSpc>
                <a:spcPct val="120000"/>
              </a:lnSpc>
            </a:pPr>
            <a:r>
              <a:rPr lang="en-US" dirty="0" smtClean="0"/>
              <a:t>The organizational structure should: </a:t>
            </a:r>
          </a:p>
          <a:p>
            <a:pPr lvl="2">
              <a:lnSpc>
                <a:spcPct val="120000"/>
              </a:lnSpc>
            </a:pPr>
            <a:r>
              <a:rPr lang="en-US" dirty="0" smtClean="0"/>
              <a:t>(1) establish clear lines of authority and responsibility for risk management and for monitoring adherence to internal policies and procedures as well as adequate segregation of duties and </a:t>
            </a:r>
          </a:p>
          <a:p>
            <a:pPr lvl="2">
              <a:lnSpc>
                <a:spcPct val="120000"/>
              </a:lnSpc>
            </a:pPr>
            <a:r>
              <a:rPr lang="en-US" dirty="0" smtClean="0"/>
              <a:t>(2) reflect actual operating practices and management responsibilities and authority over particular business lines and activities</a:t>
            </a:r>
          </a:p>
          <a:p>
            <a:pPr lvl="1">
              <a:lnSpc>
                <a:spcPct val="120000"/>
              </a:lnSpc>
            </a:pPr>
            <a:r>
              <a:rPr lang="en-US" dirty="0" smtClean="0"/>
              <a:t>Internal audit or other control functions, such as loan review and compliance, should provide for independence and objectivity</a:t>
            </a:r>
          </a:p>
          <a:p>
            <a:pPr lvl="1">
              <a:lnSpc>
                <a:spcPct val="120000"/>
              </a:lnSpc>
            </a:pPr>
            <a:r>
              <a:rPr lang="en-US" dirty="0" smtClean="0"/>
              <a:t>Financial, operational, risk management and regulatory reports should be reliable, accurate and timely and, where applicable, </a:t>
            </a:r>
            <a:r>
              <a:rPr lang="en-US" b="1" u="sng" dirty="0" smtClean="0"/>
              <a:t>material exceptions should be noted and promptly investigated or remediated</a:t>
            </a:r>
          </a:p>
          <a:p>
            <a:pPr>
              <a:lnSpc>
                <a:spcPct val="120000"/>
              </a:lnSpc>
            </a:pPr>
            <a:r>
              <a:rPr lang="en-US" dirty="0" smtClean="0"/>
              <a:t>Supervisory Expectations</a:t>
            </a:r>
          </a:p>
        </p:txBody>
      </p:sp>
    </p:spTree>
  </p:cSld>
  <p:clrMapOvr>
    <a:masterClrMapping/>
  </p:clrMapOvr>
</p:sld>
</file>

<file path=ppt/slides/slide69.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pic>
        <p:nvPicPr>
          <p:cNvPr id="14" name="Picture 13" descr="184694712.jpg"/>
          <p:cNvPicPr>
            <a:picLocks noChangeAspect="1"/>
          </p:cNvPicPr>
          <p:nvPr/>
        </p:nvPicPr>
        <p:blipFill rotWithShape="1">
          <a:blip r:embed="rId3" cstate="email">
            <a:extLst>
              <a:ext uri="{28A0092B-C50C-407E-A947-70E740481C1C}">
                <a14:useLocalDpi xmlns:a14="http://schemas.microsoft.com/office/drawing/2010/main"/>
              </a:ext>
            </a:extLst>
          </a:blip>
          <a:srcRect l="3261"/>
          <a:stretch/>
        </p:blipFill>
        <p:spPr>
          <a:xfrm>
            <a:off x="1752600" y="1752600"/>
            <a:ext cx="5569593" cy="3238500"/>
          </a:xfrm>
          <a:prstGeom prst="rect">
            <a:avLst/>
          </a:prstGeom>
        </p:spPr>
      </p:pic>
      <p:pic>
        <p:nvPicPr>
          <p:cNvPr id="8" name="Picture 2" descr="C:\Users\mgatwood\Documents\Power Point Presentations\WV Division of Financial I.png"/>
          <p:cNvPicPr>
            <a:picLocks noChangeAspect="1" noChangeArrowheads="1"/>
          </p:cNvPicPr>
          <p:nvPr/>
        </p:nvPicPr>
        <p:blipFill>
          <a:blip r:embed="rId4" cstate="print"/>
          <a:srcRect/>
          <a:stretch>
            <a:fillRect/>
          </a:stretch>
        </p:blipFill>
        <p:spPr bwMode="auto">
          <a:xfrm>
            <a:off x="3276600" y="6212176"/>
            <a:ext cx="4605337" cy="645824"/>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Bank Regulation in Recent History</a:t>
            </a:r>
            <a:endParaRPr lang="en-US" dirty="0"/>
          </a:p>
        </p:txBody>
      </p:sp>
      <p:sp>
        <p:nvSpPr>
          <p:cNvPr id="3" name="Content Placeholder 2"/>
          <p:cNvSpPr>
            <a:spLocks noGrp="1"/>
          </p:cNvSpPr>
          <p:nvPr>
            <p:ph idx="1"/>
          </p:nvPr>
        </p:nvSpPr>
        <p:spPr>
          <a:xfrm>
            <a:off x="533400" y="2057400"/>
            <a:ext cx="8229600" cy="4114800"/>
          </a:xfrm>
        </p:spPr>
        <p:txBody>
          <a:bodyPr/>
          <a:lstStyle/>
          <a:p>
            <a:r>
              <a:rPr lang="en-US" dirty="0" smtClean="0"/>
              <a:t>Last 25 Years</a:t>
            </a:r>
          </a:p>
          <a:p>
            <a:pPr lvl="1">
              <a:buFont typeface="Arial" pitchFamily="34" charset="0"/>
              <a:buChar char="•"/>
            </a:pPr>
            <a:r>
              <a:rPr lang="en-US" dirty="0" smtClean="0"/>
              <a:t>1991:  Federal Deposit Insurance Corp. Improvement Act</a:t>
            </a:r>
          </a:p>
          <a:p>
            <a:pPr lvl="1">
              <a:buFont typeface="Arial" pitchFamily="34" charset="0"/>
              <a:buChar char="•"/>
            </a:pPr>
            <a:r>
              <a:rPr lang="en-US" dirty="0" smtClean="0"/>
              <a:t>1999:  Gramm-Leach-Bliley Act </a:t>
            </a:r>
          </a:p>
          <a:p>
            <a:pPr lvl="1">
              <a:buFont typeface="Arial" pitchFamily="34" charset="0"/>
              <a:buChar char="•"/>
            </a:pPr>
            <a:r>
              <a:rPr lang="en-US" dirty="0" smtClean="0"/>
              <a:t>2010:  Dodd-Frank </a:t>
            </a:r>
          </a:p>
          <a:p>
            <a:r>
              <a:rPr lang="en-US" dirty="0" smtClean="0"/>
              <a:t>Twenty-five years ago, if you had taken all of the laws and regulations that applied to banks and stacked them on the floor, they would have stood about a foot high. Today, that same pile would be about three feet high.  </a:t>
            </a:r>
            <a:r>
              <a:rPr lang="en-US" i="1" dirty="0" smtClean="0"/>
              <a:t>Bank Director Magazine – April 15, 2016</a:t>
            </a:r>
            <a:endParaRPr lang="en-US" i="1" dirty="0"/>
          </a:p>
        </p:txBody>
      </p:sp>
    </p:spTree>
  </p:cSld>
  <p:clrMapOvr>
    <a:masterClrMapping/>
  </p:clrMapOvr>
  <p:timing>
    <p:tnLst>
      <p:par>
        <p:cTn id="1" dur="indefinite" restart="never" nodeType="tmRoot"/>
      </p:par>
    </p:tnLst>
  </p:timing>
</p:sld>
</file>

<file path=ppt/slides/slide8.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Bank Regulation Riddle </a:t>
            </a:r>
            <a:endParaRPr lang="en-US" dirty="0"/>
          </a:p>
        </p:txBody>
      </p:sp>
      <p:sp>
        <p:nvSpPr>
          <p:cNvPr id="3" name="Content Placeholder 2"/>
          <p:cNvSpPr>
            <a:spLocks noGrp="1"/>
          </p:cNvSpPr>
          <p:nvPr>
            <p:ph idx="1"/>
          </p:nvPr>
        </p:nvSpPr>
        <p:spPr/>
        <p:txBody>
          <a:bodyPr/>
          <a:lstStyle/>
          <a:p>
            <a:r>
              <a:rPr lang="en-US" dirty="0" smtClean="0"/>
              <a:t>Question:  What is 20 times taller than the Statute of Liberty, 15 times longer than “Moby Dick” and would take the average reader more than a month to read, even if you hunkered down with it for 40 hours a week?</a:t>
            </a:r>
          </a:p>
          <a:p>
            <a:r>
              <a:rPr lang="en-US" dirty="0" smtClean="0"/>
              <a:t>Answer:  The paper trail formed by Dodd Frank</a:t>
            </a:r>
          </a:p>
          <a:p>
            <a:r>
              <a:rPr lang="en-US" dirty="0" smtClean="0"/>
              <a:t>-Wall Street Journal – May 2, 2011</a:t>
            </a:r>
          </a:p>
          <a:p>
            <a:endParaRPr lang="en-US" dirty="0" smtClean="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09600"/>
            <a:ext cx="8229600" cy="914400"/>
          </a:xfrm>
        </p:spPr>
        <p:txBody>
          <a:bodyPr/>
          <a:lstStyle/>
          <a:p>
            <a:r>
              <a:rPr lang="en-US" dirty="0" smtClean="0"/>
              <a:t>Bank Act of 1933 – a/k/a “Glass-</a:t>
            </a:r>
            <a:r>
              <a:rPr lang="en-US" dirty="0" err="1" smtClean="0"/>
              <a:t>Steagall</a:t>
            </a:r>
            <a:r>
              <a:rPr lang="en-US" dirty="0" smtClean="0"/>
              <a:t> Act”</a:t>
            </a:r>
            <a:endParaRPr lang="en-US" dirty="0"/>
          </a:p>
        </p:txBody>
      </p:sp>
      <p:sp>
        <p:nvSpPr>
          <p:cNvPr id="3" name="Content Placeholder 2"/>
          <p:cNvSpPr>
            <a:spLocks noGrp="1"/>
          </p:cNvSpPr>
          <p:nvPr>
            <p:ph idx="1"/>
          </p:nvPr>
        </p:nvSpPr>
        <p:spPr>
          <a:xfrm>
            <a:off x="533400" y="1676400"/>
            <a:ext cx="8229600" cy="3886200"/>
          </a:xfrm>
        </p:spPr>
        <p:txBody>
          <a:bodyPr/>
          <a:lstStyle/>
          <a:p>
            <a:pPr>
              <a:lnSpc>
                <a:spcPct val="100000"/>
              </a:lnSpc>
            </a:pPr>
            <a:r>
              <a:rPr lang="en-US" b="1" dirty="0" smtClean="0"/>
              <a:t>37 Pages</a:t>
            </a:r>
          </a:p>
          <a:p>
            <a:pPr>
              <a:lnSpc>
                <a:spcPct val="100000"/>
              </a:lnSpc>
            </a:pPr>
            <a:r>
              <a:rPr lang="en-US" b="1" dirty="0" smtClean="0"/>
              <a:t>Adopted to stabilize financial industry after the Great Depression </a:t>
            </a:r>
          </a:p>
          <a:p>
            <a:pPr lvl="1">
              <a:lnSpc>
                <a:spcPct val="100000"/>
              </a:lnSpc>
            </a:pPr>
            <a:r>
              <a:rPr lang="en-US" dirty="0" smtClean="0"/>
              <a:t>Created FDIC insurance</a:t>
            </a:r>
          </a:p>
          <a:p>
            <a:pPr lvl="1">
              <a:lnSpc>
                <a:spcPct val="100000"/>
              </a:lnSpc>
            </a:pPr>
            <a:r>
              <a:rPr lang="en-US" dirty="0" smtClean="0"/>
              <a:t>Separated commercial banks and investment banks</a:t>
            </a:r>
          </a:p>
          <a:p>
            <a:pPr lvl="2">
              <a:lnSpc>
                <a:spcPct val="100000"/>
              </a:lnSpc>
            </a:pPr>
            <a:r>
              <a:rPr lang="en-US" dirty="0" smtClean="0"/>
              <a:t>Repealed in 1999 under </a:t>
            </a:r>
            <a:r>
              <a:rPr lang="en-US" dirty="0" err="1" smtClean="0"/>
              <a:t>GLB</a:t>
            </a:r>
            <a:endParaRPr lang="en-US" dirty="0" smtClean="0"/>
          </a:p>
          <a:p>
            <a:pPr lvl="2">
              <a:lnSpc>
                <a:spcPct val="100000"/>
              </a:lnSpc>
            </a:pPr>
            <a:r>
              <a:rPr lang="en-US" dirty="0" smtClean="0"/>
              <a:t>Topic in recent presidential debates (some suggest repeal lead to Great Recession)</a:t>
            </a:r>
          </a:p>
          <a:p>
            <a:pPr lvl="1">
              <a:lnSpc>
                <a:spcPct val="100000"/>
              </a:lnSpc>
            </a:pPr>
            <a:r>
              <a:rPr lang="en-US" dirty="0" smtClean="0"/>
              <a:t>Established Reporting Requirements</a:t>
            </a:r>
          </a:p>
          <a:p>
            <a:pPr lvl="1">
              <a:lnSpc>
                <a:spcPct val="100000"/>
              </a:lnSpc>
            </a:pPr>
            <a:r>
              <a:rPr lang="en-US" dirty="0" smtClean="0"/>
              <a:t>Credited with keeping relative financial stability from </a:t>
            </a:r>
            <a:r>
              <a:rPr lang="en-US" dirty="0" err="1" smtClean="0"/>
              <a:t>1930s</a:t>
            </a:r>
            <a:r>
              <a:rPr lang="en-US" dirty="0" smtClean="0"/>
              <a:t> to </a:t>
            </a:r>
            <a:r>
              <a:rPr lang="en-US" dirty="0" err="1" smtClean="0"/>
              <a:t>1980s</a:t>
            </a:r>
            <a:r>
              <a:rPr lang="en-US" dirty="0" smtClean="0"/>
              <a:t> </a:t>
            </a:r>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IMING" val="|2.8|0.7|0.1|1.1|0.3|0.4|0.3|0.2|0.2|1.2|1.5"/>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emplate>
  <TotalTime>1</TotalTime>
  <Words>3805</Words>
  <Application>
  </Application>
  <PresentationFormat>On-screen Show (4:3)</PresentationFormat>
  <Paragraphs>447</Paragraphs>
  <Slides>69</Slides>
  <Notes>7</Notes>
  <HiddenSlides>0</HiddenSlides>
  <MMClips>0</MMClips>
  <ScaleCrop>false</ScaleCrop>
  <Company>
  </Company>
  <LinksUpToDate>false</LinksUpToDate>
  <SharedDoc>false</SharedDoc>
  <HyperlinksChanged>false</HyperlinksChanged>
  <AppVersion>12.0000</AppVersion>
</Properties>
</file>

<file path=docProps/core.xml><?xml version="1.0" encoding="utf-8"?>
<coreProperties xmlns:dc="http://purl.org/dc/elements/1.1/" xmlns:dcterms="http://purl.org/dc/terms/" xmlns:xsi="http://www.w3.org/2001/XMLSchema-instance" xmlns="http://schemas.openxmlformats.org/package/2006/metadata/core-properties">
  <dc:title>.</dc:title>
  <dc:creator/>
  <lastModifiedBy/>
  <revision>1</revision>
  <dcterms:created xsi:type="dcterms:W3CDTF">2016-07-20T21:32:25.1400971Z</dcterms:created>
  <dcterms:modified xsi:type="dcterms:W3CDTF">2016-07-20T21:32:25.1400971Z</dcterms:modified>
  <category/>
  <dc:description/>
  <contentStatus/>
  <contentType/>
  <keywords/>
  <dc:subject/>
  <version>0</version>
</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451773336</vt:i4>
  </property>
  <property fmtid="{D5CDD505-2E9C-101B-9397-08002B2CF9AE}" pid="3" name="_NewReviewCycle">
    <vt:lpwstr/>
  </property>
</Properties>
</file>