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1" r:id="rId2"/>
    <p:sldId id="289" r:id="rId3"/>
    <p:sldId id="297" r:id="rId4"/>
    <p:sldId id="314" r:id="rId5"/>
    <p:sldId id="298" r:id="rId6"/>
    <p:sldId id="299" r:id="rId7"/>
    <p:sldId id="300" r:id="rId8"/>
    <p:sldId id="319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7" r:id="rId23"/>
    <p:sldId id="318" r:id="rId24"/>
    <p:sldId id="279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7BC0"/>
    <a:srgbClr val="B95708"/>
    <a:srgbClr val="D16D0B"/>
    <a:srgbClr val="EC6F0A"/>
    <a:srgbClr val="D16309"/>
    <a:srgbClr val="1668A5"/>
    <a:srgbClr val="A74F07"/>
    <a:srgbClr val="00CCFF"/>
    <a:srgbClr val="009AE2"/>
    <a:srgbClr val="004B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62" autoAdjust="0"/>
  </p:normalViewPr>
  <p:slideViewPr>
    <p:cSldViewPr>
      <p:cViewPr varScale="1">
        <p:scale>
          <a:sx n="49" d="100"/>
          <a:sy n="49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C2BF-ED82-B248-8B99-C839F8509A28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687F1-6458-FE41-9928-BCA408B76F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3435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5B110-B23F-454B-A28D-E027B1CEAC7B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076EB-A90E-E446-9675-7EE89FDF1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5554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</p:sp>
    </p:spTree>
    <p:extLst>
      <p:ext uri="{BB962C8B-B14F-4D97-AF65-F5344CB8AC3E}">
        <p14:creationId xmlns="" xmlns:p14="http://schemas.microsoft.com/office/powerpoint/2010/main" val="103804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257800"/>
          </a:xfrm>
          <a:solidFill>
            <a:srgbClr val="1B7BC0"/>
          </a:solidFill>
          <a:ln>
            <a:noFill/>
          </a:ln>
          <a:effectLst>
            <a:outerShdw blurRad="203200" dist="50800" dir="54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467600" cy="12954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467600" cy="762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Dinsmore PPT banner-bott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6386"/>
          <a:stretch/>
        </p:blipFill>
        <p:spPr>
          <a:xfrm>
            <a:off x="533400" y="5562600"/>
            <a:ext cx="3185995" cy="732883"/>
          </a:xfrm>
          <a:prstGeom prst="rect">
            <a:avLst/>
          </a:prstGeom>
          <a:effectLst>
            <a:reflection blurRad="6350" stA="20000" endA="300" endPos="28000" dist="38100" dir="5400000" sy="-100000" algn="bl" rotWithShape="0"/>
          </a:effectLst>
        </p:spPr>
      </p:pic>
      <p:sp>
        <p:nvSpPr>
          <p:cNvPr id="19" name="Date Placeholder 18"/>
          <p:cNvSpPr>
            <a:spLocks noGrp="1"/>
          </p:cNvSpPr>
          <p:nvPr>
            <p:ph type="dt" sz="half" idx="14"/>
          </p:nvPr>
        </p:nvSpPr>
        <p:spPr>
          <a:xfrm>
            <a:off x="7620000" y="6400800"/>
            <a:ext cx="1143000" cy="30480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FDBEBB3-D9D4-8A46-8F95-41A1CE47CA8B}" type="datetime1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23" name="Chevron 22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610600" y="6464808"/>
            <a:ext cx="135147" cy="152400"/>
          </a:xfrm>
          <a:prstGeom prst="chevron">
            <a:avLst/>
          </a:prstGeom>
          <a:solidFill>
            <a:srgbClr val="009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/DIVIDER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9153271" cy="6867144"/>
          </a:xfrm>
          <a:prstGeom prst="rect">
            <a:avLst/>
          </a:prstGeom>
          <a:gradFill flip="none" rotWithShape="1">
            <a:gsLst>
              <a:gs pos="74000">
                <a:srgbClr val="EC6F0A"/>
              </a:gs>
              <a:gs pos="100000">
                <a:srgbClr val="B95708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B7B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2766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 marL="457200" indent="0">
              <a:buClr>
                <a:schemeClr val="bg1">
                  <a:lumMod val="95000"/>
                </a:schemeClr>
              </a:buClr>
              <a:buNone/>
              <a:defRPr>
                <a:solidFill>
                  <a:srgbClr val="FFFFFF"/>
                </a:solidFill>
              </a:defRPr>
            </a:lvl2pPr>
            <a:lvl3pPr marL="1428750" indent="-285750">
              <a:buClrTx/>
              <a:buFont typeface="Lucida Grande"/>
              <a:buChar char="»"/>
              <a:defRPr>
                <a:solidFill>
                  <a:srgbClr val="FFFFFF"/>
                </a:solidFill>
              </a:defRPr>
            </a:lvl3pPr>
            <a:lvl4pPr>
              <a:buClrTx/>
              <a:defRPr>
                <a:solidFill>
                  <a:srgbClr val="FFFFFF"/>
                </a:solidFill>
              </a:defRPr>
            </a:lvl4pPr>
            <a:lvl5pPr>
              <a:buClrTx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  <p:sp>
        <p:nvSpPr>
          <p:cNvPr id="22" name="Chevron 21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551653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8045682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Dinsmore-100%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4580"/>
            <a:ext cx="2057400" cy="617220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533400" y="228599"/>
            <a:ext cx="4495800" cy="381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37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/DIVIDER-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9153271" cy="6858000"/>
          </a:xfrm>
          <a:prstGeom prst="rect">
            <a:avLst/>
          </a:prstGeom>
          <a:gradFill flip="none" rotWithShape="1">
            <a:gsLst>
              <a:gs pos="86000">
                <a:srgbClr val="1B7BC0"/>
              </a:gs>
              <a:gs pos="100000">
                <a:srgbClr val="1668A5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B7BC0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57200" y="2209800"/>
            <a:ext cx="8229600" cy="32766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 marL="457200" indent="0">
              <a:buClr>
                <a:schemeClr val="bg1">
                  <a:lumMod val="95000"/>
                </a:schemeClr>
              </a:buClr>
              <a:buNone/>
              <a:defRPr>
                <a:solidFill>
                  <a:srgbClr val="FFFFFF"/>
                </a:solidFill>
              </a:defRPr>
            </a:lvl2pPr>
            <a:lvl3pPr marL="1428750" indent="-285750">
              <a:buClrTx/>
              <a:buFont typeface="Lucida Grande"/>
              <a:buChar char="»"/>
              <a:defRPr>
                <a:solidFill>
                  <a:srgbClr val="FFFFFF"/>
                </a:solidFill>
              </a:defRPr>
            </a:lvl3pPr>
            <a:lvl4pPr>
              <a:buClrTx/>
              <a:defRPr>
                <a:solidFill>
                  <a:srgbClr val="FFFFFF"/>
                </a:solidFill>
              </a:defRPr>
            </a:lvl4pPr>
            <a:lvl5pPr>
              <a:buClrTx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  <p:sp>
        <p:nvSpPr>
          <p:cNvPr id="28" name="Chevron 27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551653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8045682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Dinsmore-100%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4580"/>
            <a:ext cx="2057400" cy="617220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533400" y="228599"/>
            <a:ext cx="4495800" cy="381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29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Content-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96000"/>
            <a:ext cx="9144000" cy="777239"/>
          </a:xfrm>
          <a:prstGeom prst="rect">
            <a:avLst/>
          </a:prstGeom>
          <a:solidFill>
            <a:srgbClr val="1B7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B7B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170238"/>
            <a:ext cx="3581400" cy="1096962"/>
          </a:xfr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1"/>
            <a:ext cx="4419600" cy="1447799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 marL="457200" indent="0">
              <a:lnSpc>
                <a:spcPct val="110000"/>
              </a:lnSpc>
              <a:spcAft>
                <a:spcPts val="0"/>
              </a:spcAft>
              <a:buNone/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724400" y="2971800"/>
            <a:ext cx="4419600" cy="1447799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 marL="457200" indent="0">
              <a:lnSpc>
                <a:spcPct val="110000"/>
              </a:lnSpc>
              <a:spcAft>
                <a:spcPts val="0"/>
              </a:spcAft>
              <a:buNone/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4724400" y="4419600"/>
            <a:ext cx="4419600" cy="1447799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 marL="457200" indent="0">
              <a:lnSpc>
                <a:spcPct val="110000"/>
              </a:lnSpc>
              <a:spcAft>
                <a:spcPts val="0"/>
              </a:spcAft>
              <a:buNone/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495800" y="1752600"/>
            <a:ext cx="0" cy="4038600"/>
          </a:xfrm>
          <a:prstGeom prst="line">
            <a:avLst/>
          </a:prstGeom>
          <a:ln w="127000" cmpd="sng">
            <a:solidFill>
              <a:srgbClr val="FFFF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7" name="Picture 16" descr="Dinsmore-100%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4580"/>
            <a:ext cx="2057400" cy="617220"/>
          </a:xfrm>
          <a:prstGeom prst="rect">
            <a:avLst/>
          </a:prstGeom>
        </p:spPr>
      </p:pic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228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4488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mpl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711696"/>
            <a:ext cx="9144000" cy="1645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1905000"/>
            <a:ext cx="4114800" cy="1447800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1B7B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505200"/>
            <a:ext cx="4114800" cy="1600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Dinsmore PPT banner-bott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6386"/>
          <a:stretch/>
        </p:blipFill>
        <p:spPr>
          <a:xfrm>
            <a:off x="457200" y="2487168"/>
            <a:ext cx="3643830" cy="838200"/>
          </a:xfrm>
          <a:prstGeom prst="rect">
            <a:avLst/>
          </a:prstGeom>
          <a:effectLst>
            <a:reflection blurRad="6350" stA="20000" endA="300" endPos="28000" dist="38100" dir="5400000" sy="-100000" algn="bl" rotWithShape="0"/>
          </a:effectLst>
        </p:spPr>
      </p:pic>
      <p:cxnSp>
        <p:nvCxnSpPr>
          <p:cNvPr id="9" name="Straight Connector 8"/>
          <p:cNvCxnSpPr/>
          <p:nvPr userDrawn="1"/>
        </p:nvCxnSpPr>
        <p:spPr>
          <a:xfrm>
            <a:off x="4724400" y="3505200"/>
            <a:ext cx="4114800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6781800" y="6248400"/>
            <a:ext cx="1676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8"/>
          <p:cNvSpPr>
            <a:spLocks noGrp="1"/>
          </p:cNvSpPr>
          <p:nvPr>
            <p:ph type="dt" sz="half" idx="14"/>
          </p:nvPr>
        </p:nvSpPr>
        <p:spPr>
          <a:xfrm>
            <a:off x="7620000" y="6400800"/>
            <a:ext cx="1143000" cy="30480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FDBEBB3-D9D4-8A46-8F95-41A1CE47CA8B}" type="datetime1">
              <a:rPr lang="en-US" smtClean="0"/>
              <a:pPr/>
              <a:t>10/28/2016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7902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9144000" cy="777239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B7BC0"/>
              </a:solidFill>
            </a:endParaRPr>
          </a:p>
        </p:txBody>
      </p:sp>
      <p:pic>
        <p:nvPicPr>
          <p:cNvPr id="7" name="Picture 6" descr="Dinsmore-Warm Gray-746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48400"/>
            <a:ext cx="2057400" cy="504998"/>
          </a:xfrm>
          <a:prstGeom prst="rect">
            <a:avLst/>
          </a:prstGeom>
        </p:spPr>
      </p:pic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228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311274"/>
            <a:ext cx="4419600" cy="117316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143000" indent="0">
              <a:buFont typeface="Arial"/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Third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2530474"/>
            <a:ext cx="4419600" cy="117316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143000" indent="0">
              <a:buFont typeface="Arial"/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Third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4"/>
          </p:nvPr>
        </p:nvSpPr>
        <p:spPr>
          <a:xfrm>
            <a:off x="533400" y="3779837"/>
            <a:ext cx="4419600" cy="117316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143000" indent="0">
              <a:buFont typeface="Arial"/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Third level</a:t>
            </a:r>
          </a:p>
        </p:txBody>
      </p:sp>
      <p:sp>
        <p:nvSpPr>
          <p:cNvPr id="22" name="Chevron 21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551653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8045682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</p:spTree>
    <p:extLst>
      <p:ext uri="{BB962C8B-B14F-4D97-AF65-F5344CB8AC3E}">
        <p14:creationId xmlns="" xmlns:p14="http://schemas.microsoft.com/office/powerpoint/2010/main" val="4148168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295400"/>
          </a:xfrm>
        </p:spPr>
        <p:txBody>
          <a:bodyPr/>
          <a:lstStyle>
            <a:lvl1pPr>
              <a:defRPr>
                <a:solidFill>
                  <a:srgbClr val="1B7B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3505200"/>
          </a:xfrm>
        </p:spPr>
        <p:txBody>
          <a:bodyPr/>
          <a:lstStyle>
            <a:lvl1pPr>
              <a:defRPr b="0"/>
            </a:lvl1pPr>
            <a:lvl3pPr marL="11430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228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096000"/>
            <a:ext cx="9144000" cy="777239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B7BC0"/>
              </a:solidFill>
            </a:endParaRPr>
          </a:p>
        </p:txBody>
      </p:sp>
      <p:pic>
        <p:nvPicPr>
          <p:cNvPr id="13" name="Picture 12" descr="Dinsmore-Warm Gray-746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48400"/>
            <a:ext cx="2057400" cy="504998"/>
          </a:xfrm>
          <a:prstGeom prst="rect">
            <a:avLst/>
          </a:prstGeom>
        </p:spPr>
      </p:pic>
      <p:sp>
        <p:nvSpPr>
          <p:cNvPr id="14" name="Chevron 13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551653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8045682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</p:spTree>
    <p:extLst>
      <p:ext uri="{BB962C8B-B14F-4D97-AF65-F5344CB8AC3E}">
        <p14:creationId xmlns="" xmlns:p14="http://schemas.microsoft.com/office/powerpoint/2010/main" val="198396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Content-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6D1340B-B320-4949-80C8-72CFFBD72CAA}" type="slidenum">
              <a:rPr lang="en-US" smtClean="0"/>
              <a:pPr algn="ctr"/>
              <a:t>‹#›</a:t>
            </a:fld>
            <a:endParaRPr lang="en-US" b="0" baseline="30000" dirty="0" smtClean="0"/>
          </a:p>
        </p:txBody>
      </p:sp>
      <p:sp>
        <p:nvSpPr>
          <p:cNvPr id="14" name="Chevron 13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551653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8045682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3581400" cy="1219200"/>
          </a:xfrm>
        </p:spPr>
        <p:txBody>
          <a:bodyPr anchor="t"/>
          <a:lstStyle>
            <a:lvl1pPr>
              <a:defRPr b="1">
                <a:solidFill>
                  <a:srgbClr val="1B7B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971799"/>
            <a:ext cx="3581400" cy="1096962"/>
          </a:xfrm>
        </p:spPr>
        <p:txBody>
          <a:bodyPr anchor="t">
            <a:noAutofit/>
          </a:bodyPr>
          <a:lstStyle>
            <a:lvl1pPr marL="0" indent="0">
              <a:lnSpc>
                <a:spcPts val="28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76400"/>
            <a:ext cx="4419600" cy="43735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228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0" y="6096000"/>
            <a:ext cx="9144000" cy="777239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B7BC0"/>
              </a:solidFill>
            </a:endParaRPr>
          </a:p>
        </p:txBody>
      </p:sp>
      <p:pic>
        <p:nvPicPr>
          <p:cNvPr id="32" name="Picture 31" descr="Dinsmore-Warm Gray-746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48400"/>
            <a:ext cx="2057400" cy="504998"/>
          </a:xfrm>
          <a:prstGeom prst="rect">
            <a:avLst/>
          </a:prstGeom>
        </p:spPr>
      </p:pic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7136" y="6553200"/>
            <a:ext cx="381000" cy="3048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</p:spTree>
    <p:extLst>
      <p:ext uri="{BB962C8B-B14F-4D97-AF65-F5344CB8AC3E}">
        <p14:creationId xmlns="" xmlns:p14="http://schemas.microsoft.com/office/powerpoint/2010/main" val="2400034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96000"/>
            <a:ext cx="9144000" cy="777239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B7BC0"/>
              </a:solidFill>
            </a:endParaRPr>
          </a:p>
        </p:txBody>
      </p:sp>
      <p:pic>
        <p:nvPicPr>
          <p:cNvPr id="17" name="Picture 16" descr="Dinsmore-Warm Gray-746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48400"/>
            <a:ext cx="2057400" cy="5049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400">
                <a:solidFill>
                  <a:srgbClr val="1B7BC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400">
                <a:solidFill>
                  <a:srgbClr val="1B7BC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rgbClr val="7F7F7F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6D1340B-B320-4949-80C8-72CFFBD72CAA}" type="slidenum">
              <a:rPr lang="en-US" smtClean="0"/>
              <a:pPr algn="ctr"/>
              <a:t>‹#›</a:t>
            </a:fld>
            <a:endParaRPr lang="en-US" b="0" baseline="30000" dirty="0" smtClean="0"/>
          </a:p>
        </p:txBody>
      </p:sp>
      <p:sp>
        <p:nvSpPr>
          <p:cNvPr id="14" name="Chevron 13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551653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8045682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228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9125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Content-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096000"/>
            <a:ext cx="9144000" cy="777239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B7B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170238"/>
            <a:ext cx="3581400" cy="1096962"/>
          </a:xfr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52601"/>
            <a:ext cx="4419600" cy="1447799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 marL="457200" indent="0">
              <a:lnSpc>
                <a:spcPct val="110000"/>
              </a:lnSpc>
              <a:spcAft>
                <a:spcPts val="0"/>
              </a:spcAft>
              <a:buNone/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572000" y="2971800"/>
            <a:ext cx="4419600" cy="1447799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 marL="457200" indent="0">
              <a:lnSpc>
                <a:spcPct val="110000"/>
              </a:lnSpc>
              <a:spcAft>
                <a:spcPts val="0"/>
              </a:spcAft>
              <a:buNone/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4572000" y="4419600"/>
            <a:ext cx="4419600" cy="1447799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 marL="457200" indent="0">
              <a:lnSpc>
                <a:spcPct val="110000"/>
              </a:lnSpc>
              <a:spcAft>
                <a:spcPts val="0"/>
              </a:spcAft>
              <a:buNone/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495800" y="1752600"/>
            <a:ext cx="0" cy="4038600"/>
          </a:xfrm>
          <a:prstGeom prst="line">
            <a:avLst/>
          </a:prstGeom>
          <a:ln w="127000" cmpd="sng">
            <a:solidFill>
              <a:srgbClr val="FFFF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rgbClr val="7F7F7F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6D1340B-B320-4949-80C8-72CFFBD72CAA}" type="slidenum">
              <a:rPr lang="en-US" smtClean="0"/>
              <a:pPr algn="ctr"/>
              <a:t>‹#›</a:t>
            </a:fld>
            <a:endParaRPr lang="en-US" b="0" baseline="30000" dirty="0" smtClean="0"/>
          </a:p>
        </p:txBody>
      </p:sp>
      <p:sp>
        <p:nvSpPr>
          <p:cNvPr id="20" name="Chevron 19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551653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8045682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228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4" name="Picture 23" descr="Dinsmore-Warm Gray-746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48400"/>
            <a:ext cx="2057400" cy="5049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8067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1450" dist="48387" dir="54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>
            <a:lvl1pPr>
              <a:defRPr>
                <a:solidFill>
                  <a:srgbClr val="1B7B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505200"/>
          </a:xfrm>
        </p:spPr>
        <p:txBody>
          <a:bodyPr/>
          <a:lstStyle>
            <a:lvl3pPr marL="11430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7" name="Picture 16" descr="Dinsmore PPT banner-bott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41300" y="227836"/>
            <a:ext cx="2197100" cy="686564"/>
          </a:xfrm>
          <a:prstGeom prst="rect">
            <a:avLst/>
          </a:prstGeom>
        </p:spPr>
      </p:pic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DINSMORE &amp; SHOHL LLP  |  Presentation Title</a:t>
            </a:r>
            <a:endParaRPr lang="en-US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pPr algn="ctr"/>
            <a:fld id="{A6D1340B-B320-4949-80C8-72CFFBD72CAA}" type="slidenum">
              <a:rPr lang="en-US" smtClean="0"/>
              <a:pPr algn="ctr"/>
              <a:t>‹#›</a:t>
            </a:fld>
            <a:endParaRPr lang="en-US" b="0" baseline="30000" dirty="0" smtClean="0"/>
          </a:p>
        </p:txBody>
      </p:sp>
    </p:spTree>
    <p:extLst>
      <p:ext uri="{BB962C8B-B14F-4D97-AF65-F5344CB8AC3E}">
        <p14:creationId xmlns="" xmlns:p14="http://schemas.microsoft.com/office/powerpoint/2010/main" val="59347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2484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239000" cy="1447800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1B7B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239000" cy="1600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Dinsmore PPT banner-bott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6386"/>
          <a:stretch/>
        </p:blipFill>
        <p:spPr>
          <a:xfrm>
            <a:off x="228600" y="5638800"/>
            <a:ext cx="3643830" cy="838200"/>
          </a:xfrm>
          <a:prstGeom prst="rect">
            <a:avLst/>
          </a:prstGeom>
          <a:effectLst>
            <a:reflection blurRad="6350" stA="20000" endA="300" endPos="28000" dist="38100" dir="5400000" sy="-100000" algn="bl" rotWithShape="0"/>
          </a:effectLst>
        </p:spPr>
      </p:pic>
      <p:sp>
        <p:nvSpPr>
          <p:cNvPr id="13" name="Date Placeholder 18"/>
          <p:cNvSpPr>
            <a:spLocks noGrp="1"/>
          </p:cNvSpPr>
          <p:nvPr>
            <p:ph type="dt" sz="half" idx="14"/>
          </p:nvPr>
        </p:nvSpPr>
        <p:spPr>
          <a:xfrm>
            <a:off x="7620000" y="6400800"/>
            <a:ext cx="1143000" cy="30480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FDBEBB3-D9D4-8A46-8F95-41A1CE47CA8B}" type="datetime1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14" name="Chevron 13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610600" y="6464808"/>
            <a:ext cx="135147" cy="152400"/>
          </a:xfrm>
          <a:prstGeom prst="chevron">
            <a:avLst/>
          </a:prstGeom>
          <a:solidFill>
            <a:srgbClr val="009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875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/DIVIDER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9153271" cy="6867144"/>
          </a:xfrm>
          <a:prstGeom prst="rect">
            <a:avLst/>
          </a:prstGeom>
          <a:gradFill flip="none" rotWithShape="1">
            <a:gsLst>
              <a:gs pos="74000">
                <a:srgbClr val="EC6F0A"/>
              </a:gs>
              <a:gs pos="100000">
                <a:srgbClr val="B95708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B7B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2766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 marL="457200" indent="0">
              <a:buClr>
                <a:schemeClr val="bg1">
                  <a:lumMod val="95000"/>
                </a:schemeClr>
              </a:buClr>
              <a:buNone/>
              <a:defRPr>
                <a:solidFill>
                  <a:srgbClr val="FFFFFF"/>
                </a:solidFill>
              </a:defRPr>
            </a:lvl2pPr>
            <a:lvl3pPr marL="1428750" indent="-285750">
              <a:buClrTx/>
              <a:buFont typeface="Lucida Grande"/>
              <a:buChar char="»"/>
              <a:defRPr>
                <a:solidFill>
                  <a:srgbClr val="FFFFFF"/>
                </a:solidFill>
              </a:defRPr>
            </a:lvl3pPr>
            <a:lvl4pPr>
              <a:buClrTx/>
              <a:defRPr>
                <a:solidFill>
                  <a:srgbClr val="FFFFFF"/>
                </a:solidFill>
              </a:defRPr>
            </a:lvl4pPr>
            <a:lvl5pPr>
              <a:buClrTx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Dinsmore-100%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210312"/>
            <a:ext cx="2011680" cy="603504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DINSMORE &amp; SHOHL LLP  |  Presentation Title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rgbClr val="FFFFFF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  <p:sp>
        <p:nvSpPr>
          <p:cNvPr id="22" name="Chevron 21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551653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8045682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958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/DIVIDER-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9153271" cy="6858000"/>
          </a:xfrm>
          <a:prstGeom prst="rect">
            <a:avLst/>
          </a:prstGeom>
          <a:gradFill flip="none" rotWithShape="1">
            <a:gsLst>
              <a:gs pos="86000">
                <a:srgbClr val="1B7BC0"/>
              </a:gs>
              <a:gs pos="100000">
                <a:srgbClr val="1668A5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B7BC0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57200" y="2209800"/>
            <a:ext cx="8229600" cy="32766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 marL="457200" indent="0">
              <a:buClr>
                <a:schemeClr val="bg1">
                  <a:lumMod val="95000"/>
                </a:schemeClr>
              </a:buClr>
              <a:buNone/>
              <a:defRPr>
                <a:solidFill>
                  <a:srgbClr val="FFFFFF"/>
                </a:solidFill>
              </a:defRPr>
            </a:lvl2pPr>
            <a:lvl3pPr marL="1428750" indent="-285750">
              <a:buClrTx/>
              <a:buFont typeface="Lucida Grande"/>
              <a:buChar char="»"/>
              <a:defRPr>
                <a:solidFill>
                  <a:srgbClr val="FFFFFF"/>
                </a:solidFill>
              </a:defRPr>
            </a:lvl3pPr>
            <a:lvl4pPr>
              <a:buClrTx/>
              <a:defRPr>
                <a:solidFill>
                  <a:srgbClr val="FFFFFF"/>
                </a:solidFill>
              </a:defRPr>
            </a:lvl4pPr>
            <a:lvl5pPr>
              <a:buClrTx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rgbClr val="FFFFFF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  <p:sp>
        <p:nvSpPr>
          <p:cNvPr id="28" name="Chevron 27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551653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8045682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Dinsmore-100%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4580"/>
            <a:ext cx="2057400" cy="6172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3315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/DIVIDER-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9153271" cy="6858000"/>
          </a:xfrm>
          <a:prstGeom prst="rect">
            <a:avLst/>
          </a:prstGeom>
          <a:gradFill flip="none" rotWithShape="1">
            <a:gsLst>
              <a:gs pos="86000">
                <a:srgbClr val="1B7BC0"/>
              </a:gs>
              <a:gs pos="100000">
                <a:srgbClr val="1668A5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B7BC0"/>
              </a:solidFill>
            </a:endParaRPr>
          </a:p>
        </p:txBody>
      </p:sp>
      <p:pic>
        <p:nvPicPr>
          <p:cNvPr id="9" name="Picture 8" descr="Dinsmore-100%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210312"/>
            <a:ext cx="2011680" cy="603504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57200" y="2209800"/>
            <a:ext cx="8229600" cy="32766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 marL="457200" indent="0">
              <a:buClr>
                <a:schemeClr val="bg1">
                  <a:lumMod val="95000"/>
                </a:schemeClr>
              </a:buClr>
              <a:buNone/>
              <a:defRPr>
                <a:solidFill>
                  <a:srgbClr val="FFFFFF"/>
                </a:solidFill>
              </a:defRPr>
            </a:lvl2pPr>
            <a:lvl3pPr marL="1428750" indent="-285750">
              <a:buClrTx/>
              <a:buFont typeface="Lucida Grande"/>
              <a:buChar char="»"/>
              <a:defRPr>
                <a:solidFill>
                  <a:srgbClr val="FFFFFF"/>
                </a:solidFill>
              </a:defRPr>
            </a:lvl3pPr>
            <a:lvl4pPr>
              <a:buClrTx/>
              <a:defRPr>
                <a:solidFill>
                  <a:srgbClr val="FFFFFF"/>
                </a:solidFill>
              </a:defRPr>
            </a:lvl4pPr>
            <a:lvl5pPr>
              <a:buClrTx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DINSMORE &amp; SHOHL LLP  |  Presentation Title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rgbClr val="FFFFFF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  <p:sp>
        <p:nvSpPr>
          <p:cNvPr id="28" name="Chevron 27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551653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8045682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182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1B7BC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1B7BC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1450" dist="48387" dir="54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insmore PPT banner-bott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41300" y="227836"/>
            <a:ext cx="2197100" cy="686564"/>
          </a:xfrm>
          <a:prstGeom prst="rect">
            <a:avLst/>
          </a:prstGeom>
        </p:spPr>
      </p:pic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DINSMORE &amp; SHOHL LLP  |  Presentation Title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rgbClr val="7F7F7F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-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1"/>
            <a:ext cx="3581400" cy="1219200"/>
          </a:xfrm>
        </p:spPr>
        <p:txBody>
          <a:bodyPr anchor="t"/>
          <a:lstStyle>
            <a:lvl1pPr>
              <a:defRPr b="0">
                <a:solidFill>
                  <a:srgbClr val="1B7B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048000"/>
            <a:ext cx="3581400" cy="1096962"/>
          </a:xfrm>
        </p:spPr>
        <p:txBody>
          <a:bodyPr anchor="t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1"/>
            <a:ext cx="4419600" cy="43735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1450" dist="48387" dir="54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insmore PPT banner-bott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41300" y="227836"/>
            <a:ext cx="2197100" cy="686564"/>
          </a:xfrm>
          <a:prstGeom prst="rect">
            <a:avLst/>
          </a:prstGeom>
        </p:spPr>
      </p:pic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DINSMORE &amp; SHOHL LLP  |  Presentation Title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rgbClr val="7F7F7F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</p:spTree>
    <p:extLst>
      <p:ext uri="{BB962C8B-B14F-4D97-AF65-F5344CB8AC3E}">
        <p14:creationId xmlns="" xmlns:p14="http://schemas.microsoft.com/office/powerpoint/2010/main" val="2554368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06887"/>
            <a:ext cx="6059487" cy="1362075"/>
          </a:xfrm>
        </p:spPr>
        <p:txBody>
          <a:bodyPr anchor="t">
            <a:normAutofit/>
          </a:bodyPr>
          <a:lstStyle>
            <a:lvl1pPr algn="l">
              <a:defRPr sz="2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19400"/>
            <a:ext cx="60594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DINSMORE &amp; SHOHL LLP  |  Presentation Title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00800"/>
            <a:ext cx="457200" cy="304800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pPr algn="ctr"/>
            <a:fld id="{A6D1340B-B320-4949-80C8-72CFFBD72CAA}" type="slidenum">
              <a:rPr lang="en-US" smtClean="0"/>
              <a:pPr algn="ctr"/>
              <a:t>‹#›</a:t>
            </a:fld>
            <a:endParaRPr lang="en-US" b="0" baseline="30000" dirty="0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DINSMORE &amp; SHOHL LLP  |  Presentation Title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rgbClr val="7F7F7F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-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170238"/>
            <a:ext cx="3581400" cy="1096962"/>
          </a:xfr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52601"/>
            <a:ext cx="4419600" cy="1447799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 marL="457200" indent="0">
              <a:lnSpc>
                <a:spcPct val="110000"/>
              </a:lnSpc>
              <a:spcAft>
                <a:spcPts val="0"/>
              </a:spcAft>
              <a:buNone/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1450" dist="48387" dir="54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insmore PPT banner-bott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41300" y="227836"/>
            <a:ext cx="2197100" cy="686564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572000" y="2971800"/>
            <a:ext cx="4419600" cy="1447799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 marL="457200" indent="0">
              <a:lnSpc>
                <a:spcPct val="110000"/>
              </a:lnSpc>
              <a:spcAft>
                <a:spcPts val="0"/>
              </a:spcAft>
              <a:buNone/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4572000" y="4419600"/>
            <a:ext cx="4419600" cy="1447799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2000"/>
            </a:lvl1pPr>
            <a:lvl2pPr marL="457200" indent="0">
              <a:lnSpc>
                <a:spcPct val="110000"/>
              </a:lnSpc>
              <a:spcAft>
                <a:spcPts val="0"/>
              </a:spcAft>
              <a:buNone/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495800" y="1752600"/>
            <a:ext cx="0" cy="4038600"/>
          </a:xfrm>
          <a:prstGeom prst="line">
            <a:avLst/>
          </a:prstGeom>
          <a:ln w="127000" cmpd="sng">
            <a:solidFill>
              <a:srgbClr val="FFFF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DINSMORE &amp; SHOHL LLP  |  Presentation Title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rgbClr val="7F7F7F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</p:spTree>
    <p:extLst>
      <p:ext uri="{BB962C8B-B14F-4D97-AF65-F5344CB8AC3E}">
        <p14:creationId xmlns="" xmlns:p14="http://schemas.microsoft.com/office/powerpoint/2010/main" val="2688127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612775"/>
            <a:ext cx="8382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5486400" cy="804862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DINSMORE &amp; SHOHL LLP  |  Presentation 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rgbClr val="7F7F7F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MA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40" y="3048000"/>
            <a:ext cx="7661160" cy="8509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467600" cy="15240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467600" cy="762000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Dinsmore PPT banner-bott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6386"/>
          <a:stretch/>
        </p:blipFill>
        <p:spPr>
          <a:xfrm>
            <a:off x="533400" y="5562600"/>
            <a:ext cx="3185995" cy="732883"/>
          </a:xfrm>
          <a:prstGeom prst="rect">
            <a:avLst/>
          </a:prstGeom>
          <a:effectLst>
            <a:reflection blurRad="6350" stA="20000" endA="300" endPos="28000" dist="38100" dir="5400000" sy="-100000" algn="bl" rotWithShape="0"/>
          </a:effectLst>
        </p:spPr>
      </p:pic>
      <p:sp>
        <p:nvSpPr>
          <p:cNvPr id="13" name="Date Placeholder 18"/>
          <p:cNvSpPr>
            <a:spLocks noGrp="1"/>
          </p:cNvSpPr>
          <p:nvPr>
            <p:ph type="dt" sz="half" idx="14"/>
          </p:nvPr>
        </p:nvSpPr>
        <p:spPr>
          <a:xfrm>
            <a:off x="7620000" y="6400800"/>
            <a:ext cx="1143000" cy="30480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FDBEBB3-D9D4-8A46-8F95-41A1CE47CA8B}" type="datetime1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14" name="Chevron 13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610600" y="6464808"/>
            <a:ext cx="135147" cy="152400"/>
          </a:xfrm>
          <a:prstGeom prst="chevron">
            <a:avLst/>
          </a:prstGeom>
          <a:solidFill>
            <a:srgbClr val="009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4428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914400" cy="304800"/>
          </a:xfrm>
          <a:prstGeom prst="rect">
            <a:avLst/>
          </a:prstGeom>
        </p:spPr>
        <p:txBody>
          <a:bodyPr/>
          <a:lstStyle/>
          <a:p>
            <a:fld id="{0249D2AF-F5BF-914A-AD76-12103263BBF4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400800"/>
            <a:ext cx="9906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DINSMORE &amp; SHOHL LLP  |  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71600" y="6400800"/>
            <a:ext cx="838200" cy="304800"/>
          </a:xfrm>
          <a:prstGeom prst="rect">
            <a:avLst/>
          </a:prstGeom>
        </p:spPr>
        <p:txBody>
          <a:bodyPr/>
          <a:lstStyle/>
          <a:p>
            <a:fld id="{A6D1340B-B320-4949-80C8-72CFFBD72C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insmore PPT banner-bottom.jpg"/>
          <p:cNvPicPr>
            <a:picLocks noChangeAspect="1"/>
          </p:cNvPicPr>
          <p:nvPr userDrawn="1"/>
        </p:nvPicPr>
        <p:blipFill rotWithShape="1">
          <a:blip r:embed="rId2" cstate="print"/>
          <a:srcRect l="4157" t="70088" r="74097" b="10282"/>
          <a:stretch/>
        </p:blipFill>
        <p:spPr>
          <a:xfrm>
            <a:off x="6587856" y="6129659"/>
            <a:ext cx="2121602" cy="519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CF9F3A2A-099D-463A-9B1F-86D310DF31D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6B1ABA-047F-4ABA-927D-16FAD279C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LLOUT/DIVIDER-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9153271" cy="6858000"/>
          </a:xfrm>
          <a:prstGeom prst="rect">
            <a:avLst/>
          </a:prstGeom>
          <a:gradFill flip="none" rotWithShape="1">
            <a:gsLst>
              <a:gs pos="86000">
                <a:srgbClr val="1B7BC0"/>
              </a:gs>
              <a:gs pos="100000">
                <a:srgbClr val="1668A5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B7BC0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  <p:sp>
        <p:nvSpPr>
          <p:cNvPr id="28" name="Chevron 27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551653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8045682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Dinsmore-100%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4580"/>
            <a:ext cx="2057400" cy="6172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895600"/>
            <a:ext cx="7467600" cy="1524000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4495800"/>
            <a:ext cx="7467600" cy="7620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573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V="1">
            <a:off x="0" y="0"/>
            <a:ext cx="9144000" cy="5257800"/>
          </a:xfrm>
          <a:prstGeom prst="rect">
            <a:avLst/>
          </a:prstGeom>
          <a:solidFill>
            <a:srgbClr val="1B7BC0"/>
          </a:solidFill>
          <a:ln>
            <a:noFill/>
          </a:ln>
          <a:effectLst>
            <a:outerShdw blurRad="203200" dist="50800" dir="54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B7BC0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1722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838200"/>
            <a:ext cx="4419600" cy="117316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2000">
                <a:solidFill>
                  <a:srgbClr val="FFFFFF"/>
                </a:solidFill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600">
                <a:solidFill>
                  <a:srgbClr val="FFFFFF"/>
                </a:solidFill>
              </a:defRPr>
            </a:lvl2pPr>
            <a:lvl3pPr marL="1143000" indent="0">
              <a:buFont typeface="Arial"/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Third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3"/>
          </p:nvPr>
        </p:nvSpPr>
        <p:spPr>
          <a:xfrm>
            <a:off x="1295400" y="2057400"/>
            <a:ext cx="4419600" cy="117316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2000">
                <a:solidFill>
                  <a:srgbClr val="FFFFFF"/>
                </a:solidFill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600">
                <a:solidFill>
                  <a:srgbClr val="FFFFFF"/>
                </a:solidFill>
              </a:defRPr>
            </a:lvl2pPr>
            <a:lvl3pPr marL="1143000" indent="0">
              <a:buFont typeface="Arial"/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Third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4"/>
          </p:nvPr>
        </p:nvSpPr>
        <p:spPr>
          <a:xfrm>
            <a:off x="1295400" y="3306763"/>
            <a:ext cx="4419600" cy="117316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2000">
                <a:solidFill>
                  <a:srgbClr val="FFFFFF"/>
                </a:solidFill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600">
                <a:solidFill>
                  <a:srgbClr val="FFFFFF"/>
                </a:solidFill>
              </a:defRPr>
            </a:lvl2pPr>
            <a:lvl3pPr marL="1143000" indent="0">
              <a:buFont typeface="Arial"/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7" name="Picture 26" descr="Dinsmore PPT banner-bott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6386"/>
          <a:stretch/>
        </p:blipFill>
        <p:spPr>
          <a:xfrm>
            <a:off x="533400" y="5562600"/>
            <a:ext cx="3185995" cy="732883"/>
          </a:xfrm>
          <a:prstGeom prst="rect">
            <a:avLst/>
          </a:prstGeom>
          <a:effectLst>
            <a:reflection blurRad="6350" stA="20000" endA="300" endPos="28000" dist="38100" dir="5400000" sy="-100000" algn="bl" rotWithShape="0"/>
          </a:effectLst>
        </p:spPr>
      </p:pic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rgbClr val="7F7F7F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  <p:sp>
        <p:nvSpPr>
          <p:cNvPr id="32" name="Chevron 31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551653" y="6464808"/>
            <a:ext cx="135147" cy="152400"/>
          </a:xfrm>
          <a:prstGeom prst="chevron">
            <a:avLst/>
          </a:prstGeom>
          <a:solidFill>
            <a:srgbClr val="009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hevron 32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8045682" y="6464808"/>
            <a:ext cx="135147" cy="152400"/>
          </a:xfrm>
          <a:prstGeom prst="chevron">
            <a:avLst/>
          </a:prstGeom>
          <a:solidFill>
            <a:srgbClr val="009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9144000" cy="777239"/>
          </a:xfrm>
          <a:prstGeom prst="rect">
            <a:avLst/>
          </a:prstGeom>
          <a:solidFill>
            <a:srgbClr val="1B7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B7BC0"/>
              </a:solidFill>
            </a:endParaRPr>
          </a:p>
        </p:txBody>
      </p:sp>
      <p:pic>
        <p:nvPicPr>
          <p:cNvPr id="11" name="Picture 10" descr="Dinsmore-100%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4580"/>
            <a:ext cx="2057400" cy="617220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311274"/>
            <a:ext cx="4419600" cy="117316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143000" indent="0">
              <a:buFont typeface="Arial"/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Third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2530474"/>
            <a:ext cx="4419600" cy="117316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143000" indent="0">
              <a:buFont typeface="Arial"/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Third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4"/>
          </p:nvPr>
        </p:nvSpPr>
        <p:spPr>
          <a:xfrm>
            <a:off x="533400" y="3779837"/>
            <a:ext cx="4419600" cy="117316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143000" indent="0">
              <a:buFont typeface="Arial"/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Third level</a:t>
            </a:r>
          </a:p>
        </p:txBody>
      </p:sp>
      <p:sp>
        <p:nvSpPr>
          <p:cNvPr id="22" name="Chevron 21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551653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8045682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228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153400" y="6400800"/>
            <a:ext cx="381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D1340B-B320-4949-80C8-72CFFBD72CA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9144000" cy="777239"/>
          </a:xfrm>
          <a:prstGeom prst="rect">
            <a:avLst/>
          </a:prstGeom>
          <a:solidFill>
            <a:srgbClr val="1B7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B7B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295400"/>
          </a:xfrm>
        </p:spPr>
        <p:txBody>
          <a:bodyPr/>
          <a:lstStyle>
            <a:lvl1pPr>
              <a:defRPr>
                <a:solidFill>
                  <a:srgbClr val="1B7B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3505200"/>
          </a:xfrm>
        </p:spPr>
        <p:txBody>
          <a:bodyPr/>
          <a:lstStyle>
            <a:lvl1pPr>
              <a:defRPr b="0"/>
            </a:lvl1pPr>
            <a:lvl3pPr marL="11430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descr="Dinsmore-100%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4580"/>
            <a:ext cx="2057400" cy="617220"/>
          </a:xfrm>
          <a:prstGeom prst="rect">
            <a:avLst/>
          </a:prstGeom>
        </p:spPr>
      </p:pic>
      <p:sp>
        <p:nvSpPr>
          <p:cNvPr id="9" name="Chevron 8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551653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8045682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153400" y="6400800"/>
            <a:ext cx="381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D1340B-B320-4949-80C8-72CFFBD72CA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533400" y="228600"/>
            <a:ext cx="4495800" cy="381001"/>
          </a:xfrm>
          <a:prstGeom prst="rect">
            <a:avLst/>
          </a:prstGeom>
        </p:spPr>
        <p:txBody>
          <a:bodyPr/>
          <a:lstStyle/>
          <a:p>
            <a:r>
              <a:rPr lang="en-US" sz="10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MDL</a:t>
            </a:r>
            <a:r>
              <a:rPr lang="en-US" sz="1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Best Practices and Efficient Management of Centralized Litigation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4319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Content-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96000"/>
            <a:ext cx="9144000" cy="777239"/>
          </a:xfrm>
          <a:prstGeom prst="rect">
            <a:avLst/>
          </a:prstGeom>
          <a:solidFill>
            <a:srgbClr val="1B7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B7BC0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rgbClr val="7F7F7F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6D1340B-B320-4949-80C8-72CFFBD72CAA}" type="slidenum">
              <a:rPr lang="en-US" smtClean="0"/>
              <a:pPr algn="ctr"/>
              <a:t>‹#›</a:t>
            </a:fld>
            <a:endParaRPr lang="en-US" b="0" baseline="30000" dirty="0" smtClean="0"/>
          </a:p>
        </p:txBody>
      </p:sp>
      <p:pic>
        <p:nvPicPr>
          <p:cNvPr id="11" name="Picture 10" descr="Dinsmore-100%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4580"/>
            <a:ext cx="2057400" cy="617220"/>
          </a:xfrm>
          <a:prstGeom prst="rect">
            <a:avLst/>
          </a:prstGeom>
        </p:spPr>
      </p:pic>
      <p:sp>
        <p:nvSpPr>
          <p:cNvPr id="14" name="Chevron 13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551653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8045682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3581400" cy="1219200"/>
          </a:xfrm>
        </p:spPr>
        <p:txBody>
          <a:bodyPr anchor="t"/>
          <a:lstStyle>
            <a:lvl1pPr>
              <a:defRPr b="1">
                <a:solidFill>
                  <a:srgbClr val="1B7B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971799"/>
            <a:ext cx="3581400" cy="1096962"/>
          </a:xfrm>
        </p:spPr>
        <p:txBody>
          <a:bodyPr anchor="t">
            <a:noAutofit/>
          </a:bodyPr>
          <a:lstStyle>
            <a:lvl1pPr marL="0" indent="0">
              <a:lnSpc>
                <a:spcPts val="28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76400"/>
            <a:ext cx="4419600" cy="43735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228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659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400">
                <a:solidFill>
                  <a:srgbClr val="1B7BC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400">
                <a:solidFill>
                  <a:srgbClr val="1B7BC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96000"/>
            <a:ext cx="9144000" cy="777239"/>
          </a:xfrm>
          <a:prstGeom prst="rect">
            <a:avLst/>
          </a:prstGeom>
          <a:solidFill>
            <a:srgbClr val="1B7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B7BC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  <p:pic>
        <p:nvPicPr>
          <p:cNvPr id="13" name="Picture 12" descr="Dinsmore-100%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4580"/>
            <a:ext cx="2057400" cy="617220"/>
          </a:xfrm>
          <a:prstGeom prst="rect">
            <a:avLst/>
          </a:prstGeom>
        </p:spPr>
      </p:pic>
      <p:sp>
        <p:nvSpPr>
          <p:cNvPr id="14" name="Chevron 13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551653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8045682" y="6464808"/>
            <a:ext cx="135147" cy="152400"/>
          </a:xfrm>
          <a:prstGeom prst="chevron">
            <a:avLst/>
          </a:prstGeom>
          <a:solidFill>
            <a:srgbClr val="FFFFFF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228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164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81800"/>
            <a:ext cx="9144000" cy="91439"/>
          </a:xfrm>
          <a:prstGeom prst="rect">
            <a:avLst/>
          </a:prstGeom>
          <a:solidFill>
            <a:srgbClr val="1B7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B7BC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599"/>
            <a:ext cx="4495800" cy="3810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DINSMORE &amp; SHOHL LLP  |  Presentation 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4736" y="6400800"/>
            <a:ext cx="381000" cy="3048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7F7F7F"/>
                </a:solidFill>
                <a:latin typeface="Helvetica"/>
                <a:cs typeface="Helvetica"/>
              </a:defRPr>
            </a:lvl1pPr>
          </a:lstStyle>
          <a:p>
            <a:fld id="{A6D1340B-B320-4949-80C8-72CFFBD72CAA}" type="slidenum">
              <a:rPr lang="en-US" smtClean="0"/>
              <a:pPr/>
              <a:t>‹#›</a:t>
            </a:fld>
            <a:endParaRPr lang="en-US" b="0" baseline="30000" dirty="0" smtClean="0"/>
          </a:p>
        </p:txBody>
      </p:sp>
      <p:sp>
        <p:nvSpPr>
          <p:cNvPr id="18" name="Chevron 17">
            <a:hlinkClick r:id="" action="ppaction://hlinkshowjump?jump=nextslide"/>
          </p:cNvPr>
          <p:cNvSpPr>
            <a:spLocks noChangeAspect="1"/>
          </p:cNvSpPr>
          <p:nvPr userDrawn="1"/>
        </p:nvSpPr>
        <p:spPr>
          <a:xfrm>
            <a:off x="8551653" y="6464808"/>
            <a:ext cx="135147" cy="152400"/>
          </a:xfrm>
          <a:prstGeom prst="chevron">
            <a:avLst/>
          </a:prstGeom>
          <a:solidFill>
            <a:srgbClr val="009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8094453" y="6464808"/>
            <a:ext cx="135147" cy="152400"/>
          </a:xfrm>
          <a:prstGeom prst="chevron">
            <a:avLst/>
          </a:prstGeom>
          <a:solidFill>
            <a:srgbClr val="009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8" r:id="rId3"/>
    <p:sldLayoutId id="2147483684" r:id="rId4"/>
    <p:sldLayoutId id="2147483661" r:id="rId5"/>
    <p:sldLayoutId id="2147483650" r:id="rId6"/>
    <p:sldLayoutId id="2147483669" r:id="rId7"/>
    <p:sldLayoutId id="2147483672" r:id="rId8"/>
    <p:sldLayoutId id="2147483673" r:id="rId9"/>
    <p:sldLayoutId id="2147483663" r:id="rId10"/>
    <p:sldLayoutId id="2147483682" r:id="rId11"/>
    <p:sldLayoutId id="2147483674" r:id="rId12"/>
    <p:sldLayoutId id="2147483677" r:id="rId13"/>
    <p:sldLayoutId id="2147483676" r:id="rId14"/>
    <p:sldLayoutId id="2147483678" r:id="rId15"/>
    <p:sldLayoutId id="2147483679" r:id="rId16"/>
    <p:sldLayoutId id="2147483680" r:id="rId17"/>
    <p:sldLayoutId id="2147483681" r:id="rId18"/>
    <p:sldLayoutId id="2147483667" r:id="rId19"/>
    <p:sldLayoutId id="2147483671" r:id="rId20"/>
    <p:sldLayoutId id="2147483662" r:id="rId21"/>
    <p:sldLayoutId id="2147483683" r:id="rId22"/>
    <p:sldLayoutId id="2147483652" r:id="rId23"/>
    <p:sldLayoutId id="2147483664" r:id="rId24"/>
    <p:sldLayoutId id="2147483651" r:id="rId25"/>
    <p:sldLayoutId id="2147483654" r:id="rId26"/>
    <p:sldLayoutId id="2147483665" r:id="rId27"/>
    <p:sldLayoutId id="2147483657" r:id="rId28"/>
    <p:sldLayoutId id="2147483658" r:id="rId29"/>
    <p:sldLayoutId id="2147483659" r:id="rId30"/>
    <p:sldLayoutId id="2147483685" r:id="rId3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>
              <a:lumMod val="75000"/>
              <a:lumOff val="25000"/>
            </a:schemeClr>
          </a:solidFill>
          <a:latin typeface="Helvetica"/>
          <a:ea typeface="+mj-ea"/>
          <a:cs typeface="Helvetica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ct val="20000"/>
        </a:spcBef>
        <a:spcAft>
          <a:spcPts val="600"/>
        </a:spcAft>
        <a:buFont typeface="Wingdings 3" pitchFamily="18" charset="2"/>
        <a:buNone/>
        <a:defRPr sz="2000" b="1" kern="1200">
          <a:solidFill>
            <a:srgbClr val="404040"/>
          </a:solidFill>
          <a:latin typeface="Helvetica"/>
          <a:ea typeface="+mn-ea"/>
          <a:cs typeface="Helvetica"/>
        </a:defRPr>
      </a:lvl1pPr>
      <a:lvl2pPr marL="742950" indent="-285750" algn="l" defTabSz="914400" rtl="0" eaLnBrk="1" latinLnBrk="0" hangingPunct="1">
        <a:lnSpc>
          <a:spcPct val="125000"/>
        </a:lnSpc>
        <a:spcBef>
          <a:spcPct val="20000"/>
        </a:spcBef>
        <a:spcAft>
          <a:spcPts val="600"/>
        </a:spcAft>
        <a:buClr>
          <a:srgbClr val="009AE2"/>
        </a:buClr>
        <a:buSzPct val="75000"/>
        <a:buFont typeface="Lucida Grande"/>
        <a:buChar char="»"/>
        <a:defRPr sz="2000" kern="1200">
          <a:solidFill>
            <a:srgbClr val="404040"/>
          </a:solidFill>
          <a:latin typeface="Helvetica"/>
          <a:ea typeface="+mn-ea"/>
          <a:cs typeface="Helvetica"/>
        </a:defRPr>
      </a:lvl2pPr>
      <a:lvl3pPr marL="1143000" indent="0" algn="l" defTabSz="914400" rtl="0" eaLnBrk="1" latinLnBrk="0" hangingPunct="1">
        <a:lnSpc>
          <a:spcPct val="125000"/>
        </a:lnSpc>
        <a:spcBef>
          <a:spcPct val="20000"/>
        </a:spcBef>
        <a:spcAft>
          <a:spcPts val="600"/>
        </a:spcAft>
        <a:buClr>
          <a:schemeClr val="accent6">
            <a:lumMod val="75000"/>
          </a:schemeClr>
        </a:buClr>
        <a:buSzPct val="75000"/>
        <a:buFont typeface="Lucida Grande"/>
        <a:buNone/>
        <a:defRPr sz="1800" kern="1200">
          <a:solidFill>
            <a:srgbClr val="404040"/>
          </a:solidFill>
          <a:latin typeface="Helvetica"/>
          <a:ea typeface="+mn-ea"/>
          <a:cs typeface="Helvetica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ct val="20000"/>
        </a:spcBef>
        <a:spcAft>
          <a:spcPts val="600"/>
        </a:spcAft>
        <a:buClr>
          <a:srgbClr val="004BAE"/>
        </a:buClr>
        <a:buSzPct val="75000"/>
        <a:buFont typeface="Lucida Grande"/>
        <a:buChar char="»"/>
        <a:defRPr sz="1800" kern="1200">
          <a:solidFill>
            <a:srgbClr val="404040"/>
          </a:solidFill>
          <a:latin typeface="Helvetica"/>
          <a:ea typeface="+mn-ea"/>
          <a:cs typeface="Helvetica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ct val="20000"/>
        </a:spcBef>
        <a:spcAft>
          <a:spcPts val="600"/>
        </a:spcAft>
        <a:buClr>
          <a:schemeClr val="bg1">
            <a:lumMod val="65000"/>
          </a:schemeClr>
        </a:buClr>
        <a:buSzPct val="75000"/>
        <a:buFont typeface="Lucida Grande"/>
        <a:buChar char="»"/>
        <a:defRPr sz="1800" kern="1200">
          <a:solidFill>
            <a:srgbClr val="404040"/>
          </a:solidFill>
          <a:latin typeface="Helvetica"/>
          <a:ea typeface="+mn-ea"/>
          <a:cs typeface="Helvetic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543800" cy="685800"/>
          </a:xfrm>
        </p:spPr>
        <p:txBody>
          <a:bodyPr/>
          <a:lstStyle/>
          <a:p>
            <a:r>
              <a:rPr lang="en-US" dirty="0" smtClean="0"/>
              <a:t>Fifty States, One Court: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8382000" cy="685800"/>
          </a:xfrm>
        </p:spPr>
        <p:txBody>
          <a:bodyPr/>
          <a:lstStyle/>
          <a:p>
            <a:r>
              <a:rPr lang="en-US" b="1" dirty="0" smtClean="0"/>
              <a:t>Multi-District Litigation </a:t>
            </a:r>
            <a:r>
              <a:rPr lang="en-US" b="1" smtClean="0"/>
              <a:t>(MDL) Best </a:t>
            </a:r>
            <a:r>
              <a:rPr lang="en-US" b="1" dirty="0" smtClean="0"/>
              <a:t>Practices and Efficient Management of Centralized Litigation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6587"/>
          <a:stretch>
            <a:fillRect/>
          </a:stretch>
        </p:blipFill>
        <p:spPr>
          <a:xfrm>
            <a:off x="457200" y="2133600"/>
            <a:ext cx="3998904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590800"/>
            <a:ext cx="297563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4800600" y="3276600"/>
            <a:ext cx="9144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1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Management Orders:  Complaints and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8229600" cy="3657600"/>
          </a:xfrm>
        </p:spPr>
        <p:txBody>
          <a:bodyPr/>
          <a:lstStyle/>
          <a:p>
            <a:r>
              <a:rPr lang="en-US" dirty="0" smtClean="0"/>
              <a:t>	Most Important Takeaway from </a:t>
            </a:r>
            <a:r>
              <a:rPr lang="en-US" dirty="0" err="1" smtClean="0"/>
              <a:t>CMO</a:t>
            </a:r>
            <a:r>
              <a:rPr lang="en-US" dirty="0" smtClean="0"/>
              <a:t> Discussion: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451080"/>
            <a:ext cx="7162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Single </a:t>
            </a:r>
          </a:p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PlaIntiff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Complaints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Only!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514600"/>
          <a:ext cx="8153400" cy="211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Direct Filing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Indirect Filing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04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Allows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plaintiffs’ counsel file the claims of plaintiffs from across the country without hiring local counsel or pro </a:t>
                      </a:r>
                      <a:r>
                        <a:rPr lang="en-US" sz="18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hac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admission</a:t>
                      </a:r>
                    </a:p>
                    <a:p>
                      <a:endParaRPr lang="en-US" sz="18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Defendants save cost of removal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Forces plaintiffs to hire local counsel or pro </a:t>
                      </a:r>
                      <a:r>
                        <a:rPr lang="en-US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hac</a:t>
                      </a: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into the local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federal court</a:t>
                      </a:r>
                    </a:p>
                    <a:p>
                      <a:endParaRPr lang="en-US" sz="18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Defendants incur extra cost of removal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609600"/>
          </a:xfrm>
        </p:spPr>
        <p:txBody>
          <a:bodyPr/>
          <a:lstStyle/>
          <a:p>
            <a:r>
              <a:rPr lang="en-US" sz="2800" dirty="0" smtClean="0"/>
              <a:t>Case Management Orders: Complaints and Answers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0" y="5105400"/>
            <a:ext cx="6632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Specify No </a:t>
            </a:r>
            <a:r>
              <a:rPr lang="en-US" sz="32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Lexecon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Waiver!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1981200"/>
            <a:ext cx="333508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Direct Filing v. Indirect Filing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r>
              <a:rPr lang="en-US" dirty="0" smtClean="0"/>
              <a:t>Case Management Orders: Complaints and Answers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229600" cy="685800"/>
          </a:xfrm>
        </p:spPr>
        <p:txBody>
          <a:bodyPr/>
          <a:lstStyle/>
          <a:p>
            <a:pPr algn="ctr"/>
            <a:r>
              <a:rPr lang="en-US" sz="1800" b="1" dirty="0" smtClean="0"/>
              <a:t>Allow Master Complaints?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2286000"/>
          <a:ext cx="84582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1600"/>
                <a:gridCol w="3276600"/>
              </a:tblGrid>
              <a:tr h="32710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Pros of Master 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Complaints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Cons of Master Complaints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56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Master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Answer – Eliminates need to respond individually to complaints, which results in: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Cost reduction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Loss of default opportunity</a:t>
                      </a:r>
                    </a:p>
                    <a:p>
                      <a:endParaRPr lang="en-US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More Information – Short form complaints are typically check-box format.  Opportunity to define contents: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Date and place of purchase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Date and place of injury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Product identification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Makes filing process more efficient for plaintiffs,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which results in more claims being filed.</a:t>
                      </a:r>
                      <a:endParaRPr lang="en-US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Management Orders: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057400"/>
            <a:ext cx="8763000" cy="3505200"/>
          </a:xfrm>
        </p:spPr>
        <p:txBody>
          <a:bodyPr/>
          <a:lstStyle/>
          <a:p>
            <a:pPr lvl="1"/>
            <a:r>
              <a:rPr lang="en-US" dirty="0" smtClean="0"/>
              <a:t>Discovery may only be taken pursuant to the Case Management Orders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Only Lead and Liaison Counsel may serve discovery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Document repository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85800"/>
          </a:xfrm>
        </p:spPr>
        <p:txBody>
          <a:bodyPr/>
          <a:lstStyle/>
          <a:p>
            <a:r>
              <a:rPr lang="en-US" dirty="0" smtClean="0"/>
              <a:t>Case Management Orders:  Plaintiff’s Fact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763000" cy="4038600"/>
          </a:xfrm>
        </p:spPr>
        <p:txBody>
          <a:bodyPr/>
          <a:lstStyle/>
          <a:p>
            <a:pPr lvl="1"/>
            <a:r>
              <a:rPr lang="en-US" dirty="0" smtClean="0"/>
              <a:t>Be comprehensive - This may be all the written discovery provided by plaintiffs.  </a:t>
            </a:r>
          </a:p>
          <a:p>
            <a:pPr lvl="1"/>
            <a:r>
              <a:rPr lang="en-US" dirty="0" smtClean="0"/>
              <a:t>Understand medical aspects of product, injury and other causes for the same injury.</a:t>
            </a:r>
          </a:p>
          <a:p>
            <a:pPr lvl="1"/>
            <a:r>
              <a:rPr lang="en-US" dirty="0" smtClean="0"/>
              <a:t>Provide Input</a:t>
            </a:r>
          </a:p>
          <a:p>
            <a:pPr lvl="1"/>
            <a:r>
              <a:rPr lang="en-US" dirty="0" smtClean="0"/>
              <a:t>Have fact sheets from other </a:t>
            </a:r>
            <a:r>
              <a:rPr lang="en-US" dirty="0" err="1" smtClean="0"/>
              <a:t>MDL’s</a:t>
            </a:r>
            <a:r>
              <a:rPr lang="en-US" dirty="0" smtClean="0"/>
              <a:t> been reviewed?</a:t>
            </a:r>
          </a:p>
          <a:p>
            <a:pPr lvl="1"/>
            <a:r>
              <a:rPr lang="en-US" dirty="0" smtClean="0"/>
              <a:t>Be specific, Use checklists</a:t>
            </a:r>
          </a:p>
          <a:p>
            <a:pPr lvl="1"/>
            <a:r>
              <a:rPr lang="en-US" dirty="0" smtClean="0"/>
              <a:t>Incorporate Authorizations</a:t>
            </a:r>
          </a:p>
          <a:p>
            <a:pPr lvl="1"/>
            <a:r>
              <a:rPr lang="en-US" dirty="0" smtClean="0"/>
              <a:t>Declaration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85800"/>
          </a:xfrm>
        </p:spPr>
        <p:txBody>
          <a:bodyPr/>
          <a:lstStyle/>
          <a:p>
            <a:r>
              <a:rPr lang="en-US" dirty="0" smtClean="0"/>
              <a:t>Case Management Orders:  Plaintiff’s Fact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610600" cy="4038600"/>
          </a:xfrm>
        </p:spPr>
        <p:txBody>
          <a:bodyPr/>
          <a:lstStyle/>
          <a:p>
            <a:pPr lvl="1"/>
            <a:r>
              <a:rPr lang="en-US" dirty="0" smtClean="0"/>
              <a:t>Be Sure to Include Questions Regarding: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Bankruptcy</a:t>
            </a:r>
          </a:p>
          <a:p>
            <a:pPr lvl="1"/>
            <a:r>
              <a:rPr lang="en-US" dirty="0" smtClean="0"/>
              <a:t>Insurance information</a:t>
            </a:r>
          </a:p>
          <a:p>
            <a:pPr lvl="1"/>
            <a:r>
              <a:rPr lang="en-US" dirty="0" smtClean="0"/>
              <a:t>Was the product recommended by a medical professional</a:t>
            </a:r>
          </a:p>
          <a:p>
            <a:pPr lvl="1"/>
            <a:r>
              <a:rPr lang="en-US" dirty="0" smtClean="0"/>
              <a:t>Did a medical professional (or any person) ever link the injury to the product?  When?</a:t>
            </a:r>
          </a:p>
          <a:p>
            <a:pPr lvl="1"/>
            <a:r>
              <a:rPr lang="en-US" dirty="0" smtClean="0"/>
              <a:t>Production of Documents and Things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Coordination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09800"/>
            <a:ext cx="8763000" cy="3352800"/>
          </a:xfrm>
        </p:spPr>
        <p:txBody>
          <a:bodyPr/>
          <a:lstStyle/>
          <a:p>
            <a:pPr lvl="1"/>
            <a:r>
              <a:rPr lang="en-US" dirty="0" smtClean="0"/>
              <a:t>One bite at the apple on discovery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 specific about what types of discovery are covered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will newly discovered information be handled?</a:t>
            </a:r>
          </a:p>
          <a:p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04800"/>
            <a:ext cx="2609850" cy="276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90600"/>
          </a:xfrm>
        </p:spPr>
        <p:txBody>
          <a:bodyPr/>
          <a:lstStyle/>
          <a:p>
            <a:r>
              <a:rPr lang="en-US" dirty="0" smtClean="0"/>
              <a:t>Later Case Management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8229600" cy="3733800"/>
          </a:xfrm>
        </p:spPr>
        <p:txBody>
          <a:bodyPr/>
          <a:lstStyle/>
          <a:p>
            <a:r>
              <a:rPr lang="en-US" dirty="0" smtClean="0"/>
              <a:t>Product Identification</a:t>
            </a:r>
          </a:p>
          <a:p>
            <a:r>
              <a:rPr lang="en-US" dirty="0" smtClean="0"/>
              <a:t>Failure to Comply with </a:t>
            </a:r>
            <a:r>
              <a:rPr lang="en-US" dirty="0" err="1" smtClean="0"/>
              <a:t>CMO’s</a:t>
            </a:r>
            <a:endParaRPr lang="en-US" dirty="0" smtClean="0"/>
          </a:p>
          <a:p>
            <a:r>
              <a:rPr lang="en-US" dirty="0" smtClean="0"/>
              <a:t>Lone-Pine Orders</a:t>
            </a:r>
          </a:p>
          <a:p>
            <a:pPr lvl="1"/>
            <a:r>
              <a:rPr lang="en-US" dirty="0" err="1" smtClean="0"/>
              <a:t>IME’s</a:t>
            </a:r>
            <a:endParaRPr lang="en-US" dirty="0" smtClean="0"/>
          </a:p>
          <a:p>
            <a:pPr lvl="1"/>
            <a:r>
              <a:rPr lang="en-US" dirty="0" smtClean="0"/>
              <a:t>Expert Reports</a:t>
            </a:r>
          </a:p>
          <a:p>
            <a:pPr lvl="1"/>
            <a:r>
              <a:rPr lang="en-US" dirty="0" smtClean="0"/>
              <a:t>Proof of Use</a:t>
            </a:r>
          </a:p>
          <a:p>
            <a:pPr lvl="1"/>
            <a:r>
              <a:rPr lang="en-US" dirty="0" smtClean="0"/>
              <a:t>Proof of Causation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19200"/>
            <a:ext cx="3200400" cy="468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667000"/>
            <a:ext cx="5715000" cy="327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90600"/>
          </a:xfrm>
        </p:spPr>
        <p:txBody>
          <a:bodyPr/>
          <a:lstStyle/>
          <a:p>
            <a:r>
              <a:rPr lang="en-US" dirty="0" smtClean="0"/>
              <a:t>Case Evaluation:  Multifunctional Data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905000"/>
            <a:ext cx="8763000" cy="3657600"/>
          </a:xfrm>
        </p:spPr>
        <p:txBody>
          <a:bodyPr/>
          <a:lstStyle/>
          <a:p>
            <a:pPr lvl="1"/>
            <a:r>
              <a:rPr lang="en-US" dirty="0" smtClean="0"/>
              <a:t>Store plaintiff data and analysis in a format that can grow with the litigation</a:t>
            </a:r>
          </a:p>
          <a:p>
            <a:pPr lvl="1"/>
            <a:r>
              <a:rPr lang="en-US" dirty="0" smtClean="0"/>
              <a:t>Searchable</a:t>
            </a:r>
          </a:p>
          <a:p>
            <a:pPr lvl="1"/>
            <a:r>
              <a:rPr lang="en-US" dirty="0" smtClean="0"/>
              <a:t>Capable of producing</a:t>
            </a:r>
            <a:br>
              <a:rPr lang="en-US" dirty="0" smtClean="0"/>
            </a:br>
            <a:r>
              <a:rPr lang="en-US" dirty="0" smtClean="0"/>
              <a:t>a report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85800"/>
          </a:xfrm>
        </p:spPr>
        <p:txBody>
          <a:bodyPr/>
          <a:lstStyle/>
          <a:p>
            <a:r>
              <a:rPr lang="en-US" dirty="0" smtClean="0"/>
              <a:t>Case Evaluation:  Extractable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447800"/>
            <a:ext cx="8063309" cy="4419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928389"/>
            <a:ext cx="4419600" cy="14338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D.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Eagen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Counsel | Cincinnati, OH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P: (513) 977-8578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michael.eagen@dinsmore.com</a:t>
            </a:r>
          </a:p>
          <a:p>
            <a:pPr lvl="1">
              <a:buFont typeface="Helvetica" pitchFamily="34" charset="0"/>
              <a:buChar char="»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Access Bio Here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533400" y="2680989"/>
            <a:ext cx="4419600" cy="14338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Jill F. Endicott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 | Louisville, KY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P: (502) 581-8057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jill.endicott@dinsmore.com</a:t>
            </a:r>
          </a:p>
          <a:p>
            <a:pPr lvl="1">
              <a:buFont typeface="Helvetica" pitchFamily="34" charset="0"/>
              <a:buChar char="»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Access Bio Here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>
          <a:xfrm>
            <a:off x="533400" y="4585989"/>
            <a:ext cx="4419600" cy="13576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Katrina R. Atkins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 | Cincinnati, OH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P: (513) 977-8205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katrina.atkins@dinsmore.com</a:t>
            </a:r>
          </a:p>
          <a:p>
            <a:pPr lvl="1">
              <a:buFont typeface="Helvetica" pitchFamily="34" charset="0"/>
              <a:buChar char="»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Access Bio Here</a:t>
            </a:r>
          </a:p>
          <a:p>
            <a:pPr lvl="1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852189"/>
            <a:ext cx="38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Education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J.D., University of Michigan Law School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B.A., College of the Holy Cross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Admitted: OH, KY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0" y="2604789"/>
            <a:ext cx="3733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Education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J.D., George Washington University Law School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B.A., University of Pennsylvania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Admitted: KY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4585989"/>
            <a:ext cx="3657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Education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J.D., Northern Kentucky University, Chase College of Law</a:t>
            </a:r>
          </a:p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B.S.W.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, University of Cincinnati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Admitted: OH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 descr="S:\Marketing\Photos\Original\Eagen, Micha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746760"/>
            <a:ext cx="1153886" cy="1615440"/>
          </a:xfrm>
          <a:prstGeom prst="rect">
            <a:avLst/>
          </a:prstGeom>
          <a:noFill/>
        </p:spPr>
      </p:pic>
      <p:pic>
        <p:nvPicPr>
          <p:cNvPr id="1027" name="Picture 3" descr="S:\Marketing\Photos\Original\Endicott, J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572284"/>
            <a:ext cx="1179671" cy="1466316"/>
          </a:xfrm>
          <a:prstGeom prst="rect">
            <a:avLst/>
          </a:prstGeom>
          <a:noFill/>
        </p:spPr>
      </p:pic>
      <p:pic>
        <p:nvPicPr>
          <p:cNvPr id="1029" name="Picture 5" descr="S:\Marketing\Photos\Original\Atkins, Katr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191000"/>
            <a:ext cx="1206731" cy="1814811"/>
          </a:xfrm>
          <a:prstGeom prst="rect">
            <a:avLst/>
          </a:prstGeom>
          <a:noFill/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533400" y="152400"/>
            <a:ext cx="441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lang="en-US" sz="2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Moderator: Sharon </a:t>
            </a:r>
            <a:r>
              <a:rPr lang="en-US" sz="2000" b="1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Stier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6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85800"/>
          </a:xfrm>
        </p:spPr>
        <p:txBody>
          <a:bodyPr/>
          <a:lstStyle/>
          <a:p>
            <a:r>
              <a:rPr lang="en-US" dirty="0" smtClean="0"/>
              <a:t>Case Evaluation:  From Data to Report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295400"/>
            <a:ext cx="6453954" cy="46482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90600"/>
          </a:xfrm>
        </p:spPr>
        <p:txBody>
          <a:bodyPr/>
          <a:lstStyle/>
          <a:p>
            <a:r>
              <a:rPr lang="en-US" dirty="0" smtClean="0"/>
              <a:t>Litigation-Wide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29600" cy="3810000"/>
          </a:xfrm>
        </p:spPr>
        <p:txBody>
          <a:bodyPr/>
          <a:lstStyle/>
          <a:p>
            <a:pPr lvl="0"/>
            <a:r>
              <a:rPr lang="en-US" dirty="0" smtClean="0"/>
              <a:t>National counsel</a:t>
            </a:r>
          </a:p>
          <a:p>
            <a:pPr lvl="0"/>
            <a:r>
              <a:rPr lang="en-US" dirty="0" smtClean="0"/>
              <a:t>Related proceedings in other courts and before regulatory agencies</a:t>
            </a:r>
          </a:p>
          <a:p>
            <a:pPr lvl="0"/>
            <a:r>
              <a:rPr lang="en-US" dirty="0" smtClean="0"/>
              <a:t>Pleadings and motion practice</a:t>
            </a:r>
          </a:p>
          <a:p>
            <a:pPr lvl="0"/>
            <a:r>
              <a:rPr lang="en-US" dirty="0" smtClean="0"/>
              <a:t>E-discovery, document production, and written discovery</a:t>
            </a:r>
          </a:p>
          <a:p>
            <a:pPr lvl="0"/>
            <a:r>
              <a:rPr lang="en-US" dirty="0" smtClean="0"/>
              <a:t>Company witnesses and other fact witnesses</a:t>
            </a:r>
          </a:p>
          <a:p>
            <a:pPr lvl="0"/>
            <a:r>
              <a:rPr lang="en-US" dirty="0" smtClean="0"/>
              <a:t>Expert witnesses</a:t>
            </a:r>
          </a:p>
          <a:p>
            <a:pPr lvl="0"/>
            <a:r>
              <a:rPr lang="en-US" dirty="0" smtClean="0"/>
              <a:t>Cooperation among carriers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pPr lvl="0"/>
            <a:r>
              <a:rPr lang="en-US" dirty="0" smtClean="0"/>
              <a:t>Challenges of the Claim Professional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Multiple insurers due to various dates of loss-importance of coordination and cost share agreement</a:t>
            </a:r>
          </a:p>
          <a:p>
            <a:pPr lvl="1"/>
            <a:r>
              <a:rPr lang="en-US" dirty="0" smtClean="0"/>
              <a:t>Working closely with defense counsel on strategic decisions sometimes adverse to your insured’s desires</a:t>
            </a:r>
          </a:p>
          <a:p>
            <a:pPr lvl="1"/>
            <a:r>
              <a:rPr lang="en-US" dirty="0" smtClean="0"/>
              <a:t>Decision regarding early resolution v. costly discovery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85800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610600" cy="4038600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US" dirty="0" smtClean="0"/>
              <a:t>Retain good coverage counsel to assist when there are coverage issues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Retain defense counsel experienced with </a:t>
            </a:r>
            <a:r>
              <a:rPr lang="en-US" dirty="0" err="1" smtClean="0"/>
              <a:t>MDL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MDL’s</a:t>
            </a:r>
            <a:r>
              <a:rPr lang="en-US" dirty="0" smtClean="0"/>
              <a:t> are expensive to defend and easy for plaintiff lawyers to add clients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Ongoing communication with insured, defense counsel and other insurers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Insured’s role in settlement demands-resolve all coverage issues at same time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 descr="18469471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261"/>
          <a:stretch/>
        </p:blipFill>
        <p:spPr>
          <a:xfrm>
            <a:off x="0" y="2133600"/>
            <a:ext cx="4521199" cy="2628900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685800"/>
            <a:ext cx="441960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D.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Eagen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Counsel | Cincinnati, OH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P: (513) 977-8578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michael.eagen@dinsmore.com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half" idx="13"/>
          </p:nvPr>
        </p:nvSpPr>
        <p:spPr>
          <a:xfrm>
            <a:off x="4876800" y="2438400"/>
            <a:ext cx="441960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Jill F. Endicott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 | Louisville, KY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P: (502) 581-8057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jill.endicott@dinsmore.com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half" idx="14"/>
          </p:nvPr>
        </p:nvSpPr>
        <p:spPr>
          <a:xfrm>
            <a:off x="4876800" y="4267200"/>
            <a:ext cx="44196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Katrina R. Atkins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 | Cincinnati, OH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P: (513) 977-8205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katrina.atkins@dinsmore.com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784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gatwood\Documents\Power Point Presentations\0616_Dinsmore_official map.jpg"/>
          <p:cNvPicPr>
            <a:picLocks noChangeAspect="1" noChangeArrowheads="1"/>
          </p:cNvPicPr>
          <p:nvPr/>
        </p:nvPicPr>
        <p:blipFill>
          <a:blip r:embed="rId2" cstate="print"/>
          <a:srcRect t="22775" b="12879"/>
          <a:stretch>
            <a:fillRect/>
          </a:stretch>
        </p:blipFill>
        <p:spPr bwMode="auto">
          <a:xfrm>
            <a:off x="609600" y="0"/>
            <a:ext cx="7315200" cy="6091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990600"/>
          </a:xfrm>
        </p:spPr>
        <p:txBody>
          <a:bodyPr/>
          <a:lstStyle/>
          <a:p>
            <a:r>
              <a:rPr lang="en-US" sz="2800" dirty="0" smtClean="0"/>
              <a:t>Criteria for Certification</a:t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92225" algn="l"/>
                <a:tab pos="1851025" algn="l"/>
              </a:tabLst>
            </a:pPr>
            <a:r>
              <a:rPr lang="en-US" dirty="0" smtClean="0"/>
              <a:t>Civil actions pending in more than one Federal District Court with common questions of fact based on </a:t>
            </a:r>
          </a:p>
          <a:p>
            <a:pPr marL="1200150" lvl="1" indent="-457200">
              <a:buNone/>
            </a:pPr>
            <a:r>
              <a:rPr lang="en-US" dirty="0" smtClean="0"/>
              <a:t>(1) convenience;  </a:t>
            </a:r>
          </a:p>
          <a:p>
            <a:pPr marL="1200150" lvl="1" indent="-457200">
              <a:buNone/>
            </a:pPr>
            <a:r>
              <a:rPr lang="en-US" dirty="0" smtClean="0"/>
              <a:t>(2) just and efficient conduct of cases;</a:t>
            </a:r>
          </a:p>
          <a:p>
            <a:pPr marL="457200" indent="-457200"/>
            <a:r>
              <a:rPr lang="en-US" dirty="0" smtClean="0"/>
              <a:t>PURPOSE is to avoid duplication of discovery and trial preparation in multiple Federal District Courts.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990600"/>
          </a:xfrm>
        </p:spPr>
        <p:txBody>
          <a:bodyPr/>
          <a:lstStyle/>
          <a:p>
            <a:r>
              <a:rPr lang="en-US" sz="2800" dirty="0" smtClean="0"/>
              <a:t>Contrast to Class Action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Start Differently:</a:t>
            </a:r>
            <a:r>
              <a:rPr lang="en-US" dirty="0" smtClean="0"/>
              <a:t>  Panel Certification vs. Motion to Certify to Trial Judge</a:t>
            </a:r>
          </a:p>
          <a:p>
            <a:pPr lvl="0"/>
            <a:r>
              <a:rPr lang="en-US" b="1" dirty="0" smtClean="0"/>
              <a:t>Discovery Similar:</a:t>
            </a:r>
            <a:r>
              <a:rPr lang="en-US" dirty="0" smtClean="0"/>
              <a:t>  Committees/Case Management Procedure Orders/ Consolidated in one Court	</a:t>
            </a:r>
          </a:p>
          <a:p>
            <a:pPr lvl="0"/>
            <a:r>
              <a:rPr lang="en-US" b="1" dirty="0" smtClean="0"/>
              <a:t>End Differently:</a:t>
            </a:r>
            <a:r>
              <a:rPr lang="en-US" dirty="0" smtClean="0"/>
              <a:t>  Settlement or Remand (</a:t>
            </a:r>
            <a:r>
              <a:rPr lang="en-US" dirty="0" err="1" smtClean="0"/>
              <a:t>Lexecon</a:t>
            </a:r>
            <a:r>
              <a:rPr lang="en-US" dirty="0" smtClean="0"/>
              <a:t> Case) vs. Court</a:t>
            </a:r>
            <a:br>
              <a:rPr lang="en-US" dirty="0" smtClean="0"/>
            </a:br>
            <a:r>
              <a:rPr lang="en-US" dirty="0" smtClean="0"/>
              <a:t>Approved Resolution or Trials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 b="9756"/>
          <a:stretch>
            <a:fillRect/>
          </a:stretch>
        </p:blipFill>
        <p:spPr bwMode="auto">
          <a:xfrm>
            <a:off x="5568778" y="3505200"/>
            <a:ext cx="357522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09600"/>
          </a:xfrm>
        </p:spPr>
        <p:txBody>
          <a:bodyPr/>
          <a:lstStyle/>
          <a:p>
            <a:r>
              <a:rPr lang="en-US" sz="2800" dirty="0" smtClean="0"/>
              <a:t>Pros and Cons of Certification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572000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292225" algn="l"/>
                <a:tab pos="1851025" algn="l"/>
              </a:tabLst>
            </a:pPr>
            <a:r>
              <a:rPr lang="en-US" dirty="0" smtClean="0">
                <a:latin typeface="Helvetica" pitchFamily="34" charset="0"/>
                <a:ea typeface="Calibri" pitchFamily="34" charset="0"/>
                <a:cs typeface="Helvetica" pitchFamily="34" charset="0"/>
              </a:rPr>
              <a:t>Con: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292225" algn="l"/>
                <a:tab pos="1851025" algn="l"/>
              </a:tabLst>
            </a:pPr>
            <a:r>
              <a:rPr lang="en-US" dirty="0" smtClean="0">
                <a:latin typeface="Helvetica" pitchFamily="34" charset="0"/>
                <a:ea typeface="Calibri" pitchFamily="34" charset="0"/>
                <a:cs typeface="Helvetica" pitchFamily="34" charset="0"/>
              </a:rPr>
              <a:t>Rings the dinner bell</a:t>
            </a:r>
            <a:endParaRPr lang="en-US" sz="800" dirty="0" smtClean="0">
              <a:latin typeface="Helvetica" pitchFamily="34" charset="0"/>
              <a:cs typeface="Helvetica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292225" algn="l"/>
                <a:tab pos="1851025" algn="l"/>
              </a:tabLst>
            </a:pPr>
            <a:r>
              <a:rPr lang="en-US" dirty="0" smtClean="0">
                <a:latin typeface="Helvetica" pitchFamily="34" charset="0"/>
                <a:ea typeface="Calibri" pitchFamily="34" charset="0"/>
                <a:cs typeface="Helvetica" pitchFamily="34" charset="0"/>
              </a:rPr>
              <a:t>Makes it easy for less talented/funded Plaintiff’s counsel</a:t>
            </a:r>
            <a:endParaRPr lang="en-US" sz="800" dirty="0" smtClean="0">
              <a:latin typeface="Helvetica" pitchFamily="34" charset="0"/>
              <a:cs typeface="Helvetica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292225" algn="l"/>
                <a:tab pos="1851025" algn="l"/>
              </a:tabLst>
            </a:pPr>
            <a:r>
              <a:rPr lang="en-US" dirty="0" smtClean="0">
                <a:latin typeface="Helvetica" pitchFamily="34" charset="0"/>
                <a:ea typeface="Calibri" pitchFamily="34" charset="0"/>
                <a:cs typeface="Helvetica" pitchFamily="34" charset="0"/>
              </a:rPr>
              <a:t>Allows better talented/well funded Plaintiff’s counsel to control discovery</a:t>
            </a:r>
            <a:endParaRPr lang="en-US" sz="800" dirty="0" smtClean="0">
              <a:latin typeface="Helvetica" pitchFamily="34" charset="0"/>
              <a:cs typeface="Helvetic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92225" algn="l"/>
                <a:tab pos="1851025" algn="l"/>
              </a:tabLst>
            </a:pPr>
            <a:endParaRPr lang="en-US" sz="800" dirty="0" smtClean="0">
              <a:latin typeface="Helvetica" pitchFamily="34" charset="0"/>
              <a:cs typeface="Helvetic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92225" algn="l"/>
                <a:tab pos="1851025" algn="l"/>
              </a:tabLst>
            </a:pPr>
            <a:r>
              <a:rPr lang="en-US" dirty="0" smtClean="0">
                <a:latin typeface="Helvetica" pitchFamily="34" charset="0"/>
                <a:ea typeface="Calibri" pitchFamily="34" charset="0"/>
                <a:cs typeface="Helvetica" pitchFamily="34" charset="0"/>
              </a:rPr>
              <a:t>Pro:		</a:t>
            </a:r>
            <a:endParaRPr lang="en-US" sz="800" dirty="0" smtClean="0">
              <a:latin typeface="Helvetica" pitchFamily="34" charset="0"/>
              <a:cs typeface="Helvetica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292225" algn="l"/>
                <a:tab pos="1851025" algn="l"/>
              </a:tabLst>
            </a:pPr>
            <a:r>
              <a:rPr lang="en-US" dirty="0" smtClean="0">
                <a:latin typeface="Helvetica" pitchFamily="34" charset="0"/>
                <a:ea typeface="Calibri" pitchFamily="34" charset="0"/>
                <a:cs typeface="Helvetica" pitchFamily="34" charset="0"/>
              </a:rPr>
              <a:t>Cost savings</a:t>
            </a:r>
            <a:endParaRPr lang="en-US" sz="800" dirty="0" smtClean="0">
              <a:latin typeface="Helvetica" pitchFamily="34" charset="0"/>
              <a:cs typeface="Helvetica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292225" algn="l"/>
                <a:tab pos="1851025" algn="l"/>
              </a:tabLst>
            </a:pPr>
            <a:r>
              <a:rPr lang="en-US" dirty="0" smtClean="0">
                <a:latin typeface="Helvetica" pitchFamily="34" charset="0"/>
                <a:ea typeface="Calibri" pitchFamily="34" charset="0"/>
                <a:cs typeface="Helvetica" pitchFamily="34" charset="0"/>
              </a:rPr>
              <a:t>Single lead defense counsel </a:t>
            </a:r>
            <a:br>
              <a:rPr lang="en-US" dirty="0" smtClean="0">
                <a:latin typeface="Helvetica" pitchFamily="34" charset="0"/>
                <a:ea typeface="Calibri" pitchFamily="34" charset="0"/>
                <a:cs typeface="Helvetica" pitchFamily="34" charset="0"/>
              </a:rPr>
            </a:br>
            <a:r>
              <a:rPr lang="en-US" dirty="0" smtClean="0">
                <a:latin typeface="Helvetica" pitchFamily="34" charset="0"/>
                <a:ea typeface="Calibri" pitchFamily="34" charset="0"/>
                <a:cs typeface="Helvetica" pitchFamily="34" charset="0"/>
              </a:rPr>
              <a:t>in control (Reduce inconsistency)</a:t>
            </a:r>
            <a:endParaRPr lang="en-US" sz="800" dirty="0" smtClean="0">
              <a:latin typeface="Helvetica" pitchFamily="34" charset="0"/>
              <a:cs typeface="Helvetica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292225" algn="l"/>
                <a:tab pos="1851025" algn="l"/>
              </a:tabLst>
            </a:pPr>
            <a:r>
              <a:rPr lang="en-US" dirty="0" smtClean="0">
                <a:latin typeface="Helvetica" pitchFamily="34" charset="0"/>
                <a:ea typeface="Calibri" pitchFamily="34" charset="0"/>
                <a:cs typeface="Helvetica" pitchFamily="34" charset="0"/>
              </a:rPr>
              <a:t>Insured/client deals with limited</a:t>
            </a:r>
            <a:br>
              <a:rPr lang="en-US" dirty="0" smtClean="0">
                <a:latin typeface="Helvetica" pitchFamily="34" charset="0"/>
                <a:ea typeface="Calibri" pitchFamily="34" charset="0"/>
                <a:cs typeface="Helvetica" pitchFamily="34" charset="0"/>
              </a:rPr>
            </a:br>
            <a:r>
              <a:rPr lang="en-US" dirty="0" smtClean="0">
                <a:latin typeface="Helvetica" pitchFamily="34" charset="0"/>
                <a:ea typeface="Calibri" pitchFamily="34" charset="0"/>
                <a:cs typeface="Helvetica" pitchFamily="34" charset="0"/>
              </a:rPr>
              <a:t>depositions and document requests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57200"/>
            <a:ext cx="2286000" cy="356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148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219200"/>
          </a:xfrm>
        </p:spPr>
        <p:txBody>
          <a:bodyPr/>
          <a:lstStyle/>
          <a:p>
            <a:r>
              <a:rPr lang="en-US" sz="2800" dirty="0" smtClean="0"/>
              <a:t>Transferee Jurisdiction and Judge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981200"/>
            <a:ext cx="5562600" cy="3505200"/>
          </a:xfrm>
        </p:spPr>
        <p:txBody>
          <a:bodyPr/>
          <a:lstStyle/>
          <a:p>
            <a:r>
              <a:rPr lang="en-US" dirty="0" smtClean="0"/>
              <a:t>Suggestions considered from litigants</a:t>
            </a:r>
          </a:p>
          <a:p>
            <a:r>
              <a:rPr lang="en-US" dirty="0" smtClean="0"/>
              <a:t>Selection made by the Panel</a:t>
            </a:r>
          </a:p>
          <a:p>
            <a:r>
              <a:rPr lang="en-US" dirty="0" smtClean="0"/>
              <a:t>Selection may or may not be based on</a:t>
            </a:r>
          </a:p>
          <a:p>
            <a:pPr marL="1200150" lvl="1" indent="-457200">
              <a:buNone/>
            </a:pPr>
            <a:r>
              <a:rPr lang="en-US" dirty="0" smtClean="0"/>
              <a:t>(1) Familiarity with the litigation (already have cases)</a:t>
            </a:r>
          </a:p>
          <a:p>
            <a:pPr marL="1200150" lvl="1" indent="-457200">
              <a:buNone/>
            </a:pPr>
            <a:r>
              <a:rPr lang="en-US" dirty="0" smtClean="0"/>
              <a:t>(2)  Prior experience as transferee Judge</a:t>
            </a:r>
          </a:p>
          <a:p>
            <a:pPr marL="1200150" lvl="1" indent="-457200">
              <a:buNone/>
            </a:pPr>
            <a:r>
              <a:rPr lang="en-US" dirty="0" smtClean="0"/>
              <a:t>(3)  Room on docket</a:t>
            </a:r>
            <a:endParaRPr lang="en-US" dirty="0"/>
          </a:p>
          <a:p>
            <a:pPr marL="1200150" lvl="1" indent="-457200"/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219200"/>
          </a:xfrm>
        </p:spPr>
        <p:txBody>
          <a:bodyPr/>
          <a:lstStyle/>
          <a:p>
            <a:r>
              <a:rPr lang="en-US" sz="2800" dirty="0" smtClean="0"/>
              <a:t>Settlement</a:t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1981200"/>
            <a:ext cx="8001000" cy="3505200"/>
          </a:xfrm>
        </p:spPr>
        <p:txBody>
          <a:bodyPr/>
          <a:lstStyle/>
          <a:p>
            <a:pPr marL="120015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Requires creativity and resourcefulness like any mass tort settlement</a:t>
            </a:r>
          </a:p>
          <a:p>
            <a:pPr marL="1200150" lvl="1" indent="-45720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120015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Use of “sequential” partial settlements </a:t>
            </a:r>
          </a:p>
          <a:p>
            <a:pPr marL="1200150" lvl="1" indent="-45720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 marL="120015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Use of court-appointed “special settlement master”</a:t>
            </a:r>
            <a:endParaRPr lang="en-US" dirty="0"/>
          </a:p>
          <a:p>
            <a:pPr marL="1200150" lvl="1" indent="-457200"/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6330" y="1905000"/>
            <a:ext cx="2947670" cy="376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33400"/>
          </a:xfrm>
        </p:spPr>
        <p:txBody>
          <a:bodyPr/>
          <a:lstStyle/>
          <a:p>
            <a:r>
              <a:rPr lang="en-US" sz="2800" dirty="0" smtClean="0"/>
              <a:t>Case Management Orders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295400"/>
            <a:ext cx="6477000" cy="487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You Must Consider these to be written in STONE</a:t>
            </a:r>
            <a:endParaRPr lang="en-US" dirty="0" smtClean="0"/>
          </a:p>
          <a:p>
            <a:r>
              <a:rPr lang="en-US" b="1" dirty="0" smtClean="0"/>
              <a:t>Initial </a:t>
            </a:r>
            <a:r>
              <a:rPr lang="en-US" b="1" dirty="0" err="1" smtClean="0"/>
              <a:t>CMOs</a:t>
            </a:r>
            <a:r>
              <a:rPr lang="en-US" b="1" dirty="0" smtClean="0"/>
              <a:t>/</a:t>
            </a:r>
            <a:r>
              <a:rPr lang="en-US" b="1" dirty="0" err="1" smtClean="0"/>
              <a:t>PPOs</a:t>
            </a:r>
            <a:r>
              <a:rPr lang="en-US" b="1" dirty="0" smtClean="0"/>
              <a:t> Will Govern:</a:t>
            </a:r>
            <a:endParaRPr lang="en-US" dirty="0" smtClean="0"/>
          </a:p>
          <a:p>
            <a:pPr lvl="1"/>
            <a:r>
              <a:rPr lang="en-US" dirty="0" smtClean="0"/>
              <a:t>Rules for complaints and answers</a:t>
            </a:r>
          </a:p>
          <a:p>
            <a:pPr lvl="1"/>
            <a:r>
              <a:rPr lang="en-US" dirty="0" smtClean="0"/>
              <a:t>Which attorneys will lead the litigation</a:t>
            </a:r>
          </a:p>
          <a:p>
            <a:pPr lvl="1"/>
            <a:r>
              <a:rPr lang="en-US" dirty="0" smtClean="0"/>
              <a:t>Scheduling and pace of the litigation</a:t>
            </a:r>
          </a:p>
          <a:p>
            <a:pPr lvl="1"/>
            <a:r>
              <a:rPr lang="en-US" dirty="0" smtClean="0"/>
              <a:t>Discovery timing and parameters</a:t>
            </a:r>
          </a:p>
          <a:p>
            <a:r>
              <a:rPr lang="en-US" b="1" dirty="0" smtClean="0"/>
              <a:t>Opportunity to:</a:t>
            </a:r>
            <a:endParaRPr lang="en-US" dirty="0" smtClean="0"/>
          </a:p>
          <a:p>
            <a:pPr lvl="1"/>
            <a:r>
              <a:rPr lang="en-US" dirty="0" smtClean="0"/>
              <a:t>Obtain as much information as possible</a:t>
            </a:r>
            <a:br>
              <a:rPr lang="en-US" dirty="0" smtClean="0"/>
            </a:br>
            <a:r>
              <a:rPr lang="en-US" dirty="0" smtClean="0"/>
              <a:t>from plaintiffs</a:t>
            </a:r>
          </a:p>
          <a:p>
            <a:pPr lvl="1"/>
            <a:r>
              <a:rPr lang="en-US" dirty="0" smtClean="0"/>
              <a:t>Control cost of the litigation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3F3F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
  </Template>
  <TotalTime>0</TotalTime>
  <Words>933</Words>
  <Application>Microsoft Office PowerPoint</Application>
  <PresentationFormat>On-screen Show (4:3)</PresentationFormat>
  <Paragraphs>183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Fifty States, One Court:</vt:lpstr>
      <vt:lpstr>Slide 2</vt:lpstr>
      <vt:lpstr>Slide 3</vt:lpstr>
      <vt:lpstr>Criteria for Certification </vt:lpstr>
      <vt:lpstr>Contrast to Class Action</vt:lpstr>
      <vt:lpstr>Pros and Cons of Certification</vt:lpstr>
      <vt:lpstr>Transferee Jurisdiction and Judge</vt:lpstr>
      <vt:lpstr>Settlement </vt:lpstr>
      <vt:lpstr>Case Management Orders</vt:lpstr>
      <vt:lpstr>Case Management Orders:  Complaints and Answers</vt:lpstr>
      <vt:lpstr>Case Management Orders: Complaints and Answers</vt:lpstr>
      <vt:lpstr>Case Management Orders: Complaints and Answers</vt:lpstr>
      <vt:lpstr>Case Management Orders: Discovery</vt:lpstr>
      <vt:lpstr>Case Management Orders:  Plaintiff’s Fact Sheet</vt:lpstr>
      <vt:lpstr>Case Management Orders:  Plaintiff’s Fact Sheet</vt:lpstr>
      <vt:lpstr>Coordination Order</vt:lpstr>
      <vt:lpstr>Later Case Management Orders</vt:lpstr>
      <vt:lpstr>Case Evaluation:  Multifunctional Data Systems</vt:lpstr>
      <vt:lpstr>Case Evaluation:  Extractable Data</vt:lpstr>
      <vt:lpstr>Case Evaluation:  From Data to Report</vt:lpstr>
      <vt:lpstr>Litigation-Wide Issues</vt:lpstr>
      <vt:lpstr>Challenges of the Claim Professional</vt:lpstr>
      <vt:lpstr>Lessons Learned</vt:lpstr>
      <vt:lpstr>Slide 24</vt:lpstr>
      <vt:lpstr>Slide 25</vt:lpstr>
    </vt:vector>
  </TitlesOfParts>
  <Company>
 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subject/>
  <dc:creator/>
  <cp:keywords/>
  <dc:description/>
  <cp:lastModifiedBy>Hannah Means</cp:lastModifiedBy>
  <cp:revision>13</cp:revision>
  <dcterms:created xsi:type="dcterms:W3CDTF">2016-09-13T17:18:49Z</dcterms:created>
  <dcterms:modified xsi:type="dcterms:W3CDTF">2016-10-28T20:28:01Z</dcterms:modified>
  <cp:category/>
  <cp:contentType/>
  <cp:contentStatus/>
  <cp:version>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1439751568</vt:i4>
  </property>
  <property fmtid="{D5CDD505-2E9C-101B-9397-08002B2CF9AE}" pid="3" name="_NewReviewCycle">
    <vt:lpwstr/>
  </property>
  <property fmtid="{D5CDD505-2E9C-101B-9397-08002B2CF9AE}" pid="4" name="_EmailSubject">
    <vt:lpwstr>MDL presentation slides--final version</vt:lpwstr>
  </property>
  <property fmtid="{D5CDD505-2E9C-101B-9397-08002B2CF9AE}" pid="5" name="_AuthorEmail">
    <vt:lpwstr>christina.stewart@dinsmore.com</vt:lpwstr>
  </property>
  <property fmtid="{D5CDD505-2E9C-101B-9397-08002B2CF9AE}" pid="6" name="_AuthorEmailDisplayName">
    <vt:lpwstr>Stewart, Christina H.</vt:lpwstr>
  </property>
  <property fmtid="{D5CDD505-2E9C-101B-9397-08002B2CF9AE}" pid="7" name="_PreviousAdHocReviewCycleID">
    <vt:i4>-1506710158</vt:i4>
  </property>
</Properties>
</file>