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87" r:id="rId2"/>
  </p:sldMasterIdLst>
  <p:notesMasterIdLst>
    <p:notesMasterId r:id="rId59"/>
  </p:notesMasterIdLst>
  <p:handoutMasterIdLst>
    <p:handoutMasterId r:id="rId60"/>
  </p:handoutMasterIdLst>
  <p:sldIdLst>
    <p:sldId id="281" r:id="rId3"/>
    <p:sldId id="528" r:id="rId4"/>
    <p:sldId id="529" r:id="rId5"/>
    <p:sldId id="530" r:id="rId6"/>
    <p:sldId id="374" r:id="rId7"/>
    <p:sldId id="523" r:id="rId8"/>
    <p:sldId id="353" r:id="rId9"/>
    <p:sldId id="456" r:id="rId10"/>
    <p:sldId id="388" r:id="rId11"/>
    <p:sldId id="468" r:id="rId12"/>
    <p:sldId id="469" r:id="rId13"/>
    <p:sldId id="409" r:id="rId14"/>
    <p:sldId id="470" r:id="rId15"/>
    <p:sldId id="522" r:id="rId16"/>
    <p:sldId id="505" r:id="rId17"/>
    <p:sldId id="506" r:id="rId18"/>
    <p:sldId id="507" r:id="rId19"/>
    <p:sldId id="508" r:id="rId20"/>
    <p:sldId id="509" r:id="rId21"/>
    <p:sldId id="479" r:id="rId22"/>
    <p:sldId id="495" r:id="rId23"/>
    <p:sldId id="496" r:id="rId24"/>
    <p:sldId id="497" r:id="rId25"/>
    <p:sldId id="498" r:id="rId26"/>
    <p:sldId id="503" r:id="rId27"/>
    <p:sldId id="500" r:id="rId28"/>
    <p:sldId id="501" r:id="rId29"/>
    <p:sldId id="502" r:id="rId30"/>
    <p:sldId id="499" r:id="rId31"/>
    <p:sldId id="504" r:id="rId32"/>
    <p:sldId id="527" r:id="rId33"/>
    <p:sldId id="480" r:id="rId34"/>
    <p:sldId id="511" r:id="rId35"/>
    <p:sldId id="515" r:id="rId36"/>
    <p:sldId id="512" r:id="rId37"/>
    <p:sldId id="516" r:id="rId38"/>
    <p:sldId id="513" r:id="rId39"/>
    <p:sldId id="518" r:id="rId40"/>
    <p:sldId id="519" r:id="rId41"/>
    <p:sldId id="514" r:id="rId42"/>
    <p:sldId id="424" r:id="rId43"/>
    <p:sldId id="483" r:id="rId44"/>
    <p:sldId id="524" r:id="rId45"/>
    <p:sldId id="490" r:id="rId46"/>
    <p:sldId id="482" r:id="rId47"/>
    <p:sldId id="525" r:id="rId48"/>
    <p:sldId id="484" r:id="rId49"/>
    <p:sldId id="485" r:id="rId50"/>
    <p:sldId id="486" r:id="rId51"/>
    <p:sldId id="487" r:id="rId52"/>
    <p:sldId id="526" r:id="rId53"/>
    <p:sldId id="520" r:id="rId54"/>
    <p:sldId id="532" r:id="rId55"/>
    <p:sldId id="521" r:id="rId56"/>
    <p:sldId id="288" r:id="rId57"/>
    <p:sldId id="531"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111"/>
    <a:srgbClr val="151515"/>
    <a:srgbClr val="212121"/>
    <a:srgbClr val="009AE2"/>
    <a:srgbClr val="B4D4DA"/>
    <a:srgbClr val="8CC1D4"/>
    <a:srgbClr val="1B7BC0"/>
    <a:srgbClr val="B95708"/>
    <a:srgbClr val="D16D0B"/>
    <a:srgbClr val="EC6F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68592" autoAdjust="0"/>
  </p:normalViewPr>
  <p:slideViewPr>
    <p:cSldViewPr>
      <p:cViewPr>
        <p:scale>
          <a:sx n="70" d="100"/>
          <a:sy n="70" d="100"/>
        </p:scale>
        <p:origin x="-1810" y="346"/>
      </p:cViewPr>
      <p:guideLst>
        <p:guide orient="horz" pos="2160"/>
        <p:guide pos="2880"/>
      </p:guideLst>
    </p:cSldViewPr>
  </p:slideViewPr>
  <p:notesTextViewPr>
    <p:cViewPr>
      <p:scale>
        <a:sx n="100" d="100"/>
        <a:sy n="100" d="100"/>
      </p:scale>
      <p:origin x="0" y="792"/>
    </p:cViewPr>
  </p:notesTextViewPr>
  <p:sorterViewPr>
    <p:cViewPr>
      <p:scale>
        <a:sx n="66" d="100"/>
        <a:sy n="66" d="100"/>
      </p:scale>
      <p:origin x="0" y="168"/>
    </p:cViewPr>
  </p:sorterViewPr>
  <p:notesViewPr>
    <p:cSldViewPr>
      <p:cViewPr varScale="1">
        <p:scale>
          <a:sx n="67" d="100"/>
          <a:sy n="67" d="100"/>
        </p:scale>
        <p:origin x="-3120"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37C2BF-ED82-B248-8B99-C839F8509A28}" type="datetimeFigureOut">
              <a:rPr lang="en-US" smtClean="0"/>
              <a:pPr/>
              <a:t>5/4/2017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0687F1-6458-FE41-9928-BCA408B76F10}" type="slidenum">
              <a:rPr lang="en-US" smtClean="0"/>
              <a:pPr/>
              <a:t>‹#›</a:t>
            </a:fld>
            <a:endParaRPr lang="en-US" dirty="0"/>
          </a:p>
        </p:txBody>
      </p:sp>
    </p:spTree>
    <p:extLst>
      <p:ext uri="{BB962C8B-B14F-4D97-AF65-F5344CB8AC3E}">
        <p14:creationId xmlns:p14="http://schemas.microsoft.com/office/powerpoint/2010/main" val="3233435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75B110-B23F-454B-A28D-E027B1CEAC7B}" type="datetimeFigureOut">
              <a:rPr lang="en-US" smtClean="0"/>
              <a:pPr/>
              <a:t>5/4/2017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1076EB-A90E-E446-9675-7EE89FDF1859}" type="slidenum">
              <a:rPr lang="en-US" smtClean="0"/>
              <a:pPr/>
              <a:t>‹#›</a:t>
            </a:fld>
            <a:endParaRPr lang="en-US" dirty="0"/>
          </a:p>
        </p:txBody>
      </p:sp>
    </p:spTree>
    <p:extLst>
      <p:ext uri="{BB962C8B-B14F-4D97-AF65-F5344CB8AC3E}">
        <p14:creationId xmlns:p14="http://schemas.microsoft.com/office/powerpoint/2010/main" val="176555457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Slide Number Placeholder 3"/>
          <p:cNvSpPr>
            <a:spLocks noGrp="1"/>
          </p:cNvSpPr>
          <p:nvPr>
            <p:ph type="sldNum" sz="quarter" idx="10"/>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Issued June 27, 2014, updated July 1, 2014</a:t>
            </a:r>
          </a:p>
          <a:p>
            <a:endParaRPr lang="en-US" dirty="0" smtClean="0"/>
          </a:p>
          <a:p>
            <a:endParaRPr lang="en-US" dirty="0"/>
          </a:p>
          <a:p>
            <a:r>
              <a:rPr lang="en-US" dirty="0" smtClean="0"/>
              <a:t>The </a:t>
            </a:r>
            <a:r>
              <a:rPr lang="en-US" dirty="0" err="1" smtClean="0"/>
              <a:t>Havex</a:t>
            </a:r>
            <a:r>
              <a:rPr lang="en-US" dirty="0" smtClean="0"/>
              <a:t> </a:t>
            </a:r>
            <a:r>
              <a:rPr lang="en-US" dirty="0" err="1" smtClean="0"/>
              <a:t>trojan</a:t>
            </a:r>
            <a:r>
              <a:rPr lang="en-US" dirty="0" smtClean="0"/>
              <a:t> is a form of malware that is used by hackers to gather information about a system (access controls, vulnerabilities) and report that information back to the hackers.</a:t>
            </a:r>
            <a:endParaRPr lang="en-US" dirty="0"/>
          </a:p>
        </p:txBody>
      </p:sp>
      <p:sp>
        <p:nvSpPr>
          <p:cNvPr id="4" name="Slide Number Placeholder 3"/>
          <p:cNvSpPr>
            <a:spLocks noGrp="1"/>
          </p:cNvSpPr>
          <p:nvPr>
            <p:ph type="sldNum" sz="quarter" idx="10"/>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sp>
      <p:sp>
        <p:nvSpPr>
          <p:cNvPr id="6" name="Notes Placeholder 5"/>
          <p:cNvSpPr>
            <a:spLocks noGrp="1"/>
          </p:cNvSpPr>
          <p:nvPr>
            <p:ph type="body" idx="1"/>
          </p:nvPr>
        </p:nvSpPr>
        <p:spPr/>
        <p:txBody>
          <a:bodyPr/>
          <a:lstStyle/>
          <a:p>
            <a:r>
              <a:rPr lang="en-US" dirty="0" smtClean="0"/>
              <a:t>Issued December 10, 2014, updated December 9, 2016</a:t>
            </a:r>
          </a:p>
          <a:p>
            <a:endParaRPr lang="en-US" dirty="0"/>
          </a:p>
          <a:p>
            <a:r>
              <a:rPr lang="en-US" dirty="0"/>
              <a:t>This alert relates to the Black Energy virus</a:t>
            </a:r>
          </a:p>
          <a:p>
            <a:endParaRPr lang="en-US" dirty="0"/>
          </a:p>
          <a:p>
            <a:r>
              <a:rPr lang="en-US" dirty="0"/>
              <a:t>This virus allows for information sharing (like </a:t>
            </a:r>
            <a:r>
              <a:rPr lang="en-US" dirty="0" err="1"/>
              <a:t>Havex</a:t>
            </a:r>
            <a:r>
              <a:rPr lang="en-US" dirty="0"/>
              <a:t>), delivery of other malware, and remote control</a:t>
            </a:r>
          </a:p>
          <a:p>
            <a:endParaRPr lang="en-US" dirty="0"/>
          </a:p>
          <a:p>
            <a:r>
              <a:rPr lang="en-US" dirty="0"/>
              <a:t>The alert was originally issued in 2011</a:t>
            </a:r>
          </a:p>
          <a:p>
            <a:endParaRPr lang="en-US" dirty="0"/>
          </a:p>
          <a:p>
            <a:r>
              <a:rPr lang="en-US" dirty="0"/>
              <a:t>The alert was recently updated because the virus was found to be present in systems that were part of the Ukraine attack.</a:t>
            </a:r>
          </a:p>
          <a:p>
            <a:endParaRPr lang="en-US" dirty="0" smtClean="0"/>
          </a:p>
          <a:p>
            <a:r>
              <a:rPr lang="en-US" dirty="0" smtClean="0"/>
              <a:t> </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95800"/>
            <a:ext cx="5486400" cy="4114800"/>
          </a:xfrm>
        </p:spPr>
        <p:txBody>
          <a:bodyPr/>
          <a:lstStyle/>
          <a:p>
            <a:pPr marL="0" indent="0">
              <a:buNone/>
            </a:pPr>
            <a:r>
              <a:rPr lang="en-US" sz="1200" dirty="0" smtClean="0"/>
              <a:t>(March 18, 2016)</a:t>
            </a:r>
          </a:p>
          <a:p>
            <a:pPr marL="0" indent="0">
              <a:buNone/>
            </a:pPr>
            <a:endParaRPr lang="en-US" dirty="0"/>
          </a:p>
          <a:p>
            <a:pPr marL="0" indent="0">
              <a:buNone/>
            </a:pPr>
            <a:r>
              <a:rPr lang="en-US" dirty="0" smtClean="0"/>
              <a:t>Although the comments on the </a:t>
            </a:r>
            <a:r>
              <a:rPr lang="en-US" dirty="0" err="1" smtClean="0"/>
              <a:t>NOPR</a:t>
            </a:r>
            <a:r>
              <a:rPr lang="en-US" dirty="0" smtClean="0"/>
              <a:t> were skeptical that supply chain issues were a real risk to electric reliability, the </a:t>
            </a:r>
            <a:r>
              <a:rPr lang="en-US" dirty="0" err="1" smtClean="0"/>
              <a:t>cyber attack</a:t>
            </a:r>
            <a:r>
              <a:rPr lang="en-US" dirty="0" smtClean="0"/>
              <a:t> on the Ukraine Power Grid in December 2015, which occurred after FERC had received comments on the </a:t>
            </a:r>
            <a:r>
              <a:rPr lang="en-US" dirty="0" err="1" smtClean="0"/>
              <a:t>NOPR</a:t>
            </a:r>
            <a:endParaRPr lang="en-US" dirty="0" smtClean="0"/>
          </a:p>
          <a:p>
            <a:pPr marL="0" indent="0">
              <a:buNone/>
            </a:pPr>
            <a:endParaRPr lang="en-US" sz="1200" dirty="0"/>
          </a:p>
          <a:p>
            <a:pPr marL="0" indent="0">
              <a:buNone/>
            </a:pPr>
            <a:r>
              <a:rPr lang="en-US" dirty="0" smtClean="0"/>
              <a:t>And while the Ukraine incident couldn’t technically be considered a supply chain issue, elements of this multi layered  “blended” attack  showed the potential for a similar supply chain attack.  This is especially true with respect to the use of malware for </a:t>
            </a:r>
            <a:r>
              <a:rPr lang="en-US" dirty="0" err="1" smtClean="0"/>
              <a:t>surveilance</a:t>
            </a:r>
            <a:r>
              <a:rPr lang="en-US" dirty="0" smtClean="0"/>
              <a:t> and theft of access credentials and the disruptive use of remote access and remote control of operating technology.</a:t>
            </a:r>
          </a:p>
          <a:p>
            <a:pPr marL="0" indent="0">
              <a:buNone/>
            </a:pPr>
            <a:endParaRPr lang="en-US" sz="1200" dirty="0"/>
          </a:p>
          <a:p>
            <a:pPr marL="0" indent="0">
              <a:buNone/>
            </a:pPr>
            <a:r>
              <a:rPr lang="en-US" dirty="0" smtClean="0"/>
              <a:t>Moreover, by this report from NERC’s Electric –Information Sharing and Analysis Center, many of the mitigation measures recommended to counter a Ukraine style attack relate to the supply chain.</a:t>
            </a:r>
            <a:endParaRPr lang="en-US" sz="1200" dirty="0" smtClean="0"/>
          </a:p>
        </p:txBody>
      </p:sp>
      <p:sp>
        <p:nvSpPr>
          <p:cNvPr id="4" name="Slide Number Placeholder 3"/>
          <p:cNvSpPr>
            <a:spLocks noGrp="1"/>
          </p:cNvSpPr>
          <p:nvPr>
            <p:ph type="sldNum" sz="quarter" idx="10"/>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Order 829 was really about the approval of the Version 6 CIP standards – FERC shoe-horned the supply chain issue in the NOPR</a:t>
            </a:r>
          </a:p>
          <a:p>
            <a:endParaRPr lang="en-US" dirty="0" smtClean="0"/>
          </a:p>
          <a:p>
            <a:pPr>
              <a:buNone/>
            </a:pPr>
            <a:r>
              <a:rPr lang="en-US" sz="1200" dirty="0" smtClean="0"/>
              <a:t>Objective 1: Software Integrity and Authenticity</a:t>
            </a:r>
          </a:p>
          <a:p>
            <a:r>
              <a:rPr lang="en-US" sz="1200" dirty="0" smtClean="0"/>
              <a:t>Verify identity of software publisher; Verify integrity of software and patches prior to installation; Avoid “Watering Hole” Attack</a:t>
            </a:r>
          </a:p>
          <a:p>
            <a:endParaRPr lang="en-US" sz="1200" dirty="0" smtClean="0"/>
          </a:p>
          <a:p>
            <a:pPr>
              <a:buNone/>
            </a:pPr>
            <a:r>
              <a:rPr lang="en-US" sz="1200" dirty="0" smtClean="0"/>
              <a:t>Objective 2: Vendor Remote Access</a:t>
            </a:r>
          </a:p>
          <a:p>
            <a:r>
              <a:rPr lang="en-US" sz="1200" dirty="0" smtClean="0"/>
              <a:t>Logging and controlling all third-party initiated remote access sessions; User initiated and machine-to-machine remote access; Theft of credentials and remote persistent connections were central to Ukraine Attack</a:t>
            </a:r>
          </a:p>
          <a:p>
            <a:endParaRPr lang="en-US" sz="1200" dirty="0" smtClean="0"/>
          </a:p>
          <a:p>
            <a:pPr>
              <a:buNone/>
            </a:pPr>
            <a:r>
              <a:rPr lang="en-US" dirty="0" smtClean="0"/>
              <a:t>Objective 3: Information System Planning</a:t>
            </a:r>
          </a:p>
          <a:p>
            <a:r>
              <a:rPr lang="en-US" dirty="0" smtClean="0"/>
              <a:t>Include security considerations as part of IS planning; Document role of CIP Senior Manager; BlackEnergy Malware alert – “minimize network exposure for all control system devices/subsystems”;  Ukraine incident – strategic technology refreshes</a:t>
            </a:r>
          </a:p>
          <a:p>
            <a:endParaRPr lang="en-US" dirty="0" smtClean="0"/>
          </a:p>
          <a:p>
            <a:pPr marL="0" indent="0">
              <a:buNone/>
            </a:pPr>
            <a:r>
              <a:rPr lang="en-US" dirty="0" smtClean="0"/>
              <a:t>Objective 4: Vendor Risk Management and Procurement Controls</a:t>
            </a:r>
          </a:p>
          <a:p>
            <a:r>
              <a:rPr lang="en-US" dirty="0" smtClean="0"/>
              <a:t>Verification of security concepts in future contracts; Security event notification and coordinated incident response; Personnel termination Vulnerability disclosures</a:t>
            </a:r>
          </a:p>
          <a:p>
            <a:endParaRPr lang="en-US" dirty="0"/>
          </a:p>
        </p:txBody>
      </p:sp>
      <p:sp>
        <p:nvSpPr>
          <p:cNvPr id="4" name="Slide Number Placeholder 3"/>
          <p:cNvSpPr>
            <a:spLocks noGrp="1"/>
          </p:cNvSpPr>
          <p:nvPr>
            <p:ph type="sldNum" sz="quarter" idx="10"/>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p:spPr>
        <p:txBody>
          <a:bodyPr/>
          <a:lstStyle/>
          <a:p>
            <a:r>
              <a:rPr lang="en-US" sz="1600" dirty="0" smtClean="0"/>
              <a:t>As I mentioned above, many of NERC’s standards already addressed aspects of supply chain issues, but this slide identifies the gaps that FERC sought to fill</a:t>
            </a:r>
          </a:p>
          <a:p>
            <a:endParaRPr lang="en-US" sz="1200" dirty="0" smtClean="0"/>
          </a:p>
          <a:p>
            <a:r>
              <a:rPr lang="en-US" sz="1200" dirty="0" smtClean="0"/>
              <a:t>CIP-007 R2 – patch management</a:t>
            </a:r>
          </a:p>
          <a:p>
            <a:r>
              <a:rPr lang="en-US" sz="1200" dirty="0" smtClean="0"/>
              <a:t>CIP-004 R3 – Background checks (“personnel</a:t>
            </a:r>
            <a:r>
              <a:rPr lang="en-US" sz="1200" baseline="0" dirty="0" smtClean="0"/>
              <a:t> risk assessments”)</a:t>
            </a:r>
            <a:r>
              <a:rPr lang="en-US" sz="1200" dirty="0" smtClean="0"/>
              <a:t> even for vendors and contractors</a:t>
            </a:r>
          </a:p>
          <a:p>
            <a:endParaRPr lang="en-US" sz="1200" dirty="0" smtClean="0"/>
          </a:p>
          <a:p>
            <a:r>
              <a:rPr lang="en-US" sz="1200" dirty="0" smtClean="0"/>
              <a:t>CIP-005 R2 – Protections for remote access</a:t>
            </a:r>
          </a:p>
          <a:p>
            <a:endParaRPr lang="en-US" sz="1200" dirty="0" smtClean="0"/>
          </a:p>
          <a:p>
            <a:r>
              <a:rPr lang="en-US" sz="1200" dirty="0" smtClean="0"/>
              <a:t>CIP-010</a:t>
            </a:r>
            <a:r>
              <a:rPr lang="en-US" sz="1200" baseline="0" dirty="0" smtClean="0"/>
              <a:t> – Change management</a:t>
            </a:r>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last fall, NERC has undertaken an effort to start development of a supply chain risk management standard in response to FERC’s directive.</a:t>
            </a:r>
          </a:p>
          <a:p>
            <a:endParaRPr lang="en-US" dirty="0"/>
          </a:p>
          <a:p>
            <a:r>
              <a:rPr lang="en-US" dirty="0" smtClean="0"/>
              <a:t>They convened a drafting team.</a:t>
            </a:r>
          </a:p>
          <a:p>
            <a:endParaRPr lang="en-US" dirty="0"/>
          </a:p>
          <a:p>
            <a:r>
              <a:rPr lang="en-US" dirty="0" smtClean="0"/>
              <a:t>One of the things to notice on this list is that the team is comprised exclusively of utilities.  On the one hand that makes sense, since they must buy the hardware and software used in the bulk electric system.  But unlike other NERC standards which focus on utility operations, this standard will affect the utilities’ relationships with their suppliers, vendors, manufacturers, integrators, and there is no direct representation on the drafting team for those entities.</a:t>
            </a:r>
          </a:p>
          <a:p>
            <a:endParaRPr lang="en-US" dirty="0"/>
          </a:p>
          <a:p>
            <a:r>
              <a:rPr lang="en-US" dirty="0" smtClean="0"/>
              <a:t>Nevertheless, I understand that the team has allowed participation by outside observers and </a:t>
            </a:r>
            <a:r>
              <a:rPr lang="en-US" dirty="0" err="1" smtClean="0"/>
              <a:t>ACEC</a:t>
            </a:r>
            <a:r>
              <a:rPr lang="en-US" dirty="0" smtClean="0"/>
              <a:t> have been active in the process as an observer.  You’ll also note that NERC convened a technical conference to solicit views from entities outside the standards drafting.</a:t>
            </a:r>
          </a:p>
          <a:p>
            <a:endParaRPr lang="en-US" dirty="0"/>
          </a:p>
          <a:p>
            <a:r>
              <a:rPr lang="en-US" dirty="0" smtClean="0"/>
              <a:t>Nevertheless, in March, NERC posted the first draft of the standard for ballot, and it only received a 11%  vote.  Although the draft not expected to pass on the first ballot, this is  very low.</a:t>
            </a:r>
            <a:endParaRPr lang="en-US" dirty="0"/>
          </a:p>
        </p:txBody>
      </p:sp>
      <p:sp>
        <p:nvSpPr>
          <p:cNvPr id="4" name="Slide Number Placeholder 3"/>
          <p:cNvSpPr>
            <a:spLocks noGrp="1"/>
          </p:cNvSpPr>
          <p:nvPr>
            <p:ph type="sldNum" sz="quarter" idx="10"/>
          </p:nvPr>
        </p:nvSpPr>
        <p:spPr/>
        <p:txBody>
          <a:bodyPr/>
          <a:lstStyle/>
          <a:p>
            <a:fld id="{E61076EB-A90E-E446-9675-7EE89FDF1859}" type="slidenum">
              <a:rPr lang="en-US" smtClean="0"/>
              <a:pPr/>
              <a:t>15</a:t>
            </a:fld>
            <a:endParaRPr lang="en-US" dirty="0"/>
          </a:p>
        </p:txBody>
      </p:sp>
    </p:spTree>
    <p:extLst>
      <p:ext uri="{BB962C8B-B14F-4D97-AF65-F5344CB8AC3E}">
        <p14:creationId xmlns:p14="http://schemas.microsoft.com/office/powerpoint/2010/main" val="3307983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 list of reasons why the stakeholders voted no to the first draft.</a:t>
            </a:r>
          </a:p>
          <a:p>
            <a:endParaRPr lang="en-US" baseline="0" dirty="0" smtClean="0"/>
          </a:p>
          <a:p>
            <a:r>
              <a:rPr lang="en-US" baseline="0" dirty="0" smtClean="0"/>
              <a:t>Much if the concern had to do with scope  (existing vs future contracts), and whether the standard was appropriately risk based</a:t>
            </a:r>
          </a:p>
          <a:p>
            <a:endParaRPr lang="en-US" baseline="0" dirty="0" smtClean="0"/>
          </a:p>
          <a:p>
            <a:r>
              <a:rPr lang="en-US" baseline="0" dirty="0" smtClean="0"/>
              <a:t>But it was apparent that underlying all of the comments was a general skepticism as to whether a supply chain risk management standard is really needed</a:t>
            </a:r>
            <a:endParaRPr lang="en-US" dirty="0"/>
          </a:p>
        </p:txBody>
      </p:sp>
      <p:sp>
        <p:nvSpPr>
          <p:cNvPr id="4" name="Slide Number Placeholder 3"/>
          <p:cNvSpPr>
            <a:spLocks noGrp="1"/>
          </p:cNvSpPr>
          <p:nvPr>
            <p:ph type="sldNum" sz="quarter" idx="10"/>
          </p:nvPr>
        </p:nvSpPr>
        <p:spPr/>
        <p:txBody>
          <a:bodyPr/>
          <a:lstStyle/>
          <a:p>
            <a:fld id="{E61076EB-A90E-E446-9675-7EE89FDF1859}" type="slidenum">
              <a:rPr lang="en-US" smtClean="0"/>
              <a:pPr/>
              <a:t>16</a:t>
            </a:fld>
            <a:endParaRPr lang="en-US" dirty="0"/>
          </a:p>
        </p:txBody>
      </p:sp>
    </p:spTree>
    <p:extLst>
      <p:ext uri="{BB962C8B-B14F-4D97-AF65-F5344CB8AC3E}">
        <p14:creationId xmlns:p14="http://schemas.microsoft.com/office/powerpoint/2010/main" val="3438604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drafting team is currently working on a second draft of the standard.  Much of the changes are for the benefit of the utilities who will need to comply with the standard, but a number of changes also benefit suppliers.</a:t>
            </a:r>
          </a:p>
          <a:p>
            <a:endParaRPr lang="en-US" baseline="0" dirty="0" smtClean="0"/>
          </a:p>
          <a:p>
            <a:r>
              <a:rPr lang="en-US" baseline="0" dirty="0" smtClean="0"/>
              <a:t>-reduce scope to exclude low-impact BES cyber systems</a:t>
            </a:r>
          </a:p>
          <a:p>
            <a:r>
              <a:rPr lang="en-US" baseline="0" dirty="0" smtClean="0"/>
              <a:t>- Requiring coordination to KNOWN vulnerabilities.</a:t>
            </a:r>
            <a:endParaRPr lang="en-US" dirty="0"/>
          </a:p>
        </p:txBody>
      </p:sp>
      <p:sp>
        <p:nvSpPr>
          <p:cNvPr id="4" name="Slide Number Placeholder 3"/>
          <p:cNvSpPr>
            <a:spLocks noGrp="1"/>
          </p:cNvSpPr>
          <p:nvPr>
            <p:ph type="sldNum" sz="quarter" idx="10"/>
          </p:nvPr>
        </p:nvSpPr>
        <p:spPr/>
        <p:txBody>
          <a:bodyPr/>
          <a:lstStyle/>
          <a:p>
            <a:fld id="{E61076EB-A90E-E446-9675-7EE89FDF1859}" type="slidenum">
              <a:rPr lang="en-US" smtClean="0"/>
              <a:pPr/>
              <a:t>17</a:t>
            </a:fld>
            <a:endParaRPr lang="en-US" dirty="0"/>
          </a:p>
        </p:txBody>
      </p:sp>
    </p:spTree>
    <p:extLst>
      <p:ext uri="{BB962C8B-B14F-4D97-AF65-F5344CB8AC3E}">
        <p14:creationId xmlns:p14="http://schemas.microsoft.com/office/powerpoint/2010/main" val="263975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Requirement 2</a:t>
            </a:r>
          </a:p>
          <a:p>
            <a:endParaRPr lang="en-US" dirty="0" smtClean="0"/>
          </a:p>
          <a:p>
            <a:pPr marL="171450" indent="-171450">
              <a:buFontTx/>
              <a:buChar char="-"/>
            </a:pPr>
            <a:r>
              <a:rPr lang="en-US" dirty="0" smtClean="0"/>
              <a:t>No abrogation of</a:t>
            </a:r>
            <a:r>
              <a:rPr lang="en-US" baseline="0" dirty="0" smtClean="0"/>
              <a:t> existing contracts</a:t>
            </a:r>
          </a:p>
          <a:p>
            <a:pPr marL="171450" indent="-171450">
              <a:buFontTx/>
              <a:buChar char="-"/>
            </a:pPr>
            <a:r>
              <a:rPr lang="en-US" baseline="0" dirty="0" smtClean="0"/>
              <a:t>Utilities are not held to ensuring the specific terms of their supply contracts match their supply chain risk management plan – it’s only important that you try.</a:t>
            </a:r>
          </a:p>
          <a:p>
            <a:pPr marL="171450" indent="-171450">
              <a:buFontTx/>
              <a:buChar char="-"/>
            </a:pPr>
            <a:endParaRPr lang="en-US" baseline="0" dirty="0" smtClean="0"/>
          </a:p>
          <a:p>
            <a:pPr marL="628650" lvl="1" indent="-171450">
              <a:buFontTx/>
              <a:buChar char="-"/>
            </a:pPr>
            <a:r>
              <a:rPr lang="en-US" baseline="0" dirty="0" smtClean="0"/>
              <a:t>SO UNDER THESE STANDARDS WHEN YOU ARE NEGOTIATING NEW CONTRACTS WITH UTILITIES, YOU ARE LIKELY TO ENCOUNTER UTILITIES WHO WILL STRICTLY ADHERE TO THEIR PLANS AND THOSE WHO MAY BE LESS STRICT.</a:t>
            </a:r>
          </a:p>
          <a:p>
            <a:pPr marL="628650" lvl="1" indent="-171450">
              <a:buFontTx/>
              <a:buChar char="-"/>
            </a:pPr>
            <a:endParaRPr lang="en-US" dirty="0"/>
          </a:p>
          <a:p>
            <a:pPr marL="628650" lvl="1" indent="-171450">
              <a:buFontTx/>
              <a:buChar char="-"/>
            </a:pPr>
            <a:endParaRPr lang="en-US" baseline="0" dirty="0" smtClean="0"/>
          </a:p>
          <a:p>
            <a:pPr marL="628650" lvl="1" indent="-171450">
              <a:buFontTx/>
              <a:buChar char="-"/>
            </a:pPr>
            <a:endParaRPr lang="en-US" dirty="0"/>
          </a:p>
          <a:p>
            <a:r>
              <a:rPr lang="en-US" dirty="0" smtClean="0"/>
              <a:t>CIP-010-3 – Verify Identity of software source and integrity of the software as part of the change management process</a:t>
            </a:r>
          </a:p>
          <a:p>
            <a:endParaRPr lang="en-US" dirty="0"/>
          </a:p>
          <a:p>
            <a:r>
              <a:rPr lang="en-US" dirty="0" smtClean="0"/>
              <a:t>CIP-005-6 – monitor and disable vendor remote access sessions as part of remote access management</a:t>
            </a:r>
            <a:endParaRPr lang="en-US" dirty="0"/>
          </a:p>
        </p:txBody>
      </p:sp>
      <p:sp>
        <p:nvSpPr>
          <p:cNvPr id="4" name="Slide Number Placeholder 3"/>
          <p:cNvSpPr>
            <a:spLocks noGrp="1"/>
          </p:cNvSpPr>
          <p:nvPr>
            <p:ph type="sldNum" sz="quarter" idx="10"/>
          </p:nvPr>
        </p:nvSpPr>
        <p:spPr/>
        <p:txBody>
          <a:bodyPr/>
          <a:lstStyle/>
          <a:p>
            <a:fld id="{E61076EB-A90E-E446-9675-7EE89FDF1859}" type="slidenum">
              <a:rPr lang="en-US" smtClean="0"/>
              <a:pPr/>
              <a:t>18</a:t>
            </a:fld>
            <a:endParaRPr lang="en-US" dirty="0"/>
          </a:p>
        </p:txBody>
      </p:sp>
    </p:spTree>
    <p:extLst>
      <p:ext uri="{BB962C8B-B14F-4D97-AF65-F5344CB8AC3E}">
        <p14:creationId xmlns:p14="http://schemas.microsoft.com/office/powerpoint/2010/main" val="262514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slight change in this schedule.  The Revised Standard  (which includes CIP-013-1, CIP-005-6 and CIP-010-3)</a:t>
            </a:r>
            <a:r>
              <a:rPr lang="en-US" baseline="0" dirty="0" smtClean="0"/>
              <a:t> was posted two days ago on May 2, and a ballot and comment period  is open through June 15.</a:t>
            </a:r>
            <a:endParaRPr lang="en-US" dirty="0" smtClean="0"/>
          </a:p>
          <a:p>
            <a:endParaRPr lang="en-US" dirty="0" smtClean="0"/>
          </a:p>
          <a:p>
            <a:endParaRPr lang="en-US" dirty="0" smtClean="0"/>
          </a:p>
          <a:p>
            <a:r>
              <a:rPr lang="en-US" dirty="0" smtClean="0"/>
              <a:t>It’s hard to tell where</a:t>
            </a:r>
            <a:r>
              <a:rPr lang="en-US" baseline="0" dirty="0" smtClean="0"/>
              <a:t> Draft 2 will go, whether the stakeholders will like it enough to pass it.  But here is the schedule from here on out.  There is not much time for another round of balloting before NERC’s compliance deadline, and there is a risk that the NERC Board may need to act unilaterally  under Rule 321 to comply with FERC’s directive (or  it could seek an extension of time).</a:t>
            </a:r>
          </a:p>
          <a:p>
            <a:endParaRPr lang="en-US" baseline="0" dirty="0" smtClean="0"/>
          </a:p>
          <a:p>
            <a:r>
              <a:rPr lang="en-US" baseline="0" dirty="0" smtClean="0"/>
              <a:t>The other big question will be whether FERC believes that the standard goes far enough.</a:t>
            </a:r>
          </a:p>
          <a:p>
            <a:endParaRPr lang="en-US" baseline="0" dirty="0" smtClean="0"/>
          </a:p>
          <a:p>
            <a:r>
              <a:rPr lang="en-US" baseline="0" dirty="0" smtClean="0"/>
              <a:t>ASK IF ANYONE HAS QUESTIONS</a:t>
            </a:r>
            <a:endParaRPr lang="en-US" dirty="0"/>
          </a:p>
        </p:txBody>
      </p:sp>
      <p:sp>
        <p:nvSpPr>
          <p:cNvPr id="4" name="Slide Number Placeholder 3"/>
          <p:cNvSpPr>
            <a:spLocks noGrp="1"/>
          </p:cNvSpPr>
          <p:nvPr>
            <p:ph type="sldNum" sz="quarter" idx="10"/>
          </p:nvPr>
        </p:nvSpPr>
        <p:spPr/>
        <p:txBody>
          <a:bodyPr/>
          <a:lstStyle/>
          <a:p>
            <a:fld id="{E61076EB-A90E-E446-9675-7EE89FDF1859}" type="slidenum">
              <a:rPr lang="en-US" smtClean="0"/>
              <a:pPr/>
              <a:t>19</a:t>
            </a:fld>
            <a:endParaRPr lang="en-US" dirty="0"/>
          </a:p>
        </p:txBody>
      </p:sp>
    </p:spTree>
    <p:extLst>
      <p:ext uri="{BB962C8B-B14F-4D97-AF65-F5344CB8AC3E}">
        <p14:creationId xmlns:p14="http://schemas.microsoft.com/office/powerpoint/2010/main" val="48002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877BD5-70E5-42EB-8933-1C382A54AF06}" type="slidenum">
              <a:rPr lang="en-US">
                <a:solidFill>
                  <a:prstClr val="black"/>
                </a:solidFill>
              </a:rPr>
              <a:pPr/>
              <a:t>2</a:t>
            </a:fld>
            <a:endParaRPr lang="en-US" dirty="0">
              <a:solidFill>
                <a:prstClr val="black"/>
              </a:solidFill>
            </a:endParaRPr>
          </a:p>
        </p:txBody>
      </p:sp>
      <p:sp>
        <p:nvSpPr>
          <p:cNvPr id="4098" name="Rectangle 2"/>
          <p:cNvSpPr>
            <a:spLocks noGrp="1" noRot="1" noChangeAspect="1" noChangeArrowheads="1" noTextEdit="1"/>
          </p:cNvSpPr>
          <p:nvPr>
            <p:ph type="sldImg"/>
          </p:nvPr>
        </p:nvSpPr>
        <p:spPr>
          <a:ln/>
        </p:spPr>
      </p:sp>
      <p:sp>
        <p:nvSpPr>
          <p:cNvPr id="4100" name="Rectangle 4"/>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POLL:  How many folks are familiar with </a:t>
            </a:r>
            <a:r>
              <a:rPr lang="en-US" dirty="0" err="1" smtClean="0"/>
              <a:t>NIST’s</a:t>
            </a:r>
            <a:r>
              <a:rPr lang="en-US" dirty="0" smtClean="0"/>
              <a:t> Cybersecurity Framework?</a:t>
            </a:r>
            <a:endParaRPr lang="en-US" dirty="0"/>
          </a:p>
        </p:txBody>
      </p:sp>
      <p:sp>
        <p:nvSpPr>
          <p:cNvPr id="4" name="Slide Number Placeholder 3"/>
          <p:cNvSpPr>
            <a:spLocks noGrp="1"/>
          </p:cNvSpPr>
          <p:nvPr>
            <p:ph type="sldNum" sz="quarter" idx="10"/>
          </p:nvPr>
        </p:nvSpPr>
        <p:spPr/>
        <p:txBody>
          <a:bodyPr/>
          <a:lstStyle/>
          <a:p>
            <a:fld id="{E61076EB-A90E-E446-9675-7EE89FDF1859}" type="slidenum">
              <a:rPr lang="en-US" smtClean="0"/>
              <a:pPr/>
              <a:t>20</a:t>
            </a:fld>
            <a:endParaRPr lang="en-US" dirty="0"/>
          </a:p>
        </p:txBody>
      </p:sp>
    </p:spTree>
    <p:extLst>
      <p:ext uri="{BB962C8B-B14F-4D97-AF65-F5344CB8AC3E}">
        <p14:creationId xmlns:p14="http://schemas.microsoft.com/office/powerpoint/2010/main" val="1241246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2013 President</a:t>
            </a:r>
            <a:r>
              <a:rPr lang="en-US" baseline="0" dirty="0" smtClean="0"/>
              <a:t> Obama issued </a:t>
            </a:r>
            <a:r>
              <a:rPr lang="en-US" baseline="0" dirty="0" err="1" smtClean="0"/>
              <a:t>EO</a:t>
            </a:r>
            <a:r>
              <a:rPr lang="en-US" baseline="0" dirty="0" smtClean="0"/>
              <a:t> 16636</a:t>
            </a:r>
          </a:p>
          <a:p>
            <a:endParaRPr lang="en-US" baseline="0" dirty="0" smtClean="0"/>
          </a:p>
          <a:p>
            <a:r>
              <a:rPr lang="en-US" baseline="0" dirty="0" smtClean="0"/>
              <a:t>THIS APPLIES TO ALL CRITICAL INFRASTRUCTURE SECTORS  Under Presidential Policy Directive 21 (</a:t>
            </a:r>
            <a:r>
              <a:rPr lang="en-US" baseline="0" dirty="0" err="1" smtClean="0"/>
              <a:t>PPD</a:t>
            </a:r>
            <a:r>
              <a:rPr lang="en-US" baseline="0" dirty="0" smtClean="0"/>
              <a:t>-21) 16 sectors</a:t>
            </a:r>
          </a:p>
          <a:p>
            <a:endParaRPr lang="en-US" baseline="0" dirty="0" smtClean="0"/>
          </a:p>
          <a:p>
            <a:r>
              <a:rPr lang="en-US" baseline="0" dirty="0" smtClean="0"/>
              <a:t>Chemical</a:t>
            </a:r>
          </a:p>
          <a:p>
            <a:r>
              <a:rPr lang="en-US" dirty="0" smtClean="0"/>
              <a:t>Commercial </a:t>
            </a:r>
            <a:r>
              <a:rPr lang="en-US" dirty="0"/>
              <a:t> </a:t>
            </a:r>
            <a:r>
              <a:rPr lang="en-US" dirty="0" smtClean="0"/>
              <a:t>facilities</a:t>
            </a:r>
          </a:p>
          <a:p>
            <a:r>
              <a:rPr lang="en-US" baseline="0" dirty="0" smtClean="0"/>
              <a:t>Communications</a:t>
            </a:r>
          </a:p>
          <a:p>
            <a:r>
              <a:rPr lang="en-US" baseline="0" dirty="0" smtClean="0"/>
              <a:t>Critical manufacturing</a:t>
            </a:r>
          </a:p>
          <a:p>
            <a:r>
              <a:rPr lang="en-US" baseline="0" dirty="0" smtClean="0"/>
              <a:t>Dams</a:t>
            </a:r>
          </a:p>
          <a:p>
            <a:r>
              <a:rPr lang="en-US" baseline="0" dirty="0" smtClean="0"/>
              <a:t>Defense Industrial Base</a:t>
            </a:r>
          </a:p>
          <a:p>
            <a:r>
              <a:rPr lang="en-US" baseline="0" dirty="0" smtClean="0"/>
              <a:t>Emergency Services</a:t>
            </a:r>
          </a:p>
          <a:p>
            <a:r>
              <a:rPr lang="en-US" baseline="0" dirty="0" smtClean="0"/>
              <a:t>Energy</a:t>
            </a:r>
          </a:p>
          <a:p>
            <a:r>
              <a:rPr lang="en-US" baseline="0" dirty="0" smtClean="0"/>
              <a:t>Financial Services</a:t>
            </a:r>
          </a:p>
          <a:p>
            <a:r>
              <a:rPr lang="en-US" baseline="0" dirty="0" smtClean="0"/>
              <a:t>Food and Agriculture</a:t>
            </a:r>
          </a:p>
          <a:p>
            <a:r>
              <a:rPr lang="en-US" baseline="0" dirty="0" smtClean="0"/>
              <a:t>Government facilities</a:t>
            </a:r>
          </a:p>
          <a:p>
            <a:r>
              <a:rPr lang="en-US" baseline="0" dirty="0" smtClean="0"/>
              <a:t>Healthcare and Public Health</a:t>
            </a:r>
          </a:p>
          <a:p>
            <a:r>
              <a:rPr lang="en-US" baseline="0" dirty="0" smtClean="0"/>
              <a:t>Information Technology</a:t>
            </a:r>
          </a:p>
          <a:p>
            <a:r>
              <a:rPr lang="en-US" baseline="0" dirty="0" smtClean="0"/>
              <a:t>Nuclear</a:t>
            </a:r>
          </a:p>
          <a:p>
            <a:r>
              <a:rPr lang="en-US" baseline="0" dirty="0" smtClean="0"/>
              <a:t>Transportation</a:t>
            </a:r>
          </a:p>
          <a:p>
            <a:r>
              <a:rPr lang="en-US" baseline="0" dirty="0" smtClean="0"/>
              <a:t>Water and Waste</a:t>
            </a:r>
          </a:p>
        </p:txBody>
      </p:sp>
      <p:sp>
        <p:nvSpPr>
          <p:cNvPr id="4" name="Slide Number Placeholder 3"/>
          <p:cNvSpPr>
            <a:spLocks noGrp="1"/>
          </p:cNvSpPr>
          <p:nvPr>
            <p:ph type="sldNum" sz="quarter" idx="10"/>
          </p:nvPr>
        </p:nvSpPr>
        <p:spPr/>
        <p:txBody>
          <a:bodyPr/>
          <a:lstStyle/>
          <a:p>
            <a:fld id="{E61076EB-A90E-E446-9675-7EE89FDF1859}" type="slidenum">
              <a:rPr lang="en-US" smtClean="0"/>
              <a:pPr/>
              <a:t>21</a:t>
            </a:fld>
            <a:endParaRPr lang="en-US" dirty="0"/>
          </a:p>
        </p:txBody>
      </p:sp>
    </p:spTree>
    <p:extLst>
      <p:ext uri="{BB962C8B-B14F-4D97-AF65-F5344CB8AC3E}">
        <p14:creationId xmlns:p14="http://schemas.microsoft.com/office/powerpoint/2010/main" val="2096293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Framework is a fairly long document, but in a nutshell, it is a basic way of describing and measuring cybersecurity preparedness</a:t>
            </a:r>
            <a:r>
              <a:rPr lang="en-US" baseline="0" dirty="0" smtClean="0"/>
              <a:t> at any given time.  The framework would also allow for  the development of a target state to </a:t>
            </a:r>
            <a:r>
              <a:rPr lang="en-US" baseline="0" dirty="0" err="1" smtClean="0"/>
              <a:t>facilitiate</a:t>
            </a:r>
            <a:r>
              <a:rPr lang="en-US" baseline="0" dirty="0" smtClean="0"/>
              <a:t> planning for improvements.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is critical, because there was a broad concern that </a:t>
            </a:r>
            <a:r>
              <a:rPr lang="en-US" baseline="0" dirty="0" err="1" smtClean="0"/>
              <a:t>EO</a:t>
            </a:r>
            <a:r>
              <a:rPr lang="en-US" baseline="0" dirty="0" smtClean="0"/>
              <a:t> 13636 might lead to mandatory requirements.  That concern was avoided in favor of this open architecture approach.</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alignment of core functions with business requirements, risk tolerance and resources</a:t>
            </a:r>
          </a:p>
          <a:p>
            <a:endParaRPr lang="en-US" dirty="0"/>
          </a:p>
        </p:txBody>
      </p:sp>
      <p:sp>
        <p:nvSpPr>
          <p:cNvPr id="4" name="Slide Number Placeholder 3"/>
          <p:cNvSpPr>
            <a:spLocks noGrp="1"/>
          </p:cNvSpPr>
          <p:nvPr>
            <p:ph type="sldNum" sz="quarter" idx="10"/>
          </p:nvPr>
        </p:nvSpPr>
        <p:spPr/>
        <p:txBody>
          <a:bodyPr/>
          <a:lstStyle/>
          <a:p>
            <a:fld id="{E61076EB-A90E-E446-9675-7EE89FDF1859}" type="slidenum">
              <a:rPr lang="en-US" smtClean="0"/>
              <a:pPr/>
              <a:t>22</a:t>
            </a:fld>
            <a:endParaRPr lang="en-US" dirty="0"/>
          </a:p>
        </p:txBody>
      </p:sp>
    </p:spTree>
    <p:extLst>
      <p:ext uri="{BB962C8B-B14F-4D97-AF65-F5344CB8AC3E}">
        <p14:creationId xmlns:p14="http://schemas.microsoft.com/office/powerpoint/2010/main" val="3151159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343400"/>
            <a:ext cx="54864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 what does the framework have to do with Supply Chain Risk?  After two years of soliciting feedback and Congress’s blessing,  </a:t>
            </a:r>
            <a:r>
              <a:rPr lang="en-US" dirty="0" err="1" smtClean="0"/>
              <a:t>NIST</a:t>
            </a:r>
            <a:r>
              <a:rPr lang="en-US" dirty="0" smtClean="0"/>
              <a:t> recently proposed a new revision.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 noted in this FAQ a key piece if this revision will be to incorporate supply chain risk considerations into the Framework.</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Industry feedback, including FAQs, 12/2015 </a:t>
            </a:r>
            <a:r>
              <a:rPr lang="en-US" dirty="0" err="1" smtClean="0"/>
              <a:t>RFI</a:t>
            </a:r>
            <a:r>
              <a:rPr lang="en-US" dirty="0" smtClean="0"/>
              <a:t>, and 4/6/2016 workshop</a:t>
            </a:r>
          </a:p>
          <a:p>
            <a:endParaRPr lang="en-US" dirty="0"/>
          </a:p>
        </p:txBody>
      </p:sp>
      <p:sp>
        <p:nvSpPr>
          <p:cNvPr id="4" name="Slide Number Placeholder 3"/>
          <p:cNvSpPr>
            <a:spLocks noGrp="1"/>
          </p:cNvSpPr>
          <p:nvPr>
            <p:ph type="sldNum" sz="quarter" idx="10"/>
          </p:nvPr>
        </p:nvSpPr>
        <p:spPr/>
        <p:txBody>
          <a:bodyPr/>
          <a:lstStyle/>
          <a:p>
            <a:fld id="{E61076EB-A90E-E446-9675-7EE89FDF1859}" type="slidenum">
              <a:rPr lang="en-US" smtClean="0"/>
              <a:pPr/>
              <a:t>23</a:t>
            </a:fld>
            <a:endParaRPr lang="en-US" dirty="0"/>
          </a:p>
        </p:txBody>
      </p:sp>
    </p:spTree>
    <p:extLst>
      <p:ext uri="{BB962C8B-B14F-4D97-AF65-F5344CB8AC3E}">
        <p14:creationId xmlns:p14="http://schemas.microsoft.com/office/powerpoint/2010/main" val="767946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describes  the changes in greater detail</a:t>
            </a:r>
          </a:p>
          <a:p>
            <a:endParaRPr lang="en-US" dirty="0"/>
          </a:p>
          <a:p>
            <a:r>
              <a:rPr lang="en-US" dirty="0" smtClean="0"/>
              <a:t> -To make supply chain risks a key component in communicating cybersecurity requirements to stakeholders of an organization</a:t>
            </a:r>
          </a:p>
          <a:p>
            <a:endParaRPr lang="en-US" dirty="0"/>
          </a:p>
          <a:p>
            <a:r>
              <a:rPr lang="en-US" dirty="0" smtClean="0"/>
              <a:t>-They have modified each of the implementation tiers to address supply chain risks</a:t>
            </a:r>
          </a:p>
          <a:p>
            <a:endParaRPr lang="en-US" dirty="0"/>
          </a:p>
          <a:p>
            <a:r>
              <a:rPr lang="en-US" dirty="0" smtClean="0"/>
              <a:t>-They also incorporate supply chain risk management as part of a core function.</a:t>
            </a:r>
          </a:p>
          <a:p>
            <a:endParaRPr lang="en-US" dirty="0"/>
          </a:p>
          <a:p>
            <a:endParaRPr lang="en-US" dirty="0"/>
          </a:p>
        </p:txBody>
      </p:sp>
      <p:sp>
        <p:nvSpPr>
          <p:cNvPr id="4" name="Slide Number Placeholder 3"/>
          <p:cNvSpPr>
            <a:spLocks noGrp="1"/>
          </p:cNvSpPr>
          <p:nvPr>
            <p:ph type="sldNum" sz="quarter" idx="10"/>
          </p:nvPr>
        </p:nvSpPr>
        <p:spPr/>
        <p:txBody>
          <a:bodyPr/>
          <a:lstStyle/>
          <a:p>
            <a:fld id="{E61076EB-A90E-E446-9675-7EE89FDF1859}" type="slidenum">
              <a:rPr lang="en-US" smtClean="0"/>
              <a:pPr/>
              <a:t>24</a:t>
            </a:fld>
            <a:endParaRPr lang="en-US" dirty="0"/>
          </a:p>
        </p:txBody>
      </p:sp>
    </p:spTree>
    <p:extLst>
      <p:ext uri="{BB962C8B-B14F-4D97-AF65-F5344CB8AC3E}">
        <p14:creationId xmlns:p14="http://schemas.microsoft.com/office/powerpoint/2010/main" val="685778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language about SCRM</a:t>
            </a:r>
          </a:p>
          <a:p>
            <a:endParaRPr lang="en-US" dirty="0" smtClean="0"/>
          </a:p>
          <a:p>
            <a:r>
              <a:rPr lang="en-US" dirty="0" smtClean="0"/>
              <a:t>Target</a:t>
            </a:r>
            <a:r>
              <a:rPr lang="en-US" baseline="0" dirty="0" smtClean="0"/>
              <a:t> profile enables buyer to assess known gaps.  Once a product is purchased, the profile can be used to track residual risks through other management action.</a:t>
            </a:r>
            <a:endParaRPr lang="en-US" dirty="0"/>
          </a:p>
        </p:txBody>
      </p:sp>
      <p:sp>
        <p:nvSpPr>
          <p:cNvPr id="4" name="Slide Number Placeholder 3"/>
          <p:cNvSpPr>
            <a:spLocks noGrp="1"/>
          </p:cNvSpPr>
          <p:nvPr>
            <p:ph type="sldNum" sz="quarter" idx="10"/>
          </p:nvPr>
        </p:nvSpPr>
        <p:spPr/>
        <p:txBody>
          <a:bodyPr/>
          <a:lstStyle/>
          <a:p>
            <a:fld id="{E61076EB-A90E-E446-9675-7EE89FDF1859}" type="slidenum">
              <a:rPr lang="en-US" smtClean="0"/>
              <a:pPr/>
              <a:t>25</a:t>
            </a:fld>
            <a:endParaRPr lang="en-US" dirty="0"/>
          </a:p>
        </p:txBody>
      </p:sp>
    </p:spTree>
    <p:extLst>
      <p:ext uri="{BB962C8B-B14F-4D97-AF65-F5344CB8AC3E}">
        <p14:creationId xmlns:p14="http://schemas.microsoft.com/office/powerpoint/2010/main" val="1549617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Does not understand</a:t>
            </a:r>
          </a:p>
          <a:p>
            <a:endParaRPr lang="en-US" dirty="0"/>
          </a:p>
          <a:p>
            <a:r>
              <a:rPr lang="en-US" dirty="0" smtClean="0"/>
              <a:t>2. Understand but has not formalized its </a:t>
            </a:r>
            <a:r>
              <a:rPr lang="en-US" dirty="0" err="1" smtClean="0"/>
              <a:t>SCRM</a:t>
            </a:r>
            <a:r>
              <a:rPr lang="en-US" dirty="0" smtClean="0"/>
              <a:t> process</a:t>
            </a:r>
            <a:endParaRPr lang="en-US" dirty="0"/>
          </a:p>
        </p:txBody>
      </p:sp>
      <p:sp>
        <p:nvSpPr>
          <p:cNvPr id="4" name="Slide Number Placeholder 3"/>
          <p:cNvSpPr>
            <a:spLocks noGrp="1"/>
          </p:cNvSpPr>
          <p:nvPr>
            <p:ph type="sldNum" sz="quarter" idx="10"/>
          </p:nvPr>
        </p:nvSpPr>
        <p:spPr/>
        <p:txBody>
          <a:bodyPr/>
          <a:lstStyle/>
          <a:p>
            <a:fld id="{E61076EB-A90E-E446-9675-7EE89FDF1859}" type="slidenum">
              <a:rPr lang="en-US" smtClean="0"/>
              <a:pPr/>
              <a:t>26</a:t>
            </a:fld>
            <a:endParaRPr lang="en-US" dirty="0"/>
          </a:p>
        </p:txBody>
      </p:sp>
    </p:spTree>
    <p:extLst>
      <p:ext uri="{BB962C8B-B14F-4D97-AF65-F5344CB8AC3E}">
        <p14:creationId xmlns:p14="http://schemas.microsoft.com/office/powerpoint/2010/main" val="1776199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Tier 2 has formal processes, dedicated staff – including agreements in place to communicate baseline requirements to its suppliers and partners</a:t>
            </a:r>
          </a:p>
        </p:txBody>
      </p:sp>
      <p:sp>
        <p:nvSpPr>
          <p:cNvPr id="4" name="Slide Number Placeholder 3"/>
          <p:cNvSpPr>
            <a:spLocks noGrp="1"/>
          </p:cNvSpPr>
          <p:nvPr>
            <p:ph type="sldNum" sz="quarter" idx="10"/>
          </p:nvPr>
        </p:nvSpPr>
        <p:spPr/>
        <p:txBody>
          <a:bodyPr/>
          <a:lstStyle/>
          <a:p>
            <a:fld id="{E61076EB-A90E-E446-9675-7EE89FDF1859}" type="slidenum">
              <a:rPr lang="en-US" smtClean="0"/>
              <a:pPr/>
              <a:t>27</a:t>
            </a:fld>
            <a:endParaRPr lang="en-US" dirty="0"/>
          </a:p>
        </p:txBody>
      </p:sp>
    </p:spTree>
    <p:extLst>
      <p:ext uri="{BB962C8B-B14F-4D97-AF65-F5344CB8AC3E}">
        <p14:creationId xmlns:p14="http://schemas.microsoft.com/office/powerpoint/2010/main" val="6273962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Tier 4 is the adaptive function</a:t>
            </a:r>
            <a:endParaRPr lang="en-US" dirty="0"/>
          </a:p>
        </p:txBody>
      </p:sp>
      <p:sp>
        <p:nvSpPr>
          <p:cNvPr id="4" name="Slide Number Placeholder 3"/>
          <p:cNvSpPr>
            <a:spLocks noGrp="1"/>
          </p:cNvSpPr>
          <p:nvPr>
            <p:ph type="sldNum" sz="quarter" idx="10"/>
          </p:nvPr>
        </p:nvSpPr>
        <p:spPr/>
        <p:txBody>
          <a:bodyPr/>
          <a:lstStyle/>
          <a:p>
            <a:fld id="{E61076EB-A90E-E446-9675-7EE89FDF1859}" type="slidenum">
              <a:rPr lang="en-US" smtClean="0"/>
              <a:pPr/>
              <a:t>28</a:t>
            </a:fld>
            <a:endParaRPr lang="en-US" dirty="0"/>
          </a:p>
        </p:txBody>
      </p:sp>
    </p:spTree>
    <p:extLst>
      <p:ext uri="{BB962C8B-B14F-4D97-AF65-F5344CB8AC3E}">
        <p14:creationId xmlns:p14="http://schemas.microsoft.com/office/powerpoint/2010/main" val="15005045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recall that the core functions were Identify,</a:t>
            </a:r>
            <a:r>
              <a:rPr lang="en-US" baseline="0" dirty="0" smtClean="0"/>
              <a:t> Protect, Detect, Respond, and Recovery.  In the Identify core function, </a:t>
            </a:r>
            <a:r>
              <a:rPr lang="en-US" baseline="0" dirty="0" err="1" smtClean="0"/>
              <a:t>NIST</a:t>
            </a:r>
            <a:r>
              <a:rPr lang="en-US" baseline="0" dirty="0" smtClean="0"/>
              <a:t> is proposing to add a new category of functions related to supply chain risk management.</a:t>
            </a:r>
            <a:endParaRPr lang="en-US" dirty="0"/>
          </a:p>
        </p:txBody>
      </p:sp>
      <p:sp>
        <p:nvSpPr>
          <p:cNvPr id="4" name="Slide Number Placeholder 3"/>
          <p:cNvSpPr>
            <a:spLocks noGrp="1"/>
          </p:cNvSpPr>
          <p:nvPr>
            <p:ph type="sldNum" sz="quarter" idx="10"/>
          </p:nvPr>
        </p:nvSpPr>
        <p:spPr/>
        <p:txBody>
          <a:bodyPr/>
          <a:lstStyle/>
          <a:p>
            <a:fld id="{E61076EB-A90E-E446-9675-7EE89FDF1859}" type="slidenum">
              <a:rPr lang="en-US" smtClean="0"/>
              <a:pPr/>
              <a:t>29</a:t>
            </a:fld>
            <a:endParaRPr lang="en-US" dirty="0"/>
          </a:p>
        </p:txBody>
      </p:sp>
    </p:spTree>
    <p:extLst>
      <p:ext uri="{BB962C8B-B14F-4D97-AF65-F5344CB8AC3E}">
        <p14:creationId xmlns:p14="http://schemas.microsoft.com/office/powerpoint/2010/main" val="3202340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11CCCB-F1E3-41A7-BB46-D9C37FDB26C9}" type="slidenum">
              <a:rPr lang="en-US">
                <a:solidFill>
                  <a:prstClr val="black"/>
                </a:solidFill>
              </a:rPr>
              <a:pPr/>
              <a:t>3</a:t>
            </a:fld>
            <a:endParaRPr lang="en-US">
              <a:solidFill>
                <a:prstClr val="black"/>
              </a:solidFill>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Version 1.1</a:t>
            </a:r>
            <a:r>
              <a:rPr lang="en-US" baseline="0" dirty="0" smtClean="0"/>
              <a:t> was published in the federal register in January, and they received comments on it  last month.</a:t>
            </a:r>
          </a:p>
          <a:p>
            <a:endParaRPr lang="en-US" baseline="0" dirty="0" smtClean="0"/>
          </a:p>
          <a:p>
            <a:endParaRPr lang="en-US" baseline="0" dirty="0" smtClean="0"/>
          </a:p>
          <a:p>
            <a:endParaRPr lang="en-US" dirty="0" smtClean="0"/>
          </a:p>
          <a:p>
            <a:endParaRPr lang="en-US" dirty="0" smtClean="0"/>
          </a:p>
          <a:p>
            <a:r>
              <a:rPr lang="en-US" dirty="0" err="1" smtClean="0"/>
              <a:t>SCRM</a:t>
            </a:r>
            <a:r>
              <a:rPr lang="en-US" dirty="0" smtClean="0"/>
              <a:t> - 1/3 hate (premature, poorly included); 1/3 love; 1/3 don’t comment</a:t>
            </a:r>
          </a:p>
          <a:p>
            <a:endParaRPr lang="en-US" dirty="0" smtClean="0"/>
          </a:p>
          <a:p>
            <a:r>
              <a:rPr lang="en-US" dirty="0" smtClean="0"/>
              <a:t>Supply chain is global – hard to enforce requirements, do not disrupt</a:t>
            </a:r>
            <a:r>
              <a:rPr lang="en-US" baseline="0" dirty="0" smtClean="0"/>
              <a:t> interconnectivity</a:t>
            </a:r>
            <a:endParaRPr lang="en-US" dirty="0" smtClean="0"/>
          </a:p>
          <a:p>
            <a:endParaRPr lang="en-US" dirty="0" smtClean="0"/>
          </a:p>
          <a:p>
            <a:r>
              <a:rPr lang="en-US" dirty="0" smtClean="0"/>
              <a:t>Implementation tiers doesn’t work well – may overemphasize</a:t>
            </a:r>
            <a:r>
              <a:rPr lang="en-US" baseline="0" dirty="0" smtClean="0"/>
              <a:t> supply chain.</a:t>
            </a:r>
          </a:p>
          <a:p>
            <a:endParaRPr lang="en-US" baseline="0" dirty="0" smtClean="0"/>
          </a:p>
          <a:p>
            <a:r>
              <a:rPr lang="en-US" baseline="0" dirty="0" smtClean="0"/>
              <a:t>Note that NIST is also looking at SCRM independently of the Cybersecurity Framework:  </a:t>
            </a:r>
          </a:p>
          <a:p>
            <a:endParaRPr lang="en-US" baseline="0" dirty="0" smtClean="0"/>
          </a:p>
          <a:p>
            <a:r>
              <a:rPr lang="en-US" baseline="0" dirty="0" smtClean="0"/>
              <a:t>Special request from EEI/AGA – don’t interfere with CIP-013</a:t>
            </a:r>
            <a:endParaRPr lang="en-US" dirty="0"/>
          </a:p>
        </p:txBody>
      </p:sp>
      <p:sp>
        <p:nvSpPr>
          <p:cNvPr id="4" name="Slide Number Placeholder 3"/>
          <p:cNvSpPr>
            <a:spLocks noGrp="1"/>
          </p:cNvSpPr>
          <p:nvPr>
            <p:ph type="sldNum" sz="quarter" idx="10"/>
          </p:nvPr>
        </p:nvSpPr>
        <p:spPr/>
        <p:txBody>
          <a:bodyPr/>
          <a:lstStyle/>
          <a:p>
            <a:fld id="{E61076EB-A90E-E446-9675-7EE89FDF1859}" type="slidenum">
              <a:rPr lang="en-US" smtClean="0"/>
              <a:pPr/>
              <a:t>30</a:t>
            </a:fld>
            <a:endParaRPr lang="en-US" dirty="0"/>
          </a:p>
        </p:txBody>
      </p:sp>
    </p:spTree>
    <p:extLst>
      <p:ext uri="{BB962C8B-B14F-4D97-AF65-F5344CB8AC3E}">
        <p14:creationId xmlns:p14="http://schemas.microsoft.com/office/powerpoint/2010/main" val="25165335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questions about </a:t>
            </a:r>
            <a:r>
              <a:rPr lang="en-US" dirty="0" err="1" smtClean="0"/>
              <a:t>NIST</a:t>
            </a:r>
            <a:r>
              <a:rPr lang="en-US" dirty="0" smtClean="0"/>
              <a:t>?</a:t>
            </a:r>
            <a:endParaRPr lang="en-US" dirty="0"/>
          </a:p>
        </p:txBody>
      </p:sp>
      <p:sp>
        <p:nvSpPr>
          <p:cNvPr id="4" name="Slide Number Placeholder 3"/>
          <p:cNvSpPr>
            <a:spLocks noGrp="1"/>
          </p:cNvSpPr>
          <p:nvPr>
            <p:ph type="sldNum" sz="quarter" idx="10"/>
          </p:nvPr>
        </p:nvSpPr>
        <p:spPr/>
        <p:txBody>
          <a:bodyPr/>
          <a:lstStyle/>
          <a:p>
            <a:fld id="{E61076EB-A90E-E446-9675-7EE89FDF1859}" type="slidenum">
              <a:rPr lang="en-US" smtClean="0"/>
              <a:pPr/>
              <a:t>31</a:t>
            </a:fld>
            <a:endParaRPr lang="en-US" dirty="0"/>
          </a:p>
        </p:txBody>
      </p:sp>
    </p:spTree>
    <p:extLst>
      <p:ext uri="{BB962C8B-B14F-4D97-AF65-F5344CB8AC3E}">
        <p14:creationId xmlns:p14="http://schemas.microsoft.com/office/powerpoint/2010/main" val="25165335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with one question</a:t>
            </a:r>
          </a:p>
          <a:p>
            <a:r>
              <a:rPr lang="en-US" dirty="0"/>
              <a:t>                              How many of you are familiar with </a:t>
            </a:r>
            <a:r>
              <a:rPr lang="en-US" dirty="0" err="1"/>
              <a:t>DOE’s</a:t>
            </a:r>
            <a:r>
              <a:rPr lang="en-US" dirty="0"/>
              <a:t> “Cybersecurity Procurement Language for Energy Delivery Systems”?</a:t>
            </a:r>
          </a:p>
          <a:p>
            <a:endParaRPr lang="en-US" dirty="0"/>
          </a:p>
        </p:txBody>
      </p:sp>
      <p:sp>
        <p:nvSpPr>
          <p:cNvPr id="4" name="Slide Number Placeholder 3"/>
          <p:cNvSpPr>
            <a:spLocks noGrp="1"/>
          </p:cNvSpPr>
          <p:nvPr>
            <p:ph type="sldNum" sz="quarter" idx="10"/>
          </p:nvPr>
        </p:nvSpPr>
        <p:spPr/>
        <p:txBody>
          <a:bodyPr/>
          <a:lstStyle/>
          <a:p>
            <a:fld id="{E61076EB-A90E-E446-9675-7EE89FDF1859}" type="slidenum">
              <a:rPr lang="en-US" smtClean="0"/>
              <a:pPr/>
              <a:t>32</a:t>
            </a:fld>
            <a:endParaRPr lang="en-US" dirty="0"/>
          </a:p>
        </p:txBody>
      </p:sp>
    </p:spTree>
    <p:extLst>
      <p:ext uri="{BB962C8B-B14F-4D97-AF65-F5344CB8AC3E}">
        <p14:creationId xmlns:p14="http://schemas.microsoft.com/office/powerpoint/2010/main" val="10008116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1076EB-A90E-E446-9675-7EE89FDF1859}" type="slidenum">
              <a:rPr lang="en-US" smtClean="0"/>
              <a:pPr/>
              <a:t>33</a:t>
            </a:fld>
            <a:endParaRPr lang="en-US" dirty="0"/>
          </a:p>
        </p:txBody>
      </p:sp>
    </p:spTree>
    <p:extLst>
      <p:ext uri="{BB962C8B-B14F-4D97-AF65-F5344CB8AC3E}">
        <p14:creationId xmlns:p14="http://schemas.microsoft.com/office/powerpoint/2010/main" val="41801125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1076EB-A90E-E446-9675-7EE89FDF1859}" type="slidenum">
              <a:rPr lang="en-US" smtClean="0"/>
              <a:pPr/>
              <a:t>34</a:t>
            </a:fld>
            <a:endParaRPr lang="en-US" dirty="0"/>
          </a:p>
        </p:txBody>
      </p:sp>
    </p:spTree>
    <p:extLst>
      <p:ext uri="{BB962C8B-B14F-4D97-AF65-F5344CB8AC3E}">
        <p14:creationId xmlns:p14="http://schemas.microsoft.com/office/powerpoint/2010/main" val="25573854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procurement</a:t>
            </a:r>
            <a:r>
              <a:rPr lang="en-US" baseline="0" dirty="0" smtClean="0"/>
              <a:t> guidelines are structured to be used as model contract language to be used in the procurement of various energy delivery system assets or in software for such assets.</a:t>
            </a:r>
          </a:p>
          <a:p>
            <a:endParaRPr lang="en-US" baseline="0" dirty="0" smtClean="0"/>
          </a:p>
          <a:p>
            <a:r>
              <a:rPr lang="en-US" baseline="0" dirty="0" smtClean="0"/>
              <a:t>Given the variety of possible products and services that might come under these guidelines, I imagine the drafters intended for utilities to cut and paste relevant provisions into their procurement contracts</a:t>
            </a:r>
            <a:endParaRPr lang="en-US" dirty="0"/>
          </a:p>
        </p:txBody>
      </p:sp>
      <p:sp>
        <p:nvSpPr>
          <p:cNvPr id="4" name="Slide Number Placeholder 3"/>
          <p:cNvSpPr>
            <a:spLocks noGrp="1"/>
          </p:cNvSpPr>
          <p:nvPr>
            <p:ph type="sldNum" sz="quarter" idx="10"/>
          </p:nvPr>
        </p:nvSpPr>
        <p:spPr/>
        <p:txBody>
          <a:bodyPr/>
          <a:lstStyle/>
          <a:p>
            <a:fld id="{E61076EB-A90E-E446-9675-7EE89FDF1859}" type="slidenum">
              <a:rPr lang="en-US" smtClean="0"/>
              <a:pPr/>
              <a:t>35</a:t>
            </a:fld>
            <a:endParaRPr lang="en-US" dirty="0"/>
          </a:p>
        </p:txBody>
      </p:sp>
    </p:spTree>
    <p:extLst>
      <p:ext uri="{BB962C8B-B14F-4D97-AF65-F5344CB8AC3E}">
        <p14:creationId xmlns:p14="http://schemas.microsoft.com/office/powerpoint/2010/main" val="22323527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with the NERC reliability standard</a:t>
            </a:r>
            <a:r>
              <a:rPr lang="en-US" baseline="0" dirty="0" smtClean="0"/>
              <a:t> on supply chain risk management, there is some ambiguity as to who the parties would be</a:t>
            </a:r>
          </a:p>
          <a:p>
            <a:endParaRPr lang="en-US" baseline="0" dirty="0" smtClean="0"/>
          </a:p>
          <a:p>
            <a:r>
              <a:rPr lang="en-US" baseline="0" dirty="0" smtClean="0"/>
              <a:t>the term Supplier is defined broadly to include a variety of very different entities from vendors and sellers who may not have any role in design to manufacturers who may design certain hardware but may not be involved in decisions on how the hardware is used.  </a:t>
            </a:r>
          </a:p>
          <a:p>
            <a:endParaRPr lang="en-US" baseline="0" dirty="0" smtClean="0"/>
          </a:p>
          <a:p>
            <a:r>
              <a:rPr lang="en-US" baseline="0" dirty="0" smtClean="0"/>
              <a:t>It is interesting to note that these guidelines recognize “Integrators” as an intermediate party in the supply chain, but other than defining them, there are no special terms delineating  what specific rights and obligations an integrator might have.  The document simply says that an Integrator is sometimes an “acquirer” and sometimes a “seller.”</a:t>
            </a:r>
          </a:p>
          <a:p>
            <a:endParaRPr lang="en-US" baseline="0" dirty="0" smtClean="0"/>
          </a:p>
          <a:p>
            <a:r>
              <a:rPr lang="en-US" baseline="0" dirty="0" smtClean="0"/>
              <a:t>Punt: “</a:t>
            </a:r>
            <a:r>
              <a:rPr lang="en-US" sz="1200" b="0" i="0" u="none" strike="noStrike" kern="1200" baseline="0" dirty="0" smtClean="0">
                <a:solidFill>
                  <a:schemeClr val="tx1"/>
                </a:solidFill>
                <a:latin typeface="+mn-lt"/>
                <a:ea typeface="+mn-ea"/>
                <a:cs typeface="+mn-cs"/>
              </a:rPr>
              <a:t>When an energy delivery system contains components from multiple Suppliers, additional cybersecurity procurement language may be required to ensure the secure</a:t>
            </a:r>
          </a:p>
          <a:p>
            <a:r>
              <a:rPr lang="en-US" sz="1200" b="0" i="0" u="none" strike="noStrike" kern="1200" baseline="0" dirty="0" smtClean="0">
                <a:solidFill>
                  <a:schemeClr val="tx1"/>
                </a:solidFill>
                <a:latin typeface="+mn-lt"/>
                <a:ea typeface="+mn-ea"/>
                <a:cs typeface="+mn-cs"/>
              </a:rPr>
              <a:t>delivery and integration of those components.”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document does not distinguish between procurement language that may be specific to a Supplier</a:t>
            </a:r>
          </a:p>
          <a:p>
            <a:r>
              <a:rPr lang="en-US" sz="1200" b="0" i="0" u="none" strike="noStrike" kern="1200" baseline="0" dirty="0" smtClean="0">
                <a:solidFill>
                  <a:schemeClr val="tx1"/>
                </a:solidFill>
                <a:latin typeface="+mn-lt"/>
                <a:ea typeface="+mn-ea"/>
                <a:cs typeface="+mn-cs"/>
              </a:rPr>
              <a:t>or an Integrator. Acquirers should consider whether the functions being requested are to be</a:t>
            </a:r>
          </a:p>
          <a:p>
            <a:r>
              <a:rPr lang="en-US" sz="1200" b="0" i="0" u="none" strike="noStrike" kern="1200" baseline="0" dirty="0" smtClean="0">
                <a:solidFill>
                  <a:schemeClr val="tx1"/>
                </a:solidFill>
                <a:latin typeface="+mn-lt"/>
                <a:ea typeface="+mn-ea"/>
                <a:cs typeface="+mn-cs"/>
              </a:rPr>
              <a:t>performed by a Supplier or an Integrator, and then adjust their contract language as appropriate for</a:t>
            </a:r>
          </a:p>
          <a:p>
            <a:r>
              <a:rPr lang="en-US" sz="1200" b="0" i="0" u="none" strike="noStrike" kern="1200" baseline="0" dirty="0" smtClean="0">
                <a:solidFill>
                  <a:schemeClr val="tx1"/>
                </a:solidFill>
                <a:latin typeface="+mn-lt"/>
                <a:ea typeface="+mn-ea"/>
                <a:cs typeface="+mn-cs"/>
              </a:rPr>
              <a:t>each. In some cases, specific language may apply to both Suppliers and Integrators.”</a:t>
            </a:r>
            <a:endParaRPr lang="en-US" dirty="0"/>
          </a:p>
        </p:txBody>
      </p:sp>
      <p:sp>
        <p:nvSpPr>
          <p:cNvPr id="4" name="Slide Number Placeholder 3"/>
          <p:cNvSpPr>
            <a:spLocks noGrp="1"/>
          </p:cNvSpPr>
          <p:nvPr>
            <p:ph type="sldNum" sz="quarter" idx="10"/>
          </p:nvPr>
        </p:nvSpPr>
        <p:spPr/>
        <p:txBody>
          <a:bodyPr/>
          <a:lstStyle/>
          <a:p>
            <a:fld id="{E61076EB-A90E-E446-9675-7EE89FDF1859}" type="slidenum">
              <a:rPr lang="en-US" smtClean="0"/>
              <a:pPr/>
              <a:t>36</a:t>
            </a:fld>
            <a:endParaRPr lang="en-US" dirty="0"/>
          </a:p>
        </p:txBody>
      </p:sp>
    </p:spTree>
    <p:extLst>
      <p:ext uri="{BB962C8B-B14F-4D97-AF65-F5344CB8AC3E}">
        <p14:creationId xmlns:p14="http://schemas.microsoft.com/office/powerpoint/2010/main" val="8182641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t>
            </a:r>
            <a:r>
              <a:rPr lang="en-US" dirty="0" err="1" smtClean="0"/>
              <a:t>wont</a:t>
            </a:r>
            <a:r>
              <a:rPr lang="en-US" dirty="0" smtClean="0"/>
              <a:t> go into detail here about the specific provisions proposed in the guidelines, but here is a list of key</a:t>
            </a:r>
            <a:r>
              <a:rPr lang="en-US" baseline="0" dirty="0" smtClean="0"/>
              <a:t> areas covered by the guidelines and activities within each area for which the guidelines purport to provide model contract language.</a:t>
            </a:r>
          </a:p>
          <a:p>
            <a:endParaRPr lang="en-US" baseline="0" dirty="0" smtClean="0"/>
          </a:p>
          <a:p>
            <a:r>
              <a:rPr lang="en-US" baseline="0" dirty="0" smtClean="0"/>
              <a:t>While I’ll provide a few general comments  about the model language after this list of areas, I’ll note that these topic headings do provide a reasonably good list of cyber supply chain risk management topics that should be included in a procurement contract.</a:t>
            </a:r>
            <a:endParaRPr lang="en-US" dirty="0"/>
          </a:p>
        </p:txBody>
      </p:sp>
      <p:sp>
        <p:nvSpPr>
          <p:cNvPr id="4" name="Slide Number Placeholder 3"/>
          <p:cNvSpPr>
            <a:spLocks noGrp="1"/>
          </p:cNvSpPr>
          <p:nvPr>
            <p:ph type="sldNum" sz="quarter" idx="10"/>
          </p:nvPr>
        </p:nvSpPr>
        <p:spPr/>
        <p:txBody>
          <a:bodyPr/>
          <a:lstStyle/>
          <a:p>
            <a:fld id="{E61076EB-A90E-E446-9675-7EE89FDF1859}" type="slidenum">
              <a:rPr lang="en-US" smtClean="0"/>
              <a:pPr/>
              <a:t>37</a:t>
            </a:fld>
            <a:endParaRPr lang="en-US" dirty="0"/>
          </a:p>
        </p:txBody>
      </p:sp>
    </p:spTree>
    <p:extLst>
      <p:ext uri="{BB962C8B-B14F-4D97-AF65-F5344CB8AC3E}">
        <p14:creationId xmlns:p14="http://schemas.microsoft.com/office/powerpoint/2010/main" val="32051260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like the NERC standard, the guidelines</a:t>
            </a:r>
            <a:r>
              <a:rPr lang="en-US" baseline="0" dirty="0" smtClean="0"/>
              <a:t> suggest that s</a:t>
            </a:r>
            <a:r>
              <a:rPr lang="en-US" dirty="0" smtClean="0"/>
              <a:t>upply chain risk management does not end on the delivery date, but there</a:t>
            </a:r>
            <a:r>
              <a:rPr lang="en-US" baseline="0" dirty="0" smtClean="0"/>
              <a:t> is an expectation that it would </a:t>
            </a:r>
            <a:r>
              <a:rPr lang="en-US" dirty="0" smtClean="0"/>
              <a:t>continue for the life</a:t>
            </a:r>
            <a:r>
              <a:rPr lang="en-US" baseline="0" dirty="0" smtClean="0"/>
              <a:t> of the product or service.</a:t>
            </a:r>
            <a:endParaRPr lang="en-US" dirty="0"/>
          </a:p>
        </p:txBody>
      </p:sp>
      <p:sp>
        <p:nvSpPr>
          <p:cNvPr id="4" name="Slide Number Placeholder 3"/>
          <p:cNvSpPr>
            <a:spLocks noGrp="1"/>
          </p:cNvSpPr>
          <p:nvPr>
            <p:ph type="sldNum" sz="quarter" idx="10"/>
          </p:nvPr>
        </p:nvSpPr>
        <p:spPr/>
        <p:txBody>
          <a:bodyPr/>
          <a:lstStyle/>
          <a:p>
            <a:fld id="{E61076EB-A90E-E446-9675-7EE89FDF1859}" type="slidenum">
              <a:rPr lang="en-US" smtClean="0"/>
              <a:pPr/>
              <a:t>38</a:t>
            </a:fld>
            <a:endParaRPr lang="en-US" dirty="0"/>
          </a:p>
        </p:txBody>
      </p:sp>
    </p:spTree>
    <p:extLst>
      <p:ext uri="{BB962C8B-B14F-4D97-AF65-F5344CB8AC3E}">
        <p14:creationId xmlns:p14="http://schemas.microsoft.com/office/powerpoint/2010/main" val="17850839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1076EB-A90E-E446-9675-7EE89FDF1859}" type="slidenum">
              <a:rPr lang="en-US" smtClean="0"/>
              <a:pPr/>
              <a:t>39</a:t>
            </a:fld>
            <a:endParaRPr lang="en-US" dirty="0"/>
          </a:p>
        </p:txBody>
      </p:sp>
    </p:spTree>
    <p:extLst>
      <p:ext uri="{BB962C8B-B14F-4D97-AF65-F5344CB8AC3E}">
        <p14:creationId xmlns:p14="http://schemas.microsoft.com/office/powerpoint/2010/main" val="1296586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ECF0C4-62AA-4B0E-AA65-2C4B3EA6230B}" type="slidenum">
              <a:rPr lang="en-US">
                <a:solidFill>
                  <a:prstClr val="black"/>
                </a:solidFill>
              </a:rPr>
              <a:pPr/>
              <a:t>4</a:t>
            </a:fld>
            <a:endParaRPr lang="en-US" dirty="0">
              <a:solidFill>
                <a:prstClr val="black"/>
              </a:solidFill>
            </a:endParaRPr>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 are my comments</a:t>
            </a:r>
          </a:p>
          <a:p>
            <a:endParaRPr lang="en-US" dirty="0" smtClean="0"/>
          </a:p>
          <a:p>
            <a:r>
              <a:rPr lang="en-US" dirty="0" smtClean="0"/>
              <a:t>We talked about the definition of supplier</a:t>
            </a:r>
            <a:r>
              <a:rPr lang="en-US" baseline="0" dirty="0" smtClean="0"/>
              <a:t> and integrators and no real guidance as to handle the differences</a:t>
            </a:r>
          </a:p>
          <a:p>
            <a:endParaRPr lang="en-US" baseline="0" dirty="0" smtClean="0"/>
          </a:p>
          <a:p>
            <a:r>
              <a:rPr lang="en-US" baseline="0" dirty="0" smtClean="0"/>
              <a:t>Another comment is that the model language is very one sided.  All of the provisions reflect  obligations of the supplier, without any reference to acquirer obligations.  This may be premised on the view that additional obligations of an acquire will affect pricing which is not covered by model language, but  that is not clear.</a:t>
            </a:r>
          </a:p>
          <a:p>
            <a:endParaRPr lang="en-US" baseline="0" dirty="0" smtClean="0"/>
          </a:p>
          <a:p>
            <a:r>
              <a:rPr lang="en-US" baseline="0" dirty="0" smtClean="0"/>
              <a:t>The third comment is that  the language varies in specificity from high level  comments  (I.e., if you have multiple suppliers you need special language) to very specific and rigid language (e.g., the provisions for malware specify that  the supplier must provide either  host-based malware detection, recommendations on third-party malware detection, or an application whitelisting solution – but alternative malware protections such as utilizing existing customer owned malware protections are not addressed).</a:t>
            </a:r>
          </a:p>
          <a:p>
            <a:endParaRPr lang="en-US" baseline="0" dirty="0" smtClean="0"/>
          </a:p>
          <a:p>
            <a:endParaRPr lang="en-US" baseline="0" dirty="0" smtClean="0"/>
          </a:p>
          <a:p>
            <a:r>
              <a:rPr lang="en-US" baseline="0" dirty="0" smtClean="0"/>
              <a:t>Since the procurement language has these concerns, I </a:t>
            </a:r>
            <a:r>
              <a:rPr lang="en-US" baseline="0" dirty="0" err="1" smtClean="0"/>
              <a:t>wont</a:t>
            </a:r>
            <a:r>
              <a:rPr lang="en-US" baseline="0" dirty="0" smtClean="0"/>
              <a:t> go into any more detail about it, but I recommend that you review it because many utilities rely on it and you are likely to see contract language based on these guidelines.</a:t>
            </a:r>
          </a:p>
          <a:p>
            <a:endParaRPr lang="en-US" baseline="0" dirty="0" smtClean="0"/>
          </a:p>
          <a:p>
            <a:r>
              <a:rPr lang="en-US" baseline="0" dirty="0" smtClean="0"/>
              <a:t>Any questions?</a:t>
            </a:r>
            <a:endParaRPr lang="en-US" dirty="0"/>
          </a:p>
        </p:txBody>
      </p:sp>
      <p:sp>
        <p:nvSpPr>
          <p:cNvPr id="4" name="Slide Number Placeholder 3"/>
          <p:cNvSpPr>
            <a:spLocks noGrp="1"/>
          </p:cNvSpPr>
          <p:nvPr>
            <p:ph type="sldNum" sz="quarter" idx="10"/>
          </p:nvPr>
        </p:nvSpPr>
        <p:spPr/>
        <p:txBody>
          <a:bodyPr/>
          <a:lstStyle/>
          <a:p>
            <a:fld id="{E61076EB-A90E-E446-9675-7EE89FDF1859}" type="slidenum">
              <a:rPr lang="en-US" smtClean="0"/>
              <a:pPr/>
              <a:t>40</a:t>
            </a:fld>
            <a:endParaRPr lang="en-US" dirty="0"/>
          </a:p>
        </p:txBody>
      </p:sp>
    </p:spTree>
    <p:extLst>
      <p:ext uri="{BB962C8B-B14F-4D97-AF65-F5344CB8AC3E}">
        <p14:creationId xmlns:p14="http://schemas.microsoft.com/office/powerpoint/2010/main" val="14685557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wrapping up, I wanted to do a quick survey of how supply chain risk management has crept into cybersecurity discussions in other areas.  As noted above, it is a relatively new concept in the electric industry, but it is either emerging or well established in other industries.</a:t>
            </a:r>
            <a:endParaRPr lang="en-US" dirty="0"/>
          </a:p>
        </p:txBody>
      </p:sp>
      <p:sp>
        <p:nvSpPr>
          <p:cNvPr id="4" name="Slide Number Placeholder 3"/>
          <p:cNvSpPr>
            <a:spLocks noGrp="1"/>
          </p:cNvSpPr>
          <p:nvPr>
            <p:ph type="sldNum" sz="quarter" idx="10"/>
          </p:nvPr>
        </p:nvSpPr>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TSA’s guidelines are relatively old, going back to 2011.  But you can see general concerns raised about evaluating cybersecurity controls  in the acquisition phase and continuing those controls through the development life cycle.</a:t>
            </a:r>
          </a:p>
          <a:p>
            <a:endParaRPr lang="en-US" dirty="0"/>
          </a:p>
          <a:p>
            <a:r>
              <a:rPr lang="en-US" dirty="0" smtClean="0"/>
              <a:t>TSA is currently reviewing its pipeline security guidelines, and like </a:t>
            </a:r>
            <a:r>
              <a:rPr lang="en-US" dirty="0" err="1" smtClean="0"/>
              <a:t>NIST’s</a:t>
            </a:r>
            <a:r>
              <a:rPr lang="en-US" dirty="0" smtClean="0"/>
              <a:t> revised cybersecurity framework, </a:t>
            </a:r>
            <a:r>
              <a:rPr lang="en-US" dirty="0" err="1" smtClean="0"/>
              <a:t>SCRM</a:t>
            </a:r>
            <a:r>
              <a:rPr lang="en-US" dirty="0" smtClean="0"/>
              <a:t> will likely figure prominently in any new guidelines coming from the TSA.</a:t>
            </a:r>
          </a:p>
          <a:p>
            <a:endParaRPr lang="en-US" dirty="0"/>
          </a:p>
          <a:p>
            <a:endParaRPr lang="en-US" dirty="0"/>
          </a:p>
        </p:txBody>
      </p:sp>
      <p:sp>
        <p:nvSpPr>
          <p:cNvPr id="4" name="Slide Number Placeholder 3"/>
          <p:cNvSpPr>
            <a:spLocks noGrp="1"/>
          </p:cNvSpPr>
          <p:nvPr>
            <p:ph type="sldNum" sz="quarter" idx="10"/>
          </p:nvPr>
        </p:nvSpPr>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343400"/>
            <a:ext cx="5486400" cy="4114800"/>
          </a:xfrm>
        </p:spPr>
        <p:txBody>
          <a:bodyPr/>
          <a:lstStyle/>
          <a:p>
            <a:r>
              <a:rPr lang="en-US" dirty="0" smtClean="0"/>
              <a:t>Here’s another reference to encouraging cyber-</a:t>
            </a:r>
            <a:r>
              <a:rPr lang="en-US" dirty="0" err="1" smtClean="0"/>
              <a:t>SCRM</a:t>
            </a:r>
            <a:r>
              <a:rPr lang="en-US" dirty="0" smtClean="0"/>
              <a:t>.  </a:t>
            </a:r>
          </a:p>
          <a:p>
            <a:endParaRPr lang="en-US" dirty="0"/>
          </a:p>
          <a:p>
            <a:r>
              <a:rPr lang="en-US" dirty="0" smtClean="0"/>
              <a:t>This comes from the Department of Energy.  Much like the </a:t>
            </a:r>
            <a:r>
              <a:rPr lang="en-US" dirty="0" err="1" smtClean="0"/>
              <a:t>NIST</a:t>
            </a:r>
            <a:r>
              <a:rPr lang="en-US" dirty="0" smtClean="0"/>
              <a:t> Cybersecurity Framework, the </a:t>
            </a:r>
            <a:r>
              <a:rPr lang="en-US" dirty="0" err="1" smtClean="0"/>
              <a:t>DOE’s</a:t>
            </a:r>
            <a:r>
              <a:rPr lang="en-US" dirty="0" smtClean="0"/>
              <a:t> </a:t>
            </a:r>
            <a:r>
              <a:rPr lang="en-US" dirty="0" err="1" smtClean="0"/>
              <a:t>C2M2</a:t>
            </a:r>
            <a:r>
              <a:rPr lang="en-US" dirty="0" smtClean="0"/>
              <a:t> is a tool for gauging the  effectiveness of an organizations cybersecurity controls.</a:t>
            </a:r>
          </a:p>
          <a:p>
            <a:endParaRPr lang="en-US" dirty="0"/>
          </a:p>
          <a:p>
            <a:endParaRPr lang="en-US" dirty="0"/>
          </a:p>
        </p:txBody>
      </p:sp>
      <p:sp>
        <p:nvSpPr>
          <p:cNvPr id="4" name="Slide Number Placeholder 3"/>
          <p:cNvSpPr>
            <a:spLocks noGrp="1"/>
          </p:cNvSpPr>
          <p:nvPr>
            <p:ph type="sldNum" sz="quarter" idx="10"/>
          </p:nvPr>
        </p:nvSpPr>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at</a:t>
            </a:r>
            <a:r>
              <a:rPr lang="en-US" baseline="0" dirty="0" smtClean="0"/>
              <a:t> the distribution level, AGA will be working with NERC on information sharing – likely to lead to cross fertilization of </a:t>
            </a:r>
            <a:r>
              <a:rPr lang="en-US" baseline="0" dirty="0" err="1" smtClean="0"/>
              <a:t>SCRM</a:t>
            </a:r>
            <a:r>
              <a:rPr lang="en-US" baseline="0" dirty="0" smtClean="0"/>
              <a:t> across the gas and electric industries.</a:t>
            </a:r>
          </a:p>
          <a:p>
            <a:endParaRPr lang="en-US" dirty="0" smtClean="0"/>
          </a:p>
          <a:p>
            <a:endParaRPr lang="en-US" dirty="0"/>
          </a:p>
          <a:p>
            <a:endParaRPr lang="en-US" dirty="0" smtClean="0"/>
          </a:p>
          <a:p>
            <a:r>
              <a:rPr lang="en-US" dirty="0" smtClean="0"/>
              <a:t>Also note that there is a new group:  Energy Sector Critical Manufacturing Working Group (</a:t>
            </a:r>
            <a:r>
              <a:rPr lang="en-US" dirty="0" err="1" smtClean="0"/>
              <a:t>ESCMWG</a:t>
            </a:r>
            <a:r>
              <a:rPr lang="en-US" dirty="0" smtClean="0"/>
              <a:t>):</a:t>
            </a:r>
            <a:r>
              <a:rPr lang="en-US" baseline="0" dirty="0" smtClean="0"/>
              <a:t>  </a:t>
            </a:r>
            <a:r>
              <a:rPr lang="en-US" dirty="0" smtClean="0"/>
              <a:t>DOE; DHS; and Coordination Councils</a:t>
            </a:r>
            <a:r>
              <a:rPr lang="en-US" baseline="0" dirty="0" smtClean="0"/>
              <a:t> – Critical manufacturing, electricity, and oil and natural gas sectors</a:t>
            </a:r>
          </a:p>
          <a:p>
            <a:endParaRPr lang="en-US" baseline="0" dirty="0" smtClean="0"/>
          </a:p>
          <a:p>
            <a:r>
              <a:rPr lang="en-US" baseline="0" dirty="0" smtClean="0"/>
              <a:t>Expect Critical Manufacturers to be involved in </a:t>
            </a:r>
            <a:r>
              <a:rPr lang="en-US" baseline="0" dirty="0" err="1" smtClean="0"/>
              <a:t>GridEx</a:t>
            </a:r>
            <a:r>
              <a:rPr lang="en-US" baseline="0" dirty="0" smtClean="0"/>
              <a:t> IV.</a:t>
            </a:r>
            <a:endParaRPr lang="en-US" dirty="0"/>
          </a:p>
        </p:txBody>
      </p:sp>
      <p:sp>
        <p:nvSpPr>
          <p:cNvPr id="4" name="Slide Number Placeholder 3"/>
          <p:cNvSpPr>
            <a:spLocks noGrp="1"/>
          </p:cNvSpPr>
          <p:nvPr>
            <p:ph type="sldNum" sz="quarter" idx="10"/>
          </p:nvPr>
        </p:nvSpPr>
        <p:spPr/>
        <p:txBody>
          <a:bodyPr/>
          <a:lstStyle/>
          <a:p>
            <a:fld id="{E61076EB-A90E-E446-9675-7EE89FDF1859}" type="slidenum">
              <a:rPr lang="en-US" smtClean="0"/>
              <a:pPr/>
              <a:t>44</a:t>
            </a:fld>
            <a:endParaRPr lang="en-US" dirty="0"/>
          </a:p>
        </p:txBody>
      </p:sp>
    </p:spTree>
    <p:extLst>
      <p:ext uri="{BB962C8B-B14F-4D97-AF65-F5344CB8AC3E}">
        <p14:creationId xmlns:p14="http://schemas.microsoft.com/office/powerpoint/2010/main" val="17284674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1076EB-A90E-E446-9675-7EE89FDF1859}" type="slidenum">
              <a:rPr lang="en-US" smtClean="0"/>
              <a:pPr/>
              <a:t>45</a:t>
            </a:fld>
            <a:endParaRPr lang="en-US" dirty="0"/>
          </a:p>
        </p:txBody>
      </p:sp>
    </p:spTree>
    <p:extLst>
      <p:ext uri="{BB962C8B-B14F-4D97-AF65-F5344CB8AC3E}">
        <p14:creationId xmlns:p14="http://schemas.microsoft.com/office/powerpoint/2010/main" val="4089448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Security Controls</a:t>
            </a:r>
          </a:p>
          <a:p>
            <a:endParaRPr lang="en-US" dirty="0" smtClean="0"/>
          </a:p>
          <a:p>
            <a:r>
              <a:rPr lang="en-US" dirty="0" smtClean="0"/>
              <a:t>Cyber Incident Reporting</a:t>
            </a:r>
          </a:p>
          <a:p>
            <a:endParaRPr lang="en-US" dirty="0" smtClean="0"/>
          </a:p>
          <a:p>
            <a:r>
              <a:rPr lang="en-US" dirty="0" smtClean="0"/>
              <a:t>Information System Security Assessments</a:t>
            </a:r>
          </a:p>
          <a:p>
            <a:endParaRPr lang="en-US" dirty="0" smtClean="0"/>
          </a:p>
          <a:p>
            <a:r>
              <a:rPr lang="en-US" dirty="0" smtClean="0"/>
              <a:t>Information Security Continuous</a:t>
            </a:r>
            <a:r>
              <a:rPr lang="en-US" baseline="0" dirty="0" smtClean="0"/>
              <a:t> Monitoring</a:t>
            </a:r>
          </a:p>
          <a:p>
            <a:endParaRPr lang="en-US" baseline="0" dirty="0" smtClean="0"/>
          </a:p>
          <a:p>
            <a:r>
              <a:rPr lang="en-US" baseline="0" dirty="0" smtClean="0"/>
              <a:t>Business Due Diligence</a:t>
            </a:r>
            <a:endParaRPr lang="en-US" dirty="0"/>
          </a:p>
        </p:txBody>
      </p:sp>
      <p:sp>
        <p:nvSpPr>
          <p:cNvPr id="4" name="Slide Number Placeholder 3"/>
          <p:cNvSpPr>
            <a:spLocks noGrp="1"/>
          </p:cNvSpPr>
          <p:nvPr>
            <p:ph type="sldNum" sz="quarter" idx="10"/>
          </p:nvPr>
        </p:nvSpPr>
        <p:spPr/>
        <p:txBody>
          <a:bodyPr/>
          <a:lstStyle/>
          <a:p>
            <a:fld id="{E61076EB-A90E-E446-9675-7EE89FDF1859}" type="slidenum">
              <a:rPr lang="en-US" smtClean="0"/>
              <a:pPr/>
              <a:t>46</a:t>
            </a:fld>
            <a:endParaRPr lang="en-US" dirty="0"/>
          </a:p>
        </p:txBody>
      </p:sp>
    </p:spTree>
    <p:extLst>
      <p:ext uri="{BB962C8B-B14F-4D97-AF65-F5344CB8AC3E}">
        <p14:creationId xmlns:p14="http://schemas.microsoft.com/office/powerpoint/2010/main" val="29643364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1076EB-A90E-E446-9675-7EE89FDF1859}" type="slidenum">
              <a:rPr lang="en-US" smtClean="0"/>
              <a:pPr/>
              <a:t>47</a:t>
            </a:fld>
            <a:endParaRPr lang="en-US" dirty="0"/>
          </a:p>
        </p:txBody>
      </p:sp>
    </p:spTree>
    <p:extLst>
      <p:ext uri="{BB962C8B-B14F-4D97-AF65-F5344CB8AC3E}">
        <p14:creationId xmlns:p14="http://schemas.microsoft.com/office/powerpoint/2010/main" val="4256791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1076EB-A90E-E446-9675-7EE89FDF1859}" type="slidenum">
              <a:rPr lang="en-US" smtClean="0"/>
              <a:pPr/>
              <a:t>48</a:t>
            </a:fld>
            <a:endParaRPr lang="en-US" dirty="0"/>
          </a:p>
        </p:txBody>
      </p:sp>
    </p:spTree>
    <p:extLst>
      <p:ext uri="{BB962C8B-B14F-4D97-AF65-F5344CB8AC3E}">
        <p14:creationId xmlns:p14="http://schemas.microsoft.com/office/powerpoint/2010/main" val="30727766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feels like ancient history, but if you go back to the Target data breach in 2014, the one that got all the headlines – theft of information  from 70 million shoppers</a:t>
            </a:r>
          </a:p>
          <a:p>
            <a:endParaRPr lang="en-US" dirty="0"/>
          </a:p>
          <a:p>
            <a:r>
              <a:rPr lang="en-US" dirty="0" smtClean="0"/>
              <a:t>That hack was actually a prime example of supply chain risks, since the hackers used a HVAC vendor to find a back door into Target’s IT systems.</a:t>
            </a:r>
            <a:endParaRPr lang="en-US" dirty="0"/>
          </a:p>
        </p:txBody>
      </p:sp>
      <p:sp>
        <p:nvSpPr>
          <p:cNvPr id="4" name="Slide Number Placeholder 3"/>
          <p:cNvSpPr>
            <a:spLocks noGrp="1"/>
          </p:cNvSpPr>
          <p:nvPr>
            <p:ph type="sldNum" sz="quarter" idx="10"/>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19200" y="4648200"/>
            <a:ext cx="4495800" cy="3505200"/>
          </a:xfrm>
        </p:spPr>
        <p:txBody>
          <a:bodyPr/>
          <a:lstStyle/>
          <a:p>
            <a:r>
              <a:rPr lang="en-US" dirty="0" smtClean="0"/>
              <a:t>So cybersecurity  in the electric industry has been a hot topic for some time, and given the </a:t>
            </a:r>
            <a:r>
              <a:rPr lang="en-US" dirty="0" err="1" smtClean="0"/>
              <a:t>cyber attacks</a:t>
            </a:r>
            <a:r>
              <a:rPr lang="en-US" dirty="0" smtClean="0"/>
              <a:t> in the Ukraine  in late 2015, the topic has gotten even hotter.</a:t>
            </a:r>
          </a:p>
          <a:p>
            <a:endParaRPr lang="en-US" dirty="0" smtClean="0"/>
          </a:p>
          <a:p>
            <a:r>
              <a:rPr lang="en-US" dirty="0" smtClean="0"/>
              <a:t>I’ll be talking about one particular </a:t>
            </a:r>
            <a:r>
              <a:rPr lang="en-US" dirty="0" err="1" smtClean="0"/>
              <a:t>ly</a:t>
            </a:r>
            <a:r>
              <a:rPr lang="en-US" dirty="0" smtClean="0"/>
              <a:t> new development in this area, and that is a focus on cybersecurity  as it relates to the supply chain.  As Engineering Companies, many of you figure prominently in the supply chain of electric utilities, and developments in supply chain risk management for electric utilities will  likely affect  you all and your customer relationships, how you go about designing and integrating  hardware and software products, and ongoing obligations to your customers over the life of your products and services</a:t>
            </a:r>
            <a:endParaRPr lang="en-US" dirty="0"/>
          </a:p>
          <a:p>
            <a:endParaRPr lang="en-US" dirty="0"/>
          </a:p>
          <a:p>
            <a:r>
              <a:rPr lang="en-US" dirty="0"/>
              <a:t>There have been </a:t>
            </a:r>
            <a:r>
              <a:rPr lang="en-US" dirty="0" err="1"/>
              <a:t>alot</a:t>
            </a:r>
            <a:r>
              <a:rPr lang="en-US" dirty="0"/>
              <a:t> of statistics, but this one is based on a USA Today report based on a DOE report that over 4 years there have been 320 attacks</a:t>
            </a:r>
          </a:p>
          <a:p>
            <a:r>
              <a:rPr lang="en-US" dirty="0"/>
              <a:t>-What constitutes an attack?</a:t>
            </a:r>
          </a:p>
          <a:p>
            <a:r>
              <a:rPr lang="en-US" dirty="0"/>
              <a:t>-What gets reported?</a:t>
            </a:r>
          </a:p>
          <a:p>
            <a:endParaRPr lang="en-US" dirty="0"/>
          </a:p>
        </p:txBody>
      </p:sp>
      <p:sp>
        <p:nvSpPr>
          <p:cNvPr id="4" name="Slide Number Placeholder 3"/>
          <p:cNvSpPr>
            <a:spLocks noGrp="1"/>
          </p:cNvSpPr>
          <p:nvPr>
            <p:ph type="sldNum" sz="quarter" idx="10"/>
          </p:nvPr>
        </p:nvSpPr>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plug for our firm’s long standing clients</a:t>
            </a:r>
          </a:p>
          <a:p>
            <a:endParaRPr lang="en-US" dirty="0"/>
          </a:p>
          <a:p>
            <a:r>
              <a:rPr lang="en-US" dirty="0" smtClean="0"/>
              <a:t>As you can see they have taken supply chain risk management  seriously for nearly two decades.</a:t>
            </a:r>
            <a:endParaRPr lang="en-US" dirty="0"/>
          </a:p>
        </p:txBody>
      </p:sp>
      <p:sp>
        <p:nvSpPr>
          <p:cNvPr id="4" name="Slide Number Placeholder 3"/>
          <p:cNvSpPr>
            <a:spLocks noGrp="1"/>
          </p:cNvSpPr>
          <p:nvPr>
            <p:ph type="sldNum" sz="quarter" idx="10"/>
          </p:nvPr>
        </p:nvSpPr>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31. Has </a:t>
            </a:r>
            <a:r>
              <a:rPr lang="en-US" dirty="0"/>
              <a:t>your organization conducted an evaluation of the cybersecurity risks for major </a:t>
            </a:r>
            <a:r>
              <a:rPr lang="en-US" dirty="0" smtClean="0"/>
              <a:t>systems at </a:t>
            </a:r>
            <a:r>
              <a:rPr lang="en-US" dirty="0"/>
              <a:t>each stage of the system deployment lifecycle? What has been done with the results?</a:t>
            </a:r>
          </a:p>
          <a:p>
            <a:r>
              <a:rPr lang="en-US" dirty="0"/>
              <a:t>32. Are cybersecurity criteria used for vendor and device selection?</a:t>
            </a:r>
          </a:p>
          <a:p>
            <a:r>
              <a:rPr lang="en-US" dirty="0"/>
              <a:t>33. Have vendors documented and independently verified their cybersecurity controls? Who </a:t>
            </a:r>
            <a:r>
              <a:rPr lang="en-US" dirty="0" smtClean="0"/>
              <a:t>is the </a:t>
            </a:r>
            <a:r>
              <a:rPr lang="en-US" dirty="0"/>
              <a:t>verifier and how are they qualified?</a:t>
            </a:r>
          </a:p>
          <a:p>
            <a:r>
              <a:rPr lang="en-US" dirty="0"/>
              <a:t>34. Are there third-party providers of services whose cybersecurity controls are beyond </a:t>
            </a:r>
            <a:r>
              <a:rPr lang="en-US" dirty="0" smtClean="0"/>
              <a:t>the ability </a:t>
            </a:r>
            <a:r>
              <a:rPr lang="en-US" dirty="0"/>
              <a:t>of your organization to monitor, understand, or assure? Has your </a:t>
            </a:r>
            <a:r>
              <a:rPr lang="en-US" dirty="0" smtClean="0"/>
              <a:t>organization explored </a:t>
            </a:r>
            <a:r>
              <a:rPr lang="en-US" dirty="0"/>
              <a:t>whether these may create cybersecurity vulnerabilities to your operations?</a:t>
            </a:r>
          </a:p>
          <a:p>
            <a:r>
              <a:rPr lang="en-US" dirty="0"/>
              <a:t>35. Does your organization perform vulnerability assessment activities as part of the</a:t>
            </a:r>
          </a:p>
          <a:p>
            <a:r>
              <a:rPr lang="en-US" dirty="0"/>
              <a:t>acquisition cycle for products in each of the following areas: cybersecurity, SCADA, </a:t>
            </a:r>
            <a:r>
              <a:rPr lang="en-US" dirty="0" smtClean="0"/>
              <a:t>smart grid</a:t>
            </a:r>
            <a:r>
              <a:rPr lang="en-US" dirty="0"/>
              <a:t>, internet connectivity, and website hosting?</a:t>
            </a:r>
          </a:p>
          <a:p>
            <a:r>
              <a:rPr lang="en-US" dirty="0"/>
              <a:t>36. Has the company managed cybersecurity in the replacement and upgrade cycle of </a:t>
            </a:r>
            <a:r>
              <a:rPr lang="en-US" dirty="0" smtClean="0"/>
              <a:t>its networked </a:t>
            </a:r>
            <a:r>
              <a:rPr lang="en-US" dirty="0"/>
              <a:t>equipment? Does this include smart meters?</a:t>
            </a:r>
          </a:p>
          <a:p>
            <a:r>
              <a:rPr lang="en-US" dirty="0"/>
              <a:t>37. What kind of guidance do you follow to ensure that your procurement language is </a:t>
            </a:r>
            <a:r>
              <a:rPr lang="en-US" dirty="0" smtClean="0"/>
              <a:t>both specific </a:t>
            </a:r>
            <a:r>
              <a:rPr lang="en-US" dirty="0"/>
              <a:t>and comprehensive enough to result in acquiring secure components and systems?</a:t>
            </a:r>
          </a:p>
          <a:p>
            <a:r>
              <a:rPr lang="en-US" dirty="0"/>
              <a:t>(Note: Does your company include Cyber Security Procurement Language for Control</a:t>
            </a:r>
          </a:p>
          <a:p>
            <a:r>
              <a:rPr lang="en-US" dirty="0"/>
              <a:t>Systems within its Procurement Language? Available at http://www.uscert.</a:t>
            </a:r>
          </a:p>
          <a:p>
            <a:r>
              <a:rPr lang="en-US" dirty="0"/>
              <a:t>gov/control_systems/pdf/FINAL-Procurement_Language_Rev4_100809.pdf IEC</a:t>
            </a:r>
          </a:p>
        </p:txBody>
      </p:sp>
      <p:sp>
        <p:nvSpPr>
          <p:cNvPr id="4" name="Slide Number Placeholder 3"/>
          <p:cNvSpPr>
            <a:spLocks noGrp="1"/>
          </p:cNvSpPr>
          <p:nvPr>
            <p:ph type="sldNum" sz="quarter" idx="10"/>
          </p:nvPr>
        </p:nvSpPr>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wrap up</a:t>
            </a:r>
            <a:endParaRPr lang="en-US" dirty="0"/>
          </a:p>
        </p:txBody>
      </p:sp>
      <p:sp>
        <p:nvSpPr>
          <p:cNvPr id="4" name="Slide Number Placeholder 3"/>
          <p:cNvSpPr>
            <a:spLocks noGrp="1"/>
          </p:cNvSpPr>
          <p:nvPr>
            <p:ph type="sldNum" sz="quarter" idx="10"/>
          </p:nvPr>
        </p:nvSpPr>
        <p:spPr/>
        <p:txBody>
          <a:bodyPr/>
          <a:lstStyle/>
          <a:p>
            <a:fld id="{E61076EB-A90E-E446-9675-7EE89FDF1859}" type="slidenum">
              <a:rPr lang="en-US" smtClean="0"/>
              <a:pPr/>
              <a:t>52</a:t>
            </a:fld>
            <a:endParaRPr lang="en-US" dirty="0"/>
          </a:p>
        </p:txBody>
      </p:sp>
    </p:spTree>
    <p:extLst>
      <p:ext uri="{BB962C8B-B14F-4D97-AF65-F5344CB8AC3E}">
        <p14:creationId xmlns:p14="http://schemas.microsoft.com/office/powerpoint/2010/main" val="26503465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1076EB-A90E-E446-9675-7EE89FDF1859}" type="slidenum">
              <a:rPr lang="en-US" smtClean="0"/>
              <a:pPr/>
              <a:t>53</a:t>
            </a:fld>
            <a:endParaRPr lang="en-US" dirty="0"/>
          </a:p>
        </p:txBody>
      </p:sp>
    </p:spTree>
    <p:extLst>
      <p:ext uri="{BB962C8B-B14F-4D97-AF65-F5344CB8AC3E}">
        <p14:creationId xmlns:p14="http://schemas.microsoft.com/office/powerpoint/2010/main" val="26503465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1076EB-A90E-E446-9675-7EE89FDF1859}" type="slidenum">
              <a:rPr lang="en-US" smtClean="0"/>
              <a:pPr/>
              <a:t>54</a:t>
            </a:fld>
            <a:endParaRPr lang="en-US" dirty="0"/>
          </a:p>
        </p:txBody>
      </p:sp>
    </p:spTree>
    <p:extLst>
      <p:ext uri="{BB962C8B-B14F-4D97-AF65-F5344CB8AC3E}">
        <p14:creationId xmlns:p14="http://schemas.microsoft.com/office/powerpoint/2010/main" val="27474578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Slide Number Placeholder 3"/>
          <p:cNvSpPr>
            <a:spLocks noGrp="1"/>
          </p:cNvSpPr>
          <p:nvPr>
            <p:ph type="sldNum" sz="quarter" idx="10"/>
          </p:nvPr>
        </p:nvSpPr>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AF83E9-6F7E-426C-AF9C-9B095E13C54A}" type="slidenum">
              <a:rPr lang="en-US">
                <a:solidFill>
                  <a:prstClr val="black"/>
                </a:solidFill>
              </a:rPr>
              <a:pPr/>
              <a:t>56</a:t>
            </a:fld>
            <a:endParaRPr lang="en-US">
              <a:solidFill>
                <a:prstClr val="black"/>
              </a:solidFill>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Let’s jump in.  Most of the activity in supply chain risk management relates to these two organizations</a:t>
            </a:r>
          </a:p>
          <a:p>
            <a:endParaRPr lang="en-US" b="1" dirty="0"/>
          </a:p>
          <a:p>
            <a:r>
              <a:rPr lang="en-US" b="1" dirty="0" smtClean="0"/>
              <a:t>Just to understand the lay of the land, I’d like to do a quick Poll</a:t>
            </a:r>
          </a:p>
          <a:p>
            <a:r>
              <a:rPr lang="en-US" dirty="0"/>
              <a:t>(1) How many of you are familiar with the reliability standards promulgated by NERC and adopted by FERC?</a:t>
            </a:r>
          </a:p>
          <a:p>
            <a:r>
              <a:rPr lang="en-US" dirty="0"/>
              <a:t>(2) How many of you are familiar the Critical Infrastructure Protection  (or “CIP”) family of standards?</a:t>
            </a:r>
          </a:p>
          <a:p>
            <a:endParaRPr lang="en-US" dirty="0"/>
          </a:p>
          <a:p>
            <a:r>
              <a:rPr lang="en-US" dirty="0" smtClean="0"/>
              <a:t>As a result of the great  Northeast Blackout in 2003, Congress in </a:t>
            </a:r>
            <a:r>
              <a:rPr lang="en-US" dirty="0" err="1" smtClean="0"/>
              <a:t>EPAct</a:t>
            </a:r>
            <a:r>
              <a:rPr lang="en-US" dirty="0" smtClean="0"/>
              <a:t> 2005 directed FERC to establish an “Electric </a:t>
            </a:r>
            <a:r>
              <a:rPr lang="en-US" dirty="0" err="1" smtClean="0"/>
              <a:t>Reliablity</a:t>
            </a:r>
            <a:r>
              <a:rPr lang="en-US" dirty="0" smtClean="0"/>
              <a:t> Organization” to promulgate and enforce mandatory  reliability standards</a:t>
            </a:r>
          </a:p>
          <a:p>
            <a:endParaRPr lang="en-US" dirty="0"/>
          </a:p>
          <a:p>
            <a:r>
              <a:rPr lang="en-US" dirty="0" smtClean="0"/>
              <a:t>FERC chose NERC, and NERC issued its first set of reliability standards in 2006.</a:t>
            </a:r>
          </a:p>
          <a:p>
            <a:endParaRPr lang="en-US" dirty="0"/>
          </a:p>
          <a:p>
            <a:r>
              <a:rPr lang="en-US" dirty="0" smtClean="0"/>
              <a:t>For the most part the reliability standards, merely codified existing practices.</a:t>
            </a:r>
          </a:p>
          <a:p>
            <a:endParaRPr lang="en-US" dirty="0"/>
          </a:p>
          <a:p>
            <a:r>
              <a:rPr lang="en-US" dirty="0" smtClean="0"/>
              <a:t>But in the area of cybersecurity, NERC’s Critical Infrastructure Protection standards were written fairly recently.  And without decades of operationalization, NERC, FERC and the industry have struggled a bit with writing, and applying the CIP standards.</a:t>
            </a:r>
          </a:p>
          <a:p>
            <a:endParaRPr lang="en-US" dirty="0"/>
          </a:p>
          <a:p>
            <a:r>
              <a:rPr lang="en-US" dirty="0" smtClean="0"/>
              <a:t>They have been revised about 7 or 8 times in the past 10 years.</a:t>
            </a:r>
            <a:endParaRPr lang="en-US" dirty="0"/>
          </a:p>
        </p:txBody>
      </p:sp>
      <p:sp>
        <p:nvSpPr>
          <p:cNvPr id="4" name="Slide Number Placeholder 3"/>
          <p:cNvSpPr>
            <a:spLocks noGrp="1"/>
          </p:cNvSpPr>
          <p:nvPr>
            <p:ph type="sldNum" sz="quarter" idx="10"/>
          </p:nvPr>
        </p:nvSpPr>
        <p:spPr/>
        <p:txBody>
          <a:bodyPr/>
          <a:lstStyle/>
          <a:p>
            <a:fld id="{E61076EB-A90E-E446-9675-7EE89FDF1859}" type="slidenum">
              <a:rPr lang="en-US" smtClean="0"/>
              <a:pPr/>
              <a:t>6</a:t>
            </a:fld>
            <a:endParaRPr lang="en-US" dirty="0"/>
          </a:p>
        </p:txBody>
      </p:sp>
    </p:spTree>
    <p:extLst>
      <p:ext uri="{BB962C8B-B14F-4D97-AF65-F5344CB8AC3E}">
        <p14:creationId xmlns:p14="http://schemas.microsoft.com/office/powerpoint/2010/main" val="3481411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419600"/>
            <a:ext cx="5486400" cy="4114800"/>
          </a:xfrm>
        </p:spPr>
        <p:txBody>
          <a:bodyPr/>
          <a:lstStyle/>
          <a:p>
            <a:r>
              <a:rPr lang="en-US" dirty="0" smtClean="0"/>
              <a:t>These are the areas that NERC currently regulates</a:t>
            </a:r>
          </a:p>
          <a:p>
            <a:endParaRPr lang="en-US" dirty="0"/>
          </a:p>
          <a:p>
            <a:r>
              <a:rPr lang="en-US" dirty="0" smtClean="0"/>
              <a:t>They for the most part focus on utility operations</a:t>
            </a:r>
          </a:p>
          <a:p>
            <a:endParaRPr lang="en-US" dirty="0"/>
          </a:p>
          <a:p>
            <a:r>
              <a:rPr lang="en-US" dirty="0" smtClean="0"/>
              <a:t>BA, DP, GOP, GO, IC/IA, RC, TO, TOP</a:t>
            </a:r>
          </a:p>
          <a:p>
            <a:endParaRPr lang="en-US" dirty="0"/>
          </a:p>
          <a:p>
            <a:r>
              <a:rPr lang="en-US" dirty="0" smtClean="0"/>
              <a:t>BES Cyber Systems – which are basically OT systems that could affect the bulk electric system reliability within 15 minutes of them being compromised</a:t>
            </a:r>
          </a:p>
          <a:p>
            <a:endParaRPr lang="en-US" dirty="0" smtClean="0"/>
          </a:p>
          <a:p>
            <a:endParaRPr lang="en-US" dirty="0"/>
          </a:p>
          <a:p>
            <a:r>
              <a:rPr lang="en-US" dirty="0" smtClean="0"/>
              <a:t>NOTE THAT CIP-004 requirements did apply to vendors who have either unescorted physical access or electronic access to a BES Cyber System.</a:t>
            </a:r>
            <a:endParaRPr lang="en-US" dirty="0"/>
          </a:p>
          <a:p>
            <a:endParaRPr lang="en-US" dirty="0"/>
          </a:p>
        </p:txBody>
      </p:sp>
      <p:sp>
        <p:nvSpPr>
          <p:cNvPr id="4" name="Slide Number Placeholder 3"/>
          <p:cNvSpPr>
            <a:spLocks noGrp="1"/>
          </p:cNvSpPr>
          <p:nvPr>
            <p:ph type="sldNum" sz="quarter" idx="10"/>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focus on utility operations changed dramatically in the course of reviewing proposed Version 6 of the CIP standards.</a:t>
            </a:r>
          </a:p>
          <a:p>
            <a:endParaRPr lang="en-US" dirty="0"/>
          </a:p>
          <a:p>
            <a:r>
              <a:rPr lang="en-US" dirty="0" smtClean="0"/>
              <a:t>As reflected in this quote, in addition to asking for comment on the usual questions of whether a standard was written in a way that would be enforceable, FERC solicited questions about cyber risks that are involved in the supply chain.</a:t>
            </a:r>
            <a:endParaRPr lang="en-US" dirty="0"/>
          </a:p>
        </p:txBody>
      </p:sp>
      <p:sp>
        <p:nvSpPr>
          <p:cNvPr id="4" name="Slide Number Placeholder 3"/>
          <p:cNvSpPr>
            <a:spLocks noGrp="1"/>
          </p:cNvSpPr>
          <p:nvPr>
            <p:ph type="sldNum" sz="quarter" idx="10"/>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a:t>
            </a:r>
            <a:r>
              <a:rPr lang="en-US" dirty="0" err="1" smtClean="0"/>
              <a:t>NOPR</a:t>
            </a:r>
            <a:r>
              <a:rPr lang="en-US" dirty="0" smtClean="0"/>
              <a:t>, FERC raised more supply chain concerns than simply malware issues.</a:t>
            </a:r>
          </a:p>
          <a:p>
            <a:endParaRPr lang="en-US" dirty="0"/>
          </a:p>
          <a:p>
            <a:r>
              <a:rPr lang="en-US" dirty="0" smtClean="0"/>
              <a:t>They referenced hardware and software products that were developed without placing due importance on security</a:t>
            </a:r>
            <a:endParaRPr lang="en-US" dirty="0"/>
          </a:p>
        </p:txBody>
      </p:sp>
      <p:sp>
        <p:nvSpPr>
          <p:cNvPr id="4" name="Slide Number Placeholder 3"/>
          <p:cNvSpPr>
            <a:spLocks noGrp="1"/>
          </p:cNvSpPr>
          <p:nvPr>
            <p:ph type="sldNum" sz="quarter" idx="10"/>
          </p:nvPr>
        </p:nvSpPr>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Rectangle 15"/>
          <p:cNvSpPr/>
          <p:nvPr userDrawn="1"/>
        </p:nvSpPr>
        <p:spPr>
          <a:xfrm>
            <a:off x="0" y="6096000"/>
            <a:ext cx="91440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Picture Placeholder 10"/>
          <p:cNvSpPr>
            <a:spLocks noGrp="1"/>
          </p:cNvSpPr>
          <p:nvPr>
            <p:ph type="pic" sz="quarter" idx="13"/>
          </p:nvPr>
        </p:nvSpPr>
        <p:spPr>
          <a:xfrm>
            <a:off x="0" y="0"/>
            <a:ext cx="9144000" cy="5257800"/>
          </a:xfrm>
          <a:solidFill>
            <a:srgbClr val="1B7BC0"/>
          </a:solidFill>
          <a:ln>
            <a:noFill/>
          </a:ln>
          <a:effectLst>
            <a:outerShdw blurRad="203200" dist="50800" dir="5400000" algn="tl" rotWithShape="0">
              <a:prstClr val="black">
                <a:alpha val="30000"/>
              </a:prstClr>
            </a:outerShdw>
          </a:effectLst>
        </p:spPr>
        <p:txBody>
          <a:bodyPr/>
          <a:lstStyle>
            <a:lvl1pPr>
              <a:defRPr>
                <a:ln>
                  <a:noFill/>
                </a:ln>
              </a:defRPr>
            </a:lvl1pPr>
          </a:lstStyle>
          <a:p>
            <a:endParaRPr lang="en-US" dirty="0"/>
          </a:p>
        </p:txBody>
      </p:sp>
      <p:sp>
        <p:nvSpPr>
          <p:cNvPr id="2" name="Title 1"/>
          <p:cNvSpPr>
            <a:spLocks noGrp="1"/>
          </p:cNvSpPr>
          <p:nvPr>
            <p:ph type="ctrTitle"/>
          </p:nvPr>
        </p:nvSpPr>
        <p:spPr>
          <a:xfrm>
            <a:off x="685800" y="2971800"/>
            <a:ext cx="7467600" cy="1295400"/>
          </a:xfrm>
        </p:spPr>
        <p:txBody>
          <a:bodyPr>
            <a:noAutofit/>
          </a:bodyPr>
          <a:lstStyle>
            <a:lvl1pPr>
              <a:defRPr sz="3200" b="1">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343400"/>
            <a:ext cx="7467600" cy="762000"/>
          </a:xfrm>
        </p:spPr>
        <p:txBody>
          <a:bodyPr>
            <a:noAutofit/>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9" name="Picture 8" descr="Dinsmore PPT banner-bottom.jpg"/>
          <p:cNvPicPr>
            <a:picLocks noChangeAspect="1"/>
          </p:cNvPicPr>
          <p:nvPr userDrawn="1"/>
        </p:nvPicPr>
        <p:blipFill rotWithShape="1">
          <a:blip r:embed="rId2" cstate="screen">
            <a:extLst>
              <a:ext uri="{28A0092B-C50C-407E-A947-70E740481C1C}">
                <a14:useLocalDpi xmlns:a14="http://schemas.microsoft.com/office/drawing/2010/main"/>
              </a:ext>
            </a:extLst>
          </a:blip>
          <a:srcRect b="26386"/>
          <a:stretch/>
        </p:blipFill>
        <p:spPr>
          <a:xfrm>
            <a:off x="533400" y="5562600"/>
            <a:ext cx="3185995" cy="732883"/>
          </a:xfrm>
          <a:prstGeom prst="rect">
            <a:avLst/>
          </a:prstGeom>
          <a:effectLst>
            <a:reflection blurRad="6350" stA="20000" endA="300" endPos="28000" dist="38100" dir="5400000" sy="-100000" algn="bl" rotWithShape="0"/>
          </a:effectLst>
        </p:spPr>
      </p:pic>
      <p:sp>
        <p:nvSpPr>
          <p:cNvPr id="19" name="Date Placeholder 18"/>
          <p:cNvSpPr>
            <a:spLocks noGrp="1"/>
          </p:cNvSpPr>
          <p:nvPr>
            <p:ph type="dt" sz="half" idx="14"/>
          </p:nvPr>
        </p:nvSpPr>
        <p:spPr>
          <a:xfrm>
            <a:off x="7620000" y="6400800"/>
            <a:ext cx="1143000" cy="304800"/>
          </a:xfrm>
          <a:prstGeom prst="rect">
            <a:avLst/>
          </a:prstGeom>
        </p:spPr>
        <p:txBody>
          <a:bodyPr/>
          <a:lstStyle>
            <a:lvl1pPr algn="ctr">
              <a:defRPr sz="1200">
                <a:solidFill>
                  <a:schemeClr val="bg1">
                    <a:lumMod val="50000"/>
                  </a:schemeClr>
                </a:solidFill>
              </a:defRPr>
            </a:lvl1pPr>
          </a:lstStyle>
          <a:p>
            <a:fld id="{FFDBEBB3-D9D4-8A46-8F95-41A1CE47CA8B}" type="datetime1">
              <a:rPr lang="en-US" smtClean="0"/>
              <a:pPr/>
              <a:t>5/4/2017</a:t>
            </a:fld>
            <a:endParaRPr lang="en-US" dirty="0"/>
          </a:p>
        </p:txBody>
      </p:sp>
      <p:sp>
        <p:nvSpPr>
          <p:cNvPr id="23" name="Chevron 22">
            <a:hlinkClick r:id="" action="ppaction://hlinkshowjump?jump=nextslide"/>
          </p:cNvPr>
          <p:cNvSpPr>
            <a:spLocks noChangeAspect="1"/>
          </p:cNvSpPr>
          <p:nvPr userDrawn="1"/>
        </p:nvSpPr>
        <p:spPr>
          <a:xfrm>
            <a:off x="8610600" y="6464808"/>
            <a:ext cx="135147" cy="152400"/>
          </a:xfrm>
          <a:prstGeom prst="chevron">
            <a:avLst/>
          </a:prstGeom>
          <a:solidFill>
            <a:srgbClr val="009A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DIVIDER-ORANGE">
    <p:spTree>
      <p:nvGrpSpPr>
        <p:cNvPr id="1" name=""/>
        <p:cNvGrpSpPr/>
        <p:nvPr/>
      </p:nvGrpSpPr>
      <p:grpSpPr>
        <a:xfrm>
          <a:off x="0" y="0"/>
          <a:ext cx="0" cy="0"/>
          <a:chOff x="0" y="0"/>
          <a:chExt cx="0" cy="0"/>
        </a:xfrm>
      </p:grpSpPr>
      <p:sp>
        <p:nvSpPr>
          <p:cNvPr id="10" name="Rectangle 9"/>
          <p:cNvSpPr/>
          <p:nvPr userDrawn="1"/>
        </p:nvSpPr>
        <p:spPr>
          <a:xfrm flipV="1">
            <a:off x="0" y="0"/>
            <a:ext cx="9153271" cy="6867144"/>
          </a:xfrm>
          <a:prstGeom prst="rect">
            <a:avLst/>
          </a:prstGeom>
          <a:gradFill flip="none" rotWithShape="1">
            <a:gsLst>
              <a:gs pos="74000">
                <a:srgbClr val="EC6F0A"/>
              </a:gs>
              <a:gs pos="100000">
                <a:srgbClr val="B95708"/>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rgbClr val="1B7BC0"/>
              </a:solidFill>
            </a:endParaRPr>
          </a:p>
        </p:txBody>
      </p:sp>
      <p:sp>
        <p:nvSpPr>
          <p:cNvPr id="3" name="Content Placeholder 2"/>
          <p:cNvSpPr>
            <a:spLocks noGrp="1"/>
          </p:cNvSpPr>
          <p:nvPr>
            <p:ph idx="1"/>
          </p:nvPr>
        </p:nvSpPr>
        <p:spPr>
          <a:xfrm>
            <a:off x="457200" y="2209800"/>
            <a:ext cx="8229600" cy="3276600"/>
          </a:xfrm>
        </p:spPr>
        <p:txBody>
          <a:bodyPr/>
          <a:lstStyle>
            <a:lvl1pPr>
              <a:defRPr sz="2400">
                <a:solidFill>
                  <a:srgbClr val="FFFFFF"/>
                </a:solidFill>
              </a:defRPr>
            </a:lvl1pPr>
            <a:lvl2pPr marL="457200" indent="0">
              <a:buClr>
                <a:schemeClr val="bg1">
                  <a:lumMod val="95000"/>
                </a:schemeClr>
              </a:buClr>
              <a:buNone/>
              <a:defRPr>
                <a:solidFill>
                  <a:srgbClr val="FFFFFF"/>
                </a:solidFill>
              </a:defRPr>
            </a:lvl2pPr>
            <a:lvl3pPr marL="1428750" indent="-285750">
              <a:buClrTx/>
              <a:buFont typeface="Lucida Grande"/>
              <a:buChar char="»"/>
              <a:defRPr>
                <a:solidFill>
                  <a:srgbClr val="FFFFFF"/>
                </a:solidFill>
              </a:defRPr>
            </a:lvl3pPr>
            <a:lvl4pPr>
              <a:buClrTx/>
              <a:defRPr>
                <a:solidFill>
                  <a:srgbClr val="FFFFFF"/>
                </a:solidFill>
              </a:defRPr>
            </a:lvl4pPr>
            <a:lvl5pPr>
              <a:buClrTx/>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Fourth level</a:t>
            </a:r>
          </a:p>
          <a:p>
            <a:pPr lvl="4"/>
            <a:r>
              <a:rPr lang="en-US" dirty="0" smtClean="0"/>
              <a:t>Fifth level</a:t>
            </a:r>
            <a:endParaRPr lang="en-US" dirty="0"/>
          </a:p>
        </p:txBody>
      </p:sp>
      <p:sp>
        <p:nvSpPr>
          <p:cNvPr id="21" name="Slide Number Placeholder 5"/>
          <p:cNvSpPr>
            <a:spLocks noGrp="1"/>
          </p:cNvSpPr>
          <p:nvPr>
            <p:ph type="sldNum" sz="quarter" idx="4"/>
          </p:nvPr>
        </p:nvSpPr>
        <p:spPr>
          <a:xfrm>
            <a:off x="8174736" y="6400800"/>
            <a:ext cx="381000" cy="304800"/>
          </a:xfrm>
          <a:prstGeom prst="rect">
            <a:avLst/>
          </a:prstGeom>
        </p:spPr>
        <p:txBody>
          <a:bodyPr/>
          <a:lstStyle>
            <a:lvl1pPr algn="ctr">
              <a:defRPr sz="1200" b="1">
                <a:solidFill>
                  <a:srgbClr val="FFFFFF"/>
                </a:solidFill>
              </a:defRPr>
            </a:lvl1pPr>
          </a:lstStyle>
          <a:p>
            <a:fld id="{A6D1340B-B320-4949-80C8-72CFFBD72CAA}" type="slidenum">
              <a:rPr lang="en-US" smtClean="0"/>
              <a:pPr/>
              <a:t>‹#›</a:t>
            </a:fld>
            <a:endParaRPr lang="en-US" b="0" baseline="30000" dirty="0" smtClean="0"/>
          </a:p>
        </p:txBody>
      </p:sp>
      <p:sp>
        <p:nvSpPr>
          <p:cNvPr id="22" name="Chevron 21">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 name="Chevron 22">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11" name="Picture 10" descr="Dinsmore-100%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64580"/>
            <a:ext cx="2057400" cy="617220"/>
          </a:xfrm>
          <a:prstGeom prst="rect">
            <a:avLst/>
          </a:prstGeom>
        </p:spPr>
      </p:pic>
      <p:sp>
        <p:nvSpPr>
          <p:cNvPr id="12" name="Footer Placeholder 4"/>
          <p:cNvSpPr txBox="1">
            <a:spLocks/>
          </p:cNvSpPr>
          <p:nvPr userDrawn="1"/>
        </p:nvSpPr>
        <p:spPr>
          <a:xfrm>
            <a:off x="533400" y="228599"/>
            <a:ext cx="4495800" cy="381001"/>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Presentation Title</a:t>
            </a:r>
            <a:endParaRPr lang="en-US" dirty="0">
              <a:solidFill>
                <a:schemeClr val="bg1"/>
              </a:solidFill>
            </a:endParaRPr>
          </a:p>
        </p:txBody>
      </p:sp>
    </p:spTree>
    <p:extLst>
      <p:ext uri="{BB962C8B-B14F-4D97-AF65-F5344CB8AC3E}">
        <p14:creationId xmlns:p14="http://schemas.microsoft.com/office/powerpoint/2010/main" val="3181370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ALLOUT/DIVIDER-BLUE ">
    <p:spTree>
      <p:nvGrpSpPr>
        <p:cNvPr id="1" name=""/>
        <p:cNvGrpSpPr/>
        <p:nvPr/>
      </p:nvGrpSpPr>
      <p:grpSpPr>
        <a:xfrm>
          <a:off x="0" y="0"/>
          <a:ext cx="0" cy="0"/>
          <a:chOff x="0" y="0"/>
          <a:chExt cx="0" cy="0"/>
        </a:xfrm>
      </p:grpSpPr>
      <p:sp>
        <p:nvSpPr>
          <p:cNvPr id="10" name="Rectangle 9"/>
          <p:cNvSpPr/>
          <p:nvPr userDrawn="1"/>
        </p:nvSpPr>
        <p:spPr>
          <a:xfrm flipV="1">
            <a:off x="0" y="0"/>
            <a:ext cx="9153271" cy="6858000"/>
          </a:xfrm>
          <a:prstGeom prst="rect">
            <a:avLst/>
          </a:prstGeom>
          <a:gradFill flip="none" rotWithShape="1">
            <a:gsLst>
              <a:gs pos="86000">
                <a:srgbClr val="1B7BC0"/>
              </a:gs>
              <a:gs pos="100000">
                <a:srgbClr val="1668A5"/>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rgbClr val="1B7BC0"/>
              </a:solidFill>
            </a:endParaRPr>
          </a:p>
        </p:txBody>
      </p:sp>
      <p:sp>
        <p:nvSpPr>
          <p:cNvPr id="15" name="Content Placeholder 2"/>
          <p:cNvSpPr>
            <a:spLocks noGrp="1"/>
          </p:cNvSpPr>
          <p:nvPr>
            <p:ph idx="13"/>
          </p:nvPr>
        </p:nvSpPr>
        <p:spPr>
          <a:xfrm>
            <a:off x="457200" y="2209800"/>
            <a:ext cx="8229600" cy="3276600"/>
          </a:xfrm>
        </p:spPr>
        <p:txBody>
          <a:bodyPr/>
          <a:lstStyle>
            <a:lvl1pPr>
              <a:defRPr sz="2400">
                <a:solidFill>
                  <a:srgbClr val="FFFFFF"/>
                </a:solidFill>
              </a:defRPr>
            </a:lvl1pPr>
            <a:lvl2pPr marL="457200" indent="0">
              <a:buClr>
                <a:schemeClr val="bg1">
                  <a:lumMod val="95000"/>
                </a:schemeClr>
              </a:buClr>
              <a:buNone/>
              <a:defRPr>
                <a:solidFill>
                  <a:srgbClr val="FFFFFF"/>
                </a:solidFill>
              </a:defRPr>
            </a:lvl2pPr>
            <a:lvl3pPr marL="1428750" indent="-285750">
              <a:buClrTx/>
              <a:buFont typeface="Lucida Grande"/>
              <a:buChar char="»"/>
              <a:defRPr>
                <a:solidFill>
                  <a:srgbClr val="FFFFFF"/>
                </a:solidFill>
              </a:defRPr>
            </a:lvl3pPr>
            <a:lvl4pPr>
              <a:buClrTx/>
              <a:defRPr>
                <a:solidFill>
                  <a:srgbClr val="FFFFFF"/>
                </a:solidFill>
              </a:defRPr>
            </a:lvl4pPr>
            <a:lvl5pPr>
              <a:buClrTx/>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Fourth level</a:t>
            </a:r>
          </a:p>
          <a:p>
            <a:pPr lvl="4"/>
            <a:r>
              <a:rPr lang="en-US" dirty="0" smtClean="0"/>
              <a:t>Fifth level</a:t>
            </a:r>
            <a:endParaRPr lang="en-US" dirty="0"/>
          </a:p>
        </p:txBody>
      </p:sp>
      <p:sp>
        <p:nvSpPr>
          <p:cNvPr id="27" name="Slide Number Placeholder 5"/>
          <p:cNvSpPr>
            <a:spLocks noGrp="1"/>
          </p:cNvSpPr>
          <p:nvPr>
            <p:ph type="sldNum" sz="quarter" idx="4"/>
          </p:nvPr>
        </p:nvSpPr>
        <p:spPr>
          <a:xfrm>
            <a:off x="8174736" y="6400800"/>
            <a:ext cx="381000" cy="304800"/>
          </a:xfrm>
          <a:prstGeom prst="rect">
            <a:avLst/>
          </a:prstGeom>
        </p:spPr>
        <p:txBody>
          <a:bodyPr/>
          <a:lstStyle>
            <a:lvl1pPr algn="r">
              <a:defRPr sz="1200" b="1">
                <a:solidFill>
                  <a:srgbClr val="FFFFFF"/>
                </a:solidFill>
              </a:defRPr>
            </a:lvl1pPr>
          </a:lstStyle>
          <a:p>
            <a:fld id="{A6D1340B-B320-4949-80C8-72CFFBD72CAA}" type="slidenum">
              <a:rPr lang="en-US" smtClean="0"/>
              <a:pPr/>
              <a:t>‹#›</a:t>
            </a:fld>
            <a:endParaRPr lang="en-US" b="0" baseline="30000" dirty="0" smtClean="0"/>
          </a:p>
        </p:txBody>
      </p:sp>
      <p:sp>
        <p:nvSpPr>
          <p:cNvPr id="28" name="Chevron 27">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 name="Chevron 28">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11" name="Picture 10" descr="Dinsmore-100%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64580"/>
            <a:ext cx="2057400" cy="617220"/>
          </a:xfrm>
          <a:prstGeom prst="rect">
            <a:avLst/>
          </a:prstGeom>
        </p:spPr>
      </p:pic>
      <p:sp>
        <p:nvSpPr>
          <p:cNvPr id="12" name="Footer Placeholder 4"/>
          <p:cNvSpPr txBox="1">
            <a:spLocks/>
          </p:cNvSpPr>
          <p:nvPr userDrawn="1"/>
        </p:nvSpPr>
        <p:spPr>
          <a:xfrm>
            <a:off x="533400" y="228599"/>
            <a:ext cx="4495800" cy="381001"/>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Presentation Title</a:t>
            </a:r>
            <a:endParaRPr lang="en-US" dirty="0">
              <a:solidFill>
                <a:schemeClr val="bg1"/>
              </a:solidFill>
            </a:endParaRPr>
          </a:p>
        </p:txBody>
      </p:sp>
    </p:spTree>
    <p:extLst>
      <p:ext uri="{BB962C8B-B14F-4D97-AF65-F5344CB8AC3E}">
        <p14:creationId xmlns:p14="http://schemas.microsoft.com/office/powerpoint/2010/main" val="2420292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_Content-SIDEBAR">
    <p:spTree>
      <p:nvGrpSpPr>
        <p:cNvPr id="1" name=""/>
        <p:cNvGrpSpPr/>
        <p:nvPr/>
      </p:nvGrpSpPr>
      <p:grpSpPr>
        <a:xfrm>
          <a:off x="0" y="0"/>
          <a:ext cx="0" cy="0"/>
          <a:chOff x="0" y="0"/>
          <a:chExt cx="0" cy="0"/>
        </a:xfrm>
      </p:grpSpPr>
      <p:sp>
        <p:nvSpPr>
          <p:cNvPr id="14" name="Rectangle 13"/>
          <p:cNvSpPr/>
          <p:nvPr userDrawn="1"/>
        </p:nvSpPr>
        <p:spPr>
          <a:xfrm>
            <a:off x="0" y="6096000"/>
            <a:ext cx="9144000" cy="777239"/>
          </a:xfrm>
          <a:prstGeom prst="rect">
            <a:avLst/>
          </a:prstGeom>
          <a:solidFill>
            <a:srgbClr val="1B7B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rgbClr val="1B7BC0"/>
              </a:solidFill>
            </a:endParaRPr>
          </a:p>
        </p:txBody>
      </p:sp>
      <p:sp>
        <p:nvSpPr>
          <p:cNvPr id="3" name="Text Placeholder 2"/>
          <p:cNvSpPr>
            <a:spLocks noGrp="1"/>
          </p:cNvSpPr>
          <p:nvPr>
            <p:ph type="body" idx="1"/>
          </p:nvPr>
        </p:nvSpPr>
        <p:spPr>
          <a:xfrm>
            <a:off x="381000" y="3170238"/>
            <a:ext cx="3581400" cy="1096962"/>
          </a:xfrm>
        </p:spPr>
        <p:txBody>
          <a:bodyPr anchor="t">
            <a:noAutofit/>
          </a:bodyPr>
          <a:lstStyle>
            <a:lvl1pPr marL="0" indent="0">
              <a:buNone/>
              <a:defRPr sz="2400" b="1">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724400" y="1752601"/>
            <a:ext cx="4419600" cy="1447799"/>
          </a:xfrm>
        </p:spPr>
        <p:txBody>
          <a:bodyPr/>
          <a:lstStyle>
            <a:lvl1pPr>
              <a:lnSpc>
                <a:spcPct val="110000"/>
              </a:lnSpc>
              <a:spcAft>
                <a:spcPts val="0"/>
              </a:spcAft>
              <a:defRPr sz="2000"/>
            </a:lvl1pPr>
            <a:lvl2pPr marL="457200" indent="0">
              <a:lnSpc>
                <a:spcPct val="110000"/>
              </a:lnSpc>
              <a:spcAft>
                <a:spcPts val="0"/>
              </a:spcAft>
              <a:buNone/>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1" name="Content Placeholder 3"/>
          <p:cNvSpPr>
            <a:spLocks noGrp="1"/>
          </p:cNvSpPr>
          <p:nvPr>
            <p:ph sz="half" idx="13"/>
          </p:nvPr>
        </p:nvSpPr>
        <p:spPr>
          <a:xfrm>
            <a:off x="4724400" y="2971800"/>
            <a:ext cx="4419600" cy="1447799"/>
          </a:xfrm>
        </p:spPr>
        <p:txBody>
          <a:bodyPr/>
          <a:lstStyle>
            <a:lvl1pPr>
              <a:lnSpc>
                <a:spcPct val="110000"/>
              </a:lnSpc>
              <a:spcAft>
                <a:spcPts val="0"/>
              </a:spcAft>
              <a:defRPr sz="2000"/>
            </a:lvl1pPr>
            <a:lvl2pPr marL="457200" indent="0">
              <a:lnSpc>
                <a:spcPct val="110000"/>
              </a:lnSpc>
              <a:spcAft>
                <a:spcPts val="0"/>
              </a:spcAft>
              <a:buNone/>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8" name="Content Placeholder 3"/>
          <p:cNvSpPr>
            <a:spLocks noGrp="1"/>
          </p:cNvSpPr>
          <p:nvPr>
            <p:ph sz="half" idx="14"/>
          </p:nvPr>
        </p:nvSpPr>
        <p:spPr>
          <a:xfrm>
            <a:off x="4724400" y="4419600"/>
            <a:ext cx="4419600" cy="1447799"/>
          </a:xfrm>
        </p:spPr>
        <p:txBody>
          <a:bodyPr/>
          <a:lstStyle>
            <a:lvl1pPr>
              <a:lnSpc>
                <a:spcPct val="110000"/>
              </a:lnSpc>
              <a:spcAft>
                <a:spcPts val="0"/>
              </a:spcAft>
              <a:defRPr sz="2000"/>
            </a:lvl1pPr>
            <a:lvl2pPr marL="457200" indent="0">
              <a:lnSpc>
                <a:spcPct val="110000"/>
              </a:lnSpc>
              <a:spcAft>
                <a:spcPts val="0"/>
              </a:spcAft>
              <a:buNone/>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cxnSp>
        <p:nvCxnSpPr>
          <p:cNvPr id="19" name="Straight Connector 18"/>
          <p:cNvCxnSpPr/>
          <p:nvPr userDrawn="1"/>
        </p:nvCxnSpPr>
        <p:spPr>
          <a:xfrm>
            <a:off x="4495800" y="1752600"/>
            <a:ext cx="0" cy="4038600"/>
          </a:xfrm>
          <a:prstGeom prst="line">
            <a:avLst/>
          </a:prstGeom>
          <a:ln w="127000" cmpd="sng">
            <a:solidFill>
              <a:srgbClr val="FFFFFF"/>
            </a:solidFill>
          </a:ln>
        </p:spPr>
        <p:style>
          <a:lnRef idx="1">
            <a:schemeClr val="accent5"/>
          </a:lnRef>
          <a:fillRef idx="0">
            <a:schemeClr val="accent5"/>
          </a:fillRef>
          <a:effectRef idx="0">
            <a:schemeClr val="accent5"/>
          </a:effectRef>
          <a:fontRef idx="minor">
            <a:schemeClr val="tx1"/>
          </a:fontRef>
        </p:style>
      </p:cxnSp>
      <p:sp>
        <p:nvSpPr>
          <p:cNvPr id="15" name="Slide Number Placeholder 5"/>
          <p:cNvSpPr>
            <a:spLocks noGrp="1"/>
          </p:cNvSpPr>
          <p:nvPr>
            <p:ph type="sldNum" sz="quarter" idx="4"/>
          </p:nvPr>
        </p:nvSpPr>
        <p:spPr>
          <a:xfrm>
            <a:off x="8174736" y="6400800"/>
            <a:ext cx="381000" cy="304800"/>
          </a:xfrm>
          <a:prstGeom prst="rect">
            <a:avLst/>
          </a:prstGeom>
        </p:spPr>
        <p:txBody>
          <a:bodyPr/>
          <a:lstStyle>
            <a:lvl1pPr algn="ctr">
              <a:defRPr sz="1200" b="1">
                <a:solidFill>
                  <a:srgbClr val="FFFFFF"/>
                </a:solidFill>
              </a:defRPr>
            </a:lvl1pPr>
          </a:lstStyle>
          <a:p>
            <a:fld id="{A6D1340B-B320-4949-80C8-72CFFBD72CAA}" type="slidenum">
              <a:rPr lang="en-US" smtClean="0"/>
              <a:pPr/>
              <a:t>‹#›</a:t>
            </a:fld>
            <a:endParaRPr lang="en-US" b="0" baseline="30000" dirty="0" smtClean="0"/>
          </a:p>
        </p:txBody>
      </p:sp>
      <p:pic>
        <p:nvPicPr>
          <p:cNvPr id="17" name="Picture 16" descr="Dinsmore-100%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64580"/>
            <a:ext cx="2057400" cy="617220"/>
          </a:xfrm>
          <a:prstGeom prst="rect">
            <a:avLst/>
          </a:prstGeom>
        </p:spPr>
      </p:pic>
      <p:sp>
        <p:nvSpPr>
          <p:cNvPr id="20" name="Chevron 19">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Chevron 20">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Footer Placeholder 4"/>
          <p:cNvSpPr>
            <a:spLocks noGrp="1"/>
          </p:cNvSpPr>
          <p:nvPr>
            <p:ph type="ftr" sz="quarter" idx="3"/>
          </p:nvPr>
        </p:nvSpPr>
        <p:spPr>
          <a:xfrm>
            <a:off x="533400" y="228599"/>
            <a:ext cx="4495800" cy="381001"/>
          </a:xfrm>
          <a:prstGeom prst="rect">
            <a:avLst/>
          </a:prstGeom>
        </p:spPr>
        <p:txBody>
          <a:bodyPr/>
          <a:lstStyle>
            <a:lvl1pPr>
              <a:defRPr sz="1000">
                <a:solidFill>
                  <a:schemeClr val="bg1">
                    <a:lumMod val="50000"/>
                  </a:schemeClr>
                </a:solidFill>
              </a:defRPr>
            </a:lvl1pPr>
          </a:lstStyle>
          <a:p>
            <a:r>
              <a:rPr lang="en-US" dirty="0" smtClean="0"/>
              <a:t>Presentation Title</a:t>
            </a:r>
            <a:endParaRPr lang="en-US" dirty="0"/>
          </a:p>
        </p:txBody>
      </p:sp>
    </p:spTree>
    <p:extLst>
      <p:ext uri="{BB962C8B-B14F-4D97-AF65-F5344CB8AC3E}">
        <p14:creationId xmlns:p14="http://schemas.microsoft.com/office/powerpoint/2010/main" val="2614488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imple_Title Slide">
    <p:spTree>
      <p:nvGrpSpPr>
        <p:cNvPr id="1" name=""/>
        <p:cNvGrpSpPr/>
        <p:nvPr/>
      </p:nvGrpSpPr>
      <p:grpSpPr>
        <a:xfrm>
          <a:off x="0" y="0"/>
          <a:ext cx="0" cy="0"/>
          <a:chOff x="0" y="0"/>
          <a:chExt cx="0" cy="0"/>
        </a:xfrm>
      </p:grpSpPr>
      <p:sp>
        <p:nvSpPr>
          <p:cNvPr id="16" name="Rectangle 15"/>
          <p:cNvSpPr/>
          <p:nvPr userDrawn="1"/>
        </p:nvSpPr>
        <p:spPr>
          <a:xfrm>
            <a:off x="0" y="6711696"/>
            <a:ext cx="9144000" cy="16459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24400" y="1905000"/>
            <a:ext cx="4114800" cy="1447800"/>
          </a:xfrm>
        </p:spPr>
        <p:txBody>
          <a:bodyPr>
            <a:noAutofit/>
          </a:bodyPr>
          <a:lstStyle>
            <a:lvl1pPr>
              <a:defRPr sz="2800" b="1">
                <a:solidFill>
                  <a:srgbClr val="1B7BC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724400" y="3505200"/>
            <a:ext cx="4114800" cy="1600200"/>
          </a:xfrm>
        </p:spPr>
        <p:txBody>
          <a:bodyPr/>
          <a:lstStyle>
            <a:lvl1pPr marL="0" indent="0" algn="l">
              <a:buNone/>
              <a:defRPr sz="1800" b="0">
                <a:solidFill>
                  <a:srgbClr val="40404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descr="Dinsmore PPT banner-bottom.jpg"/>
          <p:cNvPicPr>
            <a:picLocks noChangeAspect="1"/>
          </p:cNvPicPr>
          <p:nvPr userDrawn="1"/>
        </p:nvPicPr>
        <p:blipFill rotWithShape="1">
          <a:blip r:embed="rId2" cstate="screen">
            <a:extLst>
              <a:ext uri="{28A0092B-C50C-407E-A947-70E740481C1C}">
                <a14:useLocalDpi xmlns:a14="http://schemas.microsoft.com/office/drawing/2010/main"/>
              </a:ext>
            </a:extLst>
          </a:blip>
          <a:srcRect b="26386"/>
          <a:stretch/>
        </p:blipFill>
        <p:spPr>
          <a:xfrm>
            <a:off x="457200" y="2487168"/>
            <a:ext cx="3643830" cy="838200"/>
          </a:xfrm>
          <a:prstGeom prst="rect">
            <a:avLst/>
          </a:prstGeom>
          <a:effectLst>
            <a:reflection blurRad="6350" stA="20000" endA="300" endPos="28000" dist="38100" dir="5400000" sy="-100000" algn="bl" rotWithShape="0"/>
          </a:effectLst>
        </p:spPr>
      </p:pic>
      <p:cxnSp>
        <p:nvCxnSpPr>
          <p:cNvPr id="9" name="Straight Connector 8"/>
          <p:cNvCxnSpPr/>
          <p:nvPr userDrawn="1"/>
        </p:nvCxnSpPr>
        <p:spPr>
          <a:xfrm>
            <a:off x="4724400" y="3505200"/>
            <a:ext cx="4114800"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6781800" y="6248400"/>
            <a:ext cx="1676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Date Placeholder 18"/>
          <p:cNvSpPr>
            <a:spLocks noGrp="1"/>
          </p:cNvSpPr>
          <p:nvPr>
            <p:ph type="dt" sz="half" idx="14"/>
          </p:nvPr>
        </p:nvSpPr>
        <p:spPr>
          <a:xfrm>
            <a:off x="7620000" y="6400800"/>
            <a:ext cx="1143000" cy="304800"/>
          </a:xfrm>
          <a:prstGeom prst="rect">
            <a:avLst/>
          </a:prstGeom>
        </p:spPr>
        <p:txBody>
          <a:bodyPr/>
          <a:lstStyle>
            <a:lvl1pPr algn="ctr">
              <a:defRPr sz="1200">
                <a:solidFill>
                  <a:schemeClr val="bg1">
                    <a:lumMod val="50000"/>
                  </a:schemeClr>
                </a:solidFill>
              </a:defRPr>
            </a:lvl1pPr>
          </a:lstStyle>
          <a:p>
            <a:fld id="{FFDBEBB3-D9D4-8A46-8F95-41A1CE47CA8B}" type="datetime1">
              <a:rPr lang="en-US" smtClean="0"/>
              <a:pPr/>
              <a:t>5/4/2017</a:t>
            </a:fld>
            <a:endParaRPr lang="en-US" dirty="0"/>
          </a:p>
        </p:txBody>
      </p:sp>
    </p:spTree>
    <p:extLst>
      <p:ext uri="{BB962C8B-B14F-4D97-AF65-F5344CB8AC3E}">
        <p14:creationId xmlns:p14="http://schemas.microsoft.com/office/powerpoint/2010/main" val="1597902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1">
    <p:spTree>
      <p:nvGrpSpPr>
        <p:cNvPr id="1" name=""/>
        <p:cNvGrpSpPr/>
        <p:nvPr/>
      </p:nvGrpSpPr>
      <p:grpSpPr>
        <a:xfrm>
          <a:off x="0" y="0"/>
          <a:ext cx="0" cy="0"/>
          <a:chOff x="0" y="0"/>
          <a:chExt cx="0" cy="0"/>
        </a:xfrm>
      </p:grpSpPr>
      <p:sp>
        <p:nvSpPr>
          <p:cNvPr id="8" name="Rectangle 7"/>
          <p:cNvSpPr/>
          <p:nvPr userDrawn="1"/>
        </p:nvSpPr>
        <p:spPr>
          <a:xfrm>
            <a:off x="0" y="6096000"/>
            <a:ext cx="9144000" cy="777239"/>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rgbClr val="1B7BC0"/>
              </a:solidFill>
            </a:endParaRPr>
          </a:p>
        </p:txBody>
      </p:sp>
      <p:pic>
        <p:nvPicPr>
          <p:cNvPr id="7" name="Picture 6" descr="Dinsmore-Warm Gray-746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248400"/>
            <a:ext cx="2057400" cy="504998"/>
          </a:xfrm>
          <a:prstGeom prst="rect">
            <a:avLst/>
          </a:prstGeom>
        </p:spPr>
      </p:pic>
      <p:sp>
        <p:nvSpPr>
          <p:cNvPr id="30" name="Footer Placeholder 4"/>
          <p:cNvSpPr>
            <a:spLocks noGrp="1"/>
          </p:cNvSpPr>
          <p:nvPr>
            <p:ph type="ftr" sz="quarter" idx="3"/>
          </p:nvPr>
        </p:nvSpPr>
        <p:spPr>
          <a:xfrm>
            <a:off x="533400" y="228599"/>
            <a:ext cx="4495800" cy="381001"/>
          </a:xfrm>
          <a:prstGeom prst="rect">
            <a:avLst/>
          </a:prstGeom>
        </p:spPr>
        <p:txBody>
          <a:bodyPr/>
          <a:lstStyle>
            <a:lvl1pPr>
              <a:defRPr sz="1000">
                <a:solidFill>
                  <a:schemeClr val="bg1">
                    <a:lumMod val="50000"/>
                  </a:schemeClr>
                </a:solidFill>
              </a:defRPr>
            </a:lvl1pPr>
          </a:lstStyle>
          <a:p>
            <a:r>
              <a:rPr lang="en-US" dirty="0" smtClean="0"/>
              <a:t>Presentation Title</a:t>
            </a:r>
            <a:endParaRPr lang="en-US" dirty="0"/>
          </a:p>
        </p:txBody>
      </p:sp>
      <p:sp>
        <p:nvSpPr>
          <p:cNvPr id="18" name="Content Placeholder 3"/>
          <p:cNvSpPr>
            <a:spLocks noGrp="1"/>
          </p:cNvSpPr>
          <p:nvPr>
            <p:ph sz="half" idx="2"/>
          </p:nvPr>
        </p:nvSpPr>
        <p:spPr>
          <a:xfrm>
            <a:off x="533400" y="1311274"/>
            <a:ext cx="4419600" cy="1173163"/>
          </a:xfrm>
        </p:spPr>
        <p:txBody>
          <a:bodyPr>
            <a:normAutofit/>
          </a:bodyPr>
          <a:lstStyle>
            <a:lvl1pPr>
              <a:lnSpc>
                <a:spcPct val="110000"/>
              </a:lnSpc>
              <a:spcBef>
                <a:spcPts val="0"/>
              </a:spcBef>
              <a:spcAft>
                <a:spcPts val="300"/>
              </a:spcAft>
              <a:defRPr sz="2000">
                <a:solidFill>
                  <a:schemeClr val="tx1">
                    <a:lumMod val="95000"/>
                    <a:lumOff val="5000"/>
                  </a:schemeClr>
                </a:solidFill>
              </a:defRPr>
            </a:lvl1pPr>
            <a:lvl2pPr marL="457200" indent="0">
              <a:lnSpc>
                <a:spcPct val="110000"/>
              </a:lnSpc>
              <a:spcBef>
                <a:spcPts val="0"/>
              </a:spcBef>
              <a:spcAft>
                <a:spcPts val="300"/>
              </a:spcAft>
              <a:buNone/>
              <a:defRPr sz="1600">
                <a:solidFill>
                  <a:schemeClr val="tx1">
                    <a:lumMod val="95000"/>
                    <a:lumOff val="5000"/>
                  </a:schemeClr>
                </a:solidFill>
              </a:defRPr>
            </a:lvl2pPr>
            <a:lvl3pPr marL="1143000" indent="0">
              <a:buFont typeface="Arial"/>
              <a:buNone/>
              <a:defRPr sz="1800"/>
            </a:lvl3pPr>
            <a:lvl4pPr marL="1371600" indent="0">
              <a:buNone/>
              <a:defRPr sz="1800"/>
            </a:lvl4pPr>
            <a:lvl5pPr marL="1828800" indent="0">
              <a:buNone/>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Third level</a:t>
            </a:r>
          </a:p>
        </p:txBody>
      </p:sp>
      <p:sp>
        <p:nvSpPr>
          <p:cNvPr id="20" name="Content Placeholder 3"/>
          <p:cNvSpPr>
            <a:spLocks noGrp="1"/>
          </p:cNvSpPr>
          <p:nvPr>
            <p:ph sz="half" idx="13"/>
          </p:nvPr>
        </p:nvSpPr>
        <p:spPr>
          <a:xfrm>
            <a:off x="533400" y="2530474"/>
            <a:ext cx="4419600" cy="1173163"/>
          </a:xfrm>
        </p:spPr>
        <p:txBody>
          <a:bodyPr>
            <a:normAutofit/>
          </a:bodyPr>
          <a:lstStyle>
            <a:lvl1pPr>
              <a:lnSpc>
                <a:spcPct val="110000"/>
              </a:lnSpc>
              <a:spcBef>
                <a:spcPts val="0"/>
              </a:spcBef>
              <a:spcAft>
                <a:spcPts val="300"/>
              </a:spcAft>
              <a:defRPr sz="2000">
                <a:solidFill>
                  <a:schemeClr val="tx1">
                    <a:lumMod val="95000"/>
                    <a:lumOff val="5000"/>
                  </a:schemeClr>
                </a:solidFill>
              </a:defRPr>
            </a:lvl1pPr>
            <a:lvl2pPr marL="457200" indent="0">
              <a:lnSpc>
                <a:spcPct val="110000"/>
              </a:lnSpc>
              <a:spcBef>
                <a:spcPts val="0"/>
              </a:spcBef>
              <a:spcAft>
                <a:spcPts val="300"/>
              </a:spcAft>
              <a:buNone/>
              <a:defRPr sz="1600">
                <a:solidFill>
                  <a:schemeClr val="tx1">
                    <a:lumMod val="95000"/>
                    <a:lumOff val="5000"/>
                  </a:schemeClr>
                </a:solidFill>
              </a:defRPr>
            </a:lvl2pPr>
            <a:lvl3pPr marL="1143000" indent="0">
              <a:buFont typeface="Arial"/>
              <a:buNone/>
              <a:defRPr sz="1800"/>
            </a:lvl3pPr>
            <a:lvl4pPr marL="1371600" indent="0">
              <a:buNone/>
              <a:defRPr sz="1800"/>
            </a:lvl4pPr>
            <a:lvl5pPr marL="1828800" indent="0">
              <a:buNone/>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Third level</a:t>
            </a:r>
          </a:p>
        </p:txBody>
      </p:sp>
      <p:sp>
        <p:nvSpPr>
          <p:cNvPr id="21" name="Content Placeholder 3"/>
          <p:cNvSpPr>
            <a:spLocks noGrp="1"/>
          </p:cNvSpPr>
          <p:nvPr>
            <p:ph sz="half" idx="14"/>
          </p:nvPr>
        </p:nvSpPr>
        <p:spPr>
          <a:xfrm>
            <a:off x="533400" y="3779837"/>
            <a:ext cx="4419600" cy="1173163"/>
          </a:xfrm>
        </p:spPr>
        <p:txBody>
          <a:bodyPr>
            <a:normAutofit/>
          </a:bodyPr>
          <a:lstStyle>
            <a:lvl1pPr>
              <a:lnSpc>
                <a:spcPct val="110000"/>
              </a:lnSpc>
              <a:spcBef>
                <a:spcPts val="0"/>
              </a:spcBef>
              <a:spcAft>
                <a:spcPts val="300"/>
              </a:spcAft>
              <a:defRPr sz="2000">
                <a:solidFill>
                  <a:schemeClr val="tx1">
                    <a:lumMod val="95000"/>
                    <a:lumOff val="5000"/>
                  </a:schemeClr>
                </a:solidFill>
              </a:defRPr>
            </a:lvl1pPr>
            <a:lvl2pPr marL="457200" indent="0">
              <a:lnSpc>
                <a:spcPct val="110000"/>
              </a:lnSpc>
              <a:spcBef>
                <a:spcPts val="0"/>
              </a:spcBef>
              <a:spcAft>
                <a:spcPts val="300"/>
              </a:spcAft>
              <a:buNone/>
              <a:defRPr sz="1600">
                <a:solidFill>
                  <a:schemeClr val="tx1">
                    <a:lumMod val="95000"/>
                    <a:lumOff val="5000"/>
                  </a:schemeClr>
                </a:solidFill>
              </a:defRPr>
            </a:lvl2pPr>
            <a:lvl3pPr marL="1143000" indent="0">
              <a:buFont typeface="Arial"/>
              <a:buNone/>
              <a:defRPr sz="1800"/>
            </a:lvl3pPr>
            <a:lvl4pPr marL="1371600" indent="0">
              <a:buNone/>
              <a:defRPr sz="1800"/>
            </a:lvl4pPr>
            <a:lvl5pPr marL="1828800" indent="0">
              <a:buNone/>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Third level</a:t>
            </a:r>
          </a:p>
        </p:txBody>
      </p:sp>
      <p:sp>
        <p:nvSpPr>
          <p:cNvPr id="22" name="Chevron 21">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 name="Chevron 22">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 name="Slide Number Placeholder 5"/>
          <p:cNvSpPr>
            <a:spLocks noGrp="1"/>
          </p:cNvSpPr>
          <p:nvPr>
            <p:ph type="sldNum" sz="quarter" idx="4"/>
          </p:nvPr>
        </p:nvSpPr>
        <p:spPr>
          <a:xfrm>
            <a:off x="8174736" y="6400800"/>
            <a:ext cx="381000" cy="304800"/>
          </a:xfrm>
          <a:prstGeom prst="rect">
            <a:avLst/>
          </a:prstGeom>
        </p:spPr>
        <p:txBody>
          <a:bodyPr/>
          <a:lstStyle>
            <a:lvl1pPr algn="ctr">
              <a:defRPr sz="1200" b="1">
                <a:solidFill>
                  <a:schemeClr val="bg1"/>
                </a:solidFill>
              </a:defRPr>
            </a:lvl1pPr>
          </a:lstStyle>
          <a:p>
            <a:fld id="{A6D1340B-B320-4949-80C8-72CFFBD72CAA}" type="slidenum">
              <a:rPr lang="en-US" smtClean="0"/>
              <a:pPr/>
              <a:t>‹#›</a:t>
            </a:fld>
            <a:endParaRPr lang="en-US" b="0" baseline="30000" dirty="0" smtClean="0"/>
          </a:p>
        </p:txBody>
      </p:sp>
    </p:spTree>
    <p:extLst>
      <p:ext uri="{BB962C8B-B14F-4D97-AF65-F5344CB8AC3E}">
        <p14:creationId xmlns:p14="http://schemas.microsoft.com/office/powerpoint/2010/main" val="4148168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4_Title and Content1">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295400"/>
          </a:xfrm>
        </p:spPr>
        <p:txBody>
          <a:bodyPr/>
          <a:lstStyle>
            <a:lvl1pPr>
              <a:defRPr>
                <a:solidFill>
                  <a:srgbClr val="1B7BC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33400" y="2057400"/>
            <a:ext cx="8229600" cy="3505200"/>
          </a:xfrm>
        </p:spPr>
        <p:txBody>
          <a:bodyPr/>
          <a:lstStyle>
            <a:lvl1pPr>
              <a:defRPr b="0"/>
            </a:lvl1pPr>
            <a:lvl3pPr marL="1143000" indent="0">
              <a:buNone/>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Footer Placeholder 4"/>
          <p:cNvSpPr>
            <a:spLocks noGrp="1"/>
          </p:cNvSpPr>
          <p:nvPr>
            <p:ph type="ftr" sz="quarter" idx="3"/>
          </p:nvPr>
        </p:nvSpPr>
        <p:spPr>
          <a:xfrm>
            <a:off x="533400" y="228599"/>
            <a:ext cx="4495800" cy="381001"/>
          </a:xfrm>
          <a:prstGeom prst="rect">
            <a:avLst/>
          </a:prstGeom>
        </p:spPr>
        <p:txBody>
          <a:bodyPr/>
          <a:lstStyle>
            <a:lvl1pPr>
              <a:defRPr sz="1000">
                <a:solidFill>
                  <a:schemeClr val="bg1">
                    <a:lumMod val="50000"/>
                  </a:schemeClr>
                </a:solidFill>
              </a:defRPr>
            </a:lvl1pPr>
          </a:lstStyle>
          <a:p>
            <a:r>
              <a:rPr lang="en-US" dirty="0" smtClean="0"/>
              <a:t>Presentation Title</a:t>
            </a:r>
            <a:endParaRPr lang="en-US" dirty="0"/>
          </a:p>
        </p:txBody>
      </p:sp>
      <p:sp>
        <p:nvSpPr>
          <p:cNvPr id="12" name="Rectangle 11"/>
          <p:cNvSpPr/>
          <p:nvPr userDrawn="1"/>
        </p:nvSpPr>
        <p:spPr>
          <a:xfrm>
            <a:off x="0" y="6096000"/>
            <a:ext cx="9144000" cy="777239"/>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rgbClr val="1B7BC0"/>
              </a:solidFill>
            </a:endParaRPr>
          </a:p>
        </p:txBody>
      </p:sp>
      <p:pic>
        <p:nvPicPr>
          <p:cNvPr id="13" name="Picture 12" descr="Dinsmore-Warm Gray-746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248400"/>
            <a:ext cx="2057400" cy="504998"/>
          </a:xfrm>
          <a:prstGeom prst="rect">
            <a:avLst/>
          </a:prstGeom>
        </p:spPr>
      </p:pic>
      <p:sp>
        <p:nvSpPr>
          <p:cNvPr id="14" name="Chevron 13">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Chevron 14">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Slide Number Placeholder 5"/>
          <p:cNvSpPr>
            <a:spLocks noGrp="1"/>
          </p:cNvSpPr>
          <p:nvPr>
            <p:ph type="sldNum" sz="quarter" idx="4"/>
          </p:nvPr>
        </p:nvSpPr>
        <p:spPr>
          <a:xfrm>
            <a:off x="8174736" y="6400800"/>
            <a:ext cx="381000" cy="304800"/>
          </a:xfrm>
          <a:prstGeom prst="rect">
            <a:avLst/>
          </a:prstGeom>
        </p:spPr>
        <p:txBody>
          <a:bodyPr/>
          <a:lstStyle>
            <a:lvl1pPr algn="ctr">
              <a:defRPr sz="1200" b="1">
                <a:solidFill>
                  <a:schemeClr val="bg1"/>
                </a:solidFill>
              </a:defRPr>
            </a:lvl1pPr>
          </a:lstStyle>
          <a:p>
            <a:fld id="{A6D1340B-B320-4949-80C8-72CFFBD72CAA}" type="slidenum">
              <a:rPr lang="en-US" smtClean="0"/>
              <a:pPr/>
              <a:t>‹#›</a:t>
            </a:fld>
            <a:endParaRPr lang="en-US" b="0" baseline="30000" dirty="0" smtClean="0"/>
          </a:p>
        </p:txBody>
      </p:sp>
    </p:spTree>
    <p:extLst>
      <p:ext uri="{BB962C8B-B14F-4D97-AF65-F5344CB8AC3E}">
        <p14:creationId xmlns:p14="http://schemas.microsoft.com/office/powerpoint/2010/main" val="1983964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_Content-SIDEBAR">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74736" y="6400800"/>
            <a:ext cx="381000" cy="304800"/>
          </a:xfrm>
          <a:prstGeom prst="rect">
            <a:avLst/>
          </a:prstGeom>
        </p:spPr>
        <p:txBody>
          <a:bodyP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6D1340B-B320-4949-80C8-72CFFBD72CAA}" type="slidenum">
              <a:rPr lang="en-US" smtClean="0"/>
              <a:pPr algn="ctr"/>
              <a:t>‹#›</a:t>
            </a:fld>
            <a:endParaRPr lang="en-US" b="0" baseline="30000" dirty="0" smtClean="0"/>
          </a:p>
        </p:txBody>
      </p:sp>
      <p:sp>
        <p:nvSpPr>
          <p:cNvPr id="14" name="Chevron 13">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Chevron 14">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381000" y="1676400"/>
            <a:ext cx="3581400" cy="1219200"/>
          </a:xfrm>
        </p:spPr>
        <p:txBody>
          <a:bodyPr anchor="t"/>
          <a:lstStyle>
            <a:lvl1pPr>
              <a:defRPr b="1">
                <a:solidFill>
                  <a:srgbClr val="1B7BC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2971799"/>
            <a:ext cx="3581400" cy="1096962"/>
          </a:xfrm>
        </p:spPr>
        <p:txBody>
          <a:bodyPr anchor="t">
            <a:noAutofit/>
          </a:bodyPr>
          <a:lstStyle>
            <a:lvl1pPr marL="0" indent="0">
              <a:lnSpc>
                <a:spcPts val="2800"/>
              </a:lnSpc>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267200" y="1676400"/>
            <a:ext cx="4419600" cy="437356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Footer Placeholder 4"/>
          <p:cNvSpPr>
            <a:spLocks noGrp="1"/>
          </p:cNvSpPr>
          <p:nvPr>
            <p:ph type="ftr" sz="quarter" idx="3"/>
          </p:nvPr>
        </p:nvSpPr>
        <p:spPr>
          <a:xfrm>
            <a:off x="533400" y="228599"/>
            <a:ext cx="4495800" cy="381001"/>
          </a:xfrm>
          <a:prstGeom prst="rect">
            <a:avLst/>
          </a:prstGeom>
        </p:spPr>
        <p:txBody>
          <a:bodyPr/>
          <a:lstStyle>
            <a:lvl1pPr>
              <a:defRPr sz="1000">
                <a:solidFill>
                  <a:schemeClr val="bg1">
                    <a:lumMod val="50000"/>
                  </a:schemeClr>
                </a:solidFill>
              </a:defRPr>
            </a:lvl1pPr>
          </a:lstStyle>
          <a:p>
            <a:r>
              <a:rPr lang="en-US" dirty="0" smtClean="0"/>
              <a:t>Presentation Title</a:t>
            </a:r>
            <a:endParaRPr lang="en-US" dirty="0"/>
          </a:p>
        </p:txBody>
      </p:sp>
      <p:sp>
        <p:nvSpPr>
          <p:cNvPr id="31" name="Rectangle 30"/>
          <p:cNvSpPr/>
          <p:nvPr userDrawn="1"/>
        </p:nvSpPr>
        <p:spPr>
          <a:xfrm>
            <a:off x="0" y="6096000"/>
            <a:ext cx="9144000" cy="777239"/>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rgbClr val="1B7BC0"/>
              </a:solidFill>
            </a:endParaRPr>
          </a:p>
        </p:txBody>
      </p:sp>
      <p:pic>
        <p:nvPicPr>
          <p:cNvPr id="32" name="Picture 31" descr="Dinsmore-Warm Gray-746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248400"/>
            <a:ext cx="2057400" cy="504998"/>
          </a:xfrm>
          <a:prstGeom prst="rect">
            <a:avLst/>
          </a:prstGeom>
        </p:spPr>
      </p:pic>
      <p:sp>
        <p:nvSpPr>
          <p:cNvPr id="33" name="Slide Number Placeholder 5"/>
          <p:cNvSpPr>
            <a:spLocks noGrp="1"/>
          </p:cNvSpPr>
          <p:nvPr>
            <p:ph type="sldNum" sz="quarter" idx="4"/>
          </p:nvPr>
        </p:nvSpPr>
        <p:spPr>
          <a:xfrm>
            <a:off x="8327136" y="6553200"/>
            <a:ext cx="381000" cy="304800"/>
          </a:xfrm>
          <a:prstGeom prst="rect">
            <a:avLst/>
          </a:prstGeom>
        </p:spPr>
        <p:txBody>
          <a:bodyPr/>
          <a:lstStyle>
            <a:lvl1pPr algn="ctr">
              <a:defRPr sz="1200" b="1">
                <a:solidFill>
                  <a:schemeClr val="bg1"/>
                </a:solidFill>
              </a:defRPr>
            </a:lvl1pPr>
          </a:lstStyle>
          <a:p>
            <a:fld id="{A6D1340B-B320-4949-80C8-72CFFBD72CAA}" type="slidenum">
              <a:rPr lang="en-US" smtClean="0"/>
              <a:pPr/>
              <a:t>‹#›</a:t>
            </a:fld>
            <a:endParaRPr lang="en-US" b="0" baseline="30000" dirty="0" smtClean="0"/>
          </a:p>
        </p:txBody>
      </p:sp>
    </p:spTree>
    <p:extLst>
      <p:ext uri="{BB962C8B-B14F-4D97-AF65-F5344CB8AC3E}">
        <p14:creationId xmlns:p14="http://schemas.microsoft.com/office/powerpoint/2010/main" val="2400034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11" name="Rectangle 10"/>
          <p:cNvSpPr/>
          <p:nvPr userDrawn="1"/>
        </p:nvSpPr>
        <p:spPr>
          <a:xfrm>
            <a:off x="0" y="6096000"/>
            <a:ext cx="9144000" cy="777239"/>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rgbClr val="1B7BC0"/>
              </a:solidFill>
            </a:endParaRPr>
          </a:p>
        </p:txBody>
      </p:sp>
      <p:pic>
        <p:nvPicPr>
          <p:cNvPr id="17" name="Picture 16" descr="Dinsmore-Warm Gray-746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248400"/>
            <a:ext cx="2057400" cy="504998"/>
          </a:xfrm>
          <a:prstGeom prst="rect">
            <a:avLst/>
          </a:prstGeom>
        </p:spPr>
      </p:pic>
      <p:sp>
        <p:nvSpPr>
          <p:cNvPr id="3" name="Content Placeholder 2"/>
          <p:cNvSpPr>
            <a:spLocks noGrp="1"/>
          </p:cNvSpPr>
          <p:nvPr>
            <p:ph sz="half" idx="1"/>
          </p:nvPr>
        </p:nvSpPr>
        <p:spPr>
          <a:xfrm>
            <a:off x="457200" y="1447800"/>
            <a:ext cx="4038600" cy="4525963"/>
          </a:xfrm>
        </p:spPr>
        <p:txBody>
          <a:bodyPr/>
          <a:lstStyle>
            <a:lvl1pPr>
              <a:defRPr sz="2400">
                <a:solidFill>
                  <a:srgbClr val="1B7BC0"/>
                </a:solidFill>
              </a:defRPr>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0"/>
            <a:ext cx="4038600" cy="4525963"/>
          </a:xfrm>
        </p:spPr>
        <p:txBody>
          <a:bodyPr/>
          <a:lstStyle>
            <a:lvl1pPr>
              <a:defRPr sz="2400">
                <a:solidFill>
                  <a:srgbClr val="1B7BC0"/>
                </a:solidFill>
              </a:defRPr>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8174736" y="6400800"/>
            <a:ext cx="381000" cy="304800"/>
          </a:xfrm>
          <a:prstGeom prst="rect">
            <a:avLst/>
          </a:prstGeom>
        </p:spPr>
        <p:txBody>
          <a:bodyPr/>
          <a:lstStyle>
            <a:lvl1pPr algn="r">
              <a:defRPr sz="1100" b="1">
                <a:solidFill>
                  <a:srgbClr val="7F7F7F"/>
                </a:solidFill>
              </a:defRPr>
            </a:lvl1pPr>
          </a:lstStyle>
          <a:p>
            <a:fld id="{A6D1340B-B320-4949-80C8-72CFFBD72CAA}" type="slidenum">
              <a:rPr lang="en-US" smtClean="0"/>
              <a:pPr/>
              <a:t>‹#›</a:t>
            </a:fld>
            <a:endParaRPr lang="en-US" b="0" baseline="30000" dirty="0" smtClean="0"/>
          </a:p>
        </p:txBody>
      </p:sp>
      <p:sp>
        <p:nvSpPr>
          <p:cNvPr id="12" name="Slide Number Placeholder 5"/>
          <p:cNvSpPr txBox="1">
            <a:spLocks/>
          </p:cNvSpPr>
          <p:nvPr userDrawn="1"/>
        </p:nvSpPr>
        <p:spPr>
          <a:xfrm>
            <a:off x="8174736" y="6400800"/>
            <a:ext cx="381000" cy="304800"/>
          </a:xfrm>
          <a:prstGeom prst="rect">
            <a:avLst/>
          </a:prstGeom>
        </p:spPr>
        <p:txBody>
          <a:bodyP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6D1340B-B320-4949-80C8-72CFFBD72CAA}" type="slidenum">
              <a:rPr lang="en-US" smtClean="0"/>
              <a:pPr algn="ctr"/>
              <a:t>‹#›</a:t>
            </a:fld>
            <a:endParaRPr lang="en-US" b="0" baseline="30000" dirty="0" smtClean="0"/>
          </a:p>
        </p:txBody>
      </p:sp>
      <p:sp>
        <p:nvSpPr>
          <p:cNvPr id="14" name="Chevron 13">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Chevron 14">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Footer Placeholder 4"/>
          <p:cNvSpPr>
            <a:spLocks noGrp="1"/>
          </p:cNvSpPr>
          <p:nvPr>
            <p:ph type="ftr" sz="quarter" idx="3"/>
          </p:nvPr>
        </p:nvSpPr>
        <p:spPr>
          <a:xfrm>
            <a:off x="533400" y="228599"/>
            <a:ext cx="4495800" cy="381001"/>
          </a:xfrm>
          <a:prstGeom prst="rect">
            <a:avLst/>
          </a:prstGeom>
        </p:spPr>
        <p:txBody>
          <a:bodyPr/>
          <a:lstStyle>
            <a:lvl1pPr>
              <a:defRPr sz="1000">
                <a:solidFill>
                  <a:schemeClr val="bg1">
                    <a:lumMod val="50000"/>
                  </a:schemeClr>
                </a:solidFill>
              </a:defRPr>
            </a:lvl1pPr>
          </a:lstStyle>
          <a:p>
            <a:r>
              <a:rPr lang="en-US" dirty="0" smtClean="0"/>
              <a:t>Presentation Title</a:t>
            </a:r>
            <a:endParaRPr lang="en-US" dirty="0"/>
          </a:p>
        </p:txBody>
      </p:sp>
    </p:spTree>
    <p:extLst>
      <p:ext uri="{BB962C8B-B14F-4D97-AF65-F5344CB8AC3E}">
        <p14:creationId xmlns:p14="http://schemas.microsoft.com/office/powerpoint/2010/main" val="1339125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_Content-SIDEBAR">
    <p:spTree>
      <p:nvGrpSpPr>
        <p:cNvPr id="1" name=""/>
        <p:cNvGrpSpPr/>
        <p:nvPr/>
      </p:nvGrpSpPr>
      <p:grpSpPr>
        <a:xfrm>
          <a:off x="0" y="0"/>
          <a:ext cx="0" cy="0"/>
          <a:chOff x="0" y="0"/>
          <a:chExt cx="0" cy="0"/>
        </a:xfrm>
      </p:grpSpPr>
      <p:sp>
        <p:nvSpPr>
          <p:cNvPr id="23" name="Rectangle 22"/>
          <p:cNvSpPr/>
          <p:nvPr userDrawn="1"/>
        </p:nvSpPr>
        <p:spPr>
          <a:xfrm>
            <a:off x="0" y="6096000"/>
            <a:ext cx="9144000" cy="777239"/>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rgbClr val="1B7BC0"/>
              </a:solidFill>
            </a:endParaRPr>
          </a:p>
        </p:txBody>
      </p:sp>
      <p:sp>
        <p:nvSpPr>
          <p:cNvPr id="3" name="Text Placeholder 2"/>
          <p:cNvSpPr>
            <a:spLocks noGrp="1"/>
          </p:cNvSpPr>
          <p:nvPr>
            <p:ph type="body" idx="1"/>
          </p:nvPr>
        </p:nvSpPr>
        <p:spPr>
          <a:xfrm>
            <a:off x="381000" y="3170238"/>
            <a:ext cx="3581400" cy="1096962"/>
          </a:xfrm>
        </p:spPr>
        <p:txBody>
          <a:bodyPr anchor="t">
            <a:noAutofit/>
          </a:bodyPr>
          <a:lstStyle>
            <a:lvl1pPr marL="0" indent="0">
              <a:buNone/>
              <a:defRPr sz="2400" b="1">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0" y="1752601"/>
            <a:ext cx="4419600" cy="1447799"/>
          </a:xfrm>
        </p:spPr>
        <p:txBody>
          <a:bodyPr/>
          <a:lstStyle>
            <a:lvl1pPr>
              <a:lnSpc>
                <a:spcPct val="110000"/>
              </a:lnSpc>
              <a:spcAft>
                <a:spcPts val="0"/>
              </a:spcAft>
              <a:defRPr sz="2000"/>
            </a:lvl1pPr>
            <a:lvl2pPr marL="457200" indent="0">
              <a:lnSpc>
                <a:spcPct val="110000"/>
              </a:lnSpc>
              <a:spcAft>
                <a:spcPts val="0"/>
              </a:spcAft>
              <a:buNone/>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1" name="Content Placeholder 3"/>
          <p:cNvSpPr>
            <a:spLocks noGrp="1"/>
          </p:cNvSpPr>
          <p:nvPr>
            <p:ph sz="half" idx="13"/>
          </p:nvPr>
        </p:nvSpPr>
        <p:spPr>
          <a:xfrm>
            <a:off x="4572000" y="2971800"/>
            <a:ext cx="4419600" cy="1447799"/>
          </a:xfrm>
        </p:spPr>
        <p:txBody>
          <a:bodyPr/>
          <a:lstStyle>
            <a:lvl1pPr>
              <a:lnSpc>
                <a:spcPct val="110000"/>
              </a:lnSpc>
              <a:spcAft>
                <a:spcPts val="0"/>
              </a:spcAft>
              <a:defRPr sz="2000"/>
            </a:lvl1pPr>
            <a:lvl2pPr marL="457200" indent="0">
              <a:lnSpc>
                <a:spcPct val="110000"/>
              </a:lnSpc>
              <a:spcAft>
                <a:spcPts val="0"/>
              </a:spcAft>
              <a:buNone/>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8" name="Content Placeholder 3"/>
          <p:cNvSpPr>
            <a:spLocks noGrp="1"/>
          </p:cNvSpPr>
          <p:nvPr>
            <p:ph sz="half" idx="14"/>
          </p:nvPr>
        </p:nvSpPr>
        <p:spPr>
          <a:xfrm>
            <a:off x="4572000" y="4419600"/>
            <a:ext cx="4419600" cy="1447799"/>
          </a:xfrm>
        </p:spPr>
        <p:txBody>
          <a:bodyPr/>
          <a:lstStyle>
            <a:lvl1pPr>
              <a:lnSpc>
                <a:spcPct val="110000"/>
              </a:lnSpc>
              <a:spcAft>
                <a:spcPts val="0"/>
              </a:spcAft>
              <a:defRPr sz="2000"/>
            </a:lvl1pPr>
            <a:lvl2pPr marL="457200" indent="0">
              <a:lnSpc>
                <a:spcPct val="110000"/>
              </a:lnSpc>
              <a:spcAft>
                <a:spcPts val="0"/>
              </a:spcAft>
              <a:buNone/>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cxnSp>
        <p:nvCxnSpPr>
          <p:cNvPr id="19" name="Straight Connector 18"/>
          <p:cNvCxnSpPr/>
          <p:nvPr userDrawn="1"/>
        </p:nvCxnSpPr>
        <p:spPr>
          <a:xfrm>
            <a:off x="4495800" y="1752600"/>
            <a:ext cx="0" cy="4038600"/>
          </a:xfrm>
          <a:prstGeom prst="line">
            <a:avLst/>
          </a:prstGeom>
          <a:ln w="127000" cmpd="sng">
            <a:solidFill>
              <a:srgbClr val="FFFFFF"/>
            </a:solidFill>
          </a:ln>
        </p:spPr>
        <p:style>
          <a:lnRef idx="1">
            <a:schemeClr val="accent5"/>
          </a:lnRef>
          <a:fillRef idx="0">
            <a:schemeClr val="accent5"/>
          </a:fillRef>
          <a:effectRef idx="0">
            <a:schemeClr val="accent5"/>
          </a:effectRef>
          <a:fontRef idx="minor">
            <a:schemeClr val="tx1"/>
          </a:fontRef>
        </p:style>
      </p:cxnSp>
      <p:sp>
        <p:nvSpPr>
          <p:cNvPr id="15" name="Slide Number Placeholder 5"/>
          <p:cNvSpPr>
            <a:spLocks noGrp="1"/>
          </p:cNvSpPr>
          <p:nvPr>
            <p:ph type="sldNum" sz="quarter" idx="4"/>
          </p:nvPr>
        </p:nvSpPr>
        <p:spPr>
          <a:xfrm>
            <a:off x="8174736" y="6400800"/>
            <a:ext cx="381000" cy="304800"/>
          </a:xfrm>
          <a:prstGeom prst="rect">
            <a:avLst/>
          </a:prstGeom>
        </p:spPr>
        <p:txBody>
          <a:bodyPr/>
          <a:lstStyle>
            <a:lvl1pPr algn="r">
              <a:defRPr sz="1100" b="1">
                <a:solidFill>
                  <a:srgbClr val="7F7F7F"/>
                </a:solidFill>
              </a:defRPr>
            </a:lvl1pPr>
          </a:lstStyle>
          <a:p>
            <a:fld id="{A6D1340B-B320-4949-80C8-72CFFBD72CAA}" type="slidenum">
              <a:rPr lang="en-US" smtClean="0"/>
              <a:pPr/>
              <a:t>‹#›</a:t>
            </a:fld>
            <a:endParaRPr lang="en-US" b="0" baseline="30000" dirty="0" smtClean="0"/>
          </a:p>
        </p:txBody>
      </p:sp>
      <p:sp>
        <p:nvSpPr>
          <p:cNvPr id="16" name="Slide Number Placeholder 5"/>
          <p:cNvSpPr txBox="1">
            <a:spLocks/>
          </p:cNvSpPr>
          <p:nvPr userDrawn="1"/>
        </p:nvSpPr>
        <p:spPr>
          <a:xfrm>
            <a:off x="8174736" y="6400800"/>
            <a:ext cx="381000" cy="304800"/>
          </a:xfrm>
          <a:prstGeom prst="rect">
            <a:avLst/>
          </a:prstGeom>
        </p:spPr>
        <p:txBody>
          <a:bodyP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6D1340B-B320-4949-80C8-72CFFBD72CAA}" type="slidenum">
              <a:rPr lang="en-US" smtClean="0"/>
              <a:pPr algn="ctr"/>
              <a:t>‹#›</a:t>
            </a:fld>
            <a:endParaRPr lang="en-US" b="0" baseline="30000" dirty="0" smtClean="0"/>
          </a:p>
        </p:txBody>
      </p:sp>
      <p:sp>
        <p:nvSpPr>
          <p:cNvPr id="20" name="Chevron 19">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Chevron 20">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Footer Placeholder 4"/>
          <p:cNvSpPr>
            <a:spLocks noGrp="1"/>
          </p:cNvSpPr>
          <p:nvPr>
            <p:ph type="ftr" sz="quarter" idx="3"/>
          </p:nvPr>
        </p:nvSpPr>
        <p:spPr>
          <a:xfrm>
            <a:off x="533400" y="228599"/>
            <a:ext cx="4495800" cy="381001"/>
          </a:xfrm>
          <a:prstGeom prst="rect">
            <a:avLst/>
          </a:prstGeom>
        </p:spPr>
        <p:txBody>
          <a:bodyPr/>
          <a:lstStyle>
            <a:lvl1pPr>
              <a:defRPr sz="1000">
                <a:solidFill>
                  <a:schemeClr val="bg1">
                    <a:lumMod val="50000"/>
                  </a:schemeClr>
                </a:solidFill>
              </a:defRPr>
            </a:lvl1pPr>
          </a:lstStyle>
          <a:p>
            <a:r>
              <a:rPr lang="en-US" dirty="0" smtClean="0"/>
              <a:t>Presentation Title</a:t>
            </a:r>
            <a:endParaRPr lang="en-US" dirty="0"/>
          </a:p>
        </p:txBody>
      </p:sp>
      <p:pic>
        <p:nvPicPr>
          <p:cNvPr id="24" name="Picture 23" descr="Dinsmore-Warm Gray-746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248400"/>
            <a:ext cx="2057400" cy="504998"/>
          </a:xfrm>
          <a:prstGeom prst="rect">
            <a:avLst/>
          </a:prstGeom>
        </p:spPr>
      </p:pic>
    </p:spTree>
    <p:extLst>
      <p:ext uri="{BB962C8B-B14F-4D97-AF65-F5344CB8AC3E}">
        <p14:creationId xmlns:p14="http://schemas.microsoft.com/office/powerpoint/2010/main" val="2738067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1">
    <p:spTree>
      <p:nvGrpSpPr>
        <p:cNvPr id="1" name=""/>
        <p:cNvGrpSpPr/>
        <p:nvPr/>
      </p:nvGrpSpPr>
      <p:grpSpPr>
        <a:xfrm>
          <a:off x="0" y="0"/>
          <a:ext cx="0" cy="0"/>
          <a:chOff x="0" y="0"/>
          <a:chExt cx="0" cy="0"/>
        </a:xfrm>
      </p:grpSpPr>
      <p:sp>
        <p:nvSpPr>
          <p:cNvPr id="19" name="Rectangle 18"/>
          <p:cNvSpPr/>
          <p:nvPr userDrawn="1"/>
        </p:nvSpPr>
        <p:spPr>
          <a:xfrm>
            <a:off x="0" y="0"/>
            <a:ext cx="9144000" cy="990600"/>
          </a:xfrm>
          <a:prstGeom prst="rect">
            <a:avLst/>
          </a:prstGeom>
          <a:solidFill>
            <a:schemeClr val="bg1"/>
          </a:solidFill>
          <a:ln>
            <a:noFill/>
          </a:ln>
          <a:effectLst>
            <a:outerShdw blurRad="171450" dist="48387" dir="5400000"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371600"/>
            <a:ext cx="8229600" cy="1143000"/>
          </a:xfrm>
        </p:spPr>
        <p:txBody>
          <a:bodyPr/>
          <a:lstStyle>
            <a:lvl1pPr>
              <a:defRPr>
                <a:solidFill>
                  <a:srgbClr val="1B7BC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667000"/>
            <a:ext cx="8229600" cy="3505200"/>
          </a:xfrm>
        </p:spPr>
        <p:txBody>
          <a:bodyPr/>
          <a:lstStyle>
            <a:lvl3pPr marL="1143000" indent="0">
              <a:buNone/>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7" name="Picture 16" descr="Dinsmore PPT banner-bottom.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 y="227836"/>
            <a:ext cx="2197100" cy="686564"/>
          </a:xfrm>
          <a:prstGeom prst="rect">
            <a:avLst/>
          </a:prstGeom>
        </p:spPr>
      </p:pic>
      <p:sp>
        <p:nvSpPr>
          <p:cNvPr id="30" name="Footer Placeholder 4"/>
          <p:cNvSpPr>
            <a:spLocks noGrp="1"/>
          </p:cNvSpPr>
          <p:nvPr>
            <p:ph type="ftr" sz="quarter" idx="3"/>
          </p:nvPr>
        </p:nvSpPr>
        <p:spPr>
          <a:xfrm>
            <a:off x="457200" y="6324599"/>
            <a:ext cx="4495800" cy="381001"/>
          </a:xfrm>
          <a:prstGeom prst="rect">
            <a:avLst/>
          </a:prstGeom>
        </p:spPr>
        <p:txBody>
          <a:bodyPr/>
          <a:lstStyle>
            <a:lvl1pPr>
              <a:defRPr sz="1000">
                <a:solidFill>
                  <a:schemeClr val="bg1">
                    <a:lumMod val="50000"/>
                  </a:schemeClr>
                </a:solidFill>
              </a:defRPr>
            </a:lvl1pPr>
          </a:lstStyle>
          <a:p>
            <a:r>
              <a:rPr lang="en-US" dirty="0" smtClean="0"/>
              <a:t>DINSMORE &amp; SHOHL LLP  |  Presentation Title</a:t>
            </a:r>
            <a:endParaRPr lang="en-US" dirty="0"/>
          </a:p>
        </p:txBody>
      </p:sp>
      <p:sp>
        <p:nvSpPr>
          <p:cNvPr id="34" name="Slide Number Placeholder 5"/>
          <p:cNvSpPr>
            <a:spLocks noGrp="1"/>
          </p:cNvSpPr>
          <p:nvPr>
            <p:ph type="sldNum" sz="quarter" idx="4"/>
          </p:nvPr>
        </p:nvSpPr>
        <p:spPr>
          <a:xfrm>
            <a:off x="8174736" y="6400800"/>
            <a:ext cx="381000" cy="304800"/>
          </a:xfrm>
          <a:prstGeom prst="rect">
            <a:avLst/>
          </a:prstGeom>
        </p:spPr>
        <p:txBody>
          <a:bodyPr/>
          <a:lstStyle>
            <a:lvl1pPr algn="r">
              <a:defRPr sz="1200" b="1">
                <a:solidFill>
                  <a:srgbClr val="7F7F7F"/>
                </a:solidFill>
              </a:defRPr>
            </a:lvl1pPr>
          </a:lstStyle>
          <a:p>
            <a:pPr algn="ctr"/>
            <a:fld id="{A6D1340B-B320-4949-80C8-72CFFBD72CAA}" type="slidenum">
              <a:rPr lang="en-US" smtClean="0"/>
              <a:pPr algn="ctr"/>
              <a:t>‹#›</a:t>
            </a:fld>
            <a:endParaRPr lang="en-US" b="0" baseline="30000" dirty="0" smtClean="0"/>
          </a:p>
        </p:txBody>
      </p:sp>
    </p:spTree>
    <p:extLst>
      <p:ext uri="{BB962C8B-B14F-4D97-AF65-F5344CB8AC3E}">
        <p14:creationId xmlns:p14="http://schemas.microsoft.com/office/powerpoint/2010/main" val="593475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_Title Slide">
    <p:spTree>
      <p:nvGrpSpPr>
        <p:cNvPr id="1" name=""/>
        <p:cNvGrpSpPr/>
        <p:nvPr/>
      </p:nvGrpSpPr>
      <p:grpSpPr>
        <a:xfrm>
          <a:off x="0" y="0"/>
          <a:ext cx="0" cy="0"/>
          <a:chOff x="0" y="0"/>
          <a:chExt cx="0" cy="0"/>
        </a:xfrm>
      </p:grpSpPr>
      <p:sp>
        <p:nvSpPr>
          <p:cNvPr id="16" name="Rectangle 15"/>
          <p:cNvSpPr/>
          <p:nvPr userDrawn="1"/>
        </p:nvSpPr>
        <p:spPr>
          <a:xfrm>
            <a:off x="0" y="6248400"/>
            <a:ext cx="91440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24400" y="1905000"/>
            <a:ext cx="4114800" cy="1447800"/>
          </a:xfrm>
        </p:spPr>
        <p:txBody>
          <a:bodyPr>
            <a:noAutofit/>
          </a:bodyPr>
          <a:lstStyle>
            <a:lvl1pPr>
              <a:defRPr sz="2800" b="1">
                <a:solidFill>
                  <a:srgbClr val="1B7BC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724400" y="3505200"/>
            <a:ext cx="4114800" cy="1600200"/>
          </a:xfrm>
        </p:spPr>
        <p:txBody>
          <a:bodyPr/>
          <a:lstStyle>
            <a:lvl1pPr marL="0" indent="0" algn="l">
              <a:buNone/>
              <a:defRPr sz="1800" b="0">
                <a:solidFill>
                  <a:srgbClr val="40404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descr="Dinsmore PPT banner-bottom.jpg"/>
          <p:cNvPicPr>
            <a:picLocks noChangeAspect="1"/>
          </p:cNvPicPr>
          <p:nvPr userDrawn="1"/>
        </p:nvPicPr>
        <p:blipFill rotWithShape="1">
          <a:blip r:embed="rId2" cstate="screen">
            <a:extLst>
              <a:ext uri="{28A0092B-C50C-407E-A947-70E740481C1C}">
                <a14:useLocalDpi xmlns:a14="http://schemas.microsoft.com/office/drawing/2010/main"/>
              </a:ext>
            </a:extLst>
          </a:blip>
          <a:srcRect b="26386"/>
          <a:stretch/>
        </p:blipFill>
        <p:spPr>
          <a:xfrm>
            <a:off x="457200" y="2487168"/>
            <a:ext cx="3643830" cy="838200"/>
          </a:xfrm>
          <a:prstGeom prst="rect">
            <a:avLst/>
          </a:prstGeom>
          <a:effectLst>
            <a:reflection blurRad="6350" stA="20000" endA="300" endPos="28000" dist="38100" dir="5400000" sy="-100000" algn="bl" rotWithShape="0"/>
          </a:effectLst>
        </p:spPr>
      </p:pic>
      <p:sp>
        <p:nvSpPr>
          <p:cNvPr id="13" name="Date Placeholder 18"/>
          <p:cNvSpPr>
            <a:spLocks noGrp="1"/>
          </p:cNvSpPr>
          <p:nvPr>
            <p:ph type="dt" sz="half" idx="14"/>
          </p:nvPr>
        </p:nvSpPr>
        <p:spPr>
          <a:xfrm>
            <a:off x="7620000" y="6400800"/>
            <a:ext cx="1143000" cy="304800"/>
          </a:xfrm>
          <a:prstGeom prst="rect">
            <a:avLst/>
          </a:prstGeom>
        </p:spPr>
        <p:txBody>
          <a:bodyPr/>
          <a:lstStyle>
            <a:lvl1pPr algn="ctr">
              <a:defRPr sz="1200">
                <a:solidFill>
                  <a:schemeClr val="bg1">
                    <a:lumMod val="50000"/>
                  </a:schemeClr>
                </a:solidFill>
              </a:defRPr>
            </a:lvl1pPr>
          </a:lstStyle>
          <a:p>
            <a:fld id="{FFDBEBB3-D9D4-8A46-8F95-41A1CE47CA8B}" type="datetime1">
              <a:rPr lang="en-US" smtClean="0"/>
              <a:pPr/>
              <a:t>5/4/2017</a:t>
            </a:fld>
            <a:endParaRPr lang="en-US" dirty="0"/>
          </a:p>
        </p:txBody>
      </p:sp>
      <p:sp>
        <p:nvSpPr>
          <p:cNvPr id="14" name="Chevron 13">
            <a:hlinkClick r:id="" action="ppaction://hlinkshowjump?jump=nextslide"/>
          </p:cNvPr>
          <p:cNvSpPr>
            <a:spLocks noChangeAspect="1"/>
          </p:cNvSpPr>
          <p:nvPr userDrawn="1"/>
        </p:nvSpPr>
        <p:spPr>
          <a:xfrm>
            <a:off x="8610600" y="6464808"/>
            <a:ext cx="135147" cy="152400"/>
          </a:xfrm>
          <a:prstGeom prst="chevron">
            <a:avLst/>
          </a:prstGeom>
          <a:solidFill>
            <a:srgbClr val="009A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9" name="Straight Connector 8"/>
          <p:cNvCxnSpPr/>
          <p:nvPr userDrawn="1"/>
        </p:nvCxnSpPr>
        <p:spPr>
          <a:xfrm>
            <a:off x="4724400" y="3505200"/>
            <a:ext cx="4114800"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9875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ALLOUT/DIVIDER-ORANGE">
    <p:spTree>
      <p:nvGrpSpPr>
        <p:cNvPr id="1" name=""/>
        <p:cNvGrpSpPr/>
        <p:nvPr/>
      </p:nvGrpSpPr>
      <p:grpSpPr>
        <a:xfrm>
          <a:off x="0" y="0"/>
          <a:ext cx="0" cy="0"/>
          <a:chOff x="0" y="0"/>
          <a:chExt cx="0" cy="0"/>
        </a:xfrm>
      </p:grpSpPr>
      <p:sp>
        <p:nvSpPr>
          <p:cNvPr id="10" name="Rectangle 9"/>
          <p:cNvSpPr/>
          <p:nvPr userDrawn="1"/>
        </p:nvSpPr>
        <p:spPr>
          <a:xfrm flipV="1">
            <a:off x="0" y="0"/>
            <a:ext cx="9153271" cy="6867144"/>
          </a:xfrm>
          <a:prstGeom prst="rect">
            <a:avLst/>
          </a:prstGeom>
          <a:gradFill flip="none" rotWithShape="1">
            <a:gsLst>
              <a:gs pos="74000">
                <a:srgbClr val="EC6F0A"/>
              </a:gs>
              <a:gs pos="100000">
                <a:srgbClr val="B95708"/>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rgbClr val="1B7BC0"/>
              </a:solidFill>
            </a:endParaRPr>
          </a:p>
        </p:txBody>
      </p:sp>
      <p:sp>
        <p:nvSpPr>
          <p:cNvPr id="3" name="Content Placeholder 2"/>
          <p:cNvSpPr>
            <a:spLocks noGrp="1"/>
          </p:cNvSpPr>
          <p:nvPr>
            <p:ph idx="1"/>
          </p:nvPr>
        </p:nvSpPr>
        <p:spPr>
          <a:xfrm>
            <a:off x="457200" y="2209800"/>
            <a:ext cx="8229600" cy="3276600"/>
          </a:xfrm>
        </p:spPr>
        <p:txBody>
          <a:bodyPr/>
          <a:lstStyle>
            <a:lvl1pPr>
              <a:defRPr sz="2400">
                <a:solidFill>
                  <a:srgbClr val="FFFFFF"/>
                </a:solidFill>
              </a:defRPr>
            </a:lvl1pPr>
            <a:lvl2pPr marL="457200" indent="0">
              <a:buClr>
                <a:schemeClr val="bg1">
                  <a:lumMod val="95000"/>
                </a:schemeClr>
              </a:buClr>
              <a:buNone/>
              <a:defRPr>
                <a:solidFill>
                  <a:srgbClr val="FFFFFF"/>
                </a:solidFill>
              </a:defRPr>
            </a:lvl2pPr>
            <a:lvl3pPr marL="1428750" indent="-285750">
              <a:buClrTx/>
              <a:buFont typeface="Lucida Grande"/>
              <a:buChar char="»"/>
              <a:defRPr>
                <a:solidFill>
                  <a:srgbClr val="FFFFFF"/>
                </a:solidFill>
              </a:defRPr>
            </a:lvl3pPr>
            <a:lvl4pPr>
              <a:buClrTx/>
              <a:defRPr>
                <a:solidFill>
                  <a:srgbClr val="FFFFFF"/>
                </a:solidFill>
              </a:defRPr>
            </a:lvl4pPr>
            <a:lvl5pPr>
              <a:buClrTx/>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Fourth level</a:t>
            </a:r>
          </a:p>
          <a:p>
            <a:pPr lvl="4"/>
            <a:r>
              <a:rPr lang="en-US" dirty="0" smtClean="0"/>
              <a:t>Fifth level</a:t>
            </a:r>
            <a:endParaRPr lang="en-US" dirty="0"/>
          </a:p>
        </p:txBody>
      </p:sp>
      <p:pic>
        <p:nvPicPr>
          <p:cNvPr id="9" name="Picture 8" descr="Dinsmore-100%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616" y="210312"/>
            <a:ext cx="2011680" cy="603504"/>
          </a:xfrm>
          <a:prstGeom prst="rect">
            <a:avLst/>
          </a:prstGeom>
        </p:spPr>
      </p:pic>
      <p:sp>
        <p:nvSpPr>
          <p:cNvPr id="17" name="Footer Placeholder 4"/>
          <p:cNvSpPr>
            <a:spLocks noGrp="1"/>
          </p:cNvSpPr>
          <p:nvPr>
            <p:ph type="ftr" sz="quarter" idx="3"/>
          </p:nvPr>
        </p:nvSpPr>
        <p:spPr>
          <a:xfrm>
            <a:off x="457200" y="6324599"/>
            <a:ext cx="4495800" cy="381001"/>
          </a:xfrm>
          <a:prstGeom prst="rect">
            <a:avLst/>
          </a:prstGeom>
        </p:spPr>
        <p:txBody>
          <a:bodyPr/>
          <a:lstStyle>
            <a:lvl1pPr>
              <a:defRPr sz="1000">
                <a:solidFill>
                  <a:srgbClr val="FFFFFF"/>
                </a:solidFill>
              </a:defRPr>
            </a:lvl1pPr>
          </a:lstStyle>
          <a:p>
            <a:r>
              <a:rPr lang="en-US" dirty="0" smtClean="0"/>
              <a:t>DINSMORE &amp; SHOHL LLP  |  Presentation Title</a:t>
            </a:r>
            <a:endParaRPr lang="en-US" dirty="0"/>
          </a:p>
        </p:txBody>
      </p:sp>
      <p:sp>
        <p:nvSpPr>
          <p:cNvPr id="21" name="Slide Number Placeholder 5"/>
          <p:cNvSpPr>
            <a:spLocks noGrp="1"/>
          </p:cNvSpPr>
          <p:nvPr>
            <p:ph type="sldNum" sz="quarter" idx="4"/>
          </p:nvPr>
        </p:nvSpPr>
        <p:spPr>
          <a:xfrm>
            <a:off x="8174736" y="6400800"/>
            <a:ext cx="381000" cy="304800"/>
          </a:xfrm>
          <a:prstGeom prst="rect">
            <a:avLst/>
          </a:prstGeom>
        </p:spPr>
        <p:txBody>
          <a:bodyPr/>
          <a:lstStyle>
            <a:lvl1pPr algn="ctr">
              <a:defRPr sz="1100" b="1">
                <a:solidFill>
                  <a:srgbClr val="FFFFFF"/>
                </a:solidFill>
              </a:defRPr>
            </a:lvl1pPr>
          </a:lstStyle>
          <a:p>
            <a:fld id="{A6D1340B-B320-4949-80C8-72CFFBD72CAA}" type="slidenum">
              <a:rPr lang="en-US" smtClean="0"/>
              <a:pPr/>
              <a:t>‹#›</a:t>
            </a:fld>
            <a:endParaRPr lang="en-US" b="0" baseline="30000" dirty="0" smtClean="0"/>
          </a:p>
        </p:txBody>
      </p:sp>
      <p:sp>
        <p:nvSpPr>
          <p:cNvPr id="22" name="Chevron 21">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 name="Chevron 22">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932958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LLOUT/DIVIDER-BLUE ">
    <p:spTree>
      <p:nvGrpSpPr>
        <p:cNvPr id="1" name=""/>
        <p:cNvGrpSpPr/>
        <p:nvPr/>
      </p:nvGrpSpPr>
      <p:grpSpPr>
        <a:xfrm>
          <a:off x="0" y="0"/>
          <a:ext cx="0" cy="0"/>
          <a:chOff x="0" y="0"/>
          <a:chExt cx="0" cy="0"/>
        </a:xfrm>
      </p:grpSpPr>
      <p:sp>
        <p:nvSpPr>
          <p:cNvPr id="10" name="Rectangle 9"/>
          <p:cNvSpPr/>
          <p:nvPr userDrawn="1"/>
        </p:nvSpPr>
        <p:spPr>
          <a:xfrm flipV="1">
            <a:off x="0" y="0"/>
            <a:ext cx="9153271" cy="6858000"/>
          </a:xfrm>
          <a:prstGeom prst="rect">
            <a:avLst/>
          </a:prstGeom>
          <a:gradFill flip="none" rotWithShape="1">
            <a:gsLst>
              <a:gs pos="86000">
                <a:srgbClr val="1B7BC0"/>
              </a:gs>
              <a:gs pos="100000">
                <a:srgbClr val="1668A5"/>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rgbClr val="1B7BC0"/>
              </a:solidFill>
            </a:endParaRPr>
          </a:p>
        </p:txBody>
      </p:sp>
      <p:sp>
        <p:nvSpPr>
          <p:cNvPr id="15" name="Content Placeholder 2"/>
          <p:cNvSpPr>
            <a:spLocks noGrp="1"/>
          </p:cNvSpPr>
          <p:nvPr>
            <p:ph idx="13"/>
          </p:nvPr>
        </p:nvSpPr>
        <p:spPr>
          <a:xfrm>
            <a:off x="457200" y="2209800"/>
            <a:ext cx="8229600" cy="3276600"/>
          </a:xfrm>
        </p:spPr>
        <p:txBody>
          <a:bodyPr/>
          <a:lstStyle>
            <a:lvl1pPr>
              <a:defRPr sz="2400">
                <a:solidFill>
                  <a:srgbClr val="FFFFFF"/>
                </a:solidFill>
              </a:defRPr>
            </a:lvl1pPr>
            <a:lvl2pPr marL="457200" indent="0">
              <a:buClr>
                <a:schemeClr val="bg1">
                  <a:lumMod val="95000"/>
                </a:schemeClr>
              </a:buClr>
              <a:buNone/>
              <a:defRPr>
                <a:solidFill>
                  <a:srgbClr val="FFFFFF"/>
                </a:solidFill>
              </a:defRPr>
            </a:lvl2pPr>
            <a:lvl3pPr marL="1428750" indent="-285750">
              <a:buClrTx/>
              <a:buFont typeface="Lucida Grande"/>
              <a:buChar char="»"/>
              <a:defRPr>
                <a:solidFill>
                  <a:srgbClr val="FFFFFF"/>
                </a:solidFill>
              </a:defRPr>
            </a:lvl3pPr>
            <a:lvl4pPr>
              <a:buClrTx/>
              <a:defRPr>
                <a:solidFill>
                  <a:srgbClr val="FFFFFF"/>
                </a:solidFill>
              </a:defRPr>
            </a:lvl4pPr>
            <a:lvl5pPr>
              <a:buClrTx/>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Fourth level</a:t>
            </a:r>
          </a:p>
          <a:p>
            <a:pPr lvl="4"/>
            <a:r>
              <a:rPr lang="en-US" dirty="0" smtClean="0"/>
              <a:t>Fifth level</a:t>
            </a:r>
            <a:endParaRPr lang="en-US" dirty="0"/>
          </a:p>
        </p:txBody>
      </p:sp>
      <p:sp>
        <p:nvSpPr>
          <p:cNvPr id="27" name="Slide Number Placeholder 5"/>
          <p:cNvSpPr>
            <a:spLocks noGrp="1"/>
          </p:cNvSpPr>
          <p:nvPr>
            <p:ph type="sldNum" sz="quarter" idx="4"/>
          </p:nvPr>
        </p:nvSpPr>
        <p:spPr>
          <a:xfrm>
            <a:off x="8174736" y="6400800"/>
            <a:ext cx="381000" cy="304800"/>
          </a:xfrm>
          <a:prstGeom prst="rect">
            <a:avLst/>
          </a:prstGeom>
        </p:spPr>
        <p:txBody>
          <a:bodyPr/>
          <a:lstStyle>
            <a:lvl1pPr algn="r">
              <a:defRPr sz="1100" b="1">
                <a:solidFill>
                  <a:srgbClr val="FFFFFF"/>
                </a:solidFill>
              </a:defRPr>
            </a:lvl1pPr>
          </a:lstStyle>
          <a:p>
            <a:fld id="{A6D1340B-B320-4949-80C8-72CFFBD72CAA}" type="slidenum">
              <a:rPr lang="en-US" smtClean="0"/>
              <a:pPr/>
              <a:t>‹#›</a:t>
            </a:fld>
            <a:endParaRPr lang="en-US" b="0" baseline="30000" dirty="0" smtClean="0"/>
          </a:p>
        </p:txBody>
      </p:sp>
      <p:sp>
        <p:nvSpPr>
          <p:cNvPr id="28" name="Chevron 27">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 name="Chevron 28">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11" name="Picture 10" descr="Dinsmore-100%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64580"/>
            <a:ext cx="2057400" cy="617220"/>
          </a:xfrm>
          <a:prstGeom prst="rect">
            <a:avLst/>
          </a:prstGeom>
        </p:spPr>
      </p:pic>
      <p:sp>
        <p:nvSpPr>
          <p:cNvPr id="12" name="Footer Placeholder 4"/>
          <p:cNvSpPr txBox="1">
            <a:spLocks/>
          </p:cNvSpPr>
          <p:nvPr userDrawn="1"/>
        </p:nvSpPr>
        <p:spPr>
          <a:xfrm>
            <a:off x="533400" y="228599"/>
            <a:ext cx="4495800" cy="381001"/>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Compliance Audit | Dinsmore &amp; Shohl 2015</a:t>
            </a:r>
          </a:p>
          <a:p>
            <a:endParaRPr lang="en-US" dirty="0">
              <a:solidFill>
                <a:schemeClr val="bg1"/>
              </a:solidFill>
            </a:endParaRPr>
          </a:p>
        </p:txBody>
      </p:sp>
    </p:spTree>
    <p:extLst>
      <p:ext uri="{BB962C8B-B14F-4D97-AF65-F5344CB8AC3E}">
        <p14:creationId xmlns:p14="http://schemas.microsoft.com/office/powerpoint/2010/main" val="3293315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ALLOUT/DIVIDER-BLUE ">
    <p:spTree>
      <p:nvGrpSpPr>
        <p:cNvPr id="1" name=""/>
        <p:cNvGrpSpPr/>
        <p:nvPr/>
      </p:nvGrpSpPr>
      <p:grpSpPr>
        <a:xfrm>
          <a:off x="0" y="0"/>
          <a:ext cx="0" cy="0"/>
          <a:chOff x="0" y="0"/>
          <a:chExt cx="0" cy="0"/>
        </a:xfrm>
      </p:grpSpPr>
      <p:sp>
        <p:nvSpPr>
          <p:cNvPr id="10" name="Rectangle 9"/>
          <p:cNvSpPr/>
          <p:nvPr userDrawn="1"/>
        </p:nvSpPr>
        <p:spPr>
          <a:xfrm flipV="1">
            <a:off x="0" y="0"/>
            <a:ext cx="9153271" cy="6858000"/>
          </a:xfrm>
          <a:prstGeom prst="rect">
            <a:avLst/>
          </a:prstGeom>
          <a:gradFill flip="none" rotWithShape="1">
            <a:gsLst>
              <a:gs pos="86000">
                <a:srgbClr val="1B7BC0"/>
              </a:gs>
              <a:gs pos="100000">
                <a:srgbClr val="1668A5"/>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rgbClr val="1B7BC0"/>
              </a:solidFill>
            </a:endParaRPr>
          </a:p>
        </p:txBody>
      </p:sp>
      <p:pic>
        <p:nvPicPr>
          <p:cNvPr id="9" name="Picture 8" descr="Dinsmore-100%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616" y="210312"/>
            <a:ext cx="2011680" cy="603504"/>
          </a:xfrm>
          <a:prstGeom prst="rect">
            <a:avLst/>
          </a:prstGeom>
        </p:spPr>
      </p:pic>
      <p:sp>
        <p:nvSpPr>
          <p:cNvPr id="15" name="Content Placeholder 2"/>
          <p:cNvSpPr>
            <a:spLocks noGrp="1"/>
          </p:cNvSpPr>
          <p:nvPr>
            <p:ph idx="13"/>
          </p:nvPr>
        </p:nvSpPr>
        <p:spPr>
          <a:xfrm>
            <a:off x="457200" y="2209800"/>
            <a:ext cx="8229600" cy="3276600"/>
          </a:xfrm>
        </p:spPr>
        <p:txBody>
          <a:bodyPr/>
          <a:lstStyle>
            <a:lvl1pPr>
              <a:defRPr sz="2400">
                <a:solidFill>
                  <a:srgbClr val="FFFFFF"/>
                </a:solidFill>
              </a:defRPr>
            </a:lvl1pPr>
            <a:lvl2pPr marL="457200" indent="0">
              <a:buClr>
                <a:schemeClr val="bg1">
                  <a:lumMod val="95000"/>
                </a:schemeClr>
              </a:buClr>
              <a:buNone/>
              <a:defRPr>
                <a:solidFill>
                  <a:srgbClr val="FFFFFF"/>
                </a:solidFill>
              </a:defRPr>
            </a:lvl2pPr>
            <a:lvl3pPr marL="1428750" indent="-285750">
              <a:buClrTx/>
              <a:buFont typeface="Lucida Grande"/>
              <a:buChar char="»"/>
              <a:defRPr>
                <a:solidFill>
                  <a:srgbClr val="FFFFFF"/>
                </a:solidFill>
              </a:defRPr>
            </a:lvl3pPr>
            <a:lvl4pPr>
              <a:buClrTx/>
              <a:defRPr>
                <a:solidFill>
                  <a:srgbClr val="FFFFFF"/>
                </a:solidFill>
              </a:defRPr>
            </a:lvl4pPr>
            <a:lvl5pPr>
              <a:buClrTx/>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Fourth level</a:t>
            </a:r>
          </a:p>
          <a:p>
            <a:pPr lvl="4"/>
            <a:r>
              <a:rPr lang="en-US" dirty="0" smtClean="0"/>
              <a:t>Fifth level</a:t>
            </a:r>
            <a:endParaRPr lang="en-US" dirty="0"/>
          </a:p>
        </p:txBody>
      </p:sp>
      <p:sp>
        <p:nvSpPr>
          <p:cNvPr id="24" name="Footer Placeholder 4"/>
          <p:cNvSpPr>
            <a:spLocks noGrp="1"/>
          </p:cNvSpPr>
          <p:nvPr>
            <p:ph type="ftr" sz="quarter" idx="3"/>
          </p:nvPr>
        </p:nvSpPr>
        <p:spPr>
          <a:xfrm>
            <a:off x="457200" y="6324599"/>
            <a:ext cx="4495800" cy="381001"/>
          </a:xfrm>
          <a:prstGeom prst="rect">
            <a:avLst/>
          </a:prstGeom>
        </p:spPr>
        <p:txBody>
          <a:bodyPr/>
          <a:lstStyle>
            <a:lvl1pPr>
              <a:defRPr sz="1000">
                <a:solidFill>
                  <a:schemeClr val="bg1"/>
                </a:solidFill>
              </a:defRPr>
            </a:lvl1pPr>
          </a:lstStyle>
          <a:p>
            <a:r>
              <a:rPr lang="en-US" dirty="0" smtClean="0"/>
              <a:t>DINSMORE &amp; SHOHL LLP  |  Presentation Title</a:t>
            </a:r>
            <a:endParaRPr lang="en-US" dirty="0"/>
          </a:p>
        </p:txBody>
      </p:sp>
      <p:sp>
        <p:nvSpPr>
          <p:cNvPr id="27" name="Slide Number Placeholder 5"/>
          <p:cNvSpPr>
            <a:spLocks noGrp="1"/>
          </p:cNvSpPr>
          <p:nvPr>
            <p:ph type="sldNum" sz="quarter" idx="4"/>
          </p:nvPr>
        </p:nvSpPr>
        <p:spPr>
          <a:xfrm>
            <a:off x="8174736" y="6400800"/>
            <a:ext cx="381000" cy="304800"/>
          </a:xfrm>
          <a:prstGeom prst="rect">
            <a:avLst/>
          </a:prstGeom>
        </p:spPr>
        <p:txBody>
          <a:bodyPr/>
          <a:lstStyle>
            <a:lvl1pPr algn="ctr">
              <a:defRPr sz="1100" b="1">
                <a:solidFill>
                  <a:srgbClr val="FFFFFF"/>
                </a:solidFill>
              </a:defRPr>
            </a:lvl1pPr>
          </a:lstStyle>
          <a:p>
            <a:fld id="{A6D1340B-B320-4949-80C8-72CFFBD72CAA}" type="slidenum">
              <a:rPr lang="en-US" smtClean="0"/>
              <a:pPr/>
              <a:t>‹#›</a:t>
            </a:fld>
            <a:endParaRPr lang="en-US" b="0" baseline="30000" dirty="0" smtClean="0"/>
          </a:p>
        </p:txBody>
      </p:sp>
      <p:sp>
        <p:nvSpPr>
          <p:cNvPr id="28" name="Chevron 27">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 name="Chevron 28">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0081824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400">
                <a:solidFill>
                  <a:srgbClr val="1B7BC0"/>
                </a:solidFill>
              </a:defRPr>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solidFill>
                  <a:srgbClr val="1B7BC0"/>
                </a:solidFill>
              </a:defRPr>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0"/>
            <a:ext cx="9144000" cy="990600"/>
          </a:xfrm>
          <a:prstGeom prst="rect">
            <a:avLst/>
          </a:prstGeom>
          <a:solidFill>
            <a:schemeClr val="bg1"/>
          </a:solidFill>
          <a:ln>
            <a:noFill/>
          </a:ln>
          <a:effectLst>
            <a:outerShdw blurRad="171450" dist="48387" dir="5400000"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Dinsmore PPT banner-bottom.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 y="227836"/>
            <a:ext cx="2197100" cy="686564"/>
          </a:xfrm>
          <a:prstGeom prst="rect">
            <a:avLst/>
          </a:prstGeom>
        </p:spPr>
      </p:pic>
      <p:sp>
        <p:nvSpPr>
          <p:cNvPr id="21" name="Footer Placeholder 4"/>
          <p:cNvSpPr>
            <a:spLocks noGrp="1"/>
          </p:cNvSpPr>
          <p:nvPr>
            <p:ph type="ftr" sz="quarter" idx="3"/>
          </p:nvPr>
        </p:nvSpPr>
        <p:spPr>
          <a:xfrm>
            <a:off x="457200" y="6324599"/>
            <a:ext cx="4495800" cy="381001"/>
          </a:xfrm>
          <a:prstGeom prst="rect">
            <a:avLst/>
          </a:prstGeom>
        </p:spPr>
        <p:txBody>
          <a:bodyPr/>
          <a:lstStyle>
            <a:lvl1pPr>
              <a:defRPr sz="1000">
                <a:solidFill>
                  <a:schemeClr val="bg1">
                    <a:lumMod val="50000"/>
                  </a:schemeClr>
                </a:solidFill>
              </a:defRPr>
            </a:lvl1pPr>
          </a:lstStyle>
          <a:p>
            <a:r>
              <a:rPr lang="en-US" dirty="0" smtClean="0"/>
              <a:t>DINSMORE &amp; SHOHL LLP  |  Presentation Title</a:t>
            </a:r>
            <a:endParaRPr lang="en-US" dirty="0"/>
          </a:p>
        </p:txBody>
      </p:sp>
      <p:sp>
        <p:nvSpPr>
          <p:cNvPr id="25" name="Slide Number Placeholder 5"/>
          <p:cNvSpPr>
            <a:spLocks noGrp="1"/>
          </p:cNvSpPr>
          <p:nvPr>
            <p:ph type="sldNum" sz="quarter" idx="4"/>
          </p:nvPr>
        </p:nvSpPr>
        <p:spPr>
          <a:xfrm>
            <a:off x="8174736" y="6400800"/>
            <a:ext cx="381000" cy="304800"/>
          </a:xfrm>
          <a:prstGeom prst="rect">
            <a:avLst/>
          </a:prstGeom>
        </p:spPr>
        <p:txBody>
          <a:bodyPr/>
          <a:lstStyle>
            <a:lvl1pPr algn="ctr">
              <a:defRPr sz="1100" b="1">
                <a:solidFill>
                  <a:srgbClr val="7F7F7F"/>
                </a:solidFill>
              </a:defRPr>
            </a:lvl1pPr>
          </a:lstStyle>
          <a:p>
            <a:fld id="{A6D1340B-B320-4949-80C8-72CFFBD72CAA}" type="slidenum">
              <a:rPr lang="en-US" smtClean="0"/>
              <a:pPr/>
              <a:t>‹#›</a:t>
            </a:fld>
            <a:endParaRPr lang="en-US" b="0" baseline="30000" dirty="0" smtClean="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_Content-SIDEBAR">
    <p:spTree>
      <p:nvGrpSpPr>
        <p:cNvPr id="1" name=""/>
        <p:cNvGrpSpPr/>
        <p:nvPr/>
      </p:nvGrpSpPr>
      <p:grpSpPr>
        <a:xfrm>
          <a:off x="0" y="0"/>
          <a:ext cx="0" cy="0"/>
          <a:chOff x="0" y="0"/>
          <a:chExt cx="0" cy="0"/>
        </a:xfrm>
      </p:grpSpPr>
      <p:sp>
        <p:nvSpPr>
          <p:cNvPr id="2" name="Title 1"/>
          <p:cNvSpPr>
            <a:spLocks noGrp="1"/>
          </p:cNvSpPr>
          <p:nvPr>
            <p:ph type="title"/>
          </p:nvPr>
        </p:nvSpPr>
        <p:spPr>
          <a:xfrm>
            <a:off x="381000" y="1752601"/>
            <a:ext cx="3581400" cy="1219200"/>
          </a:xfrm>
        </p:spPr>
        <p:txBody>
          <a:bodyPr anchor="t"/>
          <a:lstStyle>
            <a:lvl1pPr>
              <a:defRPr b="0">
                <a:solidFill>
                  <a:srgbClr val="1B7BC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3048000"/>
            <a:ext cx="3581400" cy="1096962"/>
          </a:xfrm>
        </p:spPr>
        <p:txBody>
          <a:bodyPr anchor="t">
            <a:noAutofit/>
          </a:bodyPr>
          <a:lstStyle>
            <a:lvl1pPr marL="0" indent="0">
              <a:buNone/>
              <a:defRPr sz="20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267200" y="1752601"/>
            <a:ext cx="4419600" cy="437356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11"/>
          <p:cNvSpPr/>
          <p:nvPr userDrawn="1"/>
        </p:nvSpPr>
        <p:spPr>
          <a:xfrm>
            <a:off x="0" y="0"/>
            <a:ext cx="9144000" cy="990600"/>
          </a:xfrm>
          <a:prstGeom prst="rect">
            <a:avLst/>
          </a:prstGeom>
          <a:solidFill>
            <a:schemeClr val="bg1"/>
          </a:solidFill>
          <a:ln>
            <a:noFill/>
          </a:ln>
          <a:effectLst>
            <a:outerShdw blurRad="171450" dist="48387" dir="5400000"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Dinsmore PPT banner-bottom.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 y="227836"/>
            <a:ext cx="2197100" cy="686564"/>
          </a:xfrm>
          <a:prstGeom prst="rect">
            <a:avLst/>
          </a:prstGeom>
        </p:spPr>
      </p:pic>
      <p:sp>
        <p:nvSpPr>
          <p:cNvPr id="22" name="Footer Placeholder 4"/>
          <p:cNvSpPr>
            <a:spLocks noGrp="1"/>
          </p:cNvSpPr>
          <p:nvPr>
            <p:ph type="ftr" sz="quarter" idx="3"/>
          </p:nvPr>
        </p:nvSpPr>
        <p:spPr>
          <a:xfrm>
            <a:off x="457200" y="6324599"/>
            <a:ext cx="4495800" cy="381001"/>
          </a:xfrm>
          <a:prstGeom prst="rect">
            <a:avLst/>
          </a:prstGeom>
        </p:spPr>
        <p:txBody>
          <a:bodyPr/>
          <a:lstStyle>
            <a:lvl1pPr>
              <a:defRPr sz="1000">
                <a:solidFill>
                  <a:schemeClr val="bg1">
                    <a:lumMod val="50000"/>
                  </a:schemeClr>
                </a:solidFill>
              </a:defRPr>
            </a:lvl1pPr>
          </a:lstStyle>
          <a:p>
            <a:r>
              <a:rPr lang="en-US" dirty="0" smtClean="0"/>
              <a:t>DINSMORE &amp; SHOHL LLP  |  Presentation Title</a:t>
            </a:r>
            <a:endParaRPr lang="en-US" dirty="0"/>
          </a:p>
        </p:txBody>
      </p:sp>
      <p:sp>
        <p:nvSpPr>
          <p:cNvPr id="26" name="Slide Number Placeholder 5"/>
          <p:cNvSpPr>
            <a:spLocks noGrp="1"/>
          </p:cNvSpPr>
          <p:nvPr>
            <p:ph type="sldNum" sz="quarter" idx="4"/>
          </p:nvPr>
        </p:nvSpPr>
        <p:spPr>
          <a:xfrm>
            <a:off x="8174736" y="6400800"/>
            <a:ext cx="381000" cy="304800"/>
          </a:xfrm>
          <a:prstGeom prst="rect">
            <a:avLst/>
          </a:prstGeom>
        </p:spPr>
        <p:txBody>
          <a:bodyPr/>
          <a:lstStyle>
            <a:lvl1pPr algn="ctr">
              <a:defRPr sz="1100" b="1">
                <a:solidFill>
                  <a:srgbClr val="7F7F7F"/>
                </a:solidFill>
              </a:defRPr>
            </a:lvl1pPr>
          </a:lstStyle>
          <a:p>
            <a:fld id="{A6D1340B-B320-4949-80C8-72CFFBD72CAA}" type="slidenum">
              <a:rPr lang="en-US" smtClean="0"/>
              <a:pPr/>
              <a:t>‹#›</a:t>
            </a:fld>
            <a:endParaRPr lang="en-US" b="0" baseline="30000" dirty="0" smtClean="0"/>
          </a:p>
        </p:txBody>
      </p:sp>
    </p:spTree>
    <p:extLst>
      <p:ext uri="{BB962C8B-B14F-4D97-AF65-F5344CB8AC3E}">
        <p14:creationId xmlns:p14="http://schemas.microsoft.com/office/powerpoint/2010/main" val="25543680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306887"/>
            <a:ext cx="6059487" cy="1362075"/>
          </a:xfrm>
        </p:spPr>
        <p:txBody>
          <a:bodyPr anchor="t">
            <a:normAutofit/>
          </a:bodyPr>
          <a:lstStyle>
            <a:lvl1pPr algn="l">
              <a:defRPr sz="2800" b="1" cap="all" baseline="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819400"/>
            <a:ext cx="60594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4" name="Footer Placeholder 4"/>
          <p:cNvSpPr>
            <a:spLocks noGrp="1"/>
          </p:cNvSpPr>
          <p:nvPr>
            <p:ph type="ftr" sz="quarter" idx="3"/>
          </p:nvPr>
        </p:nvSpPr>
        <p:spPr>
          <a:xfrm>
            <a:off x="457200" y="6324599"/>
            <a:ext cx="4495800" cy="381001"/>
          </a:xfrm>
          <a:prstGeom prst="rect">
            <a:avLst/>
          </a:prstGeom>
        </p:spPr>
        <p:txBody>
          <a:bodyPr/>
          <a:lstStyle>
            <a:lvl1pPr>
              <a:defRPr sz="1000">
                <a:solidFill>
                  <a:schemeClr val="bg1">
                    <a:lumMod val="50000"/>
                  </a:schemeClr>
                </a:solidFill>
              </a:defRPr>
            </a:lvl1pPr>
          </a:lstStyle>
          <a:p>
            <a:r>
              <a:rPr lang="en-US" dirty="0" smtClean="0"/>
              <a:t>DINSMORE &amp; SHOHL LLP  |  Presentation Title</a:t>
            </a:r>
            <a:endParaRPr lang="en-US" dirty="0"/>
          </a:p>
        </p:txBody>
      </p:sp>
      <p:sp>
        <p:nvSpPr>
          <p:cNvPr id="17" name="Slide Number Placeholder 5"/>
          <p:cNvSpPr>
            <a:spLocks noGrp="1"/>
          </p:cNvSpPr>
          <p:nvPr>
            <p:ph type="sldNum" sz="quarter" idx="4"/>
          </p:nvPr>
        </p:nvSpPr>
        <p:spPr>
          <a:xfrm>
            <a:off x="8077200" y="6400800"/>
            <a:ext cx="457200" cy="304800"/>
          </a:xfrm>
          <a:prstGeom prst="rect">
            <a:avLst/>
          </a:prstGeom>
        </p:spPr>
        <p:txBody>
          <a:bodyPr/>
          <a:lstStyle>
            <a:lvl1pPr algn="r">
              <a:defRPr sz="1200" b="1">
                <a:solidFill>
                  <a:srgbClr val="7F7F7F"/>
                </a:solidFill>
              </a:defRPr>
            </a:lvl1pPr>
          </a:lstStyle>
          <a:p>
            <a:pPr algn="ctr"/>
            <a:fld id="{A6D1340B-B320-4949-80C8-72CFFBD72CAA}" type="slidenum">
              <a:rPr lang="en-US" smtClean="0"/>
              <a:pPr algn="ctr"/>
              <a:t>‹#›</a:t>
            </a:fld>
            <a:endParaRPr lang="en-US" b="0" baseline="30000" dirty="0" smtClean="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71600"/>
          </a:xfrm>
        </p:spPr>
        <p:txBody>
          <a:bodyPr/>
          <a:lstStyle>
            <a:lvl1pPr>
              <a:defRPr>
                <a:solidFill>
                  <a:srgbClr val="1B7BC0"/>
                </a:solidFill>
              </a:defRPr>
            </a:lvl1pPr>
          </a:lstStyle>
          <a:p>
            <a:r>
              <a:rPr lang="en-US" dirty="0" smtClean="0"/>
              <a:t>Click to edit Master title style</a:t>
            </a:r>
            <a:endParaRPr lang="en-US" dirty="0"/>
          </a:p>
        </p:txBody>
      </p:sp>
      <p:sp>
        <p:nvSpPr>
          <p:cNvPr id="12" name="Footer Placeholder 4"/>
          <p:cNvSpPr>
            <a:spLocks noGrp="1"/>
          </p:cNvSpPr>
          <p:nvPr>
            <p:ph type="ftr" sz="quarter" idx="3"/>
          </p:nvPr>
        </p:nvSpPr>
        <p:spPr>
          <a:xfrm>
            <a:off x="457200" y="6324599"/>
            <a:ext cx="4495800" cy="381001"/>
          </a:xfrm>
          <a:prstGeom prst="rect">
            <a:avLst/>
          </a:prstGeom>
        </p:spPr>
        <p:txBody>
          <a:bodyPr/>
          <a:lstStyle>
            <a:lvl1pPr>
              <a:defRPr sz="1000">
                <a:solidFill>
                  <a:schemeClr val="bg1">
                    <a:lumMod val="50000"/>
                  </a:schemeClr>
                </a:solidFill>
              </a:defRPr>
            </a:lvl1pPr>
          </a:lstStyle>
          <a:p>
            <a:r>
              <a:rPr lang="en-US" dirty="0" smtClean="0"/>
              <a:t>DINSMORE &amp; SHOHL LLP  |  Presentation Title</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_Content-SIDEBA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3170238"/>
            <a:ext cx="3581400" cy="1096962"/>
          </a:xfrm>
        </p:spPr>
        <p:txBody>
          <a:bodyPr anchor="t">
            <a:noAutofit/>
          </a:bodyPr>
          <a:lstStyle>
            <a:lvl1pPr marL="0" indent="0">
              <a:buNone/>
              <a:defRPr sz="2400" b="1">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0" y="1752601"/>
            <a:ext cx="4419600" cy="1447799"/>
          </a:xfrm>
        </p:spPr>
        <p:txBody>
          <a:bodyPr/>
          <a:lstStyle>
            <a:lvl1pPr>
              <a:lnSpc>
                <a:spcPct val="110000"/>
              </a:lnSpc>
              <a:spcAft>
                <a:spcPts val="0"/>
              </a:spcAft>
              <a:defRPr sz="2000"/>
            </a:lvl1pPr>
            <a:lvl2pPr marL="457200" indent="0">
              <a:lnSpc>
                <a:spcPct val="110000"/>
              </a:lnSpc>
              <a:spcAft>
                <a:spcPts val="0"/>
              </a:spcAft>
              <a:buNone/>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2" name="Rectangle 11"/>
          <p:cNvSpPr/>
          <p:nvPr userDrawn="1"/>
        </p:nvSpPr>
        <p:spPr>
          <a:xfrm>
            <a:off x="0" y="0"/>
            <a:ext cx="9144000" cy="990600"/>
          </a:xfrm>
          <a:prstGeom prst="rect">
            <a:avLst/>
          </a:prstGeom>
          <a:solidFill>
            <a:schemeClr val="bg1"/>
          </a:solidFill>
          <a:ln>
            <a:noFill/>
          </a:ln>
          <a:effectLst>
            <a:outerShdw blurRad="171450" dist="48387" dir="5400000"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Dinsmore PPT banner-bottom.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 y="227836"/>
            <a:ext cx="2197100" cy="686564"/>
          </a:xfrm>
          <a:prstGeom prst="rect">
            <a:avLst/>
          </a:prstGeom>
        </p:spPr>
      </p:pic>
      <p:sp>
        <p:nvSpPr>
          <p:cNvPr id="11" name="Content Placeholder 3"/>
          <p:cNvSpPr>
            <a:spLocks noGrp="1"/>
          </p:cNvSpPr>
          <p:nvPr>
            <p:ph sz="half" idx="13"/>
          </p:nvPr>
        </p:nvSpPr>
        <p:spPr>
          <a:xfrm>
            <a:off x="4572000" y="2971800"/>
            <a:ext cx="4419600" cy="1447799"/>
          </a:xfrm>
        </p:spPr>
        <p:txBody>
          <a:bodyPr/>
          <a:lstStyle>
            <a:lvl1pPr>
              <a:lnSpc>
                <a:spcPct val="110000"/>
              </a:lnSpc>
              <a:spcAft>
                <a:spcPts val="0"/>
              </a:spcAft>
              <a:defRPr sz="2000"/>
            </a:lvl1pPr>
            <a:lvl2pPr marL="457200" indent="0">
              <a:lnSpc>
                <a:spcPct val="110000"/>
              </a:lnSpc>
              <a:spcAft>
                <a:spcPts val="0"/>
              </a:spcAft>
              <a:buNone/>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8" name="Content Placeholder 3"/>
          <p:cNvSpPr>
            <a:spLocks noGrp="1"/>
          </p:cNvSpPr>
          <p:nvPr>
            <p:ph sz="half" idx="14"/>
          </p:nvPr>
        </p:nvSpPr>
        <p:spPr>
          <a:xfrm>
            <a:off x="4572000" y="4419600"/>
            <a:ext cx="4419600" cy="1447799"/>
          </a:xfrm>
        </p:spPr>
        <p:txBody>
          <a:bodyPr/>
          <a:lstStyle>
            <a:lvl1pPr>
              <a:lnSpc>
                <a:spcPct val="110000"/>
              </a:lnSpc>
              <a:spcAft>
                <a:spcPts val="0"/>
              </a:spcAft>
              <a:defRPr sz="2000"/>
            </a:lvl1pPr>
            <a:lvl2pPr marL="457200" indent="0">
              <a:lnSpc>
                <a:spcPct val="110000"/>
              </a:lnSpc>
              <a:spcAft>
                <a:spcPts val="0"/>
              </a:spcAft>
              <a:buNone/>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cxnSp>
        <p:nvCxnSpPr>
          <p:cNvPr id="19" name="Straight Connector 18"/>
          <p:cNvCxnSpPr/>
          <p:nvPr userDrawn="1"/>
        </p:nvCxnSpPr>
        <p:spPr>
          <a:xfrm>
            <a:off x="4495800" y="1752600"/>
            <a:ext cx="0" cy="4038600"/>
          </a:xfrm>
          <a:prstGeom prst="line">
            <a:avLst/>
          </a:prstGeom>
          <a:ln w="127000" cmpd="sng">
            <a:solidFill>
              <a:srgbClr val="FFFFFF"/>
            </a:solidFill>
          </a:ln>
        </p:spPr>
        <p:style>
          <a:lnRef idx="1">
            <a:schemeClr val="accent5"/>
          </a:lnRef>
          <a:fillRef idx="0">
            <a:schemeClr val="accent5"/>
          </a:fillRef>
          <a:effectRef idx="0">
            <a:schemeClr val="accent5"/>
          </a:effectRef>
          <a:fontRef idx="minor">
            <a:schemeClr val="tx1"/>
          </a:fontRef>
        </p:style>
      </p:cxnSp>
      <p:sp>
        <p:nvSpPr>
          <p:cNvPr id="24" name="Footer Placeholder 4"/>
          <p:cNvSpPr>
            <a:spLocks noGrp="1"/>
          </p:cNvSpPr>
          <p:nvPr>
            <p:ph type="ftr" sz="quarter" idx="3"/>
          </p:nvPr>
        </p:nvSpPr>
        <p:spPr>
          <a:xfrm>
            <a:off x="457200" y="6324599"/>
            <a:ext cx="4495800" cy="381001"/>
          </a:xfrm>
          <a:prstGeom prst="rect">
            <a:avLst/>
          </a:prstGeom>
        </p:spPr>
        <p:txBody>
          <a:bodyPr/>
          <a:lstStyle>
            <a:lvl1pPr>
              <a:defRPr sz="1000">
                <a:solidFill>
                  <a:schemeClr val="bg1">
                    <a:lumMod val="50000"/>
                  </a:schemeClr>
                </a:solidFill>
              </a:defRPr>
            </a:lvl1pPr>
          </a:lstStyle>
          <a:p>
            <a:r>
              <a:rPr lang="en-US" dirty="0" smtClean="0"/>
              <a:t>DINSMORE &amp; SHOHL LLP  |  Presentation Title</a:t>
            </a:r>
            <a:endParaRPr lang="en-US" dirty="0"/>
          </a:p>
        </p:txBody>
      </p:sp>
      <p:sp>
        <p:nvSpPr>
          <p:cNvPr id="26" name="Slide Number Placeholder 5"/>
          <p:cNvSpPr>
            <a:spLocks noGrp="1"/>
          </p:cNvSpPr>
          <p:nvPr>
            <p:ph type="sldNum" sz="quarter" idx="4"/>
          </p:nvPr>
        </p:nvSpPr>
        <p:spPr>
          <a:xfrm>
            <a:off x="8174736" y="6400800"/>
            <a:ext cx="381000" cy="304800"/>
          </a:xfrm>
          <a:prstGeom prst="rect">
            <a:avLst/>
          </a:prstGeom>
        </p:spPr>
        <p:txBody>
          <a:bodyPr/>
          <a:lstStyle>
            <a:lvl1pPr algn="ctr">
              <a:defRPr sz="1100" b="1">
                <a:solidFill>
                  <a:srgbClr val="7F7F7F"/>
                </a:solidFill>
              </a:defRPr>
            </a:lvl1pPr>
          </a:lstStyle>
          <a:p>
            <a:fld id="{A6D1340B-B320-4949-80C8-72CFFBD72CAA}" type="slidenum">
              <a:rPr lang="en-US" smtClean="0"/>
              <a:pPr/>
              <a:t>‹#›</a:t>
            </a:fld>
            <a:endParaRPr lang="en-US" b="0" baseline="30000" dirty="0" smtClean="0"/>
          </a:p>
        </p:txBody>
      </p:sp>
    </p:spTree>
    <p:extLst>
      <p:ext uri="{BB962C8B-B14F-4D97-AF65-F5344CB8AC3E}">
        <p14:creationId xmlns:p14="http://schemas.microsoft.com/office/powerpoint/2010/main" val="26881272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1000" y="612775"/>
            <a:ext cx="8382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381000" y="5367338"/>
            <a:ext cx="5486400" cy="804862"/>
          </a:xfr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Footer Placeholder 4"/>
          <p:cNvSpPr>
            <a:spLocks noGrp="1"/>
          </p:cNvSpPr>
          <p:nvPr>
            <p:ph type="ftr" sz="quarter" idx="3"/>
          </p:nvPr>
        </p:nvSpPr>
        <p:spPr>
          <a:xfrm>
            <a:off x="457200" y="6324599"/>
            <a:ext cx="4495800" cy="381001"/>
          </a:xfrm>
          <a:prstGeom prst="rect">
            <a:avLst/>
          </a:prstGeom>
        </p:spPr>
        <p:txBody>
          <a:bodyPr/>
          <a:lstStyle>
            <a:lvl1pPr>
              <a:defRPr sz="1000">
                <a:solidFill>
                  <a:schemeClr val="bg1">
                    <a:lumMod val="50000"/>
                  </a:schemeClr>
                </a:solidFill>
              </a:defRPr>
            </a:lvl1pPr>
          </a:lstStyle>
          <a:p>
            <a:r>
              <a:rPr lang="en-US" dirty="0" smtClean="0"/>
              <a:t>DINSMORE &amp; SHOHL LLP  |  Presentation Title</a:t>
            </a:r>
            <a:endParaRPr lang="en-US" dirty="0"/>
          </a:p>
        </p:txBody>
      </p:sp>
      <p:sp>
        <p:nvSpPr>
          <p:cNvPr id="10" name="Slide Number Placeholder 5"/>
          <p:cNvSpPr>
            <a:spLocks noGrp="1"/>
          </p:cNvSpPr>
          <p:nvPr>
            <p:ph type="sldNum" sz="quarter" idx="4"/>
          </p:nvPr>
        </p:nvSpPr>
        <p:spPr>
          <a:xfrm>
            <a:off x="8174736" y="6400800"/>
            <a:ext cx="381000" cy="304800"/>
          </a:xfrm>
          <a:prstGeom prst="rect">
            <a:avLst/>
          </a:prstGeom>
        </p:spPr>
        <p:txBody>
          <a:bodyPr/>
          <a:lstStyle>
            <a:lvl1pPr algn="ctr">
              <a:defRPr sz="1100" b="1">
                <a:solidFill>
                  <a:srgbClr val="7F7F7F"/>
                </a:solidFill>
              </a:defRPr>
            </a:lvl1pPr>
          </a:lstStyle>
          <a:p>
            <a:fld id="{A6D1340B-B320-4949-80C8-72CFFBD72CAA}" type="slidenum">
              <a:rPr lang="en-US" smtClean="0"/>
              <a:pPr/>
              <a:t>‹#›</a:t>
            </a:fld>
            <a:endParaRPr lang="en-US" b="0" baseline="30000" dirty="0" smtClean="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9" name="Picture 8" descr="LMA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040" y="3048000"/>
            <a:ext cx="7661160" cy="850900"/>
          </a:xfrm>
          <a:prstGeom prst="rect">
            <a:avLst/>
          </a:prstGeom>
        </p:spPr>
      </p:pic>
      <p:sp>
        <p:nvSpPr>
          <p:cNvPr id="10" name="Rectangle 9"/>
          <p:cNvSpPr/>
          <p:nvPr userDrawn="1"/>
        </p:nvSpPr>
        <p:spPr>
          <a:xfrm>
            <a:off x="0" y="6324600"/>
            <a:ext cx="91440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hevron 10">
            <a:hlinkClick r:id="" action="ppaction://hlinkshowjump?jump=endshow"/>
          </p:cNvPr>
          <p:cNvSpPr>
            <a:spLocks noChangeAspect="1"/>
          </p:cNvSpPr>
          <p:nvPr userDrawn="1"/>
        </p:nvSpPr>
        <p:spPr>
          <a:xfrm>
            <a:off x="8610600" y="6464808"/>
            <a:ext cx="135147" cy="152400"/>
          </a:xfrm>
          <a:prstGeom prst="chevron">
            <a:avLst/>
          </a:prstGeom>
          <a:solidFill>
            <a:srgbClr val="009A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imple_Title Slide">
    <p:spTree>
      <p:nvGrpSpPr>
        <p:cNvPr id="1" name=""/>
        <p:cNvGrpSpPr/>
        <p:nvPr/>
      </p:nvGrpSpPr>
      <p:grpSpPr>
        <a:xfrm>
          <a:off x="0" y="0"/>
          <a:ext cx="0" cy="0"/>
          <a:chOff x="0" y="0"/>
          <a:chExt cx="0" cy="0"/>
        </a:xfrm>
      </p:grpSpPr>
      <p:sp>
        <p:nvSpPr>
          <p:cNvPr id="16" name="Rectangle 15"/>
          <p:cNvSpPr/>
          <p:nvPr userDrawn="1"/>
        </p:nvSpPr>
        <p:spPr>
          <a:xfrm>
            <a:off x="0" y="6324600"/>
            <a:ext cx="91440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1371600"/>
            <a:ext cx="7467600" cy="1524000"/>
          </a:xfrm>
        </p:spPr>
        <p:txBody>
          <a:bodyPr>
            <a:noAutofit/>
          </a:bodyPr>
          <a:lstStyle>
            <a:lvl1pPr>
              <a:defRPr sz="3200" b="1">
                <a:solidFill>
                  <a:srgbClr val="40404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971800"/>
            <a:ext cx="7467600" cy="762000"/>
          </a:xfrm>
        </p:spPr>
        <p:txBody>
          <a:bodyPr/>
          <a:lstStyle>
            <a:lvl1pPr marL="0" indent="0" algn="l">
              <a:buNone/>
              <a:defRPr b="0">
                <a:solidFill>
                  <a:srgbClr val="40404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descr="Dinsmore PPT banner-bottom.jpg"/>
          <p:cNvPicPr>
            <a:picLocks noChangeAspect="1"/>
          </p:cNvPicPr>
          <p:nvPr userDrawn="1"/>
        </p:nvPicPr>
        <p:blipFill rotWithShape="1">
          <a:blip r:embed="rId2" cstate="screen">
            <a:extLst>
              <a:ext uri="{28A0092B-C50C-407E-A947-70E740481C1C}">
                <a14:useLocalDpi xmlns:a14="http://schemas.microsoft.com/office/drawing/2010/main"/>
              </a:ext>
            </a:extLst>
          </a:blip>
          <a:srcRect b="26386"/>
          <a:stretch/>
        </p:blipFill>
        <p:spPr>
          <a:xfrm>
            <a:off x="533400" y="5562600"/>
            <a:ext cx="3185995" cy="732883"/>
          </a:xfrm>
          <a:prstGeom prst="rect">
            <a:avLst/>
          </a:prstGeom>
          <a:effectLst>
            <a:reflection blurRad="6350" stA="20000" endA="300" endPos="28000" dist="38100" dir="5400000" sy="-100000" algn="bl" rotWithShape="0"/>
          </a:effectLst>
        </p:spPr>
      </p:pic>
      <p:sp>
        <p:nvSpPr>
          <p:cNvPr id="13" name="Date Placeholder 18"/>
          <p:cNvSpPr>
            <a:spLocks noGrp="1"/>
          </p:cNvSpPr>
          <p:nvPr>
            <p:ph type="dt" sz="half" idx="14"/>
          </p:nvPr>
        </p:nvSpPr>
        <p:spPr>
          <a:xfrm>
            <a:off x="7620000" y="6400800"/>
            <a:ext cx="1143000" cy="304800"/>
          </a:xfrm>
          <a:prstGeom prst="rect">
            <a:avLst/>
          </a:prstGeom>
        </p:spPr>
        <p:txBody>
          <a:bodyPr/>
          <a:lstStyle>
            <a:lvl1pPr algn="ctr">
              <a:defRPr sz="1200">
                <a:solidFill>
                  <a:schemeClr val="bg1">
                    <a:lumMod val="50000"/>
                  </a:schemeClr>
                </a:solidFill>
              </a:defRPr>
            </a:lvl1pPr>
          </a:lstStyle>
          <a:p>
            <a:fld id="{FFDBEBB3-D9D4-8A46-8F95-41A1CE47CA8B}" type="datetime1">
              <a:rPr lang="en-US" smtClean="0"/>
              <a:pPr/>
              <a:t>5/4/2017</a:t>
            </a:fld>
            <a:endParaRPr lang="en-US" dirty="0"/>
          </a:p>
        </p:txBody>
      </p:sp>
      <p:sp>
        <p:nvSpPr>
          <p:cNvPr id="14" name="Chevron 13">
            <a:hlinkClick r:id="" action="ppaction://hlinkshowjump?jump=nextslide"/>
          </p:cNvPr>
          <p:cNvSpPr>
            <a:spLocks noChangeAspect="1"/>
          </p:cNvSpPr>
          <p:nvPr userDrawn="1"/>
        </p:nvSpPr>
        <p:spPr>
          <a:xfrm>
            <a:off x="8610600" y="6464808"/>
            <a:ext cx="135147" cy="152400"/>
          </a:xfrm>
          <a:prstGeom prst="chevron">
            <a:avLst/>
          </a:prstGeom>
          <a:solidFill>
            <a:srgbClr val="009A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214428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00800"/>
            <a:ext cx="914400" cy="304800"/>
          </a:xfrm>
          <a:prstGeom prst="rect">
            <a:avLst/>
          </a:prstGeom>
        </p:spPr>
        <p:txBody>
          <a:bodyPr/>
          <a:lstStyle/>
          <a:p>
            <a:fld id="{0249D2AF-F5BF-914A-AD76-12103263BBF4}" type="datetime1">
              <a:rPr lang="en-US" smtClean="0"/>
              <a:pPr/>
              <a:t>5/4/2017</a:t>
            </a:fld>
            <a:endParaRPr lang="en-US" dirty="0"/>
          </a:p>
        </p:txBody>
      </p:sp>
      <p:sp>
        <p:nvSpPr>
          <p:cNvPr id="5" name="Footer Placeholder 4"/>
          <p:cNvSpPr>
            <a:spLocks noGrp="1"/>
          </p:cNvSpPr>
          <p:nvPr>
            <p:ph type="ftr" sz="quarter" idx="11"/>
          </p:nvPr>
        </p:nvSpPr>
        <p:spPr>
          <a:xfrm>
            <a:off x="2209800" y="6400800"/>
            <a:ext cx="990600" cy="304800"/>
          </a:xfrm>
          <a:prstGeom prst="rect">
            <a:avLst/>
          </a:prstGeom>
        </p:spPr>
        <p:txBody>
          <a:bodyPr/>
          <a:lstStyle/>
          <a:p>
            <a:r>
              <a:rPr lang="en-US" dirty="0" smtClean="0"/>
              <a:t>DINSMORE &amp; SHOHL LLP  |  Presentation Title</a:t>
            </a:r>
            <a:endParaRPr lang="en-US" dirty="0"/>
          </a:p>
        </p:txBody>
      </p:sp>
      <p:sp>
        <p:nvSpPr>
          <p:cNvPr id="6" name="Slide Number Placeholder 5"/>
          <p:cNvSpPr>
            <a:spLocks noGrp="1"/>
          </p:cNvSpPr>
          <p:nvPr>
            <p:ph type="sldNum" sz="quarter" idx="12"/>
          </p:nvPr>
        </p:nvSpPr>
        <p:spPr>
          <a:xfrm>
            <a:off x="1371600" y="6400800"/>
            <a:ext cx="838200" cy="304800"/>
          </a:xfrm>
          <a:prstGeom prst="rect">
            <a:avLst/>
          </a:prstGeom>
        </p:spPr>
        <p:txBody>
          <a:bodyPr/>
          <a:lstStyle/>
          <a:p>
            <a:fld id="{A6D1340B-B320-4949-80C8-72CFFBD72CAA}" type="slidenum">
              <a:rPr lang="en-US" smtClean="0"/>
              <a:pPr/>
              <a:t>‹#›</a:t>
            </a:fld>
            <a:endParaRPr lang="en-US" dirty="0"/>
          </a:p>
        </p:txBody>
      </p:sp>
      <p:pic>
        <p:nvPicPr>
          <p:cNvPr id="7" name="Picture 6" descr="Dinsmore PPT banner-bottom.jpg"/>
          <p:cNvPicPr>
            <a:picLocks noChangeAspect="1"/>
          </p:cNvPicPr>
          <p:nvPr userDrawn="1"/>
        </p:nvPicPr>
        <p:blipFill rotWithShape="1">
          <a:blip r:embed="rId2" cstate="print"/>
          <a:srcRect l="4157" t="70088" r="74097" b="10282"/>
          <a:stretch/>
        </p:blipFill>
        <p:spPr>
          <a:xfrm>
            <a:off x="6587856" y="6129659"/>
            <a:ext cx="2121602" cy="519155"/>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1252728"/>
          </a:xfrm>
          <a:prstGeom prst="rect">
            <a:avLst/>
          </a:prstGeom>
          <a:gradFill flip="none" rotWithShape="1">
            <a:gsLst>
              <a:gs pos="0">
                <a:srgbClr val="004B93"/>
              </a:gs>
              <a:gs pos="100000">
                <a:schemeClr val="tx2">
                  <a:lumMod val="50000"/>
                </a:schemeClr>
              </a:gs>
            </a:gsLst>
            <a:lin ang="171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rgbClr val="004B93"/>
              </a:solidFill>
              <a:effectLst/>
            </a:endParaRPr>
          </a:p>
        </p:txBody>
      </p:sp>
      <p:sp>
        <p:nvSpPr>
          <p:cNvPr id="2" name="Title 1"/>
          <p:cNvSpPr>
            <a:spLocks noGrp="1"/>
          </p:cNvSpPr>
          <p:nvPr>
            <p:ph type="ctrTitle"/>
          </p:nvPr>
        </p:nvSpPr>
        <p:spPr>
          <a:xfrm>
            <a:off x="685800" y="2130425"/>
            <a:ext cx="3276600" cy="1470025"/>
          </a:xfrm>
        </p:spPr>
        <p:txBody>
          <a:bodyPr/>
          <a:lstStyle>
            <a:lvl1pPr>
              <a:defRPr>
                <a:solidFill>
                  <a:schemeClr val="tx1">
                    <a:lumMod val="65000"/>
                    <a:lumOff val="3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32766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24601"/>
            <a:ext cx="914400" cy="304800"/>
          </a:xfrm>
          <a:prstGeom prst="rect">
            <a:avLst/>
          </a:prstGeom>
        </p:spPr>
        <p:txBody>
          <a:bodyPr/>
          <a:lstStyle/>
          <a:p>
            <a:fld id="{8D3FA2EA-4A2D-4263-B95B-76BD1495850B}" type="datetimeFigureOut">
              <a:rPr lang="en-US" smtClean="0"/>
              <a:pPr/>
              <a:t>5/4/2017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D1340B-B320-4949-80C8-72CFFBD72CAA}" type="slidenum">
              <a:rPr lang="en-US" smtClean="0"/>
              <a:pPr/>
              <a:t>‹#›</a:t>
            </a:fld>
            <a:endParaRPr lang="en-US" dirty="0"/>
          </a:p>
        </p:txBody>
      </p:sp>
      <p:cxnSp>
        <p:nvCxnSpPr>
          <p:cNvPr id="8" name="Straight Connector 7"/>
          <p:cNvCxnSpPr/>
          <p:nvPr userDrawn="1"/>
        </p:nvCxnSpPr>
        <p:spPr>
          <a:xfrm>
            <a:off x="5451553" y="2454141"/>
            <a:ext cx="0" cy="2607155"/>
          </a:xfrm>
          <a:prstGeom prst="line">
            <a:avLst/>
          </a:prstGeom>
          <a:ln w="127000" cmpd="sng">
            <a:solidFill>
              <a:schemeClr val="bg1">
                <a:lumMod val="85000"/>
              </a:schemeClr>
            </a:solidFill>
          </a:ln>
        </p:spPr>
        <p:style>
          <a:lnRef idx="1">
            <a:schemeClr val="accent5"/>
          </a:lnRef>
          <a:fillRef idx="0">
            <a:schemeClr val="accent5"/>
          </a:fillRef>
          <a:effectRef idx="0">
            <a:schemeClr val="accent5"/>
          </a:effectRef>
          <a:fontRef idx="minor">
            <a:schemeClr val="tx1"/>
          </a:fontRef>
        </p:style>
      </p:cxnSp>
      <p:pic>
        <p:nvPicPr>
          <p:cNvPr id="9" name="Picture 8" descr="Dinsmore PPT banner-bottom.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659968" y="3346436"/>
            <a:ext cx="3185995" cy="995580"/>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1252728"/>
          </a:xfrm>
          <a:prstGeom prst="rect">
            <a:avLst/>
          </a:prstGeom>
          <a:gradFill flip="none" rotWithShape="1">
            <a:gsLst>
              <a:gs pos="0">
                <a:srgbClr val="004B93"/>
              </a:gs>
              <a:gs pos="100000">
                <a:schemeClr val="tx2">
                  <a:lumMod val="50000"/>
                </a:schemeClr>
              </a:gs>
            </a:gsLst>
            <a:lin ang="171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rgbClr val="004B93"/>
              </a:solidFill>
              <a:effectLst/>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24601"/>
            <a:ext cx="914400" cy="304800"/>
          </a:xfrm>
          <a:prstGeom prst="rect">
            <a:avLst/>
          </a:prstGeom>
        </p:spPr>
        <p:txBody>
          <a:bodyPr/>
          <a:lstStyle/>
          <a:p>
            <a:fld id="{8D3FA2EA-4A2D-4263-B95B-76BD1495850B}" type="datetimeFigureOut">
              <a:rPr lang="en-US" smtClean="0"/>
              <a:pPr/>
              <a:t>5/4/2017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D1340B-B320-4949-80C8-72CFFBD72CAA}" type="slidenum">
              <a:rPr lang="en-US" smtClean="0"/>
              <a:pPr/>
              <a:t>‹#›</a:t>
            </a:fld>
            <a:endParaRPr lang="en-US" dirty="0"/>
          </a:p>
        </p:txBody>
      </p:sp>
      <p:pic>
        <p:nvPicPr>
          <p:cNvPr id="9" name="Picture 8" descr="Dinsmore PPT banner-bottom.jpg"/>
          <p:cNvPicPr>
            <a:picLocks noChangeAspect="1"/>
          </p:cNvPicPr>
          <p:nvPr userDrawn="1"/>
        </p:nvPicPr>
        <p:blipFill rotWithShape="1">
          <a:blip r:embed="rId2" cstate="print"/>
          <a:srcRect l="4157" t="70088" r="74097" b="10282"/>
          <a:stretch/>
        </p:blipFill>
        <p:spPr>
          <a:xfrm>
            <a:off x="6587856" y="6129659"/>
            <a:ext cx="2121602" cy="519155"/>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A5F717B-CBF0-4452-AF1E-CAAB566C786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5041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18831DB-7EEA-4774-B290-21CBCF8DA77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0127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E64FF0-EA70-4BC1-BAA1-5214475C130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229580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161B629-E379-4929-BDC6-EEFC39F605B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512101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7A305BC-3ACD-4D9F-84E8-A0C859A2E0E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936072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143E83A-EDA4-45A7-B236-73B8ED7E220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15584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2CF5D5A-CB59-4F5B-BD65-71950E177C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52277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ALLOUT/DIVIDER-BLUE ">
    <p:spTree>
      <p:nvGrpSpPr>
        <p:cNvPr id="1" name=""/>
        <p:cNvGrpSpPr/>
        <p:nvPr/>
      </p:nvGrpSpPr>
      <p:grpSpPr>
        <a:xfrm>
          <a:off x="0" y="0"/>
          <a:ext cx="0" cy="0"/>
          <a:chOff x="0" y="0"/>
          <a:chExt cx="0" cy="0"/>
        </a:xfrm>
      </p:grpSpPr>
      <p:sp>
        <p:nvSpPr>
          <p:cNvPr id="10" name="Rectangle 9"/>
          <p:cNvSpPr/>
          <p:nvPr userDrawn="1"/>
        </p:nvSpPr>
        <p:spPr>
          <a:xfrm flipV="1">
            <a:off x="0" y="0"/>
            <a:ext cx="9153271" cy="6858000"/>
          </a:xfrm>
          <a:prstGeom prst="rect">
            <a:avLst/>
          </a:prstGeom>
          <a:gradFill flip="none" rotWithShape="1">
            <a:gsLst>
              <a:gs pos="86000">
                <a:srgbClr val="1B7BC0"/>
              </a:gs>
              <a:gs pos="100000">
                <a:srgbClr val="1668A5"/>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rgbClr val="1B7BC0"/>
              </a:solidFill>
            </a:endParaRPr>
          </a:p>
        </p:txBody>
      </p:sp>
      <p:sp>
        <p:nvSpPr>
          <p:cNvPr id="27" name="Slide Number Placeholder 5"/>
          <p:cNvSpPr>
            <a:spLocks noGrp="1"/>
          </p:cNvSpPr>
          <p:nvPr>
            <p:ph type="sldNum" sz="quarter" idx="4"/>
          </p:nvPr>
        </p:nvSpPr>
        <p:spPr>
          <a:xfrm>
            <a:off x="8174736" y="6400800"/>
            <a:ext cx="381000" cy="304800"/>
          </a:xfrm>
          <a:prstGeom prst="rect">
            <a:avLst/>
          </a:prstGeom>
        </p:spPr>
        <p:txBody>
          <a:bodyPr/>
          <a:lstStyle>
            <a:lvl1pPr algn="r">
              <a:defRPr sz="1200" b="1">
                <a:solidFill>
                  <a:srgbClr val="FFFFFF"/>
                </a:solidFill>
              </a:defRPr>
            </a:lvl1pPr>
          </a:lstStyle>
          <a:p>
            <a:fld id="{A6D1340B-B320-4949-80C8-72CFFBD72CAA}" type="slidenum">
              <a:rPr lang="en-US" smtClean="0"/>
              <a:pPr/>
              <a:t>‹#›</a:t>
            </a:fld>
            <a:endParaRPr lang="en-US" b="0" baseline="30000" dirty="0" smtClean="0"/>
          </a:p>
        </p:txBody>
      </p:sp>
      <p:sp>
        <p:nvSpPr>
          <p:cNvPr id="28" name="Chevron 27">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 name="Chevron 28">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11" name="Picture 10" descr="Dinsmore-100%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64580"/>
            <a:ext cx="2057400" cy="617220"/>
          </a:xfrm>
          <a:prstGeom prst="rect">
            <a:avLst/>
          </a:prstGeom>
        </p:spPr>
      </p:pic>
      <p:sp>
        <p:nvSpPr>
          <p:cNvPr id="12" name="Footer Placeholder 4"/>
          <p:cNvSpPr txBox="1">
            <a:spLocks/>
          </p:cNvSpPr>
          <p:nvPr userDrawn="1"/>
        </p:nvSpPr>
        <p:spPr>
          <a:xfrm>
            <a:off x="533400" y="228599"/>
            <a:ext cx="4495800" cy="381001"/>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Presentation Title</a:t>
            </a:r>
            <a:endParaRPr lang="en-US" dirty="0">
              <a:solidFill>
                <a:schemeClr val="bg1"/>
              </a:solidFill>
            </a:endParaRPr>
          </a:p>
        </p:txBody>
      </p:sp>
      <p:sp>
        <p:nvSpPr>
          <p:cNvPr id="9" name="Title 1"/>
          <p:cNvSpPr>
            <a:spLocks noGrp="1"/>
          </p:cNvSpPr>
          <p:nvPr>
            <p:ph type="ctrTitle" hasCustomPrompt="1"/>
          </p:nvPr>
        </p:nvSpPr>
        <p:spPr>
          <a:xfrm>
            <a:off x="609600" y="2895600"/>
            <a:ext cx="7467600" cy="1524000"/>
          </a:xfrm>
        </p:spPr>
        <p:txBody>
          <a:bodyPr>
            <a:noAutofit/>
          </a:bodyPr>
          <a:lstStyle>
            <a:lvl1pPr>
              <a:defRPr sz="2800" b="1">
                <a:solidFill>
                  <a:schemeClr val="bg1"/>
                </a:solidFill>
              </a:defRPr>
            </a:lvl1pPr>
          </a:lstStyle>
          <a:p>
            <a:r>
              <a:rPr lang="en-US" dirty="0" smtClean="0"/>
              <a:t>CLICK TO EDIT MASTER TITLE STYLE</a:t>
            </a:r>
            <a:endParaRPr lang="en-US" dirty="0"/>
          </a:p>
        </p:txBody>
      </p:sp>
      <p:sp>
        <p:nvSpPr>
          <p:cNvPr id="13" name="Subtitle 2"/>
          <p:cNvSpPr>
            <a:spLocks noGrp="1"/>
          </p:cNvSpPr>
          <p:nvPr>
            <p:ph type="subTitle" idx="1"/>
          </p:nvPr>
        </p:nvSpPr>
        <p:spPr>
          <a:xfrm>
            <a:off x="609600" y="4495800"/>
            <a:ext cx="7467600" cy="762000"/>
          </a:xfrm>
        </p:spPr>
        <p:txBody>
          <a:bodyPr/>
          <a:lstStyle>
            <a:lvl1pPr marL="0" indent="0" algn="l">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8757323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A5B686-2BD5-4450-9C90-8C41C5F9417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093881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F8646BD-9CD9-49A5-BEAA-C74987D10F8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24995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4D18B4-B55C-49F6-B7A7-D11E67B53E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708766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E551CB4-47EE-4435-98CE-3DB8D03878F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20244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PRESENTER Slide">
    <p:spTree>
      <p:nvGrpSpPr>
        <p:cNvPr id="1" name=""/>
        <p:cNvGrpSpPr/>
        <p:nvPr/>
      </p:nvGrpSpPr>
      <p:grpSpPr>
        <a:xfrm>
          <a:off x="0" y="0"/>
          <a:ext cx="0" cy="0"/>
          <a:chOff x="0" y="0"/>
          <a:chExt cx="0" cy="0"/>
        </a:xfrm>
      </p:grpSpPr>
      <p:sp>
        <p:nvSpPr>
          <p:cNvPr id="20" name="Rectangle 19"/>
          <p:cNvSpPr/>
          <p:nvPr userDrawn="1"/>
        </p:nvSpPr>
        <p:spPr>
          <a:xfrm flipV="1">
            <a:off x="0" y="0"/>
            <a:ext cx="9144000" cy="5257800"/>
          </a:xfrm>
          <a:prstGeom prst="rect">
            <a:avLst/>
          </a:prstGeom>
          <a:solidFill>
            <a:srgbClr val="1B7BC0"/>
          </a:solidFill>
          <a:ln>
            <a:noFill/>
          </a:ln>
          <a:effectLst>
            <a:outerShdw blurRad="203200" dist="50800" dir="54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rgbClr val="1B7BC0"/>
              </a:solidFill>
            </a:endParaRPr>
          </a:p>
        </p:txBody>
      </p:sp>
      <p:sp>
        <p:nvSpPr>
          <p:cNvPr id="18" name="Rectangle 17"/>
          <p:cNvSpPr/>
          <p:nvPr userDrawn="1"/>
        </p:nvSpPr>
        <p:spPr>
          <a:xfrm>
            <a:off x="0" y="6172200"/>
            <a:ext cx="91440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Content Placeholder 3"/>
          <p:cNvSpPr>
            <a:spLocks noGrp="1"/>
          </p:cNvSpPr>
          <p:nvPr>
            <p:ph sz="half" idx="2"/>
          </p:nvPr>
        </p:nvSpPr>
        <p:spPr>
          <a:xfrm>
            <a:off x="1295400" y="838200"/>
            <a:ext cx="4419600" cy="1173163"/>
          </a:xfrm>
        </p:spPr>
        <p:txBody>
          <a:bodyPr>
            <a:normAutofit/>
          </a:bodyPr>
          <a:lstStyle>
            <a:lvl1pPr>
              <a:lnSpc>
                <a:spcPct val="110000"/>
              </a:lnSpc>
              <a:spcBef>
                <a:spcPts val="0"/>
              </a:spcBef>
              <a:spcAft>
                <a:spcPts val="300"/>
              </a:spcAft>
              <a:defRPr sz="2000">
                <a:solidFill>
                  <a:srgbClr val="FFFFFF"/>
                </a:solidFill>
              </a:defRPr>
            </a:lvl1pPr>
            <a:lvl2pPr marL="457200" indent="0">
              <a:lnSpc>
                <a:spcPct val="110000"/>
              </a:lnSpc>
              <a:spcBef>
                <a:spcPts val="0"/>
              </a:spcBef>
              <a:spcAft>
                <a:spcPts val="300"/>
              </a:spcAft>
              <a:buNone/>
              <a:defRPr sz="1600">
                <a:solidFill>
                  <a:srgbClr val="FFFFFF"/>
                </a:solidFill>
              </a:defRPr>
            </a:lvl2pPr>
            <a:lvl3pPr marL="1143000" indent="0">
              <a:buFont typeface="Arial"/>
              <a:buNone/>
              <a:defRPr sz="1800"/>
            </a:lvl3pPr>
            <a:lvl4pPr marL="1371600" indent="0">
              <a:buNone/>
              <a:defRPr sz="1800"/>
            </a:lvl4pPr>
            <a:lvl5pPr marL="1828800" indent="0">
              <a:buNone/>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Third level</a:t>
            </a:r>
          </a:p>
        </p:txBody>
      </p:sp>
      <p:sp>
        <p:nvSpPr>
          <p:cNvPr id="24" name="Content Placeholder 3"/>
          <p:cNvSpPr>
            <a:spLocks noGrp="1"/>
          </p:cNvSpPr>
          <p:nvPr>
            <p:ph sz="half" idx="13"/>
          </p:nvPr>
        </p:nvSpPr>
        <p:spPr>
          <a:xfrm>
            <a:off x="1295400" y="2057400"/>
            <a:ext cx="4419600" cy="1173163"/>
          </a:xfrm>
        </p:spPr>
        <p:txBody>
          <a:bodyPr>
            <a:normAutofit/>
          </a:bodyPr>
          <a:lstStyle>
            <a:lvl1pPr>
              <a:lnSpc>
                <a:spcPct val="110000"/>
              </a:lnSpc>
              <a:spcBef>
                <a:spcPts val="0"/>
              </a:spcBef>
              <a:spcAft>
                <a:spcPts val="300"/>
              </a:spcAft>
              <a:defRPr sz="2000">
                <a:solidFill>
                  <a:srgbClr val="FFFFFF"/>
                </a:solidFill>
              </a:defRPr>
            </a:lvl1pPr>
            <a:lvl2pPr marL="457200" indent="0">
              <a:lnSpc>
                <a:spcPct val="110000"/>
              </a:lnSpc>
              <a:spcBef>
                <a:spcPts val="0"/>
              </a:spcBef>
              <a:spcAft>
                <a:spcPts val="300"/>
              </a:spcAft>
              <a:buNone/>
              <a:defRPr sz="1600">
                <a:solidFill>
                  <a:srgbClr val="FFFFFF"/>
                </a:solidFill>
              </a:defRPr>
            </a:lvl2pPr>
            <a:lvl3pPr marL="1143000" indent="0">
              <a:buFont typeface="Arial"/>
              <a:buNone/>
              <a:defRPr sz="1800"/>
            </a:lvl3pPr>
            <a:lvl4pPr marL="1371600" indent="0">
              <a:buNone/>
              <a:defRPr sz="1800"/>
            </a:lvl4pPr>
            <a:lvl5pPr marL="1828800" indent="0">
              <a:buNone/>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Third level</a:t>
            </a:r>
          </a:p>
        </p:txBody>
      </p:sp>
      <p:sp>
        <p:nvSpPr>
          <p:cNvPr id="25" name="Content Placeholder 3"/>
          <p:cNvSpPr>
            <a:spLocks noGrp="1"/>
          </p:cNvSpPr>
          <p:nvPr>
            <p:ph sz="half" idx="14"/>
          </p:nvPr>
        </p:nvSpPr>
        <p:spPr>
          <a:xfrm>
            <a:off x="1295400" y="3306763"/>
            <a:ext cx="4419600" cy="1173163"/>
          </a:xfrm>
        </p:spPr>
        <p:txBody>
          <a:bodyPr>
            <a:normAutofit/>
          </a:bodyPr>
          <a:lstStyle>
            <a:lvl1pPr>
              <a:lnSpc>
                <a:spcPct val="110000"/>
              </a:lnSpc>
              <a:spcBef>
                <a:spcPts val="0"/>
              </a:spcBef>
              <a:spcAft>
                <a:spcPts val="300"/>
              </a:spcAft>
              <a:defRPr sz="2000">
                <a:solidFill>
                  <a:srgbClr val="FFFFFF"/>
                </a:solidFill>
              </a:defRPr>
            </a:lvl1pPr>
            <a:lvl2pPr marL="457200" indent="0">
              <a:lnSpc>
                <a:spcPct val="110000"/>
              </a:lnSpc>
              <a:spcBef>
                <a:spcPts val="0"/>
              </a:spcBef>
              <a:spcAft>
                <a:spcPts val="300"/>
              </a:spcAft>
              <a:buNone/>
              <a:defRPr sz="1600">
                <a:solidFill>
                  <a:srgbClr val="FFFFFF"/>
                </a:solidFill>
              </a:defRPr>
            </a:lvl2pPr>
            <a:lvl3pPr marL="1143000" indent="0">
              <a:buFont typeface="Arial"/>
              <a:buNone/>
              <a:defRPr sz="1800"/>
            </a:lvl3pPr>
            <a:lvl4pPr marL="1371600" indent="0">
              <a:buNone/>
              <a:defRPr sz="1800"/>
            </a:lvl4pPr>
            <a:lvl5pPr marL="1828800" indent="0">
              <a:buNone/>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Third level</a:t>
            </a:r>
          </a:p>
        </p:txBody>
      </p:sp>
      <p:pic>
        <p:nvPicPr>
          <p:cNvPr id="27" name="Picture 26" descr="Dinsmore PPT banner-bottom.jpg"/>
          <p:cNvPicPr>
            <a:picLocks noChangeAspect="1"/>
          </p:cNvPicPr>
          <p:nvPr userDrawn="1"/>
        </p:nvPicPr>
        <p:blipFill rotWithShape="1">
          <a:blip r:embed="rId2" cstate="screen">
            <a:extLst>
              <a:ext uri="{28A0092B-C50C-407E-A947-70E740481C1C}">
                <a14:useLocalDpi xmlns:a14="http://schemas.microsoft.com/office/drawing/2010/main"/>
              </a:ext>
            </a:extLst>
          </a:blip>
          <a:srcRect b="26386"/>
          <a:stretch/>
        </p:blipFill>
        <p:spPr>
          <a:xfrm>
            <a:off x="533400" y="5562600"/>
            <a:ext cx="3185995" cy="732883"/>
          </a:xfrm>
          <a:prstGeom prst="rect">
            <a:avLst/>
          </a:prstGeom>
          <a:effectLst>
            <a:reflection blurRad="6350" stA="20000" endA="300" endPos="28000" dist="38100" dir="5400000" sy="-100000" algn="bl" rotWithShape="0"/>
          </a:effectLst>
        </p:spPr>
      </p:pic>
      <p:sp>
        <p:nvSpPr>
          <p:cNvPr id="31" name="Slide Number Placeholder 5"/>
          <p:cNvSpPr>
            <a:spLocks noGrp="1"/>
          </p:cNvSpPr>
          <p:nvPr>
            <p:ph type="sldNum" sz="quarter" idx="4"/>
          </p:nvPr>
        </p:nvSpPr>
        <p:spPr>
          <a:xfrm>
            <a:off x="8174736" y="6400800"/>
            <a:ext cx="381000" cy="304800"/>
          </a:xfrm>
          <a:prstGeom prst="rect">
            <a:avLst/>
          </a:prstGeom>
        </p:spPr>
        <p:txBody>
          <a:bodyPr/>
          <a:lstStyle>
            <a:lvl1pPr algn="ctr">
              <a:defRPr sz="1100" b="1">
                <a:solidFill>
                  <a:srgbClr val="7F7F7F"/>
                </a:solidFill>
              </a:defRPr>
            </a:lvl1pPr>
          </a:lstStyle>
          <a:p>
            <a:fld id="{A6D1340B-B320-4949-80C8-72CFFBD72CAA}" type="slidenum">
              <a:rPr lang="en-US" smtClean="0"/>
              <a:pPr/>
              <a:t>‹#›</a:t>
            </a:fld>
            <a:endParaRPr lang="en-US" b="0" baseline="30000" dirty="0" smtClean="0"/>
          </a:p>
        </p:txBody>
      </p:sp>
      <p:sp>
        <p:nvSpPr>
          <p:cNvPr id="32" name="Chevron 31">
            <a:hlinkClick r:id="" action="ppaction://hlinkshowjump?jump=nextslide"/>
          </p:cNvPr>
          <p:cNvSpPr>
            <a:spLocks noChangeAspect="1"/>
          </p:cNvSpPr>
          <p:nvPr userDrawn="1"/>
        </p:nvSpPr>
        <p:spPr>
          <a:xfrm>
            <a:off x="8551653" y="6464808"/>
            <a:ext cx="135147" cy="152400"/>
          </a:xfrm>
          <a:prstGeom prst="chevron">
            <a:avLst/>
          </a:prstGeom>
          <a:solidFill>
            <a:srgbClr val="009A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3" name="Chevron 32">
            <a:hlinkClick r:id="" action="ppaction://hlinkshowjump?jump=previousslide"/>
          </p:cNvPr>
          <p:cNvSpPr>
            <a:spLocks noChangeAspect="1"/>
          </p:cNvSpPr>
          <p:nvPr userDrawn="1"/>
        </p:nvSpPr>
        <p:spPr>
          <a:xfrm flipH="1">
            <a:off x="8045682" y="6464808"/>
            <a:ext cx="135147" cy="152400"/>
          </a:xfrm>
          <a:prstGeom prst="chevron">
            <a:avLst/>
          </a:prstGeom>
          <a:solidFill>
            <a:srgbClr val="009A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1">
    <p:spTree>
      <p:nvGrpSpPr>
        <p:cNvPr id="1" name=""/>
        <p:cNvGrpSpPr/>
        <p:nvPr/>
      </p:nvGrpSpPr>
      <p:grpSpPr>
        <a:xfrm>
          <a:off x="0" y="0"/>
          <a:ext cx="0" cy="0"/>
          <a:chOff x="0" y="0"/>
          <a:chExt cx="0" cy="0"/>
        </a:xfrm>
      </p:grpSpPr>
      <p:sp>
        <p:nvSpPr>
          <p:cNvPr id="8" name="Rectangle 7"/>
          <p:cNvSpPr/>
          <p:nvPr userDrawn="1"/>
        </p:nvSpPr>
        <p:spPr>
          <a:xfrm>
            <a:off x="0" y="6096000"/>
            <a:ext cx="9144000" cy="777239"/>
          </a:xfrm>
          <a:prstGeom prst="rect">
            <a:avLst/>
          </a:prstGeom>
          <a:solidFill>
            <a:srgbClr val="1B7B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rgbClr val="1B7BC0"/>
              </a:solidFill>
            </a:endParaRPr>
          </a:p>
        </p:txBody>
      </p:sp>
      <p:pic>
        <p:nvPicPr>
          <p:cNvPr id="11" name="Picture 10" descr="Dinsmore-100%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64580"/>
            <a:ext cx="2057400" cy="617220"/>
          </a:xfrm>
          <a:prstGeom prst="rect">
            <a:avLst/>
          </a:prstGeom>
        </p:spPr>
      </p:pic>
      <p:sp>
        <p:nvSpPr>
          <p:cNvPr id="18" name="Content Placeholder 3"/>
          <p:cNvSpPr>
            <a:spLocks noGrp="1"/>
          </p:cNvSpPr>
          <p:nvPr>
            <p:ph sz="half" idx="2"/>
          </p:nvPr>
        </p:nvSpPr>
        <p:spPr>
          <a:xfrm>
            <a:off x="533400" y="1311274"/>
            <a:ext cx="4419600" cy="1173163"/>
          </a:xfrm>
        </p:spPr>
        <p:txBody>
          <a:bodyPr>
            <a:normAutofit/>
          </a:bodyPr>
          <a:lstStyle>
            <a:lvl1pPr>
              <a:lnSpc>
                <a:spcPct val="110000"/>
              </a:lnSpc>
              <a:spcBef>
                <a:spcPts val="0"/>
              </a:spcBef>
              <a:spcAft>
                <a:spcPts val="300"/>
              </a:spcAft>
              <a:defRPr sz="2000">
                <a:solidFill>
                  <a:schemeClr val="tx1">
                    <a:lumMod val="95000"/>
                    <a:lumOff val="5000"/>
                  </a:schemeClr>
                </a:solidFill>
              </a:defRPr>
            </a:lvl1pPr>
            <a:lvl2pPr marL="457200" indent="0">
              <a:lnSpc>
                <a:spcPct val="110000"/>
              </a:lnSpc>
              <a:spcBef>
                <a:spcPts val="0"/>
              </a:spcBef>
              <a:spcAft>
                <a:spcPts val="300"/>
              </a:spcAft>
              <a:buNone/>
              <a:defRPr sz="1600">
                <a:solidFill>
                  <a:schemeClr val="tx1">
                    <a:lumMod val="95000"/>
                    <a:lumOff val="5000"/>
                  </a:schemeClr>
                </a:solidFill>
              </a:defRPr>
            </a:lvl2pPr>
            <a:lvl3pPr marL="1143000" indent="0">
              <a:buFont typeface="Arial"/>
              <a:buNone/>
              <a:defRPr sz="1800"/>
            </a:lvl3pPr>
            <a:lvl4pPr marL="1371600" indent="0">
              <a:buNone/>
              <a:defRPr sz="1800"/>
            </a:lvl4pPr>
            <a:lvl5pPr marL="1828800" indent="0">
              <a:buNone/>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Third level</a:t>
            </a:r>
          </a:p>
        </p:txBody>
      </p:sp>
      <p:sp>
        <p:nvSpPr>
          <p:cNvPr id="20" name="Content Placeholder 3"/>
          <p:cNvSpPr>
            <a:spLocks noGrp="1"/>
          </p:cNvSpPr>
          <p:nvPr>
            <p:ph sz="half" idx="13"/>
          </p:nvPr>
        </p:nvSpPr>
        <p:spPr>
          <a:xfrm>
            <a:off x="533400" y="2530474"/>
            <a:ext cx="4419600" cy="1173163"/>
          </a:xfrm>
        </p:spPr>
        <p:txBody>
          <a:bodyPr>
            <a:normAutofit/>
          </a:bodyPr>
          <a:lstStyle>
            <a:lvl1pPr>
              <a:lnSpc>
                <a:spcPct val="110000"/>
              </a:lnSpc>
              <a:spcBef>
                <a:spcPts val="0"/>
              </a:spcBef>
              <a:spcAft>
                <a:spcPts val="300"/>
              </a:spcAft>
              <a:defRPr sz="2000">
                <a:solidFill>
                  <a:schemeClr val="tx1">
                    <a:lumMod val="95000"/>
                    <a:lumOff val="5000"/>
                  </a:schemeClr>
                </a:solidFill>
              </a:defRPr>
            </a:lvl1pPr>
            <a:lvl2pPr marL="457200" indent="0">
              <a:lnSpc>
                <a:spcPct val="110000"/>
              </a:lnSpc>
              <a:spcBef>
                <a:spcPts val="0"/>
              </a:spcBef>
              <a:spcAft>
                <a:spcPts val="300"/>
              </a:spcAft>
              <a:buNone/>
              <a:defRPr sz="1600">
                <a:solidFill>
                  <a:schemeClr val="tx1">
                    <a:lumMod val="95000"/>
                    <a:lumOff val="5000"/>
                  </a:schemeClr>
                </a:solidFill>
              </a:defRPr>
            </a:lvl2pPr>
            <a:lvl3pPr marL="1143000" indent="0">
              <a:buFont typeface="Arial"/>
              <a:buNone/>
              <a:defRPr sz="1800"/>
            </a:lvl3pPr>
            <a:lvl4pPr marL="1371600" indent="0">
              <a:buNone/>
              <a:defRPr sz="1800"/>
            </a:lvl4pPr>
            <a:lvl5pPr marL="1828800" indent="0">
              <a:buNone/>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Third level</a:t>
            </a:r>
          </a:p>
        </p:txBody>
      </p:sp>
      <p:sp>
        <p:nvSpPr>
          <p:cNvPr id="21" name="Content Placeholder 3"/>
          <p:cNvSpPr>
            <a:spLocks noGrp="1"/>
          </p:cNvSpPr>
          <p:nvPr>
            <p:ph sz="half" idx="14"/>
          </p:nvPr>
        </p:nvSpPr>
        <p:spPr>
          <a:xfrm>
            <a:off x="533400" y="3779837"/>
            <a:ext cx="4419600" cy="1173163"/>
          </a:xfrm>
        </p:spPr>
        <p:txBody>
          <a:bodyPr>
            <a:normAutofit/>
          </a:bodyPr>
          <a:lstStyle>
            <a:lvl1pPr>
              <a:lnSpc>
                <a:spcPct val="110000"/>
              </a:lnSpc>
              <a:spcBef>
                <a:spcPts val="0"/>
              </a:spcBef>
              <a:spcAft>
                <a:spcPts val="300"/>
              </a:spcAft>
              <a:defRPr sz="2000">
                <a:solidFill>
                  <a:schemeClr val="tx1">
                    <a:lumMod val="95000"/>
                    <a:lumOff val="5000"/>
                  </a:schemeClr>
                </a:solidFill>
              </a:defRPr>
            </a:lvl1pPr>
            <a:lvl2pPr marL="457200" indent="0">
              <a:lnSpc>
                <a:spcPct val="110000"/>
              </a:lnSpc>
              <a:spcBef>
                <a:spcPts val="0"/>
              </a:spcBef>
              <a:spcAft>
                <a:spcPts val="300"/>
              </a:spcAft>
              <a:buNone/>
              <a:defRPr sz="1600">
                <a:solidFill>
                  <a:schemeClr val="tx1">
                    <a:lumMod val="95000"/>
                    <a:lumOff val="5000"/>
                  </a:schemeClr>
                </a:solidFill>
              </a:defRPr>
            </a:lvl2pPr>
            <a:lvl3pPr marL="1143000" indent="0">
              <a:buFont typeface="Arial"/>
              <a:buNone/>
              <a:defRPr sz="1800"/>
            </a:lvl3pPr>
            <a:lvl4pPr marL="1371600" indent="0">
              <a:buNone/>
              <a:defRPr sz="1800"/>
            </a:lvl4pPr>
            <a:lvl5pPr marL="1828800" indent="0">
              <a:buNone/>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Third level</a:t>
            </a:r>
          </a:p>
        </p:txBody>
      </p:sp>
      <p:sp>
        <p:nvSpPr>
          <p:cNvPr id="22" name="Chevron 21">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 name="Chevron 22">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 name="Slide Number Placeholder 5"/>
          <p:cNvSpPr>
            <a:spLocks noGrp="1"/>
          </p:cNvSpPr>
          <p:nvPr>
            <p:ph type="sldNum" sz="quarter" idx="4"/>
          </p:nvPr>
        </p:nvSpPr>
        <p:spPr>
          <a:xfrm>
            <a:off x="8174736" y="6400800"/>
            <a:ext cx="381000" cy="304800"/>
          </a:xfrm>
          <a:prstGeom prst="rect">
            <a:avLst/>
          </a:prstGeom>
        </p:spPr>
        <p:txBody>
          <a:bodyPr/>
          <a:lstStyle>
            <a:lvl1pPr algn="ctr">
              <a:defRPr sz="1200" b="1">
                <a:solidFill>
                  <a:schemeClr val="bg1"/>
                </a:solidFill>
              </a:defRPr>
            </a:lvl1pPr>
          </a:lstStyle>
          <a:p>
            <a:fld id="{A6D1340B-B320-4949-80C8-72CFFBD72CAA}" type="slidenum">
              <a:rPr lang="en-US" smtClean="0"/>
              <a:pPr/>
              <a:t>‹#›</a:t>
            </a:fld>
            <a:endParaRPr lang="en-US" b="0" baseline="30000" dirty="0" smtClean="0"/>
          </a:p>
        </p:txBody>
      </p:sp>
      <p:sp>
        <p:nvSpPr>
          <p:cNvPr id="25" name="Footer Placeholder 4"/>
          <p:cNvSpPr>
            <a:spLocks noGrp="1"/>
          </p:cNvSpPr>
          <p:nvPr>
            <p:ph type="ftr" sz="quarter" idx="3"/>
          </p:nvPr>
        </p:nvSpPr>
        <p:spPr>
          <a:xfrm>
            <a:off x="533400" y="228599"/>
            <a:ext cx="4495800" cy="381001"/>
          </a:xfrm>
          <a:prstGeom prst="rect">
            <a:avLst/>
          </a:prstGeom>
        </p:spPr>
        <p:txBody>
          <a:bodyPr/>
          <a:lstStyle>
            <a:lvl1pPr>
              <a:defRPr sz="1000">
                <a:solidFill>
                  <a:schemeClr val="bg1">
                    <a:lumMod val="50000"/>
                  </a:schemeClr>
                </a:solidFill>
              </a:defRPr>
            </a:lvl1pPr>
          </a:lstStyle>
          <a:p>
            <a:r>
              <a:rPr lang="en-US" dirty="0" smtClean="0"/>
              <a:t>Presentation Title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1">
    <p:spTree>
      <p:nvGrpSpPr>
        <p:cNvPr id="1" name=""/>
        <p:cNvGrpSpPr/>
        <p:nvPr/>
      </p:nvGrpSpPr>
      <p:grpSpPr>
        <a:xfrm>
          <a:off x="0" y="0"/>
          <a:ext cx="0" cy="0"/>
          <a:chOff x="0" y="0"/>
          <a:chExt cx="0" cy="0"/>
        </a:xfrm>
      </p:grpSpPr>
      <p:sp>
        <p:nvSpPr>
          <p:cNvPr id="8" name="Rectangle 7"/>
          <p:cNvSpPr/>
          <p:nvPr userDrawn="1"/>
        </p:nvSpPr>
        <p:spPr>
          <a:xfrm>
            <a:off x="0" y="6096000"/>
            <a:ext cx="9144000" cy="777239"/>
          </a:xfrm>
          <a:prstGeom prst="rect">
            <a:avLst/>
          </a:prstGeom>
          <a:solidFill>
            <a:srgbClr val="1B7B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rgbClr val="1B7BC0"/>
              </a:solidFill>
            </a:endParaRPr>
          </a:p>
        </p:txBody>
      </p:sp>
      <p:sp>
        <p:nvSpPr>
          <p:cNvPr id="2" name="Title 1"/>
          <p:cNvSpPr>
            <a:spLocks noGrp="1"/>
          </p:cNvSpPr>
          <p:nvPr>
            <p:ph type="title"/>
          </p:nvPr>
        </p:nvSpPr>
        <p:spPr>
          <a:xfrm>
            <a:off x="533400" y="609600"/>
            <a:ext cx="8229600" cy="1295400"/>
          </a:xfrm>
        </p:spPr>
        <p:txBody>
          <a:bodyPr/>
          <a:lstStyle>
            <a:lvl1pPr>
              <a:defRPr>
                <a:solidFill>
                  <a:srgbClr val="1B7BC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33400" y="2057400"/>
            <a:ext cx="8229600" cy="3505200"/>
          </a:xfrm>
        </p:spPr>
        <p:txBody>
          <a:bodyPr/>
          <a:lstStyle>
            <a:lvl1pPr marL="365760" indent="-365760">
              <a:buFont typeface="Arial" pitchFamily="34" charset="0"/>
              <a:buChar char="•"/>
              <a:defRPr b="0"/>
            </a:lvl1pPr>
            <a:lvl2pPr marL="365760" indent="-365760">
              <a:defRPr/>
            </a:lvl2pPr>
            <a:lvl3pPr marL="365760" indent="-365760">
              <a:buFont typeface="Arial" pitchFamily="34" charset="0"/>
              <a:buChar char="•"/>
              <a:defRPr/>
            </a:lvl3pPr>
            <a:lvl4pPr marL="365760" indent="-365760">
              <a:defRPr/>
            </a:lvl4pPr>
            <a:lvl5pPr marL="365760" indent="-36576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Slide Number Placeholder 5"/>
          <p:cNvSpPr>
            <a:spLocks noGrp="1"/>
          </p:cNvSpPr>
          <p:nvPr>
            <p:ph type="sldNum" sz="quarter" idx="4"/>
          </p:nvPr>
        </p:nvSpPr>
        <p:spPr>
          <a:xfrm>
            <a:off x="8174736" y="6400800"/>
            <a:ext cx="381000" cy="304800"/>
          </a:xfrm>
          <a:prstGeom prst="rect">
            <a:avLst/>
          </a:prstGeom>
        </p:spPr>
        <p:txBody>
          <a:bodyPr/>
          <a:lstStyle>
            <a:lvl1pPr algn="ctr">
              <a:defRPr sz="1200" b="1">
                <a:solidFill>
                  <a:schemeClr val="bg1"/>
                </a:solidFill>
              </a:defRPr>
            </a:lvl1pPr>
          </a:lstStyle>
          <a:p>
            <a:fld id="{A6D1340B-B320-4949-80C8-72CFFBD72CAA}" type="slidenum">
              <a:rPr lang="en-US" smtClean="0"/>
              <a:pPr/>
              <a:t>‹#›</a:t>
            </a:fld>
            <a:endParaRPr lang="en-US" b="0" baseline="30000" dirty="0" smtClean="0"/>
          </a:p>
        </p:txBody>
      </p:sp>
      <p:sp>
        <p:nvSpPr>
          <p:cNvPr id="9" name="Chevron 8">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 name="Chevron 9">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 name="Footer Placeholder 4"/>
          <p:cNvSpPr>
            <a:spLocks noGrp="1"/>
          </p:cNvSpPr>
          <p:nvPr>
            <p:ph type="ftr" sz="quarter" idx="3"/>
          </p:nvPr>
        </p:nvSpPr>
        <p:spPr>
          <a:xfrm>
            <a:off x="533400" y="228599"/>
            <a:ext cx="4495800" cy="381001"/>
          </a:xfrm>
          <a:prstGeom prst="rect">
            <a:avLst/>
          </a:prstGeom>
        </p:spPr>
        <p:txBody>
          <a:bodyPr/>
          <a:lstStyle>
            <a:lvl1pPr>
              <a:defRPr sz="1000">
                <a:solidFill>
                  <a:schemeClr val="bg1">
                    <a:lumMod val="50000"/>
                  </a:schemeClr>
                </a:solidFill>
              </a:defRPr>
            </a:lvl1pPr>
          </a:lstStyle>
          <a:p>
            <a:r>
              <a:rPr lang="en-US" dirty="0" smtClean="0"/>
              <a:t>Compliance Audit | Dinsmore &amp; Shohl 2015</a:t>
            </a:r>
            <a:endParaRPr lang="en-US" dirty="0"/>
          </a:p>
        </p:txBody>
      </p:sp>
    </p:spTree>
    <p:extLst>
      <p:ext uri="{BB962C8B-B14F-4D97-AF65-F5344CB8AC3E}">
        <p14:creationId xmlns:p14="http://schemas.microsoft.com/office/powerpoint/2010/main" val="243198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_Content-SIDEBAR">
    <p:spTree>
      <p:nvGrpSpPr>
        <p:cNvPr id="1" name=""/>
        <p:cNvGrpSpPr/>
        <p:nvPr/>
      </p:nvGrpSpPr>
      <p:grpSpPr>
        <a:xfrm>
          <a:off x="0" y="0"/>
          <a:ext cx="0" cy="0"/>
          <a:chOff x="0" y="0"/>
          <a:chExt cx="0" cy="0"/>
        </a:xfrm>
      </p:grpSpPr>
      <p:sp>
        <p:nvSpPr>
          <p:cNvPr id="9" name="Rectangle 8"/>
          <p:cNvSpPr/>
          <p:nvPr userDrawn="1"/>
        </p:nvSpPr>
        <p:spPr>
          <a:xfrm>
            <a:off x="0" y="6096000"/>
            <a:ext cx="9144000" cy="777239"/>
          </a:xfrm>
          <a:prstGeom prst="rect">
            <a:avLst/>
          </a:prstGeom>
          <a:solidFill>
            <a:srgbClr val="1B7B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rgbClr val="1B7BC0"/>
              </a:solidFill>
            </a:endParaRPr>
          </a:p>
        </p:txBody>
      </p:sp>
      <p:sp>
        <p:nvSpPr>
          <p:cNvPr id="26" name="Slide Number Placeholder 5"/>
          <p:cNvSpPr>
            <a:spLocks noGrp="1"/>
          </p:cNvSpPr>
          <p:nvPr>
            <p:ph type="sldNum" sz="quarter" idx="4"/>
          </p:nvPr>
        </p:nvSpPr>
        <p:spPr>
          <a:xfrm>
            <a:off x="8174736" y="6400800"/>
            <a:ext cx="381000" cy="304800"/>
          </a:xfrm>
          <a:prstGeom prst="rect">
            <a:avLst/>
          </a:prstGeom>
        </p:spPr>
        <p:txBody>
          <a:bodyPr/>
          <a:lstStyle>
            <a:lvl1pPr algn="r">
              <a:defRPr sz="1100" b="1">
                <a:solidFill>
                  <a:srgbClr val="7F7F7F"/>
                </a:solidFill>
              </a:defRPr>
            </a:lvl1pPr>
          </a:lstStyle>
          <a:p>
            <a:fld id="{A6D1340B-B320-4949-80C8-72CFFBD72CAA}" type="slidenum">
              <a:rPr lang="en-US" smtClean="0"/>
              <a:pPr/>
              <a:t>‹#›</a:t>
            </a:fld>
            <a:endParaRPr lang="en-US" b="0" baseline="30000" dirty="0" smtClean="0"/>
          </a:p>
        </p:txBody>
      </p:sp>
      <p:sp>
        <p:nvSpPr>
          <p:cNvPr id="10" name="Slide Number Placeholder 5"/>
          <p:cNvSpPr txBox="1">
            <a:spLocks/>
          </p:cNvSpPr>
          <p:nvPr userDrawn="1"/>
        </p:nvSpPr>
        <p:spPr>
          <a:xfrm>
            <a:off x="8174736" y="6400800"/>
            <a:ext cx="381000" cy="304800"/>
          </a:xfrm>
          <a:prstGeom prst="rect">
            <a:avLst/>
          </a:prstGeom>
        </p:spPr>
        <p:txBody>
          <a:bodyP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6D1340B-B320-4949-80C8-72CFFBD72CAA}" type="slidenum">
              <a:rPr lang="en-US" smtClean="0"/>
              <a:pPr algn="ctr"/>
              <a:t>‹#›</a:t>
            </a:fld>
            <a:endParaRPr lang="en-US" b="0" baseline="30000" dirty="0" smtClean="0"/>
          </a:p>
        </p:txBody>
      </p:sp>
      <p:pic>
        <p:nvPicPr>
          <p:cNvPr id="11" name="Picture 10" descr="Dinsmore-100%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64580"/>
            <a:ext cx="2057400" cy="617220"/>
          </a:xfrm>
          <a:prstGeom prst="rect">
            <a:avLst/>
          </a:prstGeom>
        </p:spPr>
      </p:pic>
      <p:sp>
        <p:nvSpPr>
          <p:cNvPr id="14" name="Chevron 13">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Chevron 14">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381000" y="1676400"/>
            <a:ext cx="3581400" cy="1219200"/>
          </a:xfrm>
        </p:spPr>
        <p:txBody>
          <a:bodyPr anchor="t"/>
          <a:lstStyle>
            <a:lvl1pPr>
              <a:defRPr b="1">
                <a:solidFill>
                  <a:srgbClr val="1B7BC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2971799"/>
            <a:ext cx="3581400" cy="1096962"/>
          </a:xfrm>
        </p:spPr>
        <p:txBody>
          <a:bodyPr anchor="t">
            <a:noAutofit/>
          </a:bodyPr>
          <a:lstStyle>
            <a:lvl1pPr marL="0" indent="0">
              <a:lnSpc>
                <a:spcPts val="2800"/>
              </a:lnSpc>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267200" y="1676400"/>
            <a:ext cx="4419600" cy="437356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Footer Placeholder 4"/>
          <p:cNvSpPr>
            <a:spLocks noGrp="1"/>
          </p:cNvSpPr>
          <p:nvPr>
            <p:ph type="ftr" sz="quarter" idx="3"/>
          </p:nvPr>
        </p:nvSpPr>
        <p:spPr>
          <a:xfrm>
            <a:off x="533400" y="228599"/>
            <a:ext cx="4495800" cy="381001"/>
          </a:xfrm>
          <a:prstGeom prst="rect">
            <a:avLst/>
          </a:prstGeom>
        </p:spPr>
        <p:txBody>
          <a:bodyPr/>
          <a:lstStyle>
            <a:lvl1pPr>
              <a:defRPr sz="1000">
                <a:solidFill>
                  <a:schemeClr val="bg1">
                    <a:lumMod val="50000"/>
                  </a:schemeClr>
                </a:solidFill>
              </a:defRPr>
            </a:lvl1pPr>
          </a:lstStyle>
          <a:p>
            <a:r>
              <a:rPr lang="en-US" dirty="0" smtClean="0"/>
              <a:t>Presentation Title</a:t>
            </a:r>
            <a:endParaRPr lang="en-US" dirty="0"/>
          </a:p>
        </p:txBody>
      </p:sp>
    </p:spTree>
    <p:extLst>
      <p:ext uri="{BB962C8B-B14F-4D97-AF65-F5344CB8AC3E}">
        <p14:creationId xmlns:p14="http://schemas.microsoft.com/office/powerpoint/2010/main" val="3716592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47800"/>
            <a:ext cx="4038600" cy="4525963"/>
          </a:xfrm>
        </p:spPr>
        <p:txBody>
          <a:bodyPr/>
          <a:lstStyle>
            <a:lvl1pPr>
              <a:defRPr sz="2400">
                <a:solidFill>
                  <a:srgbClr val="1B7BC0"/>
                </a:solidFill>
              </a:defRPr>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0"/>
            <a:ext cx="4038600" cy="4525963"/>
          </a:xfrm>
        </p:spPr>
        <p:txBody>
          <a:bodyPr/>
          <a:lstStyle>
            <a:lvl1pPr>
              <a:defRPr sz="2400">
                <a:solidFill>
                  <a:srgbClr val="1B7BC0"/>
                </a:solidFill>
              </a:defRPr>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6096000"/>
            <a:ext cx="9144000" cy="777239"/>
          </a:xfrm>
          <a:prstGeom prst="rect">
            <a:avLst/>
          </a:prstGeom>
          <a:solidFill>
            <a:srgbClr val="1B7B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rgbClr val="1B7BC0"/>
              </a:solidFill>
            </a:endParaRPr>
          </a:p>
        </p:txBody>
      </p:sp>
      <p:sp>
        <p:nvSpPr>
          <p:cNvPr id="9" name="Slide Number Placeholder 5"/>
          <p:cNvSpPr>
            <a:spLocks noGrp="1"/>
          </p:cNvSpPr>
          <p:nvPr>
            <p:ph type="sldNum" sz="quarter" idx="4"/>
          </p:nvPr>
        </p:nvSpPr>
        <p:spPr>
          <a:xfrm>
            <a:off x="8174736" y="6400800"/>
            <a:ext cx="381000" cy="304800"/>
          </a:xfrm>
          <a:prstGeom prst="rect">
            <a:avLst/>
          </a:prstGeom>
        </p:spPr>
        <p:txBody>
          <a:bodyPr/>
          <a:lstStyle>
            <a:lvl1pPr algn="ctr">
              <a:defRPr sz="1200" b="1">
                <a:solidFill>
                  <a:srgbClr val="FFFFFF"/>
                </a:solidFill>
              </a:defRPr>
            </a:lvl1pPr>
          </a:lstStyle>
          <a:p>
            <a:fld id="{A6D1340B-B320-4949-80C8-72CFFBD72CAA}" type="slidenum">
              <a:rPr lang="en-US" smtClean="0"/>
              <a:pPr/>
              <a:t>‹#›</a:t>
            </a:fld>
            <a:endParaRPr lang="en-US" b="0" baseline="30000" dirty="0" smtClean="0"/>
          </a:p>
        </p:txBody>
      </p:sp>
      <p:pic>
        <p:nvPicPr>
          <p:cNvPr id="13" name="Picture 12" descr="Dinsmore-100%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64580"/>
            <a:ext cx="2057400" cy="617220"/>
          </a:xfrm>
          <a:prstGeom prst="rect">
            <a:avLst/>
          </a:prstGeom>
        </p:spPr>
      </p:pic>
      <p:sp>
        <p:nvSpPr>
          <p:cNvPr id="14" name="Chevron 13">
            <a:hlinkClick r:id="" action="ppaction://hlinkshowjump?jump=nextslide"/>
          </p:cNvPr>
          <p:cNvSpPr>
            <a:spLocks noChangeAspect="1"/>
          </p:cNvSpPr>
          <p:nvPr userDrawn="1"/>
        </p:nvSpPr>
        <p:spPr>
          <a:xfrm>
            <a:off x="8551653"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Chevron 14">
            <a:hlinkClick r:id="" action="ppaction://hlinkshowjump?jump=previousslide"/>
          </p:cNvPr>
          <p:cNvSpPr>
            <a:spLocks noChangeAspect="1"/>
          </p:cNvSpPr>
          <p:nvPr userDrawn="1"/>
        </p:nvSpPr>
        <p:spPr>
          <a:xfrm flipH="1">
            <a:off x="8045682" y="6464808"/>
            <a:ext cx="135147" cy="152400"/>
          </a:xfrm>
          <a:prstGeom prst="chevron">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 name="Footer Placeholder 4"/>
          <p:cNvSpPr>
            <a:spLocks noGrp="1"/>
          </p:cNvSpPr>
          <p:nvPr>
            <p:ph type="ftr" sz="quarter" idx="3"/>
          </p:nvPr>
        </p:nvSpPr>
        <p:spPr>
          <a:xfrm>
            <a:off x="533400" y="228599"/>
            <a:ext cx="4495800" cy="381001"/>
          </a:xfrm>
          <a:prstGeom prst="rect">
            <a:avLst/>
          </a:prstGeom>
        </p:spPr>
        <p:txBody>
          <a:bodyPr/>
          <a:lstStyle>
            <a:lvl1pPr>
              <a:defRPr sz="1000">
                <a:solidFill>
                  <a:schemeClr val="bg1">
                    <a:lumMod val="50000"/>
                  </a:schemeClr>
                </a:solidFill>
              </a:defRPr>
            </a:lvl1pPr>
          </a:lstStyle>
          <a:p>
            <a:r>
              <a:rPr lang="en-US" dirty="0" smtClean="0"/>
              <a:t>Presentation Title</a:t>
            </a:r>
            <a:endParaRPr lang="en-US" dirty="0"/>
          </a:p>
        </p:txBody>
      </p:sp>
    </p:spTree>
    <p:extLst>
      <p:ext uri="{BB962C8B-B14F-4D97-AF65-F5344CB8AC3E}">
        <p14:creationId xmlns:p14="http://schemas.microsoft.com/office/powerpoint/2010/main" val="1561641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6781800"/>
            <a:ext cx="9144000" cy="91439"/>
          </a:xfrm>
          <a:prstGeom prst="rect">
            <a:avLst/>
          </a:prstGeom>
          <a:solidFill>
            <a:srgbClr val="1B7B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rgbClr val="1B7BC0"/>
              </a:solidFill>
            </a:endParaRPr>
          </a:p>
        </p:txBody>
      </p:sp>
      <p:sp>
        <p:nvSpPr>
          <p:cNvPr id="2" name="Title Placeholder 1"/>
          <p:cNvSpPr>
            <a:spLocks noGrp="1"/>
          </p:cNvSpPr>
          <p:nvPr>
            <p:ph type="title"/>
          </p:nvPr>
        </p:nvSpPr>
        <p:spPr>
          <a:xfrm>
            <a:off x="457200" y="533400"/>
            <a:ext cx="8229600" cy="13716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057400"/>
            <a:ext cx="8229600" cy="381000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Footer Placeholder 4"/>
          <p:cNvSpPr>
            <a:spLocks noGrp="1"/>
          </p:cNvSpPr>
          <p:nvPr>
            <p:ph type="ftr" sz="quarter" idx="3"/>
          </p:nvPr>
        </p:nvSpPr>
        <p:spPr>
          <a:xfrm>
            <a:off x="457200" y="6324599"/>
            <a:ext cx="4495800" cy="381001"/>
          </a:xfrm>
          <a:prstGeom prst="rect">
            <a:avLst/>
          </a:prstGeom>
        </p:spPr>
        <p:txBody>
          <a:bodyPr/>
          <a:lstStyle>
            <a:lvl1pPr>
              <a:defRPr sz="1000">
                <a:solidFill>
                  <a:schemeClr val="bg1">
                    <a:lumMod val="50000"/>
                  </a:schemeClr>
                </a:solidFill>
              </a:defRPr>
            </a:lvl1pPr>
          </a:lstStyle>
          <a:p>
            <a:r>
              <a:rPr lang="en-US" dirty="0" smtClean="0"/>
              <a:t>DINSMORE &amp; SHOHL LLP  |  Presentation Title</a:t>
            </a:r>
            <a:endParaRPr lang="en-US" dirty="0"/>
          </a:p>
        </p:txBody>
      </p:sp>
      <p:sp>
        <p:nvSpPr>
          <p:cNvPr id="13" name="Slide Number Placeholder 5"/>
          <p:cNvSpPr>
            <a:spLocks noGrp="1"/>
          </p:cNvSpPr>
          <p:nvPr>
            <p:ph type="sldNum" sz="quarter" idx="4"/>
          </p:nvPr>
        </p:nvSpPr>
        <p:spPr>
          <a:xfrm>
            <a:off x="8174736" y="6400800"/>
            <a:ext cx="381000" cy="304800"/>
          </a:xfrm>
          <a:prstGeom prst="rect">
            <a:avLst/>
          </a:prstGeom>
        </p:spPr>
        <p:txBody>
          <a:bodyPr/>
          <a:lstStyle>
            <a:lvl1pPr algn="ctr">
              <a:defRPr sz="1200" b="1">
                <a:solidFill>
                  <a:srgbClr val="7F7F7F"/>
                </a:solidFill>
                <a:latin typeface="Helvetica"/>
                <a:cs typeface="Helvetica"/>
              </a:defRPr>
            </a:lvl1pPr>
          </a:lstStyle>
          <a:p>
            <a:fld id="{A6D1340B-B320-4949-80C8-72CFFBD72CAA}" type="slidenum">
              <a:rPr lang="en-US" smtClean="0"/>
              <a:pPr/>
              <a:t>‹#›</a:t>
            </a:fld>
            <a:endParaRPr lang="en-US" b="0" baseline="30000" dirty="0" smtClean="0"/>
          </a:p>
        </p:txBody>
      </p:sp>
      <p:sp>
        <p:nvSpPr>
          <p:cNvPr id="18" name="Chevron 17">
            <a:hlinkClick r:id="" action="ppaction://hlinkshowjump?jump=nextslide"/>
          </p:cNvPr>
          <p:cNvSpPr>
            <a:spLocks noChangeAspect="1"/>
          </p:cNvSpPr>
          <p:nvPr/>
        </p:nvSpPr>
        <p:spPr>
          <a:xfrm>
            <a:off x="8551653" y="6464808"/>
            <a:ext cx="135147" cy="152400"/>
          </a:xfrm>
          <a:prstGeom prst="chevron">
            <a:avLst/>
          </a:prstGeom>
          <a:solidFill>
            <a:srgbClr val="009A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 name="Chevron 19">
            <a:hlinkClick r:id="" action="ppaction://hlinkshowjump?jump=previousslide"/>
          </p:cNvPr>
          <p:cNvSpPr>
            <a:spLocks noChangeAspect="1"/>
          </p:cNvSpPr>
          <p:nvPr/>
        </p:nvSpPr>
        <p:spPr>
          <a:xfrm flipH="1">
            <a:off x="8094453" y="6464808"/>
            <a:ext cx="135147" cy="152400"/>
          </a:xfrm>
          <a:prstGeom prst="chevron">
            <a:avLst/>
          </a:prstGeom>
          <a:solidFill>
            <a:srgbClr val="009A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66" r:id="rId2"/>
    <p:sldLayoutId id="2147483668" r:id="rId3"/>
    <p:sldLayoutId id="2147483684" r:id="rId4"/>
    <p:sldLayoutId id="2147483661" r:id="rId5"/>
    <p:sldLayoutId id="2147483650" r:id="rId6"/>
    <p:sldLayoutId id="2147483669" r:id="rId7"/>
    <p:sldLayoutId id="2147483672" r:id="rId8"/>
    <p:sldLayoutId id="2147483673" r:id="rId9"/>
    <p:sldLayoutId id="2147483663" r:id="rId10"/>
    <p:sldLayoutId id="2147483682" r:id="rId11"/>
    <p:sldLayoutId id="2147483674" r:id="rId12"/>
    <p:sldLayoutId id="2147483677" r:id="rId13"/>
    <p:sldLayoutId id="2147483676" r:id="rId14"/>
    <p:sldLayoutId id="2147483678" r:id="rId15"/>
    <p:sldLayoutId id="2147483679" r:id="rId16"/>
    <p:sldLayoutId id="2147483680" r:id="rId17"/>
    <p:sldLayoutId id="2147483681" r:id="rId18"/>
    <p:sldLayoutId id="2147483667" r:id="rId19"/>
    <p:sldLayoutId id="2147483671" r:id="rId20"/>
    <p:sldLayoutId id="2147483662" r:id="rId21"/>
    <p:sldLayoutId id="2147483683" r:id="rId22"/>
    <p:sldLayoutId id="2147483652" r:id="rId23"/>
    <p:sldLayoutId id="2147483664" r:id="rId24"/>
    <p:sldLayoutId id="2147483651" r:id="rId25"/>
    <p:sldLayoutId id="2147483654" r:id="rId26"/>
    <p:sldLayoutId id="2147483665" r:id="rId27"/>
    <p:sldLayoutId id="2147483657" r:id="rId28"/>
    <p:sldLayoutId id="2147483658" r:id="rId29"/>
    <p:sldLayoutId id="2147483659" r:id="rId30"/>
    <p:sldLayoutId id="2147483685" r:id="rId31"/>
    <p:sldLayoutId id="2147483686" r:id="rId32"/>
  </p:sldLayoutIdLst>
  <p:hf hdr="0"/>
  <p:txStyles>
    <p:titleStyle>
      <a:lvl1pPr algn="l" defTabSz="914400" rtl="0" eaLnBrk="1" latinLnBrk="0" hangingPunct="1">
        <a:spcBef>
          <a:spcPct val="0"/>
        </a:spcBef>
        <a:buNone/>
        <a:defRPr sz="2600" b="1" kern="1200">
          <a:solidFill>
            <a:schemeClr val="tx1">
              <a:lumMod val="75000"/>
              <a:lumOff val="25000"/>
            </a:schemeClr>
          </a:solidFill>
          <a:latin typeface="Helvetica"/>
          <a:ea typeface="+mj-ea"/>
          <a:cs typeface="Helvetica"/>
        </a:defRPr>
      </a:lvl1pPr>
    </p:titleStyle>
    <p:bodyStyle>
      <a:lvl1pPr marL="0" indent="0" algn="l" defTabSz="914400" rtl="0" eaLnBrk="1" latinLnBrk="0" hangingPunct="1">
        <a:lnSpc>
          <a:spcPct val="125000"/>
        </a:lnSpc>
        <a:spcBef>
          <a:spcPct val="20000"/>
        </a:spcBef>
        <a:spcAft>
          <a:spcPts val="600"/>
        </a:spcAft>
        <a:buFont typeface="Wingdings 3" pitchFamily="18" charset="2"/>
        <a:buNone/>
        <a:defRPr sz="2000" b="1" kern="1200">
          <a:solidFill>
            <a:srgbClr val="404040"/>
          </a:solidFill>
          <a:latin typeface="Helvetica"/>
          <a:ea typeface="+mn-ea"/>
          <a:cs typeface="Helvetica"/>
        </a:defRPr>
      </a:lvl1pPr>
      <a:lvl2pPr marL="742950" indent="-285750" algn="l" defTabSz="914400" rtl="0" eaLnBrk="1" latinLnBrk="0" hangingPunct="1">
        <a:lnSpc>
          <a:spcPct val="125000"/>
        </a:lnSpc>
        <a:spcBef>
          <a:spcPct val="20000"/>
        </a:spcBef>
        <a:spcAft>
          <a:spcPts val="600"/>
        </a:spcAft>
        <a:buClr>
          <a:srgbClr val="009AE2"/>
        </a:buClr>
        <a:buSzPct val="75000"/>
        <a:buFont typeface="Lucida Grande"/>
        <a:buChar char="»"/>
        <a:defRPr sz="2000" kern="1200">
          <a:solidFill>
            <a:srgbClr val="404040"/>
          </a:solidFill>
          <a:latin typeface="Helvetica"/>
          <a:ea typeface="+mn-ea"/>
          <a:cs typeface="Helvetica"/>
        </a:defRPr>
      </a:lvl2pPr>
      <a:lvl3pPr marL="1143000" indent="0" algn="l" defTabSz="914400" rtl="0" eaLnBrk="1" latinLnBrk="0" hangingPunct="1">
        <a:lnSpc>
          <a:spcPct val="125000"/>
        </a:lnSpc>
        <a:spcBef>
          <a:spcPct val="20000"/>
        </a:spcBef>
        <a:spcAft>
          <a:spcPts val="600"/>
        </a:spcAft>
        <a:buClr>
          <a:schemeClr val="accent6">
            <a:lumMod val="75000"/>
          </a:schemeClr>
        </a:buClr>
        <a:buSzPct val="75000"/>
        <a:buFont typeface="Lucida Grande"/>
        <a:buNone/>
        <a:defRPr sz="1800" kern="1200">
          <a:solidFill>
            <a:srgbClr val="404040"/>
          </a:solidFill>
          <a:latin typeface="Helvetica"/>
          <a:ea typeface="+mn-ea"/>
          <a:cs typeface="Helvetica"/>
        </a:defRPr>
      </a:lvl3pPr>
      <a:lvl4pPr marL="1600200" indent="-228600" algn="l" defTabSz="914400" rtl="0" eaLnBrk="1" latinLnBrk="0" hangingPunct="1">
        <a:lnSpc>
          <a:spcPct val="125000"/>
        </a:lnSpc>
        <a:spcBef>
          <a:spcPct val="20000"/>
        </a:spcBef>
        <a:spcAft>
          <a:spcPts val="600"/>
        </a:spcAft>
        <a:buClr>
          <a:srgbClr val="004BAE"/>
        </a:buClr>
        <a:buSzPct val="75000"/>
        <a:buFont typeface="Lucida Grande"/>
        <a:buChar char="»"/>
        <a:defRPr sz="1800" kern="1200">
          <a:solidFill>
            <a:srgbClr val="404040"/>
          </a:solidFill>
          <a:latin typeface="Helvetica"/>
          <a:ea typeface="+mn-ea"/>
          <a:cs typeface="Helvetica"/>
        </a:defRPr>
      </a:lvl4pPr>
      <a:lvl5pPr marL="2057400" indent="-228600" algn="l" defTabSz="914400" rtl="0" eaLnBrk="1" latinLnBrk="0" hangingPunct="1">
        <a:lnSpc>
          <a:spcPct val="125000"/>
        </a:lnSpc>
        <a:spcBef>
          <a:spcPct val="20000"/>
        </a:spcBef>
        <a:spcAft>
          <a:spcPts val="600"/>
        </a:spcAft>
        <a:buClr>
          <a:schemeClr val="bg1">
            <a:lumMod val="65000"/>
          </a:schemeClr>
        </a:buClr>
        <a:buSzPct val="75000"/>
        <a:buFont typeface="Lucida Grande"/>
        <a:buChar char="»"/>
        <a:defRPr sz="1800" kern="1200">
          <a:solidFill>
            <a:srgbClr val="404040"/>
          </a:solidFill>
          <a:latin typeface="Helvetica"/>
          <a:ea typeface="+mn-ea"/>
          <a:cs typeface="Helvetic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4406912-85DE-4523-8BC0-5D8779206571}"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70145314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nist.gov/cyberframework"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s://www.nist.gov/cyberframework/proposed-updates-cybersecurity-framework#51"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csrc.nist.gov/scrm/"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hyperlink" Target="https://energy.gov/oe/downloads/cybersecurity-procurement-language-energy-delivery-april-2014" TargetMode="External"/><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www.tsa.gov/sites/default/files/tsapipelinesecurityguidelines-2011.pdf"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hyperlink" Target="https://energy.gov/sites/prod/files/2014/03/f13/ONG-C2M2-v1-1_cor.pdf"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hyperlink" Target="http://www.awwa.org/resources-tools/water-and-wastewater-utility-management/cybersecurity-guidance.aspx"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policy.cio.gov/cybersecurity-protections-in-federal-acquisitions/"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3" Type="http://schemas.openxmlformats.org/officeDocument/2006/relationships/hyperlink" Target="https://www.federalreserve.gov/bankinforeg/interagencyguidelines.htm#vii" TargetMode="External"/><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48.xml.rels><?xml version="1.0" encoding="UTF-8" standalone="yes"?>
<Relationships xmlns="http://schemas.openxmlformats.org/package/2006/relationships"><Relationship Id="rId3" Type="http://schemas.openxmlformats.org/officeDocument/2006/relationships/hyperlink" Target="https://www.pcisecuritystandards.org/documents/PCI_DSS_v3-2.pdf?agreement=true&amp;time=1471019303191" TargetMode="External"/><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pubs.naruc.org/pub/66D17AE4-A46F-B543-58EF-68B04E8B180F"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dejesus\Pictures\Abstract\photo-1446716336919-df838e44ce7b.jpg"/>
          <p:cNvPicPr>
            <a:picLocks noChangeAspect="1" noChangeArrowheads="1"/>
          </p:cNvPicPr>
          <p:nvPr/>
        </p:nvPicPr>
        <p:blipFill>
          <a:blip r:embed="rId3" cstate="print"/>
          <a:srcRect l="35762" t="38305" r="24388" b="35736"/>
          <a:stretch>
            <a:fillRect/>
          </a:stretch>
        </p:blipFill>
        <p:spPr bwMode="auto">
          <a:xfrm>
            <a:off x="0" y="0"/>
            <a:ext cx="9144000" cy="6858000"/>
          </a:xfrm>
          <a:prstGeom prst="rect">
            <a:avLst/>
          </a:prstGeom>
          <a:noFill/>
        </p:spPr>
      </p:pic>
      <p:sp>
        <p:nvSpPr>
          <p:cNvPr id="12" name="Title 11"/>
          <p:cNvSpPr>
            <a:spLocks noGrp="1"/>
          </p:cNvSpPr>
          <p:nvPr>
            <p:ph type="ctrTitle"/>
          </p:nvPr>
        </p:nvSpPr>
        <p:spPr>
          <a:xfrm>
            <a:off x="762000" y="762000"/>
            <a:ext cx="5943600" cy="1905000"/>
          </a:xfrm>
        </p:spPr>
        <p:txBody>
          <a:bodyPr/>
          <a:lstStyle/>
          <a:p>
            <a:r>
              <a:rPr lang="en-US" sz="3200" dirty="0" smtClean="0">
                <a:solidFill>
                  <a:schemeClr val="tx1"/>
                </a:solidFill>
              </a:rPr>
              <a:t>Cyber-Security and Supply Chain Risk Management</a:t>
            </a:r>
            <a:endParaRPr lang="en-US" sz="3200" dirty="0">
              <a:solidFill>
                <a:schemeClr val="tx1"/>
              </a:solidFill>
            </a:endParaRPr>
          </a:p>
        </p:txBody>
      </p:sp>
      <p:sp>
        <p:nvSpPr>
          <p:cNvPr id="13" name="Subtitle 12"/>
          <p:cNvSpPr>
            <a:spLocks noGrp="1"/>
          </p:cNvSpPr>
          <p:nvPr>
            <p:ph type="subTitle" idx="1"/>
          </p:nvPr>
        </p:nvSpPr>
        <p:spPr>
          <a:xfrm>
            <a:off x="4572000" y="3886200"/>
            <a:ext cx="4267200" cy="2971800"/>
          </a:xfrm>
        </p:spPr>
        <p:txBody>
          <a:bodyPr/>
          <a:lstStyle/>
          <a:p>
            <a:pPr>
              <a:lnSpc>
                <a:spcPct val="100000"/>
              </a:lnSpc>
              <a:spcAft>
                <a:spcPts val="0"/>
              </a:spcAft>
            </a:pPr>
            <a:r>
              <a:rPr lang="en-US" sz="2400" b="1" dirty="0" smtClean="0">
                <a:solidFill>
                  <a:schemeClr val="bg1"/>
                </a:solidFill>
                <a:cs typeface="Arial"/>
              </a:rPr>
              <a:t>Joel deJesus </a:t>
            </a:r>
          </a:p>
          <a:p>
            <a:pPr>
              <a:lnSpc>
                <a:spcPct val="100000"/>
              </a:lnSpc>
              <a:spcAft>
                <a:spcPts val="0"/>
              </a:spcAft>
            </a:pPr>
            <a:r>
              <a:rPr lang="en-US" sz="2400" b="1" dirty="0" smtClean="0">
                <a:solidFill>
                  <a:schemeClr val="bg1"/>
                </a:solidFill>
                <a:cs typeface="Arial"/>
              </a:rPr>
              <a:t>Dinsmore &amp; Shohl LLP</a:t>
            </a:r>
          </a:p>
          <a:p>
            <a:pPr>
              <a:lnSpc>
                <a:spcPct val="100000"/>
              </a:lnSpc>
              <a:spcAft>
                <a:spcPts val="0"/>
              </a:spcAft>
            </a:pPr>
            <a:r>
              <a:rPr lang="en-US" sz="2400" dirty="0" smtClean="0">
                <a:solidFill>
                  <a:schemeClr val="bg1"/>
                </a:solidFill>
              </a:rPr>
              <a:t>Washington, DC</a:t>
            </a:r>
          </a:p>
          <a:p>
            <a:pPr>
              <a:lnSpc>
                <a:spcPct val="100000"/>
              </a:lnSpc>
              <a:spcAft>
                <a:spcPts val="0"/>
              </a:spcAft>
            </a:pPr>
            <a:r>
              <a:rPr lang="en-US" sz="2400" dirty="0" smtClean="0">
                <a:solidFill>
                  <a:schemeClr val="bg1"/>
                </a:solidFill>
              </a:rPr>
              <a:t>joel.dejesus@dinsmore.com</a:t>
            </a:r>
          </a:p>
          <a:p>
            <a:pPr>
              <a:lnSpc>
                <a:spcPct val="100000"/>
              </a:lnSpc>
              <a:spcBef>
                <a:spcPts val="0"/>
              </a:spcBef>
              <a:spcAft>
                <a:spcPts val="0"/>
              </a:spcAft>
            </a:pPr>
            <a:endParaRPr lang="en-US" sz="2400" dirty="0" smtClean="0">
              <a:solidFill>
                <a:schemeClr val="bg1"/>
              </a:solidFill>
            </a:endParaRPr>
          </a:p>
          <a:p>
            <a:pPr>
              <a:lnSpc>
                <a:spcPct val="100000"/>
              </a:lnSpc>
              <a:spcBef>
                <a:spcPts val="0"/>
              </a:spcBef>
              <a:spcAft>
                <a:spcPts val="0"/>
              </a:spcAft>
            </a:pPr>
            <a:endParaRPr lang="en-US" sz="2400" dirty="0" smtClean="0">
              <a:solidFill>
                <a:schemeClr val="bg1"/>
              </a:solidFill>
            </a:endParaRPr>
          </a:p>
          <a:p>
            <a:pPr>
              <a:lnSpc>
                <a:spcPct val="100000"/>
              </a:lnSpc>
              <a:spcBef>
                <a:spcPts val="0"/>
              </a:spcBef>
              <a:spcAft>
                <a:spcPts val="0"/>
              </a:spcAft>
            </a:pPr>
            <a:r>
              <a:rPr lang="en-US" sz="1400" dirty="0" smtClean="0">
                <a:solidFill>
                  <a:schemeClr val="bg1"/>
                </a:solidFill>
              </a:rPr>
              <a:t>For the American Council of Engineering Companies, May 2017</a:t>
            </a:r>
          </a:p>
          <a:p>
            <a:endParaRPr lang="en-US" dirty="0" smtClean="0">
              <a:solidFill>
                <a:srgbClr val="004B93"/>
              </a:solidFill>
              <a:cs typeface="Arial"/>
            </a:endParaRPr>
          </a:p>
        </p:txBody>
      </p:sp>
      <p:pic>
        <p:nvPicPr>
          <p:cNvPr id="5" name="Picture 4" descr="Dinsmore-100%revers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638800"/>
            <a:ext cx="3073400" cy="922020"/>
          </a:xfrm>
          <a:prstGeom prst="rect">
            <a:avLst/>
          </a:prstGeom>
        </p:spPr>
      </p:pic>
    </p:spTree>
    <p:extLst>
      <p:ext uri="{BB962C8B-B14F-4D97-AF65-F5344CB8AC3E}">
        <p14:creationId xmlns:p14="http://schemas.microsoft.com/office/powerpoint/2010/main" val="3936148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685800"/>
          </a:xfrm>
        </p:spPr>
        <p:txBody>
          <a:bodyPr/>
          <a:lstStyle/>
          <a:p>
            <a:r>
              <a:rPr lang="en-US" sz="3200" dirty="0" smtClean="0"/>
              <a:t>Supply Chain Risk Management</a:t>
            </a:r>
            <a:br>
              <a:rPr lang="en-US" sz="3200" dirty="0" smtClean="0"/>
            </a:br>
            <a:r>
              <a:rPr lang="en-US" sz="3200" dirty="0" smtClean="0"/>
              <a:t>- What is Really at Stake?</a:t>
            </a:r>
            <a:endParaRPr lang="en-US" sz="3200" dirty="0"/>
          </a:p>
        </p:txBody>
      </p:sp>
      <p:sp>
        <p:nvSpPr>
          <p:cNvPr id="24" name="Content Placeholder 2"/>
          <p:cNvSpPr>
            <a:spLocks noGrp="1"/>
          </p:cNvSpPr>
          <p:nvPr>
            <p:ph idx="1"/>
          </p:nvPr>
        </p:nvSpPr>
        <p:spPr>
          <a:xfrm>
            <a:off x="533400" y="2057400"/>
            <a:ext cx="8229600" cy="3505200"/>
          </a:xfrm>
        </p:spPr>
        <p:txBody>
          <a:bodyPr/>
          <a:lstStyle/>
          <a:p>
            <a:pPr>
              <a:buNone/>
            </a:pPr>
            <a:r>
              <a:rPr lang="en-US" sz="2400" dirty="0" smtClean="0"/>
              <a:t>ICS-ALERT-14-176-02A – ICS focused malware campaign</a:t>
            </a:r>
          </a:p>
          <a:p>
            <a:pPr marL="457200" indent="-457200"/>
            <a:r>
              <a:rPr lang="en-US" sz="2400" dirty="0" smtClean="0"/>
              <a:t>Software installers were infected with Havex Trojan</a:t>
            </a:r>
          </a:p>
          <a:p>
            <a:pPr marL="457200" indent="-457200"/>
            <a:r>
              <a:rPr lang="en-US" sz="2400" dirty="0" smtClean="0"/>
              <a:t>3 known ICS vendors</a:t>
            </a:r>
          </a:p>
          <a:p>
            <a:pPr marL="457200" indent="-457200"/>
            <a:r>
              <a:rPr lang="en-US" sz="2400" dirty="0" smtClean="0"/>
              <a:t>Indicators of compromise to critical infrastructure owners and operators</a:t>
            </a:r>
          </a:p>
          <a:p>
            <a:endParaRPr lang="en-US" dirty="0"/>
          </a:p>
        </p:txBody>
      </p:sp>
      <p:pic>
        <p:nvPicPr>
          <p:cNvPr id="8194" name="Picture 2" descr="C:\Users\jdejesus\Pictures\ics-cert logo.png"/>
          <p:cNvPicPr>
            <a:picLocks noChangeAspect="1" noChangeArrowheads="1"/>
          </p:cNvPicPr>
          <p:nvPr/>
        </p:nvPicPr>
        <p:blipFill>
          <a:blip r:embed="rId3" cstate="print"/>
          <a:srcRect/>
          <a:stretch>
            <a:fillRect/>
          </a:stretch>
        </p:blipFill>
        <p:spPr bwMode="auto">
          <a:xfrm>
            <a:off x="4419600" y="5105400"/>
            <a:ext cx="4533900" cy="685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685800"/>
          </a:xfrm>
        </p:spPr>
        <p:txBody>
          <a:bodyPr/>
          <a:lstStyle/>
          <a:p>
            <a:r>
              <a:rPr lang="en-US" sz="3200" dirty="0" smtClean="0"/>
              <a:t>Supply Chain Risk Management</a:t>
            </a:r>
            <a:br>
              <a:rPr lang="en-US" sz="3200" dirty="0" smtClean="0"/>
            </a:br>
            <a:r>
              <a:rPr lang="en-US" sz="3200" dirty="0" smtClean="0"/>
              <a:t>- What is Really at Stake?</a:t>
            </a:r>
            <a:endParaRPr lang="en-US" sz="3200" dirty="0"/>
          </a:p>
        </p:txBody>
      </p:sp>
      <p:sp>
        <p:nvSpPr>
          <p:cNvPr id="24" name="Content Placeholder 2"/>
          <p:cNvSpPr>
            <a:spLocks noGrp="1"/>
          </p:cNvSpPr>
          <p:nvPr>
            <p:ph idx="1"/>
          </p:nvPr>
        </p:nvSpPr>
        <p:spPr>
          <a:xfrm>
            <a:off x="457200" y="1371600"/>
            <a:ext cx="8229600" cy="3505200"/>
          </a:xfrm>
        </p:spPr>
        <p:txBody>
          <a:bodyPr/>
          <a:lstStyle/>
          <a:p>
            <a:pPr marL="0" indent="0">
              <a:buNone/>
            </a:pPr>
            <a:r>
              <a:rPr lang="en-US" sz="2400" dirty="0" smtClean="0"/>
              <a:t>ICS-ALERT-14-281-01E – Ongoing malware campaign compromising ICS</a:t>
            </a:r>
          </a:p>
          <a:p>
            <a:pPr marL="457200"/>
            <a:r>
              <a:rPr lang="en-US" sz="2400" dirty="0" smtClean="0"/>
              <a:t>Ongoing since 2011</a:t>
            </a:r>
          </a:p>
          <a:p>
            <a:pPr marL="457200"/>
            <a:r>
              <a:rPr lang="en-US" sz="2400" dirty="0" smtClean="0"/>
              <a:t>Variant of BlackEnergy malware (BE3)</a:t>
            </a:r>
          </a:p>
          <a:p>
            <a:pPr marL="457200"/>
            <a:r>
              <a:rPr lang="en-US" sz="2400" dirty="0" smtClean="0"/>
              <a:t>Various vendors have been targeted (GE Cimplicity, Advantech/Broadwin WebAccess and Seimens WinCC)</a:t>
            </a:r>
          </a:p>
          <a:p>
            <a:pPr marL="457200"/>
            <a:r>
              <a:rPr lang="en-US" sz="2400" dirty="0" smtClean="0"/>
              <a:t>2016 Update: BE3 was present in Ukraine Attack</a:t>
            </a:r>
          </a:p>
          <a:p>
            <a:endParaRPr lang="en-US" dirty="0"/>
          </a:p>
        </p:txBody>
      </p:sp>
      <p:pic>
        <p:nvPicPr>
          <p:cNvPr id="9218" name="Picture 2" descr="C:\Users\jdejesus\Pictures\ics-cert logo.png"/>
          <p:cNvPicPr>
            <a:picLocks noChangeAspect="1" noChangeArrowheads="1"/>
          </p:cNvPicPr>
          <p:nvPr/>
        </p:nvPicPr>
        <p:blipFill>
          <a:blip r:embed="rId3" cstate="print"/>
          <a:srcRect/>
          <a:stretch>
            <a:fillRect/>
          </a:stretch>
        </p:blipFill>
        <p:spPr bwMode="auto">
          <a:xfrm>
            <a:off x="4343400" y="5334000"/>
            <a:ext cx="4533900" cy="685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685800"/>
          </a:xfrm>
        </p:spPr>
        <p:txBody>
          <a:bodyPr/>
          <a:lstStyle/>
          <a:p>
            <a:r>
              <a:rPr lang="en-US" sz="3200" dirty="0" smtClean="0"/>
              <a:t>Supply Chain Risk Management</a:t>
            </a:r>
            <a:br>
              <a:rPr lang="en-US" sz="3200" dirty="0" smtClean="0"/>
            </a:br>
            <a:r>
              <a:rPr lang="en-US" sz="3200" dirty="0" smtClean="0"/>
              <a:t>- What is Really at Stake?</a:t>
            </a:r>
            <a:endParaRPr lang="en-US" sz="3200" dirty="0"/>
          </a:p>
        </p:txBody>
      </p:sp>
      <p:sp>
        <p:nvSpPr>
          <p:cNvPr id="24" name="Content Placeholder 2"/>
          <p:cNvSpPr>
            <a:spLocks noGrp="1"/>
          </p:cNvSpPr>
          <p:nvPr>
            <p:ph idx="1"/>
          </p:nvPr>
        </p:nvSpPr>
        <p:spPr>
          <a:xfrm>
            <a:off x="533400" y="1447800"/>
            <a:ext cx="8229600" cy="4114800"/>
          </a:xfrm>
        </p:spPr>
        <p:txBody>
          <a:bodyPr/>
          <a:lstStyle/>
          <a:p>
            <a:pPr marL="0" indent="0">
              <a:buNone/>
            </a:pPr>
            <a:r>
              <a:rPr lang="en-US" sz="2400" dirty="0" smtClean="0"/>
              <a:t>E-ISAC, Analysis of the Cyber Attack on Ukrainian Power Grid</a:t>
            </a:r>
          </a:p>
          <a:p>
            <a:pPr marL="457200" indent="-457200"/>
            <a:r>
              <a:rPr lang="en-US" sz="2400" dirty="0" smtClean="0"/>
              <a:t>Spear Phishing/Theft of credentials</a:t>
            </a:r>
          </a:p>
          <a:p>
            <a:pPr marL="457200" indent="-457200"/>
            <a:r>
              <a:rPr lang="en-US" sz="2400" dirty="0" smtClean="0"/>
              <a:t>Used VPNs from business network to enter ICS network</a:t>
            </a:r>
          </a:p>
          <a:p>
            <a:pPr marL="457200" indent="-457200"/>
            <a:r>
              <a:rPr lang="en-US" sz="2400" dirty="0" smtClean="0"/>
              <a:t>Mitigation – Procurement/licensing of trusted hardware/software; network monitoring; strategic technology refresh</a:t>
            </a:r>
            <a:endParaRPr lang="en-US" sz="2400" dirty="0"/>
          </a:p>
        </p:txBody>
      </p:sp>
      <p:pic>
        <p:nvPicPr>
          <p:cNvPr id="10242" name="Picture 2"/>
          <p:cNvPicPr>
            <a:picLocks noChangeAspect="1" noChangeArrowheads="1"/>
          </p:cNvPicPr>
          <p:nvPr/>
        </p:nvPicPr>
        <p:blipFill>
          <a:blip r:embed="rId3" cstate="print"/>
          <a:srcRect l="2435" t="10284" r="89531" b="82370"/>
          <a:stretch>
            <a:fillRect/>
          </a:stretch>
        </p:blipFill>
        <p:spPr bwMode="auto">
          <a:xfrm>
            <a:off x="5638800" y="5181600"/>
            <a:ext cx="25146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jdejesus\Desktop\Abstract\shutterstock_257384551.jpg"/>
          <p:cNvPicPr>
            <a:picLocks noChangeAspect="1" noChangeArrowheads="1"/>
          </p:cNvPicPr>
          <p:nvPr/>
        </p:nvPicPr>
        <p:blipFill>
          <a:blip r:embed="rId3" cstate="print"/>
          <a:srcRect l="38078" t="6201" r="3327" b="31299"/>
          <a:stretch>
            <a:fillRect/>
          </a:stretch>
        </p:blipFill>
        <p:spPr bwMode="auto">
          <a:xfrm>
            <a:off x="0" y="0"/>
            <a:ext cx="9144000" cy="6096000"/>
          </a:xfrm>
          <a:prstGeom prst="rect">
            <a:avLst/>
          </a:prstGeom>
          <a:noFill/>
        </p:spPr>
      </p:pic>
      <p:sp>
        <p:nvSpPr>
          <p:cNvPr id="3" name="Content Placeholder 2"/>
          <p:cNvSpPr>
            <a:spLocks noGrp="1"/>
          </p:cNvSpPr>
          <p:nvPr>
            <p:ph idx="1"/>
          </p:nvPr>
        </p:nvSpPr>
        <p:spPr>
          <a:xfrm>
            <a:off x="533400" y="1447800"/>
            <a:ext cx="8229600" cy="4114800"/>
          </a:xfrm>
        </p:spPr>
        <p:txBody>
          <a:bodyPr/>
          <a:lstStyle/>
          <a:p>
            <a:r>
              <a:rPr lang="en-US" sz="2400" dirty="0" smtClean="0"/>
              <a:t>On 7/21/2016, FERC directed NERC to develop a standard within one year</a:t>
            </a:r>
          </a:p>
          <a:p>
            <a:r>
              <a:rPr lang="en-US" sz="2400" dirty="0" smtClean="0"/>
              <a:t>Four security objectives</a:t>
            </a:r>
          </a:p>
          <a:p>
            <a:pPr marL="914400" indent="-457200">
              <a:buFont typeface="Wingdings" panose="05000000000000000000" pitchFamily="2" charset="2"/>
              <a:buChar char="§"/>
            </a:pPr>
            <a:r>
              <a:rPr lang="en-US" sz="2400" dirty="0" smtClean="0"/>
              <a:t>Software integrity and authenticity</a:t>
            </a:r>
          </a:p>
          <a:p>
            <a:pPr marL="914400" indent="-457200">
              <a:buFont typeface="Wingdings" panose="05000000000000000000" pitchFamily="2" charset="2"/>
              <a:buChar char="§"/>
            </a:pPr>
            <a:r>
              <a:rPr lang="en-US" sz="2400" dirty="0" smtClean="0"/>
              <a:t>Vendor remote access</a:t>
            </a:r>
          </a:p>
          <a:p>
            <a:pPr marL="914400" indent="-457200">
              <a:buFont typeface="Wingdings" panose="05000000000000000000" pitchFamily="2" charset="2"/>
              <a:buChar char="§"/>
            </a:pPr>
            <a:r>
              <a:rPr lang="en-US" sz="2400" dirty="0" smtClean="0"/>
              <a:t>Information system planning</a:t>
            </a:r>
          </a:p>
          <a:p>
            <a:pPr marL="914400" indent="-457200">
              <a:buFont typeface="Wingdings" panose="05000000000000000000" pitchFamily="2" charset="2"/>
              <a:buChar char="§"/>
            </a:pPr>
            <a:r>
              <a:rPr lang="en-US" sz="2400" dirty="0" smtClean="0"/>
              <a:t>Vendor risk management and procurement controls</a:t>
            </a:r>
          </a:p>
          <a:p>
            <a:endParaRPr lang="en-US" dirty="0" smtClean="0"/>
          </a:p>
        </p:txBody>
      </p:sp>
      <p:sp>
        <p:nvSpPr>
          <p:cNvPr id="2" name="Title 1"/>
          <p:cNvSpPr>
            <a:spLocks noGrp="1"/>
          </p:cNvSpPr>
          <p:nvPr>
            <p:ph type="title"/>
          </p:nvPr>
        </p:nvSpPr>
        <p:spPr>
          <a:xfrm>
            <a:off x="533400" y="609600"/>
            <a:ext cx="8229600" cy="609600"/>
          </a:xfrm>
        </p:spPr>
        <p:txBody>
          <a:bodyPr/>
          <a:lstStyle/>
          <a:p>
            <a:r>
              <a:rPr lang="en-US" sz="3200" dirty="0" smtClean="0"/>
              <a:t>Order No. 829</a:t>
            </a:r>
            <a:endParaRPr lang="en-US" sz="3200" dirty="0"/>
          </a:p>
        </p:txBody>
      </p:sp>
      <p:sp>
        <p:nvSpPr>
          <p:cNvPr id="8" name="Oval 7"/>
          <p:cNvSpPr/>
          <p:nvPr/>
        </p:nvSpPr>
        <p:spPr>
          <a:xfrm>
            <a:off x="6477000" y="2133600"/>
            <a:ext cx="2209800" cy="2057400"/>
          </a:xfrm>
          <a:prstGeom prst="ellipse">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Users\jdejesus\Desktop\Abstract\shutterstock_257384551.jpg"/>
          <p:cNvPicPr>
            <a:picLocks noChangeAspect="1" noChangeArrowheads="1"/>
          </p:cNvPicPr>
          <p:nvPr/>
        </p:nvPicPr>
        <p:blipFill>
          <a:blip r:embed="rId3" cstate="print"/>
          <a:srcRect l="21750" t="17773" r="19654" b="19726"/>
          <a:stretch>
            <a:fillRect/>
          </a:stretch>
        </p:blipFill>
        <p:spPr bwMode="auto">
          <a:xfrm>
            <a:off x="0" y="0"/>
            <a:ext cx="9144000" cy="6096000"/>
          </a:xfrm>
          <a:prstGeom prst="rect">
            <a:avLst/>
          </a:prstGeom>
          <a:noFill/>
        </p:spPr>
      </p:pic>
      <p:sp>
        <p:nvSpPr>
          <p:cNvPr id="2" name="Title 1"/>
          <p:cNvSpPr>
            <a:spLocks noGrp="1"/>
          </p:cNvSpPr>
          <p:nvPr>
            <p:ph type="title"/>
          </p:nvPr>
        </p:nvSpPr>
        <p:spPr>
          <a:xfrm>
            <a:off x="533400" y="609600"/>
            <a:ext cx="8229600" cy="685800"/>
          </a:xfrm>
        </p:spPr>
        <p:txBody>
          <a:bodyPr/>
          <a:lstStyle/>
          <a:p>
            <a:r>
              <a:rPr lang="en-US" sz="3200" dirty="0" smtClean="0"/>
              <a:t>Order No. 829 - What is Really Required?</a:t>
            </a:r>
            <a:endParaRPr lang="en-US" sz="3200" dirty="0"/>
          </a:p>
        </p:txBody>
      </p:sp>
      <p:graphicFrame>
        <p:nvGraphicFramePr>
          <p:cNvPr id="19" name="Table 18"/>
          <p:cNvGraphicFramePr>
            <a:graphicFrameLocks noGrp="1"/>
          </p:cNvGraphicFramePr>
          <p:nvPr>
            <p:extLst>
              <p:ext uri="{D42A27DB-BD31-4B8C-83A1-F6EECF244321}">
                <p14:modId xmlns:p14="http://schemas.microsoft.com/office/powerpoint/2010/main" val="2189955987"/>
              </p:ext>
            </p:extLst>
          </p:nvPr>
        </p:nvGraphicFramePr>
        <p:xfrm>
          <a:off x="548640" y="1502229"/>
          <a:ext cx="7924800" cy="4372433"/>
        </p:xfrm>
        <a:graphic>
          <a:graphicData uri="http://schemas.openxmlformats.org/drawingml/2006/table">
            <a:tbl>
              <a:tblPr firstRow="1" bandRow="1">
                <a:tableStyleId>{5C22544A-7EE6-4342-B048-85BDC9FD1C3A}</a:tableStyleId>
              </a:tblPr>
              <a:tblGrid>
                <a:gridCol w="2854430"/>
                <a:gridCol w="1389657"/>
                <a:gridCol w="3680713"/>
              </a:tblGrid>
              <a:tr h="581041">
                <a:tc>
                  <a:txBody>
                    <a:bodyPr/>
                    <a:lstStyle/>
                    <a:p>
                      <a:pPr algn="ctr"/>
                      <a:r>
                        <a:rPr lang="en-US" dirty="0" smtClean="0"/>
                        <a:t>Objective</a:t>
                      </a:r>
                      <a:endParaRPr lang="en-US" dirty="0"/>
                    </a:p>
                  </a:txBody>
                  <a:tcPr anchor="ctr"/>
                </a:tc>
                <a:tc>
                  <a:txBody>
                    <a:bodyPr/>
                    <a:lstStyle/>
                    <a:p>
                      <a:pPr algn="ctr"/>
                      <a:r>
                        <a:rPr lang="en-US" dirty="0" smtClean="0"/>
                        <a:t>Existing Standards</a:t>
                      </a:r>
                      <a:endParaRPr lang="en-US" dirty="0"/>
                    </a:p>
                  </a:txBody>
                  <a:tcPr anchor="ctr"/>
                </a:tc>
                <a:tc>
                  <a:txBody>
                    <a:bodyPr/>
                    <a:lstStyle/>
                    <a:p>
                      <a:pPr algn="ctr"/>
                      <a:r>
                        <a:rPr lang="en-US" dirty="0" smtClean="0"/>
                        <a:t>What’s Missing?</a:t>
                      </a:r>
                      <a:endParaRPr lang="en-US" dirty="0"/>
                    </a:p>
                  </a:txBody>
                  <a:tcPr anchor="ctr"/>
                </a:tc>
              </a:tr>
              <a:tr h="8300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Software Integrity and Authenticity</a:t>
                      </a:r>
                    </a:p>
                    <a:p>
                      <a:endParaRPr lang="en-US" dirty="0"/>
                    </a:p>
                  </a:txBody>
                  <a:tcPr anchor="ctr"/>
                </a:tc>
                <a:tc>
                  <a:txBody>
                    <a:bodyPr/>
                    <a:lstStyle/>
                    <a:p>
                      <a:pPr algn="ctr"/>
                      <a:r>
                        <a:rPr lang="en-US" sz="1800" dirty="0" smtClean="0"/>
                        <a:t>CIP-007 R2</a:t>
                      </a:r>
                    </a:p>
                    <a:p>
                      <a:pPr algn="ctr"/>
                      <a:r>
                        <a:rPr lang="en-US" sz="1800" dirty="0" smtClean="0"/>
                        <a:t>CIP-004 R3</a:t>
                      </a:r>
                    </a:p>
                    <a:p>
                      <a:pPr algn="ctr"/>
                      <a:endParaRPr lang="en-US" dirty="0"/>
                    </a:p>
                  </a:txBody>
                  <a:tcPr anchor="ctr"/>
                </a:tc>
                <a:tc>
                  <a:txBody>
                    <a:bodyPr/>
                    <a:lstStyle/>
                    <a:p>
                      <a:r>
                        <a:rPr lang="en-US" sz="1800" dirty="0" smtClean="0"/>
                        <a:t>Secure transmittal of patches</a:t>
                      </a:r>
                    </a:p>
                    <a:p>
                      <a:r>
                        <a:rPr lang="en-US" sz="1800" dirty="0" smtClean="0"/>
                        <a:t>Validate patch integrity</a:t>
                      </a:r>
                    </a:p>
                    <a:p>
                      <a:endParaRPr lang="en-US" dirty="0"/>
                    </a:p>
                  </a:txBody>
                  <a:tcPr anchor="ctr"/>
                </a:tc>
              </a:tr>
              <a:tr h="8300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Vendor Remote Access</a:t>
                      </a:r>
                    </a:p>
                    <a:p>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CIP-005 R2</a:t>
                      </a:r>
                    </a:p>
                    <a:p>
                      <a:pPr algn="ctr"/>
                      <a:endParaRPr lang="en-US" dirty="0"/>
                    </a:p>
                  </a:txBody>
                  <a:tcPr anchor="ctr"/>
                </a:tc>
                <a:tc>
                  <a:txBody>
                    <a:bodyPr/>
                    <a:lstStyle/>
                    <a:p>
                      <a:r>
                        <a:rPr lang="en-US" sz="1800" dirty="0" smtClean="0"/>
                        <a:t>Machine-to-machine logging</a:t>
                      </a:r>
                    </a:p>
                    <a:p>
                      <a:r>
                        <a:rPr lang="en-US" sz="1800" dirty="0" smtClean="0"/>
                        <a:t>Monitor/terminate sessions</a:t>
                      </a:r>
                    </a:p>
                    <a:p>
                      <a:endParaRPr lang="en-US" dirty="0"/>
                    </a:p>
                  </a:txBody>
                  <a:tcPr anchor="ctr"/>
                </a:tc>
              </a:tr>
              <a:tr h="8300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Information System Planning</a:t>
                      </a:r>
                    </a:p>
                    <a:p>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CIP-010</a:t>
                      </a:r>
                    </a:p>
                    <a:p>
                      <a:pPr algn="ct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Procurement controls</a:t>
                      </a:r>
                    </a:p>
                    <a:p>
                      <a:endParaRPr lang="en-US" dirty="0"/>
                    </a:p>
                  </a:txBody>
                  <a:tcPr anchor="ctr"/>
                </a:tc>
              </a:tr>
              <a:tr h="9891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Vendor Risk Management and Procurement Controls</a:t>
                      </a:r>
                    </a:p>
                    <a:p>
                      <a:endParaRPr lang="en-US" dirty="0"/>
                    </a:p>
                  </a:txBody>
                  <a:tcPr anchor="ctr"/>
                </a:tc>
                <a:tc>
                  <a:txBody>
                    <a:bodyPr/>
                    <a:lstStyle/>
                    <a:p>
                      <a:pPr algn="ctr"/>
                      <a:r>
                        <a:rPr lang="en-US" sz="3200" b="1" dirty="0" smtClean="0"/>
                        <a:t>?</a:t>
                      </a:r>
                      <a:endParaRPr lang="en-US" sz="32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Include security concepts in future contracts</a:t>
                      </a:r>
                    </a:p>
                    <a:p>
                      <a:endParaRPr lang="en-US" dirty="0"/>
                    </a:p>
                  </a:txBody>
                  <a:tcPr anchor="ctr"/>
                </a:tc>
              </a:tr>
            </a:tbl>
          </a:graphicData>
        </a:graphic>
      </p:graphicFrame>
    </p:spTree>
    <p:extLst>
      <p:ext uri="{BB962C8B-B14F-4D97-AF65-F5344CB8AC3E}">
        <p14:creationId xmlns:p14="http://schemas.microsoft.com/office/powerpoint/2010/main" val="1192819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2016-03</a:t>
            </a:r>
          </a:p>
        </p:txBody>
      </p:sp>
      <p:sp>
        <p:nvSpPr>
          <p:cNvPr id="3" name="Content Placeholder 2"/>
          <p:cNvSpPr>
            <a:spLocks noGrp="1"/>
          </p:cNvSpPr>
          <p:nvPr>
            <p:ph idx="1"/>
          </p:nvPr>
        </p:nvSpPr>
        <p:spPr/>
        <p:txBody>
          <a:bodyPr/>
          <a:lstStyle/>
          <a:p>
            <a:r>
              <a:rPr lang="en-US" dirty="0"/>
              <a:t>Standards Drafting Team – Southern Company, PJM, Georgia Transmission, Duke, IESO, SPP, SoCal Edison, Dominion, CPS, SRP, EKPC.</a:t>
            </a:r>
          </a:p>
          <a:p>
            <a:r>
              <a:rPr lang="en-US" dirty="0"/>
              <a:t>Standards Authorization Request – </a:t>
            </a:r>
            <a:r>
              <a:rPr lang="en-US" dirty="0" smtClean="0"/>
              <a:t>posted </a:t>
            </a:r>
            <a:r>
              <a:rPr lang="en-US" dirty="0"/>
              <a:t>10/20/2016-11/18/2016, accepted 12/14/2016</a:t>
            </a:r>
          </a:p>
          <a:p>
            <a:r>
              <a:rPr lang="en-US" dirty="0"/>
              <a:t>Technical Conference – 11/10/2016</a:t>
            </a:r>
          </a:p>
          <a:p>
            <a:r>
              <a:rPr lang="en-US" dirty="0"/>
              <a:t>First Draft of CIP-013-1 – posted 2/17/2017 - 3/6/2017, failed </a:t>
            </a:r>
            <a:r>
              <a:rPr lang="en-US" dirty="0" smtClean="0"/>
              <a:t>(&lt;11% of the stakeholders supported it)</a:t>
            </a:r>
            <a:endParaRPr lang="en-US" dirty="0"/>
          </a:p>
          <a:p>
            <a:endParaRPr lang="en-US" dirty="0"/>
          </a:p>
        </p:txBody>
      </p:sp>
      <p:sp>
        <p:nvSpPr>
          <p:cNvPr id="4" name="Slide Number Placeholder 3"/>
          <p:cNvSpPr>
            <a:spLocks noGrp="1"/>
          </p:cNvSpPr>
          <p:nvPr>
            <p:ph type="sldNum" sz="quarter" idx="4"/>
          </p:nvPr>
        </p:nvSpPr>
        <p:spPr/>
        <p:txBody>
          <a:bodyPr/>
          <a:lstStyle/>
          <a:p>
            <a:fld id="{A6D1340B-B320-4949-80C8-72CFFBD72CAA}" type="slidenum">
              <a:rPr lang="en-US" smtClean="0"/>
              <a:pPr/>
              <a:t>15</a:t>
            </a:fld>
            <a:endParaRPr lang="en-US" b="0" baseline="30000" dirty="0" smtClean="0"/>
          </a:p>
        </p:txBody>
      </p:sp>
      <p:grpSp>
        <p:nvGrpSpPr>
          <p:cNvPr id="6" name="Group 5"/>
          <p:cNvGrpSpPr/>
          <p:nvPr/>
        </p:nvGrpSpPr>
        <p:grpSpPr>
          <a:xfrm>
            <a:off x="6183086" y="533400"/>
            <a:ext cx="2743200" cy="1219200"/>
            <a:chOff x="5410200" y="1600200"/>
            <a:chExt cx="3200400" cy="1066800"/>
          </a:xfrm>
        </p:grpSpPr>
        <p:sp>
          <p:nvSpPr>
            <p:cNvPr id="7" name="Rectangle 6"/>
            <p:cNvSpPr/>
            <p:nvPr/>
          </p:nvSpPr>
          <p:spPr>
            <a:xfrm>
              <a:off x="5410200" y="1600200"/>
              <a:ext cx="3200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descr="C:\Users\jdejesus\Pictures\NERCLogo.png"/>
            <p:cNvPicPr>
              <a:picLocks noChangeAspect="1" noChangeArrowheads="1"/>
            </p:cNvPicPr>
            <p:nvPr/>
          </p:nvPicPr>
          <p:blipFill>
            <a:blip r:embed="rId3" cstate="print"/>
            <a:srcRect/>
            <a:stretch>
              <a:fillRect/>
            </a:stretch>
          </p:blipFill>
          <p:spPr bwMode="auto">
            <a:xfrm>
              <a:off x="5578475" y="1724025"/>
              <a:ext cx="2857500" cy="825500"/>
            </a:xfrm>
            <a:prstGeom prst="rect">
              <a:avLst/>
            </a:prstGeom>
            <a:noFill/>
          </p:spPr>
        </p:pic>
      </p:grpSp>
    </p:spTree>
    <p:extLst>
      <p:ext uri="{BB962C8B-B14F-4D97-AF65-F5344CB8AC3E}">
        <p14:creationId xmlns:p14="http://schemas.microsoft.com/office/powerpoint/2010/main" val="2552872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CIP-013-1: Comments on Draft 1</a:t>
            </a:r>
          </a:p>
        </p:txBody>
      </p:sp>
      <p:sp>
        <p:nvSpPr>
          <p:cNvPr id="3" name="Content Placeholder 2"/>
          <p:cNvSpPr>
            <a:spLocks noGrp="1"/>
          </p:cNvSpPr>
          <p:nvPr>
            <p:ph idx="1"/>
          </p:nvPr>
        </p:nvSpPr>
        <p:spPr/>
        <p:txBody>
          <a:bodyPr/>
          <a:lstStyle/>
          <a:p>
            <a:pPr marL="914400" lvl="1"/>
            <a:r>
              <a:rPr lang="en-US" dirty="0"/>
              <a:t>Applicability to existing vs. future contracts</a:t>
            </a:r>
          </a:p>
          <a:p>
            <a:pPr marL="914400" lvl="1"/>
            <a:r>
              <a:rPr lang="en-US" dirty="0"/>
              <a:t>Definition of “vendors”</a:t>
            </a:r>
          </a:p>
          <a:p>
            <a:pPr marL="914400" lvl="1"/>
            <a:r>
              <a:rPr lang="en-US" dirty="0"/>
              <a:t>Applicability to low impact BES Cyber Assets</a:t>
            </a:r>
          </a:p>
          <a:p>
            <a:pPr marL="914400" lvl="1"/>
            <a:r>
              <a:rPr lang="en-US" dirty="0"/>
              <a:t>Specificity of controls</a:t>
            </a:r>
          </a:p>
          <a:p>
            <a:pPr marL="914400" lvl="1"/>
            <a:r>
              <a:rPr lang="en-US" dirty="0"/>
              <a:t>Applicability to access controls</a:t>
            </a:r>
          </a:p>
          <a:p>
            <a:pPr marL="914400" lvl="1"/>
            <a:r>
              <a:rPr lang="en-US" dirty="0"/>
              <a:t>Periodic reevaluation of risks</a:t>
            </a:r>
          </a:p>
          <a:p>
            <a:pPr marL="914400" lvl="1"/>
            <a:r>
              <a:rPr lang="en-US" dirty="0"/>
              <a:t>Overlap with existing standards</a:t>
            </a:r>
          </a:p>
        </p:txBody>
      </p:sp>
      <p:sp>
        <p:nvSpPr>
          <p:cNvPr id="4" name="Slide Number Placeholder 3"/>
          <p:cNvSpPr>
            <a:spLocks noGrp="1"/>
          </p:cNvSpPr>
          <p:nvPr>
            <p:ph type="sldNum" sz="quarter" idx="4"/>
          </p:nvPr>
        </p:nvSpPr>
        <p:spPr/>
        <p:txBody>
          <a:bodyPr/>
          <a:lstStyle/>
          <a:p>
            <a:fld id="{A6D1340B-B320-4949-80C8-72CFFBD72CAA}" type="slidenum">
              <a:rPr lang="en-US" smtClean="0"/>
              <a:pPr/>
              <a:t>16</a:t>
            </a:fld>
            <a:endParaRPr lang="en-US" b="0" baseline="30000" dirty="0" smtClean="0"/>
          </a:p>
        </p:txBody>
      </p:sp>
      <p:grpSp>
        <p:nvGrpSpPr>
          <p:cNvPr id="6" name="Group 5"/>
          <p:cNvGrpSpPr/>
          <p:nvPr/>
        </p:nvGrpSpPr>
        <p:grpSpPr>
          <a:xfrm>
            <a:off x="6183086" y="533400"/>
            <a:ext cx="2743200" cy="1219200"/>
            <a:chOff x="5410200" y="1600200"/>
            <a:chExt cx="3200400" cy="1066800"/>
          </a:xfrm>
        </p:grpSpPr>
        <p:sp>
          <p:nvSpPr>
            <p:cNvPr id="7" name="Rectangle 6"/>
            <p:cNvSpPr/>
            <p:nvPr/>
          </p:nvSpPr>
          <p:spPr>
            <a:xfrm>
              <a:off x="5410200" y="1600200"/>
              <a:ext cx="3200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descr="C:\Users\jdejesus\Pictures\NERCLogo.png"/>
            <p:cNvPicPr>
              <a:picLocks noChangeAspect="1" noChangeArrowheads="1"/>
            </p:cNvPicPr>
            <p:nvPr/>
          </p:nvPicPr>
          <p:blipFill>
            <a:blip r:embed="rId3" cstate="print"/>
            <a:srcRect/>
            <a:stretch>
              <a:fillRect/>
            </a:stretch>
          </p:blipFill>
          <p:spPr bwMode="auto">
            <a:xfrm>
              <a:off x="5578475" y="1724025"/>
              <a:ext cx="2857500" cy="825500"/>
            </a:xfrm>
            <a:prstGeom prst="rect">
              <a:avLst/>
            </a:prstGeom>
            <a:noFill/>
          </p:spPr>
        </p:pic>
      </p:grpSp>
    </p:spTree>
    <p:extLst>
      <p:ext uri="{BB962C8B-B14F-4D97-AF65-F5344CB8AC3E}">
        <p14:creationId xmlns:p14="http://schemas.microsoft.com/office/powerpoint/2010/main" val="3796982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CIP-013-1 Draft 2</a:t>
            </a:r>
          </a:p>
        </p:txBody>
      </p:sp>
      <p:sp>
        <p:nvSpPr>
          <p:cNvPr id="3" name="Content Placeholder 2"/>
          <p:cNvSpPr>
            <a:spLocks noGrp="1"/>
          </p:cNvSpPr>
          <p:nvPr>
            <p:ph idx="1"/>
          </p:nvPr>
        </p:nvSpPr>
        <p:spPr/>
        <p:txBody>
          <a:bodyPr/>
          <a:lstStyle/>
          <a:p>
            <a:pPr marL="0" indent="0">
              <a:lnSpc>
                <a:spcPct val="100000"/>
              </a:lnSpc>
              <a:spcBef>
                <a:spcPts val="0"/>
              </a:spcBef>
              <a:spcAft>
                <a:spcPts val="0"/>
              </a:spcAft>
              <a:buNone/>
            </a:pPr>
            <a:r>
              <a:rPr lang="en-US" dirty="0"/>
              <a:t>R1 – Develop documented supply chain cybersecurity risk management plan.</a:t>
            </a:r>
          </a:p>
          <a:p>
            <a:pPr marL="457200" lvl="1">
              <a:lnSpc>
                <a:spcPct val="100000"/>
              </a:lnSpc>
              <a:spcBef>
                <a:spcPts val="0"/>
              </a:spcBef>
              <a:spcAft>
                <a:spcPts val="0"/>
              </a:spcAft>
            </a:pPr>
            <a:r>
              <a:rPr lang="en-US" dirty="0"/>
              <a:t>Applies only to high and medium impact BES Cyber Systems and only to future contracts</a:t>
            </a:r>
          </a:p>
          <a:p>
            <a:pPr marL="457200" lvl="1">
              <a:lnSpc>
                <a:spcPct val="100000"/>
              </a:lnSpc>
              <a:spcBef>
                <a:spcPts val="0"/>
              </a:spcBef>
              <a:spcAft>
                <a:spcPts val="0"/>
              </a:spcAft>
            </a:pPr>
            <a:r>
              <a:rPr lang="en-US" dirty="0" smtClean="0"/>
              <a:t>Plan must address</a:t>
            </a:r>
            <a:endParaRPr lang="en-US" dirty="0"/>
          </a:p>
          <a:p>
            <a:pPr marL="914400" lvl="2">
              <a:lnSpc>
                <a:spcPct val="100000"/>
              </a:lnSpc>
              <a:spcBef>
                <a:spcPts val="0"/>
              </a:spcBef>
              <a:spcAft>
                <a:spcPts val="0"/>
              </a:spcAft>
            </a:pPr>
            <a:r>
              <a:rPr lang="en-US" dirty="0"/>
              <a:t>Cybersecurity risk during procurement and deployment of vendor products and services</a:t>
            </a:r>
          </a:p>
          <a:p>
            <a:pPr marL="914400" lvl="2">
              <a:lnSpc>
                <a:spcPct val="100000"/>
              </a:lnSpc>
              <a:spcBef>
                <a:spcPts val="0"/>
              </a:spcBef>
              <a:spcAft>
                <a:spcPts val="0"/>
              </a:spcAft>
            </a:pPr>
            <a:r>
              <a:rPr lang="en-US" dirty="0"/>
              <a:t>Notice and coordination of response to incidents and known vulnerabilities</a:t>
            </a:r>
          </a:p>
          <a:p>
            <a:pPr marL="914400" lvl="2">
              <a:lnSpc>
                <a:spcPct val="100000"/>
              </a:lnSpc>
              <a:spcBef>
                <a:spcPts val="0"/>
              </a:spcBef>
              <a:spcAft>
                <a:spcPts val="0"/>
              </a:spcAft>
            </a:pPr>
            <a:r>
              <a:rPr lang="en-US" dirty="0"/>
              <a:t>Coordinate remote and onsite access</a:t>
            </a:r>
          </a:p>
          <a:p>
            <a:pPr marL="548640" lvl="1" indent="0">
              <a:buNone/>
            </a:pPr>
            <a:endParaRPr lang="en-US" dirty="0"/>
          </a:p>
        </p:txBody>
      </p:sp>
      <p:sp>
        <p:nvSpPr>
          <p:cNvPr id="4" name="Slide Number Placeholder 3"/>
          <p:cNvSpPr>
            <a:spLocks noGrp="1"/>
          </p:cNvSpPr>
          <p:nvPr>
            <p:ph type="sldNum" sz="quarter" idx="4"/>
          </p:nvPr>
        </p:nvSpPr>
        <p:spPr/>
        <p:txBody>
          <a:bodyPr/>
          <a:lstStyle/>
          <a:p>
            <a:fld id="{A6D1340B-B320-4949-80C8-72CFFBD72CAA}" type="slidenum">
              <a:rPr lang="en-US" smtClean="0"/>
              <a:pPr/>
              <a:t>17</a:t>
            </a:fld>
            <a:endParaRPr lang="en-US" b="0" baseline="30000" dirty="0" smtClean="0"/>
          </a:p>
        </p:txBody>
      </p:sp>
      <p:grpSp>
        <p:nvGrpSpPr>
          <p:cNvPr id="6" name="Group 5"/>
          <p:cNvGrpSpPr/>
          <p:nvPr/>
        </p:nvGrpSpPr>
        <p:grpSpPr>
          <a:xfrm>
            <a:off x="6183086" y="533400"/>
            <a:ext cx="2743200" cy="1219200"/>
            <a:chOff x="5410200" y="1600200"/>
            <a:chExt cx="3200400" cy="1066800"/>
          </a:xfrm>
        </p:grpSpPr>
        <p:sp>
          <p:nvSpPr>
            <p:cNvPr id="7" name="Rectangle 6"/>
            <p:cNvSpPr/>
            <p:nvPr/>
          </p:nvSpPr>
          <p:spPr>
            <a:xfrm>
              <a:off x="5410200" y="1600200"/>
              <a:ext cx="3200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descr="C:\Users\jdejesus\Pictures\NERCLogo.png"/>
            <p:cNvPicPr>
              <a:picLocks noChangeAspect="1" noChangeArrowheads="1"/>
            </p:cNvPicPr>
            <p:nvPr/>
          </p:nvPicPr>
          <p:blipFill>
            <a:blip r:embed="rId3" cstate="print"/>
            <a:srcRect/>
            <a:stretch>
              <a:fillRect/>
            </a:stretch>
          </p:blipFill>
          <p:spPr bwMode="auto">
            <a:xfrm>
              <a:off x="5578475" y="1724025"/>
              <a:ext cx="2857500" cy="825500"/>
            </a:xfrm>
            <a:prstGeom prst="rect">
              <a:avLst/>
            </a:prstGeom>
            <a:noFill/>
          </p:spPr>
        </p:pic>
      </p:grpSp>
    </p:spTree>
    <p:extLst>
      <p:ext uri="{BB962C8B-B14F-4D97-AF65-F5344CB8AC3E}">
        <p14:creationId xmlns:p14="http://schemas.microsoft.com/office/powerpoint/2010/main" val="1427971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CIP-013-1 Draft 2</a:t>
            </a:r>
          </a:p>
        </p:txBody>
      </p:sp>
      <p:sp>
        <p:nvSpPr>
          <p:cNvPr id="3" name="Content Placeholder 2"/>
          <p:cNvSpPr>
            <a:spLocks noGrp="1"/>
          </p:cNvSpPr>
          <p:nvPr>
            <p:ph idx="1"/>
          </p:nvPr>
        </p:nvSpPr>
        <p:spPr/>
        <p:txBody>
          <a:bodyPr/>
          <a:lstStyle/>
          <a:p>
            <a:pPr marL="0" indent="0">
              <a:lnSpc>
                <a:spcPct val="100000"/>
              </a:lnSpc>
              <a:spcBef>
                <a:spcPts val="0"/>
              </a:spcBef>
              <a:spcAft>
                <a:spcPts val="0"/>
              </a:spcAft>
              <a:buNone/>
            </a:pPr>
            <a:r>
              <a:rPr lang="en-US" dirty="0"/>
              <a:t>R2 – Implement supply chain cybersecurity risk management plan.</a:t>
            </a:r>
          </a:p>
          <a:p>
            <a:pPr lvl="1">
              <a:lnSpc>
                <a:spcPct val="100000"/>
              </a:lnSpc>
              <a:spcBef>
                <a:spcPts val="0"/>
              </a:spcBef>
              <a:spcAft>
                <a:spcPts val="0"/>
              </a:spcAft>
            </a:pPr>
            <a:r>
              <a:rPr lang="en-US" dirty="0"/>
              <a:t>No need to abrogate or renegotiate existing agreements</a:t>
            </a:r>
          </a:p>
          <a:p>
            <a:pPr lvl="1">
              <a:lnSpc>
                <a:spcPct val="100000"/>
              </a:lnSpc>
              <a:spcBef>
                <a:spcPts val="0"/>
              </a:spcBef>
              <a:spcAft>
                <a:spcPts val="0"/>
              </a:spcAft>
            </a:pPr>
            <a:r>
              <a:rPr lang="en-US" dirty="0"/>
              <a:t>Scope does not include substantive compliance with contract terms</a:t>
            </a:r>
          </a:p>
          <a:p>
            <a:pPr lvl="1">
              <a:lnSpc>
                <a:spcPct val="100000"/>
              </a:lnSpc>
              <a:spcBef>
                <a:spcPts val="0"/>
              </a:spcBef>
              <a:spcAft>
                <a:spcPts val="0"/>
              </a:spcAft>
            </a:pPr>
            <a:endParaRPr lang="en-US" dirty="0"/>
          </a:p>
          <a:p>
            <a:pPr marL="0" indent="0">
              <a:lnSpc>
                <a:spcPct val="100000"/>
              </a:lnSpc>
              <a:spcBef>
                <a:spcPts val="0"/>
              </a:spcBef>
              <a:spcAft>
                <a:spcPts val="0"/>
              </a:spcAft>
              <a:buNone/>
            </a:pPr>
            <a:r>
              <a:rPr lang="en-US" dirty="0"/>
              <a:t>R3 – CIP Senior Manager approval of plan every 15 calendar months</a:t>
            </a:r>
          </a:p>
          <a:p>
            <a:pPr marL="0" indent="0">
              <a:lnSpc>
                <a:spcPct val="100000"/>
              </a:lnSpc>
              <a:spcBef>
                <a:spcPts val="0"/>
              </a:spcBef>
              <a:spcAft>
                <a:spcPts val="0"/>
              </a:spcAft>
              <a:buNone/>
            </a:pPr>
            <a:endParaRPr lang="en-US" dirty="0"/>
          </a:p>
          <a:p>
            <a:pPr marL="0" indent="0" algn="ctr">
              <a:lnSpc>
                <a:spcPct val="100000"/>
              </a:lnSpc>
              <a:spcBef>
                <a:spcPts val="0"/>
              </a:spcBef>
              <a:spcAft>
                <a:spcPts val="0"/>
              </a:spcAft>
              <a:buNone/>
            </a:pPr>
            <a:r>
              <a:rPr lang="en-US" dirty="0" smtClean="0"/>
              <a:t>*  *  *  *  *</a:t>
            </a:r>
          </a:p>
          <a:p>
            <a:pPr marL="0" indent="0">
              <a:lnSpc>
                <a:spcPct val="100000"/>
              </a:lnSpc>
              <a:spcBef>
                <a:spcPts val="0"/>
              </a:spcBef>
              <a:spcAft>
                <a:spcPts val="0"/>
              </a:spcAft>
              <a:buNone/>
            </a:pPr>
            <a:endParaRPr lang="en-US" dirty="0" smtClean="0"/>
          </a:p>
          <a:p>
            <a:pPr marL="0" indent="0">
              <a:lnSpc>
                <a:spcPct val="100000"/>
              </a:lnSpc>
              <a:spcBef>
                <a:spcPts val="0"/>
              </a:spcBef>
              <a:spcAft>
                <a:spcPts val="0"/>
              </a:spcAft>
              <a:buNone/>
            </a:pPr>
            <a:r>
              <a:rPr lang="en-US" dirty="0" smtClean="0"/>
              <a:t>NOTE</a:t>
            </a:r>
            <a:r>
              <a:rPr lang="en-US" dirty="0"/>
              <a:t>: Other provisions </a:t>
            </a:r>
            <a:r>
              <a:rPr lang="en-US" dirty="0" smtClean="0"/>
              <a:t>in </a:t>
            </a:r>
            <a:r>
              <a:rPr lang="en-US" dirty="0"/>
              <a:t>Draft 1 dealing with  software integrity and authenticity and with vendor initiated remote access (either user initiated or machine-to-machine) were deleted because those issues will be addressed in other standards.</a:t>
            </a:r>
          </a:p>
          <a:p>
            <a:pPr marL="0" lvl="1" indent="0">
              <a:lnSpc>
                <a:spcPct val="100000"/>
              </a:lnSpc>
              <a:spcBef>
                <a:spcPts val="0"/>
              </a:spcBef>
              <a:spcAft>
                <a:spcPts val="0"/>
              </a:spcAft>
              <a:buNone/>
            </a:pPr>
            <a:endParaRPr lang="en-US" dirty="0"/>
          </a:p>
          <a:p>
            <a:pPr marL="0" lvl="1" indent="0">
              <a:lnSpc>
                <a:spcPct val="100000"/>
              </a:lnSpc>
              <a:spcBef>
                <a:spcPts val="0"/>
              </a:spcBef>
              <a:spcAft>
                <a:spcPts val="0"/>
              </a:spcAft>
              <a:buNone/>
            </a:pPr>
            <a:endParaRPr lang="en-US" dirty="0"/>
          </a:p>
          <a:p>
            <a:pPr lvl="1">
              <a:lnSpc>
                <a:spcPct val="100000"/>
              </a:lnSpc>
              <a:spcBef>
                <a:spcPts val="0"/>
              </a:spcBef>
              <a:spcAft>
                <a:spcPts val="0"/>
              </a:spcAft>
            </a:pPr>
            <a:endParaRPr lang="en-US" dirty="0"/>
          </a:p>
          <a:p>
            <a:pPr marL="0" indent="0">
              <a:lnSpc>
                <a:spcPct val="100000"/>
              </a:lnSpc>
              <a:spcBef>
                <a:spcPts val="0"/>
              </a:spcBef>
              <a:spcAft>
                <a:spcPts val="0"/>
              </a:spcAft>
              <a:buNone/>
            </a:pPr>
            <a:endParaRPr lang="en-US" dirty="0"/>
          </a:p>
          <a:p>
            <a:pPr marL="548640" lvl="1" indent="0">
              <a:buNone/>
            </a:pPr>
            <a:endParaRPr lang="en-US" dirty="0"/>
          </a:p>
        </p:txBody>
      </p:sp>
      <p:sp>
        <p:nvSpPr>
          <p:cNvPr id="4" name="Slide Number Placeholder 3"/>
          <p:cNvSpPr>
            <a:spLocks noGrp="1"/>
          </p:cNvSpPr>
          <p:nvPr>
            <p:ph type="sldNum" sz="quarter" idx="4"/>
          </p:nvPr>
        </p:nvSpPr>
        <p:spPr/>
        <p:txBody>
          <a:bodyPr/>
          <a:lstStyle/>
          <a:p>
            <a:fld id="{A6D1340B-B320-4949-80C8-72CFFBD72CAA}" type="slidenum">
              <a:rPr lang="en-US" smtClean="0"/>
              <a:pPr/>
              <a:t>18</a:t>
            </a:fld>
            <a:endParaRPr lang="en-US" b="0" baseline="30000" dirty="0" smtClean="0"/>
          </a:p>
        </p:txBody>
      </p:sp>
      <p:grpSp>
        <p:nvGrpSpPr>
          <p:cNvPr id="6" name="Group 5"/>
          <p:cNvGrpSpPr/>
          <p:nvPr/>
        </p:nvGrpSpPr>
        <p:grpSpPr>
          <a:xfrm>
            <a:off x="6183086" y="533400"/>
            <a:ext cx="2743200" cy="1219200"/>
            <a:chOff x="5410200" y="1600200"/>
            <a:chExt cx="3200400" cy="1066800"/>
          </a:xfrm>
        </p:grpSpPr>
        <p:sp>
          <p:nvSpPr>
            <p:cNvPr id="7" name="Rectangle 6"/>
            <p:cNvSpPr/>
            <p:nvPr/>
          </p:nvSpPr>
          <p:spPr>
            <a:xfrm>
              <a:off x="5410200" y="1600200"/>
              <a:ext cx="3200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descr="C:\Users\jdejesus\Pictures\NERCLogo.png"/>
            <p:cNvPicPr>
              <a:picLocks noChangeAspect="1" noChangeArrowheads="1"/>
            </p:cNvPicPr>
            <p:nvPr/>
          </p:nvPicPr>
          <p:blipFill>
            <a:blip r:embed="rId3" cstate="print"/>
            <a:srcRect/>
            <a:stretch>
              <a:fillRect/>
            </a:stretch>
          </p:blipFill>
          <p:spPr bwMode="auto">
            <a:xfrm>
              <a:off x="5578475" y="1724025"/>
              <a:ext cx="2857500" cy="825500"/>
            </a:xfrm>
            <a:prstGeom prst="rect">
              <a:avLst/>
            </a:prstGeom>
            <a:noFill/>
          </p:spPr>
        </p:pic>
      </p:grpSp>
    </p:spTree>
    <p:extLst>
      <p:ext uri="{BB962C8B-B14F-4D97-AF65-F5344CB8AC3E}">
        <p14:creationId xmlns:p14="http://schemas.microsoft.com/office/powerpoint/2010/main" val="788026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for CIP-013-1</a:t>
            </a:r>
            <a:endParaRPr lang="en-US" dirty="0"/>
          </a:p>
        </p:txBody>
      </p:sp>
      <p:sp>
        <p:nvSpPr>
          <p:cNvPr id="3" name="Content Placeholder 2"/>
          <p:cNvSpPr>
            <a:spLocks noGrp="1"/>
          </p:cNvSpPr>
          <p:nvPr>
            <p:ph idx="1"/>
          </p:nvPr>
        </p:nvSpPr>
        <p:spPr/>
        <p:txBody>
          <a:bodyPr/>
          <a:lstStyle/>
          <a:p>
            <a:pPr lvl="1">
              <a:lnSpc>
                <a:spcPct val="100000"/>
              </a:lnSpc>
              <a:spcBef>
                <a:spcPts val="0"/>
              </a:spcBef>
              <a:spcAft>
                <a:spcPts val="0"/>
              </a:spcAft>
            </a:pPr>
            <a:r>
              <a:rPr lang="en-US" dirty="0" smtClean="0"/>
              <a:t>Draft 2 has not yet been posted, but it is expected to be posted for a 45-day ballot and comment period from 4/30/2017 to 6/13/2017</a:t>
            </a:r>
          </a:p>
          <a:p>
            <a:pPr lvl="1">
              <a:lnSpc>
                <a:spcPct val="100000"/>
              </a:lnSpc>
              <a:spcBef>
                <a:spcPts val="0"/>
              </a:spcBef>
              <a:spcAft>
                <a:spcPts val="0"/>
              </a:spcAft>
            </a:pPr>
            <a:endParaRPr lang="en-US" dirty="0"/>
          </a:p>
          <a:p>
            <a:pPr lvl="1">
              <a:lnSpc>
                <a:spcPct val="100000"/>
              </a:lnSpc>
              <a:spcBef>
                <a:spcPts val="0"/>
              </a:spcBef>
              <a:spcAft>
                <a:spcPts val="0"/>
              </a:spcAft>
            </a:pPr>
            <a:r>
              <a:rPr lang="en-US" dirty="0" smtClean="0"/>
              <a:t>A final ballot will be conducted 6/21-30/2017</a:t>
            </a:r>
          </a:p>
          <a:p>
            <a:pPr lvl="1">
              <a:lnSpc>
                <a:spcPct val="100000"/>
              </a:lnSpc>
              <a:spcBef>
                <a:spcPts val="0"/>
              </a:spcBef>
              <a:spcAft>
                <a:spcPts val="0"/>
              </a:spcAft>
            </a:pPr>
            <a:endParaRPr lang="en-US" dirty="0" smtClean="0"/>
          </a:p>
          <a:p>
            <a:pPr lvl="1">
              <a:lnSpc>
                <a:spcPct val="100000"/>
              </a:lnSpc>
              <a:spcBef>
                <a:spcPts val="0"/>
              </a:spcBef>
              <a:spcAft>
                <a:spcPts val="0"/>
              </a:spcAft>
            </a:pPr>
            <a:r>
              <a:rPr lang="en-US" dirty="0" smtClean="0"/>
              <a:t>Presentation to NERC Board of Trustees by 8/11/2017</a:t>
            </a:r>
          </a:p>
          <a:p>
            <a:pPr lvl="1">
              <a:lnSpc>
                <a:spcPct val="100000"/>
              </a:lnSpc>
              <a:spcBef>
                <a:spcPts val="0"/>
              </a:spcBef>
              <a:spcAft>
                <a:spcPts val="0"/>
              </a:spcAft>
            </a:pPr>
            <a:endParaRPr lang="en-US" dirty="0"/>
          </a:p>
          <a:p>
            <a:pPr lvl="1">
              <a:lnSpc>
                <a:spcPct val="100000"/>
              </a:lnSpc>
              <a:spcBef>
                <a:spcPts val="0"/>
              </a:spcBef>
              <a:spcAft>
                <a:spcPts val="0"/>
              </a:spcAft>
            </a:pPr>
            <a:r>
              <a:rPr lang="en-US" dirty="0" smtClean="0"/>
              <a:t>Filing with FERC by 9/27/2017</a:t>
            </a:r>
            <a:endParaRPr lang="en-US" dirty="0"/>
          </a:p>
          <a:p>
            <a:pPr marL="0" lvl="1" indent="0">
              <a:lnSpc>
                <a:spcPct val="100000"/>
              </a:lnSpc>
              <a:spcBef>
                <a:spcPts val="0"/>
              </a:spcBef>
              <a:spcAft>
                <a:spcPts val="0"/>
              </a:spcAft>
              <a:buNone/>
            </a:pPr>
            <a:endParaRPr lang="en-US" dirty="0"/>
          </a:p>
          <a:p>
            <a:pPr lvl="1">
              <a:lnSpc>
                <a:spcPct val="100000"/>
              </a:lnSpc>
              <a:spcBef>
                <a:spcPts val="0"/>
              </a:spcBef>
              <a:spcAft>
                <a:spcPts val="0"/>
              </a:spcAft>
            </a:pPr>
            <a:endParaRPr lang="en-US" dirty="0"/>
          </a:p>
          <a:p>
            <a:pPr marL="0" indent="0">
              <a:lnSpc>
                <a:spcPct val="100000"/>
              </a:lnSpc>
              <a:spcBef>
                <a:spcPts val="0"/>
              </a:spcBef>
              <a:spcAft>
                <a:spcPts val="0"/>
              </a:spcAft>
              <a:buNone/>
            </a:pPr>
            <a:endParaRPr lang="en-US" dirty="0"/>
          </a:p>
          <a:p>
            <a:pPr marL="548640" lvl="1" indent="0">
              <a:buNone/>
            </a:pPr>
            <a:endParaRPr lang="en-US" dirty="0"/>
          </a:p>
        </p:txBody>
      </p:sp>
      <p:sp>
        <p:nvSpPr>
          <p:cNvPr id="4" name="Slide Number Placeholder 3"/>
          <p:cNvSpPr>
            <a:spLocks noGrp="1"/>
          </p:cNvSpPr>
          <p:nvPr>
            <p:ph type="sldNum" sz="quarter" idx="4"/>
          </p:nvPr>
        </p:nvSpPr>
        <p:spPr/>
        <p:txBody>
          <a:bodyPr/>
          <a:lstStyle/>
          <a:p>
            <a:fld id="{A6D1340B-B320-4949-80C8-72CFFBD72CAA}" type="slidenum">
              <a:rPr lang="en-US" smtClean="0"/>
              <a:pPr/>
              <a:t>19</a:t>
            </a:fld>
            <a:endParaRPr lang="en-US" b="0" baseline="30000" dirty="0" smtClean="0"/>
          </a:p>
        </p:txBody>
      </p:sp>
      <p:grpSp>
        <p:nvGrpSpPr>
          <p:cNvPr id="6" name="Group 5"/>
          <p:cNvGrpSpPr/>
          <p:nvPr/>
        </p:nvGrpSpPr>
        <p:grpSpPr>
          <a:xfrm>
            <a:off x="6183086" y="533400"/>
            <a:ext cx="2743200" cy="1219200"/>
            <a:chOff x="5410200" y="1600200"/>
            <a:chExt cx="3200400" cy="1066800"/>
          </a:xfrm>
        </p:grpSpPr>
        <p:sp>
          <p:nvSpPr>
            <p:cNvPr id="7" name="Rectangle 6"/>
            <p:cNvSpPr/>
            <p:nvPr/>
          </p:nvSpPr>
          <p:spPr>
            <a:xfrm>
              <a:off x="5410200" y="1600200"/>
              <a:ext cx="3200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descr="C:\Users\jdejesus\Pictures\NERCLogo.png"/>
            <p:cNvPicPr>
              <a:picLocks noChangeAspect="1" noChangeArrowheads="1"/>
            </p:cNvPicPr>
            <p:nvPr/>
          </p:nvPicPr>
          <p:blipFill>
            <a:blip r:embed="rId3" cstate="print"/>
            <a:srcRect/>
            <a:stretch>
              <a:fillRect/>
            </a:stretch>
          </p:blipFill>
          <p:spPr bwMode="auto">
            <a:xfrm>
              <a:off x="5578475" y="1724025"/>
              <a:ext cx="2857500" cy="825500"/>
            </a:xfrm>
            <a:prstGeom prst="rect">
              <a:avLst/>
            </a:prstGeom>
            <a:noFill/>
          </p:spPr>
        </p:pic>
      </p:grpSp>
    </p:spTree>
    <p:extLst>
      <p:ext uri="{BB962C8B-B14F-4D97-AF65-F5344CB8AC3E}">
        <p14:creationId xmlns:p14="http://schemas.microsoft.com/office/powerpoint/2010/main" val="1245980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609600"/>
            <a:ext cx="7772400" cy="2743200"/>
          </a:xfrm>
        </p:spPr>
        <p:txBody>
          <a:bodyPr/>
          <a:lstStyle/>
          <a:p>
            <a:pPr algn="l">
              <a:lnSpc>
                <a:spcPct val="150000"/>
              </a:lnSpc>
            </a:pPr>
            <a:r>
              <a:rPr lang="en-US" sz="2000" i="1" dirty="0" smtClean="0"/>
              <a:t>“ACEC has </a:t>
            </a:r>
            <a:r>
              <a:rPr lang="en-US" sz="2000" i="1" dirty="0"/>
              <a:t>met the standards and requirements of the Registered Continuing Education </a:t>
            </a:r>
            <a:r>
              <a:rPr lang="en-US" sz="2000" i="1" dirty="0" smtClean="0"/>
              <a:t>Program</a:t>
            </a:r>
            <a:r>
              <a:rPr lang="en-US" sz="2000" i="1" dirty="0"/>
              <a:t>. Credit earned on completion of this program will be reported to </a:t>
            </a:r>
            <a:r>
              <a:rPr lang="en-US" sz="2000" i="1" dirty="0" smtClean="0"/>
              <a:t>RCEP at RCEP.net. </a:t>
            </a:r>
            <a:r>
              <a:rPr lang="en-US" sz="2000" i="1" dirty="0"/>
              <a:t>A certificate of completion will be issued to each participant. As such, it does not include content that may be deemed or construed to be an approval or endorsement </a:t>
            </a:r>
            <a:r>
              <a:rPr lang="en-US" sz="2000" i="1" dirty="0" smtClean="0"/>
              <a:t>by the RCEP.”</a:t>
            </a:r>
            <a:endParaRPr lang="en-US" sz="2000" i="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419600"/>
            <a:ext cx="279077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016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Cybersecurity Framework</a:t>
            </a:r>
            <a:endParaRPr lang="en-US" dirty="0"/>
          </a:p>
        </p:txBody>
      </p:sp>
      <p:sp>
        <p:nvSpPr>
          <p:cNvPr id="4" name="Slide Number Placeholder 3"/>
          <p:cNvSpPr>
            <a:spLocks noGrp="1"/>
          </p:cNvSpPr>
          <p:nvPr>
            <p:ph type="sldNum" sz="quarter" idx="4"/>
          </p:nvPr>
        </p:nvSpPr>
        <p:spPr/>
        <p:txBody>
          <a:bodyPr/>
          <a:lstStyle/>
          <a:p>
            <a:fld id="{A6D1340B-B320-4949-80C8-72CFFBD72CAA}" type="slidenum">
              <a:rPr lang="en-US" smtClean="0"/>
              <a:pPr/>
              <a:t>20</a:t>
            </a:fld>
            <a:endParaRPr lang="en-US" b="0" baseline="30000" dirty="0" smtClean="0"/>
          </a:p>
        </p:txBody>
      </p:sp>
      <p:pic>
        <p:nvPicPr>
          <p:cNvPr id="1027" name="Picture 3" descr="C:\Users\jdejesus\Desktop\logo-2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1971" y="2958193"/>
            <a:ext cx="5505450"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760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NIST get involved?</a:t>
            </a:r>
            <a:endParaRPr lang="en-US" dirty="0"/>
          </a:p>
        </p:txBody>
      </p:sp>
      <p:sp>
        <p:nvSpPr>
          <p:cNvPr id="3" name="Content Placeholder 2"/>
          <p:cNvSpPr>
            <a:spLocks noGrp="1"/>
          </p:cNvSpPr>
          <p:nvPr>
            <p:ph idx="1"/>
          </p:nvPr>
        </p:nvSpPr>
        <p:spPr/>
        <p:txBody>
          <a:bodyPr/>
          <a:lstStyle/>
          <a:p>
            <a:pPr marL="0" indent="0">
              <a:lnSpc>
                <a:spcPct val="100000"/>
              </a:lnSpc>
              <a:spcBef>
                <a:spcPts val="0"/>
              </a:spcBef>
              <a:buNone/>
            </a:pPr>
            <a:r>
              <a:rPr lang="en-US" dirty="0" smtClean="0"/>
              <a:t>Executive Order 13636: Improving Critical Infrastructure Cybersecurity (2/12/2013)</a:t>
            </a:r>
          </a:p>
          <a:p>
            <a:pPr>
              <a:lnSpc>
                <a:spcPct val="100000"/>
              </a:lnSpc>
              <a:spcBef>
                <a:spcPts val="0"/>
              </a:spcBef>
            </a:pPr>
            <a:r>
              <a:rPr lang="en-US" dirty="0" smtClean="0"/>
              <a:t>Sharing of cybersecurity threat information</a:t>
            </a:r>
          </a:p>
          <a:p>
            <a:pPr>
              <a:lnSpc>
                <a:spcPct val="100000"/>
              </a:lnSpc>
              <a:spcBef>
                <a:spcPts val="0"/>
              </a:spcBef>
              <a:spcAft>
                <a:spcPts val="0"/>
              </a:spcAft>
            </a:pPr>
            <a:r>
              <a:rPr lang="en-US" dirty="0" smtClean="0"/>
              <a:t>NIST is tasked with development of a Cybersecurity Framework</a:t>
            </a:r>
          </a:p>
          <a:p>
            <a:pPr marL="914400" lvl="1">
              <a:lnSpc>
                <a:spcPct val="100000"/>
              </a:lnSpc>
              <a:spcBef>
                <a:spcPts val="0"/>
              </a:spcBef>
              <a:spcAft>
                <a:spcPts val="0"/>
              </a:spcAft>
            </a:pPr>
            <a:r>
              <a:rPr lang="en-US" dirty="0" smtClean="0"/>
              <a:t>Collaboration with government and industry stakeholders</a:t>
            </a:r>
          </a:p>
          <a:p>
            <a:pPr marL="914400" lvl="1">
              <a:lnSpc>
                <a:spcPct val="100000"/>
              </a:lnSpc>
              <a:spcBef>
                <a:spcPts val="0"/>
              </a:spcBef>
              <a:spcAft>
                <a:spcPts val="0"/>
              </a:spcAft>
            </a:pPr>
            <a:r>
              <a:rPr lang="en-US" dirty="0" smtClean="0"/>
              <a:t>Voluntary</a:t>
            </a:r>
          </a:p>
          <a:p>
            <a:pPr marL="914400" lvl="1">
              <a:lnSpc>
                <a:spcPct val="100000"/>
              </a:lnSpc>
              <a:spcBef>
                <a:spcPts val="0"/>
              </a:spcBef>
            </a:pPr>
            <a:r>
              <a:rPr lang="en-US" dirty="0"/>
              <a:t>G</a:t>
            </a:r>
            <a:r>
              <a:rPr lang="en-US" dirty="0" smtClean="0"/>
              <a:t>oes </a:t>
            </a:r>
            <a:r>
              <a:rPr lang="en-US" dirty="0"/>
              <a:t>beyond electric </a:t>
            </a:r>
            <a:r>
              <a:rPr lang="en-US" dirty="0" smtClean="0"/>
              <a:t>industry</a:t>
            </a:r>
          </a:p>
          <a:p>
            <a:pPr>
              <a:lnSpc>
                <a:spcPct val="100000"/>
              </a:lnSpc>
              <a:spcBef>
                <a:spcPts val="0"/>
              </a:spcBef>
            </a:pPr>
            <a:r>
              <a:rPr lang="en-US" dirty="0" smtClean="0"/>
              <a:t>Version 1.0 was published on February 12, 2014</a:t>
            </a:r>
          </a:p>
          <a:p>
            <a:pPr>
              <a:lnSpc>
                <a:spcPct val="100000"/>
              </a:lnSpc>
              <a:spcBef>
                <a:spcPts val="0"/>
              </a:spcBef>
            </a:pPr>
            <a:r>
              <a:rPr lang="en-US" dirty="0" smtClean="0"/>
              <a:t>NIST received legislative authority to continue updating the Framework under the Cybersecurity Enhancement Act of 2014 (P.L. 113-274)</a:t>
            </a:r>
          </a:p>
          <a:p>
            <a:pPr lvl="1"/>
            <a:endParaRPr lang="en-US" dirty="0" smtClean="0"/>
          </a:p>
          <a:p>
            <a:pPr lvl="2"/>
            <a:endParaRPr lang="en-US" dirty="0"/>
          </a:p>
        </p:txBody>
      </p:sp>
      <p:sp>
        <p:nvSpPr>
          <p:cNvPr id="4" name="Slide Number Placeholder 3"/>
          <p:cNvSpPr>
            <a:spLocks noGrp="1"/>
          </p:cNvSpPr>
          <p:nvPr>
            <p:ph type="sldNum" sz="quarter" idx="4"/>
          </p:nvPr>
        </p:nvSpPr>
        <p:spPr/>
        <p:txBody>
          <a:bodyPr/>
          <a:lstStyle/>
          <a:p>
            <a:fld id="{A6D1340B-B320-4949-80C8-72CFFBD72CAA}" type="slidenum">
              <a:rPr lang="en-US" smtClean="0"/>
              <a:pPr/>
              <a:t>21</a:t>
            </a:fld>
            <a:endParaRPr lang="en-US" b="0" baseline="30000" dirty="0" smtClean="0"/>
          </a:p>
        </p:txBody>
      </p:sp>
      <p:pic>
        <p:nvPicPr>
          <p:cNvPr id="6" name="Picture 3" descr="C:\Users\jdejesus\Desktop\logo-2x.png"/>
          <p:cNvPicPr>
            <a:picLocks noChangeAspect="1" noChangeArrowheads="1"/>
          </p:cNvPicPr>
          <p:nvPr/>
        </p:nvPicPr>
        <p:blipFill rotWithShape="1">
          <a:blip r:embed="rId3">
            <a:extLst>
              <a:ext uri="{28A0092B-C50C-407E-A947-70E740481C1C}">
                <a14:useLocalDpi xmlns:a14="http://schemas.microsoft.com/office/drawing/2010/main" val="0"/>
              </a:ext>
            </a:extLst>
          </a:blip>
          <a:srcRect l="198" r="53732"/>
          <a:stretch/>
        </p:blipFill>
        <p:spPr bwMode="auto">
          <a:xfrm>
            <a:off x="6019800" y="762000"/>
            <a:ext cx="2536371"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925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 1.0</a:t>
            </a:r>
            <a:endParaRPr lang="en-US" dirty="0"/>
          </a:p>
        </p:txBody>
      </p:sp>
      <p:sp>
        <p:nvSpPr>
          <p:cNvPr id="3" name="Content Placeholder 2"/>
          <p:cNvSpPr>
            <a:spLocks noGrp="1"/>
          </p:cNvSpPr>
          <p:nvPr>
            <p:ph idx="1"/>
          </p:nvPr>
        </p:nvSpPr>
        <p:spPr/>
        <p:txBody>
          <a:bodyPr/>
          <a:lstStyle/>
          <a:p>
            <a:r>
              <a:rPr lang="en-US" dirty="0" smtClean="0"/>
              <a:t>Common taxonomy to describe cybersecurity posture, target state, and opportunities for improvement</a:t>
            </a:r>
          </a:p>
          <a:p>
            <a:pPr marL="731520" lvl="1"/>
            <a:r>
              <a:rPr lang="en-US" dirty="0" smtClean="0"/>
              <a:t>Core Functions– identify, protect, detect, respond, recover</a:t>
            </a:r>
          </a:p>
          <a:p>
            <a:pPr marL="731520" lvl="1"/>
            <a:r>
              <a:rPr lang="en-US" dirty="0" smtClean="0"/>
              <a:t>Tiers – partial, risk informed, repeatable, adaptive</a:t>
            </a:r>
          </a:p>
          <a:p>
            <a:pPr marL="731520" lvl="1"/>
            <a:r>
              <a:rPr lang="en-US" dirty="0" smtClean="0"/>
              <a:t>Profile – current, target</a:t>
            </a:r>
          </a:p>
          <a:p>
            <a:r>
              <a:rPr lang="en-US" dirty="0" smtClean="0"/>
              <a:t>A copy of the framework can </a:t>
            </a:r>
            <a:r>
              <a:rPr lang="en-US" dirty="0"/>
              <a:t>be found here: </a:t>
            </a:r>
            <a:r>
              <a:rPr lang="en-US" dirty="0">
                <a:hlinkClick r:id="rId3"/>
              </a:rPr>
              <a:t>https://</a:t>
            </a:r>
            <a:r>
              <a:rPr lang="en-US" dirty="0" smtClean="0">
                <a:hlinkClick r:id="rId3"/>
              </a:rPr>
              <a:t>www.nist.gov/cyberframework</a:t>
            </a:r>
            <a:r>
              <a:rPr lang="en-US" dirty="0" smtClean="0"/>
              <a:t> </a:t>
            </a:r>
          </a:p>
        </p:txBody>
      </p:sp>
      <p:sp>
        <p:nvSpPr>
          <p:cNvPr id="4" name="Slide Number Placeholder 3"/>
          <p:cNvSpPr>
            <a:spLocks noGrp="1"/>
          </p:cNvSpPr>
          <p:nvPr>
            <p:ph type="sldNum" sz="quarter" idx="4"/>
          </p:nvPr>
        </p:nvSpPr>
        <p:spPr/>
        <p:txBody>
          <a:bodyPr/>
          <a:lstStyle/>
          <a:p>
            <a:fld id="{A6D1340B-B320-4949-80C8-72CFFBD72CAA}" type="slidenum">
              <a:rPr lang="en-US" smtClean="0">
                <a:solidFill>
                  <a:prstClr val="white"/>
                </a:solidFill>
              </a:rPr>
              <a:pPr/>
              <a:t>22</a:t>
            </a:fld>
            <a:endParaRPr lang="en-US" b="0" baseline="30000" dirty="0" smtClean="0">
              <a:solidFill>
                <a:prstClr val="white"/>
              </a:solidFill>
            </a:endParaRPr>
          </a:p>
        </p:txBody>
      </p:sp>
      <p:pic>
        <p:nvPicPr>
          <p:cNvPr id="6" name="Picture 3" descr="C:\Users\jdejesus\Desktop\logo-2x.png"/>
          <p:cNvPicPr>
            <a:picLocks noChangeAspect="1" noChangeArrowheads="1"/>
          </p:cNvPicPr>
          <p:nvPr/>
        </p:nvPicPr>
        <p:blipFill rotWithShape="1">
          <a:blip r:embed="rId4">
            <a:extLst>
              <a:ext uri="{28A0092B-C50C-407E-A947-70E740481C1C}">
                <a14:useLocalDpi xmlns:a14="http://schemas.microsoft.com/office/drawing/2010/main" val="0"/>
              </a:ext>
            </a:extLst>
          </a:blip>
          <a:srcRect l="198" r="53732"/>
          <a:stretch/>
        </p:blipFill>
        <p:spPr bwMode="auto">
          <a:xfrm>
            <a:off x="6019800" y="762000"/>
            <a:ext cx="2536371"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754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updating</a:t>
            </a:r>
            <a:endParaRPr lang="en-US" dirty="0"/>
          </a:p>
        </p:txBody>
      </p:sp>
      <p:sp>
        <p:nvSpPr>
          <p:cNvPr id="3" name="Content Placeholder 2"/>
          <p:cNvSpPr>
            <a:spLocks noGrp="1"/>
          </p:cNvSpPr>
          <p:nvPr>
            <p:ph idx="1"/>
          </p:nvPr>
        </p:nvSpPr>
        <p:spPr/>
        <p:txBody>
          <a:bodyPr/>
          <a:lstStyle/>
          <a:p>
            <a:pPr lvl="1"/>
            <a:endParaRPr lang="en-US" dirty="0" smtClean="0"/>
          </a:p>
          <a:p>
            <a:pPr lvl="2"/>
            <a:endParaRPr lang="en-US" dirty="0"/>
          </a:p>
        </p:txBody>
      </p:sp>
      <p:sp>
        <p:nvSpPr>
          <p:cNvPr id="4" name="Slide Number Placeholder 3"/>
          <p:cNvSpPr>
            <a:spLocks noGrp="1"/>
          </p:cNvSpPr>
          <p:nvPr>
            <p:ph type="sldNum" sz="quarter" idx="4"/>
          </p:nvPr>
        </p:nvSpPr>
        <p:spPr/>
        <p:txBody>
          <a:bodyPr/>
          <a:lstStyle/>
          <a:p>
            <a:fld id="{A6D1340B-B320-4949-80C8-72CFFBD72CAA}" type="slidenum">
              <a:rPr lang="en-US" smtClean="0">
                <a:solidFill>
                  <a:prstClr val="white"/>
                </a:solidFill>
              </a:rPr>
              <a:pPr/>
              <a:t>23</a:t>
            </a:fld>
            <a:endParaRPr lang="en-US" b="0" baseline="30000" dirty="0" smtClean="0">
              <a:solidFill>
                <a:prstClr val="white"/>
              </a:solidFill>
            </a:endParaRPr>
          </a:p>
        </p:txBody>
      </p:sp>
      <p:pic>
        <p:nvPicPr>
          <p:cNvPr id="6" name="Picture 3" descr="C:\Users\jdejesus\Desktop\logo-2x.png"/>
          <p:cNvPicPr>
            <a:picLocks noChangeAspect="1" noChangeArrowheads="1"/>
          </p:cNvPicPr>
          <p:nvPr/>
        </p:nvPicPr>
        <p:blipFill rotWithShape="1">
          <a:blip r:embed="rId3">
            <a:extLst>
              <a:ext uri="{28A0092B-C50C-407E-A947-70E740481C1C}">
                <a14:useLocalDpi xmlns:a14="http://schemas.microsoft.com/office/drawing/2010/main" val="0"/>
              </a:ext>
            </a:extLst>
          </a:blip>
          <a:srcRect l="198" r="53732"/>
          <a:stretch/>
        </p:blipFill>
        <p:spPr bwMode="auto">
          <a:xfrm>
            <a:off x="6019800" y="762000"/>
            <a:ext cx="2536371" cy="7239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1981199"/>
            <a:ext cx="8229600" cy="3416320"/>
          </a:xfrm>
          <a:prstGeom prst="rect">
            <a:avLst/>
          </a:prstGeom>
        </p:spPr>
        <p:txBody>
          <a:bodyPr wrap="square">
            <a:spAutoFit/>
          </a:bodyPr>
          <a:lstStyle/>
          <a:p>
            <a:r>
              <a:rPr lang="en-US" b="1" dirty="0" smtClean="0"/>
              <a:t>NIST CYBER SECURITY FRAMEWORK FAQs</a:t>
            </a:r>
          </a:p>
          <a:p>
            <a:endParaRPr lang="en-US" b="1" dirty="0"/>
          </a:p>
          <a:p>
            <a:r>
              <a:rPr lang="en-US" b="1" dirty="0" smtClean="0"/>
              <a:t>51</a:t>
            </a:r>
            <a:r>
              <a:rPr lang="en-US" b="1" dirty="0"/>
              <a:t>. </a:t>
            </a:r>
            <a:r>
              <a:rPr lang="en-US" b="1" dirty="0">
                <a:hlinkClick r:id="rId4"/>
              </a:rPr>
              <a:t>What changes are included in the proposed revision?</a:t>
            </a:r>
            <a:r>
              <a:rPr lang="en-US" dirty="0"/>
              <a:t/>
            </a:r>
            <a:br>
              <a:rPr lang="en-US" dirty="0"/>
            </a:br>
            <a:r>
              <a:rPr lang="en-US" b="1" dirty="0"/>
              <a:t>A. </a:t>
            </a:r>
            <a:r>
              <a:rPr lang="en-US" dirty="0"/>
              <a:t>The draft revision (Version 1.1):</a:t>
            </a:r>
          </a:p>
          <a:p>
            <a:pPr marL="914400" indent="-457200">
              <a:buFont typeface="Arial" panose="020B0604020202020204" pitchFamily="34" charset="0"/>
              <a:buChar char="•"/>
            </a:pPr>
            <a:r>
              <a:rPr lang="en-US" dirty="0"/>
              <a:t>Clarifies use of Implementation Tiers and their relationship to Profiles,</a:t>
            </a:r>
          </a:p>
          <a:p>
            <a:pPr marL="914400" indent="-457200">
              <a:buFont typeface="Arial" panose="020B0604020202020204" pitchFamily="34" charset="0"/>
              <a:buChar char="•"/>
            </a:pPr>
            <a:r>
              <a:rPr lang="en-US" b="1" dirty="0"/>
              <a:t>Enhances guidance for applying the Framework for supply chain risk management</a:t>
            </a:r>
            <a:r>
              <a:rPr lang="en-US" dirty="0"/>
              <a:t>,</a:t>
            </a:r>
          </a:p>
          <a:p>
            <a:pPr marL="914400" indent="-457200">
              <a:buFont typeface="Arial" panose="020B0604020202020204" pitchFamily="34" charset="0"/>
              <a:buChar char="•"/>
            </a:pPr>
            <a:r>
              <a:rPr lang="en-US" dirty="0"/>
              <a:t>Provides guidance on metrics and measurements using the Framework,</a:t>
            </a:r>
          </a:p>
          <a:p>
            <a:pPr marL="914400" indent="-457200">
              <a:buFont typeface="Arial" panose="020B0604020202020204" pitchFamily="34" charset="0"/>
              <a:buChar char="•"/>
            </a:pPr>
            <a:r>
              <a:rPr lang="en-US" dirty="0"/>
              <a:t>Adds the concept of identity proofing and expands authorization, and</a:t>
            </a:r>
          </a:p>
          <a:p>
            <a:pPr marL="914400" indent="-457200">
              <a:buFont typeface="Arial" panose="020B0604020202020204" pitchFamily="34" charset="0"/>
              <a:buChar char="•"/>
            </a:pPr>
            <a:r>
              <a:rPr lang="en-US" dirty="0"/>
              <a:t>Updates FAQs to support understanding and use of Framework.</a:t>
            </a:r>
          </a:p>
          <a:p>
            <a:endParaRPr lang="en-US" dirty="0"/>
          </a:p>
        </p:txBody>
      </p:sp>
    </p:spTree>
    <p:extLst>
      <p:ext uri="{BB962C8B-B14F-4D97-AF65-F5344CB8AC3E}">
        <p14:creationId xmlns:p14="http://schemas.microsoft.com/office/powerpoint/2010/main" val="3801657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4876800" cy="1295400"/>
          </a:xfrm>
        </p:spPr>
        <p:txBody>
          <a:bodyPr/>
          <a:lstStyle/>
          <a:p>
            <a:r>
              <a:rPr lang="en-US" dirty="0" smtClean="0"/>
              <a:t>Version 1.1 and SCRM</a:t>
            </a:r>
            <a:endParaRPr lang="en-US" dirty="0"/>
          </a:p>
        </p:txBody>
      </p:sp>
      <p:sp>
        <p:nvSpPr>
          <p:cNvPr id="3" name="Content Placeholder 2"/>
          <p:cNvSpPr>
            <a:spLocks noGrp="1"/>
          </p:cNvSpPr>
          <p:nvPr>
            <p:ph idx="1"/>
          </p:nvPr>
        </p:nvSpPr>
        <p:spPr/>
        <p:txBody>
          <a:bodyPr/>
          <a:lstStyle/>
          <a:p>
            <a:pPr marL="0" indent="0">
              <a:buNone/>
            </a:pPr>
            <a:r>
              <a:rPr lang="en-US" dirty="0" smtClean="0"/>
              <a:t>“Considerations </a:t>
            </a:r>
            <a:r>
              <a:rPr lang="en-US" dirty="0"/>
              <a:t>of Cyber Supply Chain Risk Management (SCRM) have been added throughout the document. An expanded Section 3.3 Communicating Cybersecurity Requirements with Stakeholders help users better understand Cyber SCRM. Cyber SCRM has also been added as a property of Implementation Tiers. Finally, a Supply Chain Risk Management Category has been added to the Framework Core</a:t>
            </a:r>
            <a:r>
              <a:rPr lang="en-US" dirty="0" smtClean="0"/>
              <a:t>.” </a:t>
            </a:r>
            <a:r>
              <a:rPr lang="en-US" dirty="0"/>
              <a:t>	</a:t>
            </a:r>
          </a:p>
          <a:p>
            <a:pPr marL="0" indent="0">
              <a:buNone/>
            </a:pPr>
            <a:endParaRPr lang="en-US" dirty="0" smtClean="0"/>
          </a:p>
          <a:p>
            <a:endParaRPr lang="en-US" dirty="0" smtClean="0"/>
          </a:p>
          <a:p>
            <a:pPr lvl="2"/>
            <a:endParaRPr lang="en-US" dirty="0"/>
          </a:p>
        </p:txBody>
      </p:sp>
      <p:sp>
        <p:nvSpPr>
          <p:cNvPr id="4" name="Slide Number Placeholder 3"/>
          <p:cNvSpPr>
            <a:spLocks noGrp="1"/>
          </p:cNvSpPr>
          <p:nvPr>
            <p:ph type="sldNum" sz="quarter" idx="4"/>
          </p:nvPr>
        </p:nvSpPr>
        <p:spPr/>
        <p:txBody>
          <a:bodyPr/>
          <a:lstStyle/>
          <a:p>
            <a:fld id="{A6D1340B-B320-4949-80C8-72CFFBD72CAA}" type="slidenum">
              <a:rPr lang="en-US" smtClean="0">
                <a:solidFill>
                  <a:prstClr val="white"/>
                </a:solidFill>
              </a:rPr>
              <a:pPr/>
              <a:t>24</a:t>
            </a:fld>
            <a:endParaRPr lang="en-US" b="0" baseline="30000" dirty="0" smtClean="0">
              <a:solidFill>
                <a:prstClr val="white"/>
              </a:solidFill>
            </a:endParaRPr>
          </a:p>
        </p:txBody>
      </p:sp>
      <p:pic>
        <p:nvPicPr>
          <p:cNvPr id="6" name="Picture 3" descr="C:\Users\jdejesus\Desktop\logo-2x.png"/>
          <p:cNvPicPr>
            <a:picLocks noChangeAspect="1" noChangeArrowheads="1"/>
          </p:cNvPicPr>
          <p:nvPr/>
        </p:nvPicPr>
        <p:blipFill rotWithShape="1">
          <a:blip r:embed="rId3">
            <a:extLst>
              <a:ext uri="{28A0092B-C50C-407E-A947-70E740481C1C}">
                <a14:useLocalDpi xmlns:a14="http://schemas.microsoft.com/office/drawing/2010/main" val="0"/>
              </a:ext>
            </a:extLst>
          </a:blip>
          <a:srcRect l="198" r="53732"/>
          <a:stretch/>
        </p:blipFill>
        <p:spPr bwMode="auto">
          <a:xfrm>
            <a:off x="6019800" y="762000"/>
            <a:ext cx="2536371"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657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5791200" cy="1295400"/>
          </a:xfrm>
        </p:spPr>
        <p:txBody>
          <a:bodyPr/>
          <a:lstStyle/>
          <a:p>
            <a:r>
              <a:rPr lang="en-US" dirty="0" smtClean="0"/>
              <a:t>Version 1.1 and Communicating with Stakeholders</a:t>
            </a:r>
            <a:endParaRPr lang="en-US" dirty="0"/>
          </a:p>
        </p:txBody>
      </p:sp>
      <p:sp>
        <p:nvSpPr>
          <p:cNvPr id="3" name="Content Placeholder 2"/>
          <p:cNvSpPr>
            <a:spLocks noGrp="1"/>
          </p:cNvSpPr>
          <p:nvPr>
            <p:ph idx="1"/>
          </p:nvPr>
        </p:nvSpPr>
        <p:spPr/>
        <p:txBody>
          <a:bodyPr/>
          <a:lstStyle/>
          <a:p>
            <a:pPr marL="0" indent="0">
              <a:lnSpc>
                <a:spcPct val="100000"/>
              </a:lnSpc>
              <a:buNone/>
            </a:pPr>
            <a:r>
              <a:rPr lang="en-US" dirty="0" smtClean="0"/>
              <a:t>“A primary objective of cyber SCRM is to identify, assess and mitigate ‘products and services that may contain potentially malicious functionality, are counterfeit, or are vulnerable due to poor manufacturing and development practices within the cyber supply chain.’”</a:t>
            </a:r>
            <a:r>
              <a:rPr lang="en-US" dirty="0"/>
              <a:t>	</a:t>
            </a:r>
            <a:endParaRPr lang="en-US" dirty="0" smtClean="0"/>
          </a:p>
          <a:p>
            <a:pPr marL="0" indent="0">
              <a:lnSpc>
                <a:spcPct val="100000"/>
              </a:lnSpc>
              <a:buNone/>
            </a:pPr>
            <a:r>
              <a:rPr lang="en-US" dirty="0" smtClean="0"/>
              <a:t>“Since a Framework Target profile is a prioritized list of organizational cybersecurity requirements, Target Profiles can be used to inform decisions about buying products and services.”</a:t>
            </a:r>
            <a:br>
              <a:rPr lang="en-US" dirty="0" smtClean="0"/>
            </a:br>
            <a:endParaRPr lang="en-US" dirty="0"/>
          </a:p>
          <a:p>
            <a:pPr marL="0" indent="0">
              <a:buNone/>
            </a:pPr>
            <a:endParaRPr lang="en-US" dirty="0" smtClean="0"/>
          </a:p>
          <a:p>
            <a:endParaRPr lang="en-US" dirty="0" smtClean="0"/>
          </a:p>
          <a:p>
            <a:pPr lvl="2"/>
            <a:endParaRPr lang="en-US" dirty="0"/>
          </a:p>
        </p:txBody>
      </p:sp>
      <p:sp>
        <p:nvSpPr>
          <p:cNvPr id="4" name="Slide Number Placeholder 3"/>
          <p:cNvSpPr>
            <a:spLocks noGrp="1"/>
          </p:cNvSpPr>
          <p:nvPr>
            <p:ph type="sldNum" sz="quarter" idx="4"/>
          </p:nvPr>
        </p:nvSpPr>
        <p:spPr/>
        <p:txBody>
          <a:bodyPr/>
          <a:lstStyle/>
          <a:p>
            <a:fld id="{A6D1340B-B320-4949-80C8-72CFFBD72CAA}" type="slidenum">
              <a:rPr lang="en-US" smtClean="0">
                <a:solidFill>
                  <a:prstClr val="white"/>
                </a:solidFill>
              </a:rPr>
              <a:pPr/>
              <a:t>25</a:t>
            </a:fld>
            <a:endParaRPr lang="en-US" b="0" baseline="30000" dirty="0" smtClean="0">
              <a:solidFill>
                <a:prstClr val="white"/>
              </a:solidFill>
            </a:endParaRPr>
          </a:p>
        </p:txBody>
      </p:sp>
      <p:pic>
        <p:nvPicPr>
          <p:cNvPr id="6" name="Picture 3" descr="C:\Users\jdejesus\Desktop\logo-2x.png"/>
          <p:cNvPicPr>
            <a:picLocks noChangeAspect="1" noChangeArrowheads="1"/>
          </p:cNvPicPr>
          <p:nvPr/>
        </p:nvPicPr>
        <p:blipFill rotWithShape="1">
          <a:blip r:embed="rId3">
            <a:extLst>
              <a:ext uri="{28A0092B-C50C-407E-A947-70E740481C1C}">
                <a14:useLocalDpi xmlns:a14="http://schemas.microsoft.com/office/drawing/2010/main" val="0"/>
              </a:ext>
            </a:extLst>
          </a:blip>
          <a:srcRect l="198" r="53732"/>
          <a:stretch/>
        </p:blipFill>
        <p:spPr bwMode="auto">
          <a:xfrm>
            <a:off x="6019800" y="762000"/>
            <a:ext cx="2536371"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555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4876800" cy="1295400"/>
          </a:xfrm>
        </p:spPr>
        <p:txBody>
          <a:bodyPr/>
          <a:lstStyle/>
          <a:p>
            <a:r>
              <a:rPr lang="en-US" dirty="0" smtClean="0"/>
              <a:t>Version 1.1 and SCRM Tiers</a:t>
            </a:r>
            <a:endParaRPr lang="en-US" dirty="0"/>
          </a:p>
        </p:txBody>
      </p:sp>
      <p:sp>
        <p:nvSpPr>
          <p:cNvPr id="3" name="Content Placeholder 2"/>
          <p:cNvSpPr>
            <a:spLocks noGrp="1"/>
          </p:cNvSpPr>
          <p:nvPr>
            <p:ph idx="1"/>
          </p:nvPr>
        </p:nvSpPr>
        <p:spPr/>
        <p:txBody>
          <a:bodyPr/>
          <a:lstStyle/>
          <a:p>
            <a:pPr>
              <a:lnSpc>
                <a:spcPct val="100000"/>
              </a:lnSpc>
            </a:pPr>
            <a:r>
              <a:rPr lang="en-US" dirty="0" smtClean="0"/>
              <a:t>Tier 1: Partial – An </a:t>
            </a:r>
            <a:r>
              <a:rPr lang="en-US" dirty="0"/>
              <a:t>organization may not understand the full </a:t>
            </a:r>
            <a:r>
              <a:rPr lang="en-US" dirty="0" smtClean="0"/>
              <a:t>implications </a:t>
            </a:r>
            <a:r>
              <a:rPr lang="en-US" dirty="0"/>
              <a:t>of cyber supply chain risks or have the processes in place to identify, assess </a:t>
            </a:r>
            <a:r>
              <a:rPr lang="en-US" dirty="0" smtClean="0"/>
              <a:t>and </a:t>
            </a:r>
            <a:r>
              <a:rPr lang="en-US" dirty="0"/>
              <a:t>mitigate its cyber supply chain risks</a:t>
            </a:r>
            <a:r>
              <a:rPr lang="en-US" dirty="0" smtClean="0"/>
              <a:t>. </a:t>
            </a:r>
            <a:endParaRPr lang="en-US" dirty="0"/>
          </a:p>
          <a:p>
            <a:pPr>
              <a:lnSpc>
                <a:spcPct val="100000"/>
              </a:lnSpc>
            </a:pPr>
            <a:r>
              <a:rPr lang="en-US" dirty="0" smtClean="0"/>
              <a:t>Tier 2: Risk Informed </a:t>
            </a:r>
            <a:r>
              <a:rPr lang="en-US" dirty="0"/>
              <a:t>– The organization understands the cyber supply </a:t>
            </a:r>
            <a:r>
              <a:rPr lang="en-US" dirty="0" smtClean="0"/>
              <a:t>chain </a:t>
            </a:r>
            <a:r>
              <a:rPr lang="en-US" dirty="0"/>
              <a:t>risks associated with the products and services that either supports the business </a:t>
            </a:r>
            <a:r>
              <a:rPr lang="en-US" dirty="0" smtClean="0"/>
              <a:t>mission </a:t>
            </a:r>
            <a:r>
              <a:rPr lang="en-US" dirty="0"/>
              <a:t>function of the organization or that are utilized in the organization’s products or </a:t>
            </a:r>
            <a:r>
              <a:rPr lang="en-US" dirty="0" smtClean="0"/>
              <a:t>services</a:t>
            </a:r>
            <a:r>
              <a:rPr lang="en-US" dirty="0"/>
              <a:t>. The organization has not formalized its capabilities to manage cyber supply </a:t>
            </a:r>
            <a:r>
              <a:rPr lang="en-US" dirty="0" smtClean="0"/>
              <a:t>chain </a:t>
            </a:r>
            <a:r>
              <a:rPr lang="en-US" dirty="0"/>
              <a:t>risks internally or with its suppliers and partners and performs these </a:t>
            </a:r>
            <a:r>
              <a:rPr lang="en-US" dirty="0" smtClean="0"/>
              <a:t>activities inconsistently</a:t>
            </a:r>
            <a:r>
              <a:rPr lang="en-US" dirty="0"/>
              <a:t>. </a:t>
            </a:r>
          </a:p>
          <a:p>
            <a:endParaRPr lang="en-US" dirty="0" smtClean="0"/>
          </a:p>
          <a:p>
            <a:endParaRPr lang="en-US" dirty="0" smtClean="0"/>
          </a:p>
          <a:p>
            <a:pPr lvl="2"/>
            <a:endParaRPr lang="en-US" dirty="0"/>
          </a:p>
        </p:txBody>
      </p:sp>
      <p:sp>
        <p:nvSpPr>
          <p:cNvPr id="4" name="Slide Number Placeholder 3"/>
          <p:cNvSpPr>
            <a:spLocks noGrp="1"/>
          </p:cNvSpPr>
          <p:nvPr>
            <p:ph type="sldNum" sz="quarter" idx="4"/>
          </p:nvPr>
        </p:nvSpPr>
        <p:spPr/>
        <p:txBody>
          <a:bodyPr/>
          <a:lstStyle/>
          <a:p>
            <a:fld id="{A6D1340B-B320-4949-80C8-72CFFBD72CAA}" type="slidenum">
              <a:rPr lang="en-US" smtClean="0">
                <a:solidFill>
                  <a:prstClr val="white"/>
                </a:solidFill>
              </a:rPr>
              <a:pPr/>
              <a:t>26</a:t>
            </a:fld>
            <a:endParaRPr lang="en-US" b="0" baseline="30000" dirty="0" smtClean="0">
              <a:solidFill>
                <a:prstClr val="white"/>
              </a:solidFill>
            </a:endParaRPr>
          </a:p>
        </p:txBody>
      </p:sp>
      <p:pic>
        <p:nvPicPr>
          <p:cNvPr id="6" name="Picture 3" descr="C:\Users\jdejesus\Desktop\logo-2x.png"/>
          <p:cNvPicPr>
            <a:picLocks noChangeAspect="1" noChangeArrowheads="1"/>
          </p:cNvPicPr>
          <p:nvPr/>
        </p:nvPicPr>
        <p:blipFill rotWithShape="1">
          <a:blip r:embed="rId3">
            <a:extLst>
              <a:ext uri="{28A0092B-C50C-407E-A947-70E740481C1C}">
                <a14:useLocalDpi xmlns:a14="http://schemas.microsoft.com/office/drawing/2010/main" val="0"/>
              </a:ext>
            </a:extLst>
          </a:blip>
          <a:srcRect l="198" r="53732"/>
          <a:stretch/>
        </p:blipFill>
        <p:spPr bwMode="auto">
          <a:xfrm>
            <a:off x="6019800" y="762000"/>
            <a:ext cx="2536371"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637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5943600" cy="1295400"/>
          </a:xfrm>
        </p:spPr>
        <p:txBody>
          <a:bodyPr/>
          <a:lstStyle/>
          <a:p>
            <a:r>
              <a:rPr lang="en-US" dirty="0" smtClean="0"/>
              <a:t>Version 1.1 and SCRM Tiers </a:t>
            </a:r>
            <a:r>
              <a:rPr lang="en-US" sz="2000" dirty="0" smtClean="0"/>
              <a:t>(cont.)</a:t>
            </a:r>
            <a:endParaRPr lang="en-US" sz="2000" dirty="0"/>
          </a:p>
        </p:txBody>
      </p:sp>
      <p:sp>
        <p:nvSpPr>
          <p:cNvPr id="3" name="Content Placeholder 2"/>
          <p:cNvSpPr>
            <a:spLocks noGrp="1"/>
          </p:cNvSpPr>
          <p:nvPr>
            <p:ph idx="1"/>
          </p:nvPr>
        </p:nvSpPr>
        <p:spPr>
          <a:xfrm>
            <a:off x="533400" y="2057400"/>
            <a:ext cx="7848600" cy="3581400"/>
          </a:xfrm>
        </p:spPr>
        <p:txBody>
          <a:bodyPr/>
          <a:lstStyle/>
          <a:p>
            <a:pPr>
              <a:lnSpc>
                <a:spcPct val="100000"/>
              </a:lnSpc>
            </a:pPr>
            <a:r>
              <a:rPr lang="en-US" dirty="0" smtClean="0"/>
              <a:t>Tier 3: Repeatable –</a:t>
            </a:r>
            <a:r>
              <a:rPr lang="en-US" dirty="0"/>
              <a:t> </a:t>
            </a:r>
            <a:r>
              <a:rPr lang="en-US" dirty="0" smtClean="0"/>
              <a:t>An </a:t>
            </a:r>
            <a:r>
              <a:rPr lang="en-US" dirty="0"/>
              <a:t>organization-wide approach to managing </a:t>
            </a:r>
            <a:r>
              <a:rPr lang="en-US" dirty="0" smtClean="0"/>
              <a:t>cyber </a:t>
            </a:r>
            <a:r>
              <a:rPr lang="en-US" dirty="0"/>
              <a:t>supply chain risks is enacted via enterprise risk management policies, processes </a:t>
            </a:r>
            <a:r>
              <a:rPr lang="en-US" dirty="0" smtClean="0"/>
              <a:t>and </a:t>
            </a:r>
            <a:r>
              <a:rPr lang="en-US" dirty="0"/>
              <a:t>procedures. This likely includes a governance structure (e.g. Risk Council) that </a:t>
            </a:r>
            <a:r>
              <a:rPr lang="en-US" dirty="0" smtClean="0"/>
              <a:t>manages </a:t>
            </a:r>
            <a:r>
              <a:rPr lang="en-US" dirty="0"/>
              <a:t>cyber supply chain risks in balance with other enterprise risks. Policies, </a:t>
            </a:r>
            <a:r>
              <a:rPr lang="en-US" dirty="0" smtClean="0"/>
              <a:t>processes</a:t>
            </a:r>
            <a:r>
              <a:rPr lang="en-US" dirty="0"/>
              <a:t>, and procedures are implemented consistently, as intended, and continuously </a:t>
            </a:r>
            <a:r>
              <a:rPr lang="en-US" dirty="0" smtClean="0"/>
              <a:t>monitored </a:t>
            </a:r>
            <a:r>
              <a:rPr lang="en-US" dirty="0"/>
              <a:t>and reviewed. Personnel possess the knowledge and skills to perform their </a:t>
            </a:r>
            <a:r>
              <a:rPr lang="en-US" dirty="0" smtClean="0"/>
              <a:t>appointed </a:t>
            </a:r>
            <a:r>
              <a:rPr lang="en-US" dirty="0"/>
              <a:t>cyber supply chain risk management responsibilities. The organization has formal agreements in place to communicate baseline requirements to its suppliers and partners. </a:t>
            </a:r>
          </a:p>
          <a:p>
            <a:endParaRPr lang="en-US" dirty="0" smtClean="0"/>
          </a:p>
          <a:p>
            <a:endParaRPr lang="en-US" dirty="0" smtClean="0"/>
          </a:p>
          <a:p>
            <a:pPr lvl="2"/>
            <a:endParaRPr lang="en-US" dirty="0"/>
          </a:p>
        </p:txBody>
      </p:sp>
      <p:sp>
        <p:nvSpPr>
          <p:cNvPr id="4" name="Slide Number Placeholder 3"/>
          <p:cNvSpPr>
            <a:spLocks noGrp="1"/>
          </p:cNvSpPr>
          <p:nvPr>
            <p:ph type="sldNum" sz="quarter" idx="4"/>
          </p:nvPr>
        </p:nvSpPr>
        <p:spPr/>
        <p:txBody>
          <a:bodyPr/>
          <a:lstStyle/>
          <a:p>
            <a:fld id="{A6D1340B-B320-4949-80C8-72CFFBD72CAA}" type="slidenum">
              <a:rPr lang="en-US" smtClean="0">
                <a:solidFill>
                  <a:prstClr val="white"/>
                </a:solidFill>
              </a:rPr>
              <a:pPr/>
              <a:t>27</a:t>
            </a:fld>
            <a:endParaRPr lang="en-US" b="0" baseline="30000" dirty="0" smtClean="0">
              <a:solidFill>
                <a:prstClr val="white"/>
              </a:solidFill>
            </a:endParaRPr>
          </a:p>
        </p:txBody>
      </p:sp>
      <p:pic>
        <p:nvPicPr>
          <p:cNvPr id="6" name="Picture 3" descr="C:\Users\jdejesus\Desktop\logo-2x.png"/>
          <p:cNvPicPr>
            <a:picLocks noChangeAspect="1" noChangeArrowheads="1"/>
          </p:cNvPicPr>
          <p:nvPr/>
        </p:nvPicPr>
        <p:blipFill rotWithShape="1">
          <a:blip r:embed="rId3">
            <a:extLst>
              <a:ext uri="{28A0092B-C50C-407E-A947-70E740481C1C}">
                <a14:useLocalDpi xmlns:a14="http://schemas.microsoft.com/office/drawing/2010/main" val="0"/>
              </a:ext>
            </a:extLst>
          </a:blip>
          <a:srcRect l="198" r="53732"/>
          <a:stretch/>
        </p:blipFill>
        <p:spPr bwMode="auto">
          <a:xfrm>
            <a:off x="6019800" y="762000"/>
            <a:ext cx="2536371"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669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5943600" cy="1295400"/>
          </a:xfrm>
        </p:spPr>
        <p:txBody>
          <a:bodyPr/>
          <a:lstStyle/>
          <a:p>
            <a:r>
              <a:rPr lang="en-US" dirty="0" smtClean="0"/>
              <a:t>Version 1.1 and SCRM Tiers </a:t>
            </a:r>
            <a:r>
              <a:rPr lang="en-US" sz="2000" dirty="0" smtClean="0"/>
              <a:t>(cont.)</a:t>
            </a:r>
            <a:endParaRPr lang="en-US" sz="2000" dirty="0"/>
          </a:p>
        </p:txBody>
      </p:sp>
      <p:sp>
        <p:nvSpPr>
          <p:cNvPr id="3" name="Content Placeholder 2"/>
          <p:cNvSpPr>
            <a:spLocks noGrp="1"/>
          </p:cNvSpPr>
          <p:nvPr>
            <p:ph idx="1"/>
          </p:nvPr>
        </p:nvSpPr>
        <p:spPr/>
        <p:txBody>
          <a:bodyPr/>
          <a:lstStyle/>
          <a:p>
            <a:pPr>
              <a:lnSpc>
                <a:spcPct val="100000"/>
              </a:lnSpc>
            </a:pPr>
            <a:r>
              <a:rPr lang="en-US" dirty="0" smtClean="0"/>
              <a:t>Tier 4: Adaptive – The </a:t>
            </a:r>
            <a:r>
              <a:rPr lang="en-US" dirty="0"/>
              <a:t>organization can quickly and efficiently </a:t>
            </a:r>
            <a:r>
              <a:rPr lang="en-US" dirty="0" smtClean="0"/>
              <a:t>account </a:t>
            </a:r>
            <a:r>
              <a:rPr lang="en-US" dirty="0"/>
              <a:t>for emerging cyber supply chain risks using real-time or near real-time </a:t>
            </a:r>
            <a:r>
              <a:rPr lang="en-US" dirty="0" smtClean="0"/>
              <a:t>information </a:t>
            </a:r>
            <a:r>
              <a:rPr lang="en-US" dirty="0"/>
              <a:t>and leveraging an institutionalized knowledge of cyber supply chain risk </a:t>
            </a:r>
            <a:r>
              <a:rPr lang="en-US" dirty="0" smtClean="0"/>
              <a:t>management </a:t>
            </a:r>
            <a:r>
              <a:rPr lang="en-US" dirty="0"/>
              <a:t>with its external suppliers and partners as well as internally, in related </a:t>
            </a:r>
            <a:r>
              <a:rPr lang="en-US" dirty="0" smtClean="0"/>
              <a:t>functional </a:t>
            </a:r>
            <a:r>
              <a:rPr lang="en-US" dirty="0"/>
              <a:t>areas and at all levels of the organization. The organization communicates </a:t>
            </a:r>
            <a:r>
              <a:rPr lang="en-US" dirty="0" smtClean="0"/>
              <a:t>proactively </a:t>
            </a:r>
            <a:r>
              <a:rPr lang="en-US" dirty="0"/>
              <a:t>and uses formal (e.g. agreements) and informal mechanisms to develop and </a:t>
            </a:r>
            <a:r>
              <a:rPr lang="en-US" dirty="0" smtClean="0"/>
              <a:t>maintain </a:t>
            </a:r>
            <a:r>
              <a:rPr lang="en-US" dirty="0"/>
              <a:t>strong relationships with its suppliers, partners, and individual and </a:t>
            </a:r>
            <a:r>
              <a:rPr lang="en-US" dirty="0" smtClean="0"/>
              <a:t>organizational </a:t>
            </a:r>
            <a:r>
              <a:rPr lang="en-US" dirty="0"/>
              <a:t>buyers. </a:t>
            </a:r>
          </a:p>
          <a:p>
            <a:pPr marL="0" indent="0">
              <a:lnSpc>
                <a:spcPct val="100000"/>
              </a:lnSpc>
              <a:buNone/>
            </a:pPr>
            <a:endParaRPr lang="en-US" dirty="0"/>
          </a:p>
          <a:p>
            <a:endParaRPr lang="en-US" dirty="0" smtClean="0"/>
          </a:p>
          <a:p>
            <a:endParaRPr lang="en-US" dirty="0" smtClean="0"/>
          </a:p>
          <a:p>
            <a:pPr lvl="2"/>
            <a:endParaRPr lang="en-US" dirty="0"/>
          </a:p>
        </p:txBody>
      </p:sp>
      <p:sp>
        <p:nvSpPr>
          <p:cNvPr id="4" name="Slide Number Placeholder 3"/>
          <p:cNvSpPr>
            <a:spLocks noGrp="1"/>
          </p:cNvSpPr>
          <p:nvPr>
            <p:ph type="sldNum" sz="quarter" idx="4"/>
          </p:nvPr>
        </p:nvSpPr>
        <p:spPr/>
        <p:txBody>
          <a:bodyPr/>
          <a:lstStyle/>
          <a:p>
            <a:fld id="{A6D1340B-B320-4949-80C8-72CFFBD72CAA}" type="slidenum">
              <a:rPr lang="en-US" smtClean="0">
                <a:solidFill>
                  <a:prstClr val="white"/>
                </a:solidFill>
              </a:rPr>
              <a:pPr/>
              <a:t>28</a:t>
            </a:fld>
            <a:endParaRPr lang="en-US" b="0" baseline="30000" dirty="0" smtClean="0">
              <a:solidFill>
                <a:prstClr val="white"/>
              </a:solidFill>
            </a:endParaRPr>
          </a:p>
        </p:txBody>
      </p:sp>
      <p:pic>
        <p:nvPicPr>
          <p:cNvPr id="6" name="Picture 3" descr="C:\Users\jdejesus\Desktop\logo-2x.png"/>
          <p:cNvPicPr>
            <a:picLocks noChangeAspect="1" noChangeArrowheads="1"/>
          </p:cNvPicPr>
          <p:nvPr/>
        </p:nvPicPr>
        <p:blipFill rotWithShape="1">
          <a:blip r:embed="rId3">
            <a:extLst>
              <a:ext uri="{28A0092B-C50C-407E-A947-70E740481C1C}">
                <a14:useLocalDpi xmlns:a14="http://schemas.microsoft.com/office/drawing/2010/main" val="0"/>
              </a:ext>
            </a:extLst>
          </a:blip>
          <a:srcRect l="198" r="53732"/>
          <a:stretch/>
        </p:blipFill>
        <p:spPr bwMode="auto">
          <a:xfrm>
            <a:off x="6019800" y="762000"/>
            <a:ext cx="2536371"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007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Version 1.1 and Identify Core Function</a:t>
            </a:r>
            <a:endParaRPr lang="en-US" dirty="0"/>
          </a:p>
        </p:txBody>
      </p:sp>
      <p:sp>
        <p:nvSpPr>
          <p:cNvPr id="3" name="Content Placeholder 2"/>
          <p:cNvSpPr>
            <a:spLocks noGrp="1"/>
          </p:cNvSpPr>
          <p:nvPr>
            <p:ph idx="1"/>
          </p:nvPr>
        </p:nvSpPr>
        <p:spPr/>
        <p:txBody>
          <a:bodyPr/>
          <a:lstStyle/>
          <a:p>
            <a:pPr>
              <a:lnSpc>
                <a:spcPct val="100000"/>
              </a:lnSpc>
              <a:spcBef>
                <a:spcPts val="0"/>
              </a:spcBef>
              <a:spcAft>
                <a:spcPts val="0"/>
              </a:spcAft>
            </a:pPr>
            <a:r>
              <a:rPr lang="en-US" dirty="0" smtClean="0"/>
              <a:t>New Category under Identify Core Function: Supply Chain Risk Management</a:t>
            </a:r>
          </a:p>
          <a:p>
            <a:pPr>
              <a:lnSpc>
                <a:spcPct val="100000"/>
              </a:lnSpc>
              <a:spcBef>
                <a:spcPts val="0"/>
              </a:spcBef>
              <a:spcAft>
                <a:spcPts val="0"/>
              </a:spcAft>
            </a:pPr>
            <a:endParaRPr lang="en-US" dirty="0" smtClean="0"/>
          </a:p>
          <a:p>
            <a:pPr>
              <a:lnSpc>
                <a:spcPct val="100000"/>
              </a:lnSpc>
              <a:spcBef>
                <a:spcPts val="0"/>
              </a:spcBef>
              <a:spcAft>
                <a:spcPts val="0"/>
              </a:spcAft>
            </a:pPr>
            <a:r>
              <a:rPr lang="en-US" dirty="0" smtClean="0"/>
              <a:t>Five Subcategories</a:t>
            </a:r>
          </a:p>
          <a:p>
            <a:pPr marL="914400" lvl="1">
              <a:lnSpc>
                <a:spcPct val="100000"/>
              </a:lnSpc>
              <a:spcBef>
                <a:spcPts val="0"/>
              </a:spcBef>
              <a:spcAft>
                <a:spcPts val="0"/>
              </a:spcAft>
            </a:pPr>
            <a:r>
              <a:rPr lang="en-US" dirty="0"/>
              <a:t>Cyber supply chain risk management </a:t>
            </a:r>
            <a:r>
              <a:rPr lang="en-US" dirty="0" smtClean="0"/>
              <a:t>processes</a:t>
            </a:r>
          </a:p>
          <a:p>
            <a:pPr marL="914400" lvl="1">
              <a:lnSpc>
                <a:spcPct val="100000"/>
              </a:lnSpc>
              <a:spcBef>
                <a:spcPts val="0"/>
              </a:spcBef>
              <a:spcAft>
                <a:spcPts val="0"/>
              </a:spcAft>
            </a:pPr>
            <a:r>
              <a:rPr lang="en-US" dirty="0"/>
              <a:t>Identify, prioritize and assess suppliers and partners of critical information systems, components and </a:t>
            </a:r>
            <a:r>
              <a:rPr lang="en-US" dirty="0" smtClean="0"/>
              <a:t>services</a:t>
            </a:r>
          </a:p>
          <a:p>
            <a:pPr marL="914400" lvl="1">
              <a:lnSpc>
                <a:spcPct val="100000"/>
              </a:lnSpc>
              <a:spcBef>
                <a:spcPts val="0"/>
              </a:spcBef>
              <a:spcAft>
                <a:spcPts val="0"/>
              </a:spcAft>
            </a:pPr>
            <a:r>
              <a:rPr lang="en-US" dirty="0" smtClean="0"/>
              <a:t>Contract </a:t>
            </a:r>
            <a:r>
              <a:rPr lang="en-US" dirty="0"/>
              <a:t>to implement appropriate </a:t>
            </a:r>
            <a:r>
              <a:rPr lang="en-US" dirty="0" smtClean="0"/>
              <a:t>measures</a:t>
            </a:r>
            <a:endParaRPr lang="en-US" dirty="0"/>
          </a:p>
          <a:p>
            <a:pPr marL="914400" lvl="1">
              <a:lnSpc>
                <a:spcPct val="100000"/>
              </a:lnSpc>
              <a:spcBef>
                <a:spcPts val="0"/>
              </a:spcBef>
              <a:spcAft>
                <a:spcPts val="0"/>
              </a:spcAft>
            </a:pPr>
            <a:r>
              <a:rPr lang="en-US" dirty="0"/>
              <a:t>Suppliers and partners are monitored </a:t>
            </a:r>
            <a:endParaRPr lang="en-US" dirty="0" smtClean="0"/>
          </a:p>
          <a:p>
            <a:pPr marL="914400" lvl="1">
              <a:lnSpc>
                <a:spcPct val="100000"/>
              </a:lnSpc>
              <a:spcBef>
                <a:spcPts val="0"/>
              </a:spcBef>
              <a:spcAft>
                <a:spcPts val="0"/>
              </a:spcAft>
            </a:pPr>
            <a:r>
              <a:rPr lang="en-US" dirty="0" smtClean="0"/>
              <a:t>Response </a:t>
            </a:r>
            <a:r>
              <a:rPr lang="en-US" dirty="0"/>
              <a:t>and recovery planning and </a:t>
            </a:r>
            <a:r>
              <a:rPr lang="en-US" dirty="0" smtClean="0"/>
              <a:t>testing</a:t>
            </a:r>
            <a:endParaRPr lang="en-US" dirty="0"/>
          </a:p>
          <a:p>
            <a:pPr marL="0" lvl="2" indent="0">
              <a:lnSpc>
                <a:spcPct val="100000"/>
              </a:lnSpc>
              <a:spcBef>
                <a:spcPts val="0"/>
              </a:spcBef>
              <a:spcAft>
                <a:spcPts val="0"/>
              </a:spcAft>
              <a:buNone/>
            </a:pPr>
            <a:endParaRPr lang="en-US" dirty="0"/>
          </a:p>
          <a:p>
            <a:pPr lvl="2"/>
            <a:endParaRPr lang="en-US" dirty="0"/>
          </a:p>
        </p:txBody>
      </p:sp>
      <p:sp>
        <p:nvSpPr>
          <p:cNvPr id="4" name="Slide Number Placeholder 3"/>
          <p:cNvSpPr>
            <a:spLocks noGrp="1"/>
          </p:cNvSpPr>
          <p:nvPr>
            <p:ph type="sldNum" sz="quarter" idx="4"/>
          </p:nvPr>
        </p:nvSpPr>
        <p:spPr/>
        <p:txBody>
          <a:bodyPr/>
          <a:lstStyle/>
          <a:p>
            <a:fld id="{A6D1340B-B320-4949-80C8-72CFFBD72CAA}" type="slidenum">
              <a:rPr lang="en-US" smtClean="0">
                <a:solidFill>
                  <a:prstClr val="white"/>
                </a:solidFill>
              </a:rPr>
              <a:pPr/>
              <a:t>29</a:t>
            </a:fld>
            <a:endParaRPr lang="en-US" b="0" baseline="30000" dirty="0" smtClean="0">
              <a:solidFill>
                <a:prstClr val="white"/>
              </a:solidFill>
            </a:endParaRPr>
          </a:p>
        </p:txBody>
      </p:sp>
      <p:pic>
        <p:nvPicPr>
          <p:cNvPr id="6" name="Picture 3" descr="C:\Users\jdejesus\Desktop\logo-2x.png"/>
          <p:cNvPicPr>
            <a:picLocks noChangeAspect="1" noChangeArrowheads="1"/>
          </p:cNvPicPr>
          <p:nvPr/>
        </p:nvPicPr>
        <p:blipFill rotWithShape="1">
          <a:blip r:embed="rId3">
            <a:extLst>
              <a:ext uri="{28A0092B-C50C-407E-A947-70E740481C1C}">
                <a14:useLocalDpi xmlns:a14="http://schemas.microsoft.com/office/drawing/2010/main" val="0"/>
              </a:ext>
            </a:extLst>
          </a:blip>
          <a:srcRect l="198" r="53732"/>
          <a:stretch/>
        </p:blipFill>
        <p:spPr bwMode="auto">
          <a:xfrm>
            <a:off x="6019800" y="762000"/>
            <a:ext cx="2536371"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657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2400" b="1" dirty="0"/>
              <a:t>COPYRIGHT MATERIALS</a:t>
            </a:r>
          </a:p>
        </p:txBody>
      </p:sp>
      <p:sp>
        <p:nvSpPr>
          <p:cNvPr id="10243" name="Rectangle 3"/>
          <p:cNvSpPr>
            <a:spLocks noGrp="1" noChangeArrowheads="1"/>
          </p:cNvSpPr>
          <p:nvPr>
            <p:ph type="body" idx="1"/>
          </p:nvPr>
        </p:nvSpPr>
        <p:spPr>
          <a:xfrm>
            <a:off x="1905000" y="1600200"/>
            <a:ext cx="5334000" cy="4525963"/>
          </a:xfrm>
        </p:spPr>
        <p:txBody>
          <a:bodyPr/>
          <a:lstStyle/>
          <a:p>
            <a:pPr algn="ctr">
              <a:buFontTx/>
              <a:buNone/>
            </a:pPr>
            <a:endParaRPr lang="en-US" sz="1600" b="1" dirty="0"/>
          </a:p>
          <a:p>
            <a:pPr algn="ctr">
              <a:buFontTx/>
              <a:buNone/>
            </a:pPr>
            <a:endParaRPr lang="en-US" sz="1600" b="1" dirty="0"/>
          </a:p>
          <a:p>
            <a:pPr algn="ctr">
              <a:buFontTx/>
              <a:buNone/>
            </a:pPr>
            <a:r>
              <a:rPr lang="en-US" sz="1600" b="1" dirty="0"/>
              <a:t>This educational activity is protected by U.S. and International copyright laws. Reproduction, distribution, display and use of the educational activity without written permission of the presenter is prohibited.</a:t>
            </a:r>
          </a:p>
          <a:p>
            <a:pPr algn="ctr">
              <a:buFontTx/>
              <a:buNone/>
            </a:pPr>
            <a:endParaRPr lang="en-US" sz="1600" b="1" dirty="0"/>
          </a:p>
          <a:p>
            <a:pPr algn="ctr">
              <a:buFontTx/>
              <a:buNone/>
            </a:pPr>
            <a:endParaRPr lang="en-US" sz="1600" i="1" dirty="0" smtClean="0">
              <a:solidFill>
                <a:srgbClr val="FF0000"/>
              </a:solidFill>
            </a:endParaRPr>
          </a:p>
          <a:p>
            <a:pPr marL="0" indent="0" algn="ctr">
              <a:buNone/>
            </a:pPr>
            <a:r>
              <a:rPr lang="en-US" sz="1600" dirty="0"/>
              <a:t>Joel </a:t>
            </a:r>
            <a:r>
              <a:rPr lang="en-US" sz="1600" dirty="0" err="1"/>
              <a:t>deJesus</a:t>
            </a:r>
            <a:endParaRPr lang="en-US" sz="1600" dirty="0"/>
          </a:p>
          <a:p>
            <a:pPr marL="0" indent="0" algn="ctr">
              <a:buNone/>
            </a:pPr>
            <a:r>
              <a:rPr lang="en-US" sz="1600" dirty="0"/>
              <a:t>Partner</a:t>
            </a:r>
          </a:p>
          <a:p>
            <a:pPr marL="0" indent="0" algn="ctr">
              <a:buNone/>
            </a:pPr>
            <a:r>
              <a:rPr lang="en-US" sz="1600" dirty="0" err="1"/>
              <a:t>Dinsmore</a:t>
            </a:r>
            <a:r>
              <a:rPr lang="en-US" sz="1600" dirty="0"/>
              <a:t> &amp; </a:t>
            </a:r>
            <a:r>
              <a:rPr lang="en-US" sz="1600" dirty="0" err="1"/>
              <a:t>Shohl</a:t>
            </a:r>
            <a:r>
              <a:rPr lang="en-US" sz="1600" dirty="0"/>
              <a:t> LLP</a:t>
            </a:r>
          </a:p>
          <a:p>
            <a:pPr algn="ctr">
              <a:buFontTx/>
              <a:buNone/>
            </a:pPr>
            <a:r>
              <a:rPr lang="en-US" sz="1600" i="1" dirty="0" smtClean="0">
                <a:solidFill>
                  <a:srgbClr val="FF0000"/>
                </a:solidFill>
              </a:rPr>
              <a:t> </a:t>
            </a:r>
            <a:endParaRPr lang="en-US" b="1" i="1" dirty="0">
              <a:solidFill>
                <a:srgbClr val="FF0000"/>
              </a:solidFill>
            </a:endParaRPr>
          </a:p>
        </p:txBody>
      </p:sp>
    </p:spTree>
    <p:extLst>
      <p:ext uri="{BB962C8B-B14F-4D97-AF65-F5344CB8AC3E}">
        <p14:creationId xmlns:p14="http://schemas.microsoft.com/office/powerpoint/2010/main" val="1348455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Comments on Version </a:t>
            </a:r>
            <a:r>
              <a:rPr lang="en-US" dirty="0"/>
              <a:t>1.1</a:t>
            </a:r>
          </a:p>
        </p:txBody>
      </p:sp>
      <p:sp>
        <p:nvSpPr>
          <p:cNvPr id="3" name="Content Placeholder 2"/>
          <p:cNvSpPr>
            <a:spLocks noGrp="1"/>
          </p:cNvSpPr>
          <p:nvPr>
            <p:ph idx="1"/>
          </p:nvPr>
        </p:nvSpPr>
        <p:spPr>
          <a:xfrm>
            <a:off x="533400" y="1752600"/>
            <a:ext cx="8229600" cy="3810000"/>
          </a:xfrm>
        </p:spPr>
        <p:txBody>
          <a:bodyPr/>
          <a:lstStyle/>
          <a:p>
            <a:pPr marL="0" indent="0">
              <a:lnSpc>
                <a:spcPct val="100000"/>
              </a:lnSpc>
              <a:spcBef>
                <a:spcPts val="0"/>
              </a:spcBef>
              <a:spcAft>
                <a:spcPts val="0"/>
              </a:spcAft>
              <a:buNone/>
            </a:pPr>
            <a:endParaRPr lang="en-US" dirty="0" smtClean="0"/>
          </a:p>
          <a:p>
            <a:pPr marL="914400" lvl="1">
              <a:lnSpc>
                <a:spcPct val="100000"/>
              </a:lnSpc>
              <a:spcBef>
                <a:spcPts val="0"/>
              </a:spcBef>
              <a:spcAft>
                <a:spcPts val="0"/>
              </a:spcAft>
            </a:pPr>
            <a:r>
              <a:rPr lang="en-US" dirty="0" smtClean="0"/>
              <a:t>Scope: upstream/downstream, global geography, life cycle</a:t>
            </a:r>
          </a:p>
          <a:p>
            <a:pPr marL="914400" lvl="1">
              <a:lnSpc>
                <a:spcPct val="100000"/>
              </a:lnSpc>
              <a:spcBef>
                <a:spcPts val="0"/>
              </a:spcBef>
              <a:spcAft>
                <a:spcPts val="0"/>
              </a:spcAft>
            </a:pPr>
            <a:r>
              <a:rPr lang="en-US" dirty="0" smtClean="0"/>
              <a:t>Focus on SCRM vs. other third party risks (IoT, Cloud)</a:t>
            </a:r>
          </a:p>
          <a:p>
            <a:pPr marL="914400" lvl="1">
              <a:lnSpc>
                <a:spcPct val="100000"/>
              </a:lnSpc>
              <a:spcBef>
                <a:spcPts val="0"/>
              </a:spcBef>
              <a:spcAft>
                <a:spcPts val="0"/>
              </a:spcAft>
            </a:pPr>
            <a:r>
              <a:rPr lang="en-US" dirty="0" smtClean="0"/>
              <a:t>Focus on tiers vs. core functions</a:t>
            </a:r>
          </a:p>
          <a:p>
            <a:pPr marL="914400" lvl="1">
              <a:lnSpc>
                <a:spcPct val="100000"/>
              </a:lnSpc>
              <a:spcBef>
                <a:spcPts val="0"/>
              </a:spcBef>
              <a:spcAft>
                <a:spcPts val="0"/>
              </a:spcAft>
            </a:pPr>
            <a:r>
              <a:rPr lang="en-US" dirty="0" smtClean="0"/>
              <a:t>Focus on Identify function vs. all core functions</a:t>
            </a:r>
          </a:p>
          <a:p>
            <a:pPr marL="914400" lvl="1">
              <a:lnSpc>
                <a:spcPct val="100000"/>
              </a:lnSpc>
              <a:spcBef>
                <a:spcPts val="0"/>
              </a:spcBef>
              <a:spcAft>
                <a:spcPts val="0"/>
              </a:spcAft>
            </a:pPr>
            <a:r>
              <a:rPr lang="en-US" dirty="0" smtClean="0"/>
              <a:t>Resource and bargaining power limitations of smaller firms</a:t>
            </a:r>
          </a:p>
          <a:p>
            <a:pPr marL="914400" lvl="1">
              <a:lnSpc>
                <a:spcPct val="100000"/>
              </a:lnSpc>
              <a:spcBef>
                <a:spcPts val="0"/>
              </a:spcBef>
              <a:spcAft>
                <a:spcPts val="0"/>
              </a:spcAft>
            </a:pPr>
            <a:r>
              <a:rPr lang="en-US" dirty="0" smtClean="0"/>
              <a:t>Open source software</a:t>
            </a:r>
            <a:endParaRPr lang="en-US" dirty="0"/>
          </a:p>
          <a:p>
            <a:pPr lvl="2"/>
            <a:endParaRPr lang="en-US" dirty="0"/>
          </a:p>
        </p:txBody>
      </p:sp>
      <p:sp>
        <p:nvSpPr>
          <p:cNvPr id="4" name="Slide Number Placeholder 3"/>
          <p:cNvSpPr>
            <a:spLocks noGrp="1"/>
          </p:cNvSpPr>
          <p:nvPr>
            <p:ph type="sldNum" sz="quarter" idx="4"/>
          </p:nvPr>
        </p:nvSpPr>
        <p:spPr/>
        <p:txBody>
          <a:bodyPr/>
          <a:lstStyle/>
          <a:p>
            <a:fld id="{A6D1340B-B320-4949-80C8-72CFFBD72CAA}" type="slidenum">
              <a:rPr lang="en-US" smtClean="0">
                <a:solidFill>
                  <a:prstClr val="white"/>
                </a:solidFill>
              </a:rPr>
              <a:pPr/>
              <a:t>30</a:t>
            </a:fld>
            <a:endParaRPr lang="en-US" b="0" baseline="30000" dirty="0" smtClean="0">
              <a:solidFill>
                <a:prstClr val="white"/>
              </a:solidFill>
            </a:endParaRPr>
          </a:p>
        </p:txBody>
      </p:sp>
      <p:pic>
        <p:nvPicPr>
          <p:cNvPr id="6" name="Picture 3" descr="C:\Users\jdejesus\Desktop\logo-2x.png"/>
          <p:cNvPicPr>
            <a:picLocks noChangeAspect="1" noChangeArrowheads="1"/>
          </p:cNvPicPr>
          <p:nvPr/>
        </p:nvPicPr>
        <p:blipFill rotWithShape="1">
          <a:blip r:embed="rId3">
            <a:extLst>
              <a:ext uri="{28A0092B-C50C-407E-A947-70E740481C1C}">
                <a14:useLocalDpi xmlns:a14="http://schemas.microsoft.com/office/drawing/2010/main" val="0"/>
              </a:ext>
            </a:extLst>
          </a:blip>
          <a:srcRect l="198" r="53732"/>
          <a:stretch/>
        </p:blipFill>
        <p:spPr bwMode="auto">
          <a:xfrm>
            <a:off x="6019800" y="762000"/>
            <a:ext cx="2536371"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054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a:t>
            </a:r>
            <a:r>
              <a:rPr lang="en-US" dirty="0" smtClean="0"/>
              <a:t>for Version </a:t>
            </a:r>
            <a:r>
              <a:rPr lang="en-US" dirty="0"/>
              <a:t>1.1</a:t>
            </a:r>
          </a:p>
        </p:txBody>
      </p:sp>
      <p:sp>
        <p:nvSpPr>
          <p:cNvPr id="3" name="Content Placeholder 2"/>
          <p:cNvSpPr>
            <a:spLocks noGrp="1"/>
          </p:cNvSpPr>
          <p:nvPr>
            <p:ph idx="1"/>
          </p:nvPr>
        </p:nvSpPr>
        <p:spPr>
          <a:xfrm>
            <a:off x="533400" y="1752600"/>
            <a:ext cx="8229600" cy="3810000"/>
          </a:xfrm>
        </p:spPr>
        <p:txBody>
          <a:bodyPr/>
          <a:lstStyle/>
          <a:p>
            <a:pPr>
              <a:lnSpc>
                <a:spcPct val="100000"/>
              </a:lnSpc>
              <a:spcBef>
                <a:spcPts val="0"/>
              </a:spcBef>
              <a:spcAft>
                <a:spcPts val="0"/>
              </a:spcAft>
            </a:pPr>
            <a:endParaRPr lang="en-US" dirty="0" smtClean="0"/>
          </a:p>
          <a:p>
            <a:pPr>
              <a:lnSpc>
                <a:spcPct val="100000"/>
              </a:lnSpc>
              <a:spcBef>
                <a:spcPts val="0"/>
              </a:spcBef>
              <a:spcAft>
                <a:spcPts val="0"/>
              </a:spcAft>
            </a:pPr>
            <a:r>
              <a:rPr lang="en-US" dirty="0" smtClean="0"/>
              <a:t>Cybersecurity Framework Workshop scheduled for 5/16-17/2017 at NIST headquarters in Gaithersburg, MD.</a:t>
            </a:r>
          </a:p>
          <a:p>
            <a:pPr>
              <a:lnSpc>
                <a:spcPct val="100000"/>
              </a:lnSpc>
              <a:spcBef>
                <a:spcPts val="0"/>
              </a:spcBef>
              <a:spcAft>
                <a:spcPts val="0"/>
              </a:spcAft>
            </a:pPr>
            <a:endParaRPr lang="en-US" dirty="0"/>
          </a:p>
          <a:p>
            <a:pPr>
              <a:lnSpc>
                <a:spcPct val="100000"/>
              </a:lnSpc>
              <a:spcBef>
                <a:spcPts val="0"/>
              </a:spcBef>
              <a:spcAft>
                <a:spcPts val="0"/>
              </a:spcAft>
            </a:pPr>
            <a:r>
              <a:rPr lang="en-US" dirty="0" smtClean="0"/>
              <a:t>NIST  Computer Security Division on Cyber SCRM: </a:t>
            </a:r>
            <a:r>
              <a:rPr lang="en-US" dirty="0" smtClean="0">
                <a:hlinkClick r:id="rId3"/>
              </a:rPr>
              <a:t>http</a:t>
            </a:r>
            <a:r>
              <a:rPr lang="en-US" dirty="0">
                <a:hlinkClick r:id="rId3"/>
              </a:rPr>
              <a:t>://csrc.nist.gov/scrm</a:t>
            </a:r>
            <a:r>
              <a:rPr lang="en-US" dirty="0" smtClean="0">
                <a:hlinkClick r:id="rId3"/>
              </a:rPr>
              <a:t>/</a:t>
            </a:r>
            <a:r>
              <a:rPr lang="en-US" dirty="0" smtClean="0"/>
              <a:t> </a:t>
            </a:r>
          </a:p>
          <a:p>
            <a:pPr>
              <a:lnSpc>
                <a:spcPct val="100000"/>
              </a:lnSpc>
              <a:spcBef>
                <a:spcPts val="0"/>
              </a:spcBef>
              <a:spcAft>
                <a:spcPts val="0"/>
              </a:spcAft>
            </a:pPr>
            <a:endParaRPr lang="en-US" dirty="0"/>
          </a:p>
          <a:p>
            <a:pPr lvl="2"/>
            <a:endParaRPr lang="en-US" dirty="0"/>
          </a:p>
        </p:txBody>
      </p:sp>
      <p:sp>
        <p:nvSpPr>
          <p:cNvPr id="4" name="Slide Number Placeholder 3"/>
          <p:cNvSpPr>
            <a:spLocks noGrp="1"/>
          </p:cNvSpPr>
          <p:nvPr>
            <p:ph type="sldNum" sz="quarter" idx="4"/>
          </p:nvPr>
        </p:nvSpPr>
        <p:spPr/>
        <p:txBody>
          <a:bodyPr/>
          <a:lstStyle/>
          <a:p>
            <a:fld id="{A6D1340B-B320-4949-80C8-72CFFBD72CAA}" type="slidenum">
              <a:rPr lang="en-US" smtClean="0">
                <a:solidFill>
                  <a:prstClr val="white"/>
                </a:solidFill>
              </a:rPr>
              <a:pPr/>
              <a:t>31</a:t>
            </a:fld>
            <a:endParaRPr lang="en-US" b="0" baseline="30000" dirty="0" smtClean="0">
              <a:solidFill>
                <a:prstClr val="white"/>
              </a:solidFill>
            </a:endParaRPr>
          </a:p>
        </p:txBody>
      </p:sp>
      <p:pic>
        <p:nvPicPr>
          <p:cNvPr id="6" name="Picture 3" descr="C:\Users\jdejesus\Desktop\logo-2x.png"/>
          <p:cNvPicPr>
            <a:picLocks noChangeAspect="1" noChangeArrowheads="1"/>
          </p:cNvPicPr>
          <p:nvPr/>
        </p:nvPicPr>
        <p:blipFill rotWithShape="1">
          <a:blip r:embed="rId4">
            <a:extLst>
              <a:ext uri="{28A0092B-C50C-407E-A947-70E740481C1C}">
                <a14:useLocalDpi xmlns:a14="http://schemas.microsoft.com/office/drawing/2010/main" val="0"/>
              </a:ext>
            </a:extLst>
          </a:blip>
          <a:srcRect l="198" r="53732"/>
          <a:stretch/>
        </p:blipFill>
        <p:spPr bwMode="auto">
          <a:xfrm>
            <a:off x="6019800" y="762000"/>
            <a:ext cx="2536371"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811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 Procurement Guidelines</a:t>
            </a:r>
            <a:br>
              <a:rPr lang="en-US" dirty="0" smtClean="0"/>
            </a:br>
            <a:r>
              <a:rPr lang="en-US" dirty="0" smtClean="0"/>
              <a:t> </a:t>
            </a:r>
            <a:endParaRPr lang="en-US" dirty="0"/>
          </a:p>
        </p:txBody>
      </p:sp>
      <p:sp>
        <p:nvSpPr>
          <p:cNvPr id="4" name="Slide Number Placeholder 3"/>
          <p:cNvSpPr>
            <a:spLocks noGrp="1"/>
          </p:cNvSpPr>
          <p:nvPr>
            <p:ph type="sldNum" sz="quarter" idx="4"/>
          </p:nvPr>
        </p:nvSpPr>
        <p:spPr/>
        <p:txBody>
          <a:bodyPr/>
          <a:lstStyle/>
          <a:p>
            <a:fld id="{A6D1340B-B320-4949-80C8-72CFFBD72CAA}" type="slidenum">
              <a:rPr lang="en-US" smtClean="0"/>
              <a:pPr/>
              <a:t>32</a:t>
            </a:fld>
            <a:endParaRPr lang="en-US" b="0" baseline="30000" dirty="0" smtClean="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69" t="75252" r="-6389"/>
          <a:stretch/>
        </p:blipFill>
        <p:spPr bwMode="auto">
          <a:xfrm>
            <a:off x="2286000" y="2133600"/>
            <a:ext cx="5344128" cy="259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2819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6019800" cy="1295400"/>
          </a:xfrm>
        </p:spPr>
        <p:txBody>
          <a:bodyPr/>
          <a:lstStyle/>
          <a:p>
            <a:r>
              <a:rPr lang="en-US" dirty="0" smtClean="0"/>
              <a:t>Cybersecurity Procurement Language for Energy Delivery Systems</a:t>
            </a:r>
            <a:endParaRPr lang="en-US" dirty="0"/>
          </a:p>
        </p:txBody>
      </p:sp>
      <p:sp>
        <p:nvSpPr>
          <p:cNvPr id="3" name="Content Placeholder 2"/>
          <p:cNvSpPr>
            <a:spLocks noGrp="1"/>
          </p:cNvSpPr>
          <p:nvPr>
            <p:ph idx="1"/>
          </p:nvPr>
        </p:nvSpPr>
        <p:spPr>
          <a:xfrm>
            <a:off x="533400" y="2057400"/>
            <a:ext cx="5410200" cy="3505200"/>
          </a:xfrm>
        </p:spPr>
        <p:txBody>
          <a:bodyPr/>
          <a:lstStyle/>
          <a:p>
            <a:pPr>
              <a:lnSpc>
                <a:spcPct val="100000"/>
              </a:lnSpc>
              <a:spcBef>
                <a:spcPts val="0"/>
              </a:spcBef>
              <a:spcAft>
                <a:spcPts val="0"/>
              </a:spcAft>
            </a:pPr>
            <a:endParaRPr lang="en-US" dirty="0" smtClean="0"/>
          </a:p>
          <a:p>
            <a:pPr>
              <a:lnSpc>
                <a:spcPct val="100000"/>
              </a:lnSpc>
              <a:spcBef>
                <a:spcPts val="0"/>
              </a:spcBef>
              <a:spcAft>
                <a:spcPts val="0"/>
              </a:spcAft>
            </a:pPr>
            <a:r>
              <a:rPr lang="en-US" dirty="0" smtClean="0"/>
              <a:t>Issued in </a:t>
            </a:r>
            <a:r>
              <a:rPr lang="en-US" dirty="0"/>
              <a:t>4/2014</a:t>
            </a:r>
          </a:p>
          <a:p>
            <a:pPr>
              <a:lnSpc>
                <a:spcPct val="100000"/>
              </a:lnSpc>
              <a:spcBef>
                <a:spcPts val="0"/>
              </a:spcBef>
              <a:spcAft>
                <a:spcPts val="0"/>
              </a:spcAft>
            </a:pPr>
            <a:endParaRPr lang="en-US" dirty="0" smtClean="0"/>
          </a:p>
          <a:p>
            <a:pPr>
              <a:lnSpc>
                <a:spcPct val="100000"/>
              </a:lnSpc>
              <a:spcBef>
                <a:spcPts val="0"/>
              </a:spcBef>
              <a:spcAft>
                <a:spcPts val="0"/>
              </a:spcAft>
            </a:pPr>
            <a:r>
              <a:rPr lang="en-US" dirty="0" smtClean="0"/>
              <a:t>Based on Cybersecurity Procurement Language for Control Systems (DOE/DHS 2009)</a:t>
            </a:r>
            <a:endParaRPr lang="en-US" dirty="0"/>
          </a:p>
        </p:txBody>
      </p:sp>
      <p:sp>
        <p:nvSpPr>
          <p:cNvPr id="4" name="Slide Number Placeholder 3"/>
          <p:cNvSpPr>
            <a:spLocks noGrp="1"/>
          </p:cNvSpPr>
          <p:nvPr>
            <p:ph type="sldNum" sz="quarter" idx="4"/>
          </p:nvPr>
        </p:nvSpPr>
        <p:spPr/>
        <p:txBody>
          <a:bodyPr/>
          <a:lstStyle/>
          <a:p>
            <a:fld id="{A6D1340B-B320-4949-80C8-72CFFBD72CAA}" type="slidenum">
              <a:rPr lang="en-US" smtClean="0"/>
              <a:pPr/>
              <a:t>33</a:t>
            </a:fld>
            <a:endParaRPr lang="en-US" b="0" baseline="30000" dirty="0" smtClean="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69" t="75252" r="-6389"/>
          <a:stretch/>
        </p:blipFill>
        <p:spPr bwMode="auto">
          <a:xfrm>
            <a:off x="6705600" y="533400"/>
            <a:ext cx="3109050"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jdejesus\Desktop\CybersecProcurementLanguage-EnergyDeliverySystems_040714_fin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76227">
            <a:off x="5867400" y="2351314"/>
            <a:ext cx="2767445"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532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6019800" cy="1295400"/>
          </a:xfrm>
        </p:spPr>
        <p:txBody>
          <a:bodyPr/>
          <a:lstStyle/>
          <a:p>
            <a:r>
              <a:rPr lang="en-US" dirty="0" smtClean="0"/>
              <a:t>Cybersecurity Procurement Language for Energy Delivery Systems*</a:t>
            </a:r>
            <a:endParaRPr lang="en-US" dirty="0"/>
          </a:p>
        </p:txBody>
      </p:sp>
      <p:sp>
        <p:nvSpPr>
          <p:cNvPr id="3" name="Content Placeholder 2"/>
          <p:cNvSpPr>
            <a:spLocks noGrp="1"/>
          </p:cNvSpPr>
          <p:nvPr>
            <p:ph idx="1"/>
          </p:nvPr>
        </p:nvSpPr>
        <p:spPr>
          <a:xfrm>
            <a:off x="2849924" y="2014106"/>
            <a:ext cx="6141675" cy="4005693"/>
          </a:xfrm>
        </p:spPr>
        <p:txBody>
          <a:bodyPr/>
          <a:lstStyle/>
          <a:p>
            <a:pPr>
              <a:lnSpc>
                <a:spcPct val="100000"/>
              </a:lnSpc>
              <a:spcBef>
                <a:spcPts val="0"/>
              </a:spcBef>
              <a:spcAft>
                <a:spcPts val="0"/>
              </a:spcAft>
            </a:pPr>
            <a:r>
              <a:rPr lang="en-US" dirty="0" smtClean="0"/>
              <a:t>Prepared by the Energy Sector Control Systems Working Group (ESCSWG): DOE, DHS, Duke, EEI, EPRI, FERC, IESO, UTC, APPA, and AGA</a:t>
            </a:r>
          </a:p>
          <a:p>
            <a:pPr>
              <a:lnSpc>
                <a:spcPct val="100000"/>
              </a:lnSpc>
              <a:spcBef>
                <a:spcPts val="0"/>
              </a:spcBef>
              <a:spcAft>
                <a:spcPts val="0"/>
              </a:spcAft>
            </a:pPr>
            <a:endParaRPr lang="en-US" dirty="0" smtClean="0"/>
          </a:p>
          <a:p>
            <a:pPr>
              <a:lnSpc>
                <a:spcPct val="100000"/>
              </a:lnSpc>
              <a:spcBef>
                <a:spcPts val="0"/>
              </a:spcBef>
              <a:spcAft>
                <a:spcPts val="0"/>
              </a:spcAft>
            </a:pPr>
            <a:r>
              <a:rPr lang="en-US" dirty="0" smtClean="0"/>
              <a:t>“</a:t>
            </a:r>
            <a:r>
              <a:rPr lang="en-US" dirty="0"/>
              <a:t>Additionally, feedback was collected from energy </a:t>
            </a:r>
            <a:r>
              <a:rPr lang="en-US" dirty="0" smtClean="0"/>
              <a:t>sector stakeholders </a:t>
            </a:r>
            <a:r>
              <a:rPr lang="en-US" dirty="0"/>
              <a:t>and </a:t>
            </a:r>
            <a:r>
              <a:rPr lang="en-US" dirty="0" smtClean="0"/>
              <a:t> cybersecurity </a:t>
            </a:r>
            <a:r>
              <a:rPr lang="en-US" dirty="0"/>
              <a:t>experts, including acquiring organizations (representing large </a:t>
            </a:r>
            <a:r>
              <a:rPr lang="en-US" dirty="0" smtClean="0"/>
              <a:t>and small </a:t>
            </a:r>
            <a:r>
              <a:rPr lang="en-US" dirty="0"/>
              <a:t>utilities), integrators, vendors, suppliers, consultants, standards organizations, regulators, </a:t>
            </a:r>
            <a:r>
              <a:rPr lang="en-US" dirty="0" smtClean="0"/>
              <a:t>and cybersecurity </a:t>
            </a:r>
            <a:r>
              <a:rPr lang="en-US" dirty="0"/>
              <a:t>researchers during two stakeholder review periods</a:t>
            </a:r>
            <a:r>
              <a:rPr lang="en-US" dirty="0" smtClean="0"/>
              <a:t>.”</a:t>
            </a:r>
            <a:endParaRPr lang="en-US" dirty="0"/>
          </a:p>
        </p:txBody>
      </p:sp>
      <p:sp>
        <p:nvSpPr>
          <p:cNvPr id="4" name="Slide Number Placeholder 3"/>
          <p:cNvSpPr>
            <a:spLocks noGrp="1"/>
          </p:cNvSpPr>
          <p:nvPr>
            <p:ph type="sldNum" sz="quarter" idx="4"/>
          </p:nvPr>
        </p:nvSpPr>
        <p:spPr/>
        <p:txBody>
          <a:bodyPr/>
          <a:lstStyle/>
          <a:p>
            <a:fld id="{A6D1340B-B320-4949-80C8-72CFFBD72CAA}" type="slidenum">
              <a:rPr lang="en-US" smtClean="0"/>
              <a:pPr/>
              <a:t>34</a:t>
            </a:fld>
            <a:endParaRPr lang="en-US" b="0" baseline="30000" dirty="0" smtClean="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69" t="75252" r="-6389"/>
          <a:stretch/>
        </p:blipFill>
        <p:spPr bwMode="auto">
          <a:xfrm>
            <a:off x="6705600" y="533400"/>
            <a:ext cx="3109050"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jdejesus\Desktop\CybersecProcurementLanguage-EnergyDeliverySystems_040714_fin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44675">
            <a:off x="454238" y="2320409"/>
            <a:ext cx="2276157" cy="294561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5791200"/>
            <a:ext cx="6939528" cy="276999"/>
          </a:xfrm>
          <a:prstGeom prst="rect">
            <a:avLst/>
          </a:prstGeom>
          <a:noFill/>
        </p:spPr>
        <p:txBody>
          <a:bodyPr wrap="none" rtlCol="0">
            <a:spAutoFit/>
          </a:bodyPr>
          <a:lstStyle/>
          <a:p>
            <a:r>
              <a:rPr lang="en-US" sz="1200" dirty="0" smtClean="0"/>
              <a:t>* </a:t>
            </a:r>
            <a:r>
              <a:rPr lang="en-US" sz="1200" dirty="0" smtClean="0">
                <a:hlinkClick r:id="rId5"/>
              </a:rPr>
              <a:t>https</a:t>
            </a:r>
            <a:r>
              <a:rPr lang="en-US" sz="1200" dirty="0">
                <a:hlinkClick r:id="rId5"/>
              </a:rPr>
              <a:t>://</a:t>
            </a:r>
            <a:r>
              <a:rPr lang="en-US" sz="1200" dirty="0" smtClean="0">
                <a:hlinkClick r:id="rId5"/>
              </a:rPr>
              <a:t>energy.gov/oe/downloads/cybersecurity-procurement-language-energy-delivery-april-2014</a:t>
            </a:r>
            <a:r>
              <a:rPr lang="en-US" sz="1200" dirty="0" smtClean="0"/>
              <a:t>  </a:t>
            </a:r>
            <a:endParaRPr lang="en-US" sz="1200" dirty="0"/>
          </a:p>
        </p:txBody>
      </p:sp>
    </p:spTree>
    <p:extLst>
      <p:ext uri="{BB962C8B-B14F-4D97-AF65-F5344CB8AC3E}">
        <p14:creationId xmlns:p14="http://schemas.microsoft.com/office/powerpoint/2010/main" val="962642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Procurement Guidelines</a:t>
            </a:r>
            <a:endParaRPr lang="en-US" dirty="0"/>
          </a:p>
        </p:txBody>
      </p:sp>
      <p:sp>
        <p:nvSpPr>
          <p:cNvPr id="3" name="Content Placeholder 2"/>
          <p:cNvSpPr>
            <a:spLocks noGrp="1"/>
          </p:cNvSpPr>
          <p:nvPr>
            <p:ph idx="1"/>
          </p:nvPr>
        </p:nvSpPr>
        <p:spPr/>
        <p:txBody>
          <a:bodyPr/>
          <a:lstStyle/>
          <a:p>
            <a:pPr marL="0" indent="0">
              <a:lnSpc>
                <a:spcPct val="100000"/>
              </a:lnSpc>
              <a:spcBef>
                <a:spcPts val="0"/>
              </a:spcBef>
              <a:buNone/>
            </a:pPr>
            <a:r>
              <a:rPr lang="en-US" dirty="0" smtClean="0"/>
              <a:t>Designed to provide baseline cybersecurity procurement language for:</a:t>
            </a:r>
          </a:p>
          <a:p>
            <a:pPr marL="0" indent="0">
              <a:lnSpc>
                <a:spcPct val="100000"/>
              </a:lnSpc>
              <a:spcBef>
                <a:spcPts val="0"/>
              </a:spcBef>
              <a:buNone/>
            </a:pPr>
            <a:endParaRPr lang="en-US" dirty="0" smtClean="0"/>
          </a:p>
          <a:p>
            <a:pPr lvl="1">
              <a:lnSpc>
                <a:spcPct val="100000"/>
              </a:lnSpc>
              <a:spcBef>
                <a:spcPts val="0"/>
              </a:spcBef>
            </a:pPr>
            <a:r>
              <a:rPr lang="en-US" dirty="0" smtClean="0"/>
              <a:t>Individual components of energy delivery systems (e.g., programmable logic controllers, digital relays, or remote terminal units).</a:t>
            </a:r>
          </a:p>
          <a:p>
            <a:pPr lvl="1">
              <a:lnSpc>
                <a:spcPct val="100000"/>
              </a:lnSpc>
              <a:spcBef>
                <a:spcPts val="0"/>
              </a:spcBef>
            </a:pPr>
            <a:r>
              <a:rPr lang="en-US" dirty="0" smtClean="0"/>
              <a:t>Individual energy delivery systems (e.g., SCADA system, EMS or DCS)</a:t>
            </a:r>
          </a:p>
          <a:p>
            <a:pPr lvl="1">
              <a:lnSpc>
                <a:spcPct val="100000"/>
              </a:lnSpc>
              <a:spcBef>
                <a:spcPts val="0"/>
              </a:spcBef>
            </a:pPr>
            <a:r>
              <a:rPr lang="en-US" dirty="0" smtClean="0"/>
              <a:t>Assembled or networked delivery systems (e.g., electrical substation or gas pumping station).</a:t>
            </a:r>
            <a:endParaRPr lang="en-US" dirty="0"/>
          </a:p>
        </p:txBody>
      </p:sp>
      <p:sp>
        <p:nvSpPr>
          <p:cNvPr id="4" name="Slide Number Placeholder 3"/>
          <p:cNvSpPr>
            <a:spLocks noGrp="1"/>
          </p:cNvSpPr>
          <p:nvPr>
            <p:ph type="sldNum" sz="quarter" idx="4"/>
          </p:nvPr>
        </p:nvSpPr>
        <p:spPr/>
        <p:txBody>
          <a:bodyPr/>
          <a:lstStyle/>
          <a:p>
            <a:fld id="{A6D1340B-B320-4949-80C8-72CFFBD72CAA}" type="slidenum">
              <a:rPr lang="en-US" smtClean="0"/>
              <a:pPr/>
              <a:t>35</a:t>
            </a:fld>
            <a:endParaRPr lang="en-US" b="0" baseline="30000" dirty="0" smtClean="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69" t="75252" r="-6389"/>
          <a:stretch/>
        </p:blipFill>
        <p:spPr bwMode="auto">
          <a:xfrm>
            <a:off x="6705600" y="533400"/>
            <a:ext cx="3109050"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1087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Procurement Guidelines</a:t>
            </a:r>
            <a:endParaRPr lang="en-US" dirty="0"/>
          </a:p>
        </p:txBody>
      </p:sp>
      <p:sp>
        <p:nvSpPr>
          <p:cNvPr id="3" name="Content Placeholder 2"/>
          <p:cNvSpPr>
            <a:spLocks noGrp="1"/>
          </p:cNvSpPr>
          <p:nvPr>
            <p:ph idx="1"/>
          </p:nvPr>
        </p:nvSpPr>
        <p:spPr/>
        <p:txBody>
          <a:bodyPr/>
          <a:lstStyle/>
          <a:p>
            <a:pPr marL="0" indent="0">
              <a:lnSpc>
                <a:spcPct val="100000"/>
              </a:lnSpc>
              <a:spcBef>
                <a:spcPts val="0"/>
              </a:spcBef>
              <a:buNone/>
            </a:pPr>
            <a:r>
              <a:rPr lang="en-US" dirty="0" smtClean="0"/>
              <a:t>Key definitions:</a:t>
            </a:r>
          </a:p>
          <a:p>
            <a:pPr marL="0" indent="0">
              <a:lnSpc>
                <a:spcPct val="100000"/>
              </a:lnSpc>
              <a:spcBef>
                <a:spcPts val="0"/>
              </a:spcBef>
              <a:buNone/>
            </a:pPr>
            <a:endParaRPr lang="en-US" dirty="0" smtClean="0"/>
          </a:p>
          <a:p>
            <a:pPr lvl="1">
              <a:lnSpc>
                <a:spcPct val="100000"/>
              </a:lnSpc>
              <a:spcBef>
                <a:spcPts val="0"/>
              </a:spcBef>
            </a:pPr>
            <a:r>
              <a:rPr lang="en-US" dirty="0" smtClean="0"/>
              <a:t>“Acquirer” – purchaser or buyer</a:t>
            </a:r>
          </a:p>
          <a:p>
            <a:pPr lvl="1">
              <a:lnSpc>
                <a:spcPct val="100000"/>
              </a:lnSpc>
              <a:spcBef>
                <a:spcPts val="0"/>
              </a:spcBef>
            </a:pPr>
            <a:r>
              <a:rPr lang="en-US" dirty="0" smtClean="0"/>
              <a:t>“Supplier” – vendor, seller or manufacturer</a:t>
            </a:r>
          </a:p>
          <a:p>
            <a:pPr lvl="1">
              <a:lnSpc>
                <a:spcPct val="100000"/>
              </a:lnSpc>
              <a:spcBef>
                <a:spcPts val="0"/>
              </a:spcBef>
            </a:pPr>
            <a:r>
              <a:rPr lang="en-US" dirty="0" smtClean="0"/>
              <a:t>“Integrator” – organization that customizes components, systems and processes</a:t>
            </a:r>
            <a:endParaRPr lang="en-US" dirty="0"/>
          </a:p>
        </p:txBody>
      </p:sp>
      <p:sp>
        <p:nvSpPr>
          <p:cNvPr id="4" name="Slide Number Placeholder 3"/>
          <p:cNvSpPr>
            <a:spLocks noGrp="1"/>
          </p:cNvSpPr>
          <p:nvPr>
            <p:ph type="sldNum" sz="quarter" idx="4"/>
          </p:nvPr>
        </p:nvSpPr>
        <p:spPr/>
        <p:txBody>
          <a:bodyPr/>
          <a:lstStyle/>
          <a:p>
            <a:fld id="{A6D1340B-B320-4949-80C8-72CFFBD72CAA}" type="slidenum">
              <a:rPr lang="en-US" smtClean="0"/>
              <a:pPr/>
              <a:t>36</a:t>
            </a:fld>
            <a:endParaRPr lang="en-US" b="0" baseline="30000" dirty="0" smtClean="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69" t="75252" r="-6389"/>
          <a:stretch/>
        </p:blipFill>
        <p:spPr bwMode="auto">
          <a:xfrm>
            <a:off x="6705600" y="533400"/>
            <a:ext cx="3109050"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9773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Areas</a:t>
            </a:r>
            <a:endParaRPr lang="en-US" dirty="0"/>
          </a:p>
        </p:txBody>
      </p:sp>
      <p:sp>
        <p:nvSpPr>
          <p:cNvPr id="3" name="Content Placeholder 2"/>
          <p:cNvSpPr>
            <a:spLocks noGrp="1"/>
          </p:cNvSpPr>
          <p:nvPr>
            <p:ph idx="1"/>
          </p:nvPr>
        </p:nvSpPr>
        <p:spPr/>
        <p:txBody>
          <a:bodyPr/>
          <a:lstStyle/>
          <a:p>
            <a:pPr>
              <a:lnSpc>
                <a:spcPct val="100000"/>
              </a:lnSpc>
              <a:spcBef>
                <a:spcPts val="0"/>
              </a:spcBef>
              <a:spcAft>
                <a:spcPts val="0"/>
              </a:spcAft>
            </a:pPr>
            <a:r>
              <a:rPr lang="en-US" dirty="0" smtClean="0"/>
              <a:t>Software and Services</a:t>
            </a:r>
          </a:p>
          <a:p>
            <a:pPr marL="914400" lvl="1">
              <a:lnSpc>
                <a:spcPct val="100000"/>
              </a:lnSpc>
              <a:spcBef>
                <a:spcPts val="0"/>
              </a:spcBef>
              <a:spcAft>
                <a:spcPts val="0"/>
              </a:spcAft>
            </a:pPr>
            <a:r>
              <a:rPr lang="en-US" dirty="0" smtClean="0"/>
              <a:t>Access Control</a:t>
            </a:r>
          </a:p>
          <a:p>
            <a:pPr marL="914400" lvl="1">
              <a:lnSpc>
                <a:spcPct val="100000"/>
              </a:lnSpc>
              <a:spcBef>
                <a:spcPts val="0"/>
              </a:spcBef>
              <a:spcAft>
                <a:spcPts val="0"/>
              </a:spcAft>
            </a:pPr>
            <a:r>
              <a:rPr lang="en-US" dirty="0" smtClean="0"/>
              <a:t>Account Management</a:t>
            </a:r>
          </a:p>
          <a:p>
            <a:pPr marL="914400" lvl="1">
              <a:lnSpc>
                <a:spcPct val="100000"/>
              </a:lnSpc>
              <a:spcBef>
                <a:spcPts val="0"/>
              </a:spcBef>
              <a:spcAft>
                <a:spcPts val="0"/>
              </a:spcAft>
            </a:pPr>
            <a:r>
              <a:rPr lang="en-US" dirty="0" smtClean="0"/>
              <a:t>Session Management </a:t>
            </a:r>
          </a:p>
          <a:p>
            <a:pPr marL="914400" lvl="1">
              <a:lnSpc>
                <a:spcPct val="100000"/>
              </a:lnSpc>
              <a:spcBef>
                <a:spcPts val="0"/>
              </a:spcBef>
              <a:spcAft>
                <a:spcPts val="0"/>
              </a:spcAft>
            </a:pPr>
            <a:r>
              <a:rPr lang="en-US" dirty="0" smtClean="0"/>
              <a:t>Authentication/Password Policy and Management</a:t>
            </a:r>
          </a:p>
          <a:p>
            <a:pPr marL="914400" lvl="1">
              <a:lnSpc>
                <a:spcPct val="100000"/>
              </a:lnSpc>
              <a:spcBef>
                <a:spcPts val="0"/>
              </a:spcBef>
              <a:spcAft>
                <a:spcPts val="0"/>
              </a:spcAft>
            </a:pPr>
            <a:r>
              <a:rPr lang="en-US" dirty="0" smtClean="0"/>
              <a:t>Logging and Auditing</a:t>
            </a:r>
          </a:p>
          <a:p>
            <a:pPr marL="914400" lvl="1">
              <a:lnSpc>
                <a:spcPct val="100000"/>
              </a:lnSpc>
              <a:spcBef>
                <a:spcPts val="0"/>
              </a:spcBef>
              <a:spcAft>
                <a:spcPts val="0"/>
              </a:spcAft>
            </a:pPr>
            <a:r>
              <a:rPr lang="en-US" dirty="0" smtClean="0"/>
              <a:t>Communication Restrictions</a:t>
            </a:r>
          </a:p>
          <a:p>
            <a:pPr marL="914400" lvl="1">
              <a:lnSpc>
                <a:spcPct val="100000"/>
              </a:lnSpc>
              <a:spcBef>
                <a:spcPts val="0"/>
              </a:spcBef>
              <a:spcAft>
                <a:spcPts val="0"/>
              </a:spcAft>
            </a:pPr>
            <a:r>
              <a:rPr lang="en-US" dirty="0" smtClean="0"/>
              <a:t>Malware Detection and Protection</a:t>
            </a:r>
          </a:p>
          <a:p>
            <a:pPr marL="914400" lvl="1">
              <a:lnSpc>
                <a:spcPct val="100000"/>
              </a:lnSpc>
              <a:spcBef>
                <a:spcPts val="0"/>
              </a:spcBef>
              <a:spcAft>
                <a:spcPts val="0"/>
              </a:spcAft>
            </a:pPr>
            <a:r>
              <a:rPr lang="en-US" dirty="0" smtClean="0"/>
              <a:t>Heartbeat Signals</a:t>
            </a:r>
          </a:p>
          <a:p>
            <a:pPr marL="914400" lvl="1">
              <a:lnSpc>
                <a:spcPct val="100000"/>
              </a:lnSpc>
              <a:spcBef>
                <a:spcPts val="0"/>
              </a:spcBef>
              <a:spcAft>
                <a:spcPts val="0"/>
              </a:spcAft>
            </a:pPr>
            <a:r>
              <a:rPr lang="en-US" dirty="0" smtClean="0"/>
              <a:t>Reliability and Adherence to Standards</a:t>
            </a:r>
            <a:endParaRPr lang="en-US" dirty="0"/>
          </a:p>
        </p:txBody>
      </p:sp>
      <p:sp>
        <p:nvSpPr>
          <p:cNvPr id="4" name="Slide Number Placeholder 3"/>
          <p:cNvSpPr>
            <a:spLocks noGrp="1"/>
          </p:cNvSpPr>
          <p:nvPr>
            <p:ph type="sldNum" sz="quarter" idx="4"/>
          </p:nvPr>
        </p:nvSpPr>
        <p:spPr/>
        <p:txBody>
          <a:bodyPr/>
          <a:lstStyle/>
          <a:p>
            <a:fld id="{A6D1340B-B320-4949-80C8-72CFFBD72CAA}" type="slidenum">
              <a:rPr lang="en-US" smtClean="0"/>
              <a:pPr/>
              <a:t>37</a:t>
            </a:fld>
            <a:endParaRPr lang="en-US" b="0" baseline="30000" dirty="0" smtClean="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69" t="75252" r="-6389"/>
          <a:stretch/>
        </p:blipFill>
        <p:spPr bwMode="auto">
          <a:xfrm>
            <a:off x="6705600" y="533400"/>
            <a:ext cx="3109050"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43790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Areas</a:t>
            </a:r>
            <a:endParaRPr lang="en-US" dirty="0"/>
          </a:p>
        </p:txBody>
      </p:sp>
      <p:sp>
        <p:nvSpPr>
          <p:cNvPr id="3" name="Content Placeholder 2"/>
          <p:cNvSpPr>
            <a:spLocks noGrp="1"/>
          </p:cNvSpPr>
          <p:nvPr>
            <p:ph idx="1"/>
          </p:nvPr>
        </p:nvSpPr>
        <p:spPr/>
        <p:txBody>
          <a:bodyPr/>
          <a:lstStyle/>
          <a:p>
            <a:pPr>
              <a:lnSpc>
                <a:spcPct val="100000"/>
              </a:lnSpc>
              <a:spcBef>
                <a:spcPts val="0"/>
              </a:spcBef>
              <a:spcAft>
                <a:spcPts val="0"/>
              </a:spcAft>
            </a:pPr>
            <a:r>
              <a:rPr lang="en-US" dirty="0" smtClean="0"/>
              <a:t>Life Cycle Security Program</a:t>
            </a:r>
          </a:p>
          <a:p>
            <a:pPr marL="914400" lvl="1">
              <a:lnSpc>
                <a:spcPct val="100000"/>
              </a:lnSpc>
              <a:spcBef>
                <a:spcPts val="0"/>
              </a:spcBef>
              <a:spcAft>
                <a:spcPts val="0"/>
              </a:spcAft>
            </a:pPr>
            <a:r>
              <a:rPr lang="en-US" dirty="0" smtClean="0"/>
              <a:t>Secure Development Practices</a:t>
            </a:r>
          </a:p>
          <a:p>
            <a:pPr marL="914400" lvl="1">
              <a:lnSpc>
                <a:spcPct val="100000"/>
              </a:lnSpc>
              <a:spcBef>
                <a:spcPts val="0"/>
              </a:spcBef>
              <a:spcAft>
                <a:spcPts val="0"/>
              </a:spcAft>
            </a:pPr>
            <a:r>
              <a:rPr lang="en-US" dirty="0" smtClean="0"/>
              <a:t>Documentation and Tracking of Vulnerabilities</a:t>
            </a:r>
          </a:p>
          <a:p>
            <a:pPr marL="914400" lvl="1">
              <a:lnSpc>
                <a:spcPct val="100000"/>
              </a:lnSpc>
              <a:spcBef>
                <a:spcPts val="0"/>
              </a:spcBef>
              <a:spcAft>
                <a:spcPts val="0"/>
              </a:spcAft>
            </a:pPr>
            <a:r>
              <a:rPr lang="en-US" dirty="0" smtClean="0"/>
              <a:t>Problem Reporting</a:t>
            </a:r>
          </a:p>
          <a:p>
            <a:pPr marL="914400" lvl="1">
              <a:lnSpc>
                <a:spcPct val="100000"/>
              </a:lnSpc>
              <a:spcBef>
                <a:spcPts val="0"/>
              </a:spcBef>
              <a:spcAft>
                <a:spcPts val="0"/>
              </a:spcAft>
            </a:pPr>
            <a:r>
              <a:rPr lang="en-US" dirty="0" smtClean="0"/>
              <a:t>Patch Management and Updates</a:t>
            </a:r>
          </a:p>
          <a:p>
            <a:pPr marL="914400" lvl="1">
              <a:lnSpc>
                <a:spcPct val="100000"/>
              </a:lnSpc>
              <a:spcBef>
                <a:spcPts val="0"/>
              </a:spcBef>
              <a:spcAft>
                <a:spcPts val="0"/>
              </a:spcAft>
            </a:pPr>
            <a:r>
              <a:rPr lang="en-US" dirty="0" smtClean="0"/>
              <a:t>Supplier Personnel Management</a:t>
            </a:r>
          </a:p>
          <a:p>
            <a:pPr marL="914400" lvl="1">
              <a:lnSpc>
                <a:spcPct val="100000"/>
              </a:lnSpc>
              <a:spcBef>
                <a:spcPts val="0"/>
              </a:spcBef>
              <a:spcAft>
                <a:spcPts val="0"/>
              </a:spcAft>
            </a:pPr>
            <a:r>
              <a:rPr lang="en-US" dirty="0" smtClean="0"/>
              <a:t>Secure Hardware and Software Delivery</a:t>
            </a:r>
            <a:endParaRPr lang="en-US" dirty="0"/>
          </a:p>
        </p:txBody>
      </p:sp>
      <p:sp>
        <p:nvSpPr>
          <p:cNvPr id="4" name="Slide Number Placeholder 3"/>
          <p:cNvSpPr>
            <a:spLocks noGrp="1"/>
          </p:cNvSpPr>
          <p:nvPr>
            <p:ph type="sldNum" sz="quarter" idx="4"/>
          </p:nvPr>
        </p:nvSpPr>
        <p:spPr/>
        <p:txBody>
          <a:bodyPr/>
          <a:lstStyle/>
          <a:p>
            <a:fld id="{A6D1340B-B320-4949-80C8-72CFFBD72CAA}" type="slidenum">
              <a:rPr lang="en-US" smtClean="0"/>
              <a:pPr/>
              <a:t>38</a:t>
            </a:fld>
            <a:endParaRPr lang="en-US" b="0" baseline="30000" dirty="0" smtClean="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69" t="75252" r="-6389"/>
          <a:stretch/>
        </p:blipFill>
        <p:spPr bwMode="auto">
          <a:xfrm>
            <a:off x="6705600" y="533400"/>
            <a:ext cx="3109050"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03281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Areas</a:t>
            </a:r>
            <a:endParaRPr lang="en-US" dirty="0"/>
          </a:p>
        </p:txBody>
      </p:sp>
      <p:sp>
        <p:nvSpPr>
          <p:cNvPr id="3" name="Content Placeholder 2"/>
          <p:cNvSpPr>
            <a:spLocks noGrp="1"/>
          </p:cNvSpPr>
          <p:nvPr>
            <p:ph idx="1"/>
          </p:nvPr>
        </p:nvSpPr>
        <p:spPr/>
        <p:txBody>
          <a:bodyPr/>
          <a:lstStyle/>
          <a:p>
            <a:pPr>
              <a:lnSpc>
                <a:spcPct val="100000"/>
              </a:lnSpc>
              <a:spcBef>
                <a:spcPts val="0"/>
              </a:spcBef>
              <a:spcAft>
                <a:spcPts val="0"/>
              </a:spcAft>
            </a:pPr>
            <a:r>
              <a:rPr lang="en-US" dirty="0" smtClean="0"/>
              <a:t>Intrusion Detection</a:t>
            </a:r>
          </a:p>
          <a:p>
            <a:pPr marL="914400" lvl="1">
              <a:lnSpc>
                <a:spcPct val="100000"/>
              </a:lnSpc>
              <a:spcBef>
                <a:spcPts val="0"/>
              </a:spcBef>
              <a:spcAft>
                <a:spcPts val="0"/>
              </a:spcAft>
            </a:pPr>
            <a:r>
              <a:rPr lang="en-US" dirty="0" smtClean="0"/>
              <a:t>Host Intrusion Detection</a:t>
            </a:r>
          </a:p>
          <a:p>
            <a:pPr marL="914400" lvl="1">
              <a:lnSpc>
                <a:spcPct val="100000"/>
              </a:lnSpc>
              <a:spcBef>
                <a:spcPts val="0"/>
              </a:spcBef>
              <a:spcAft>
                <a:spcPts val="0"/>
              </a:spcAft>
            </a:pPr>
            <a:r>
              <a:rPr lang="en-US" dirty="0" smtClean="0"/>
              <a:t>Network Intrusion Detection</a:t>
            </a:r>
          </a:p>
          <a:p>
            <a:pPr indent="-342900">
              <a:lnSpc>
                <a:spcPct val="100000"/>
              </a:lnSpc>
              <a:spcBef>
                <a:spcPts val="0"/>
              </a:spcBef>
              <a:spcAft>
                <a:spcPts val="0"/>
              </a:spcAft>
            </a:pPr>
            <a:endParaRPr lang="en-US" dirty="0" smtClean="0"/>
          </a:p>
          <a:p>
            <a:pPr indent="-342900">
              <a:lnSpc>
                <a:spcPct val="100000"/>
              </a:lnSpc>
              <a:spcBef>
                <a:spcPts val="0"/>
              </a:spcBef>
              <a:spcAft>
                <a:spcPts val="0"/>
              </a:spcAft>
            </a:pPr>
            <a:r>
              <a:rPr lang="en-US" dirty="0" smtClean="0"/>
              <a:t>Physical Security</a:t>
            </a:r>
          </a:p>
          <a:p>
            <a:pPr marL="914400" lvl="1">
              <a:lnSpc>
                <a:spcPct val="100000"/>
              </a:lnSpc>
              <a:spcBef>
                <a:spcPts val="0"/>
              </a:spcBef>
              <a:spcAft>
                <a:spcPts val="0"/>
              </a:spcAft>
            </a:pPr>
            <a:r>
              <a:rPr lang="en-US" dirty="0" smtClean="0"/>
              <a:t>Physical Access to Energy Delivery System Components</a:t>
            </a:r>
          </a:p>
          <a:p>
            <a:pPr marL="914400" lvl="1">
              <a:lnSpc>
                <a:spcPct val="100000"/>
              </a:lnSpc>
              <a:spcBef>
                <a:spcPts val="0"/>
              </a:spcBef>
              <a:spcAft>
                <a:spcPts val="0"/>
              </a:spcAft>
            </a:pPr>
            <a:r>
              <a:rPr lang="en-US" dirty="0" smtClean="0"/>
              <a:t>Perimeter Access</a:t>
            </a:r>
          </a:p>
          <a:p>
            <a:pPr marL="914400" lvl="1">
              <a:lnSpc>
                <a:spcPct val="100000"/>
              </a:lnSpc>
              <a:spcBef>
                <a:spcPts val="0"/>
              </a:spcBef>
              <a:spcAft>
                <a:spcPts val="0"/>
              </a:spcAft>
            </a:pPr>
            <a:r>
              <a:rPr lang="en-US" dirty="0" smtClean="0"/>
              <a:t>Communications Inside the Physical Security Perimeter</a:t>
            </a:r>
          </a:p>
          <a:p>
            <a:pPr>
              <a:lnSpc>
                <a:spcPct val="100000"/>
              </a:lnSpc>
              <a:spcBef>
                <a:spcPts val="0"/>
              </a:spcBef>
              <a:spcAft>
                <a:spcPts val="0"/>
              </a:spcAft>
            </a:pPr>
            <a:endParaRPr lang="en-US" dirty="0" smtClean="0"/>
          </a:p>
          <a:p>
            <a:pPr>
              <a:lnSpc>
                <a:spcPct val="100000"/>
              </a:lnSpc>
              <a:spcBef>
                <a:spcPts val="0"/>
              </a:spcBef>
              <a:spcAft>
                <a:spcPts val="0"/>
              </a:spcAft>
            </a:pPr>
            <a:r>
              <a:rPr lang="en-US" dirty="0" smtClean="0"/>
              <a:t>Wireless Technologies</a:t>
            </a:r>
          </a:p>
          <a:p>
            <a:pPr marL="914400" lvl="1">
              <a:lnSpc>
                <a:spcPct val="100000"/>
              </a:lnSpc>
              <a:spcBef>
                <a:spcPts val="0"/>
              </a:spcBef>
              <a:spcAft>
                <a:spcPts val="0"/>
              </a:spcAft>
            </a:pPr>
            <a:endParaRPr lang="en-US" dirty="0" smtClean="0"/>
          </a:p>
          <a:p>
            <a:pPr>
              <a:lnSpc>
                <a:spcPct val="100000"/>
              </a:lnSpc>
              <a:spcBef>
                <a:spcPts val="0"/>
              </a:spcBef>
              <a:spcAft>
                <a:spcPts val="0"/>
              </a:spcAft>
            </a:pPr>
            <a:r>
              <a:rPr lang="en-US" dirty="0" smtClean="0"/>
              <a:t>Cryptographic System Management</a:t>
            </a:r>
          </a:p>
          <a:p>
            <a:pPr marL="548640" lvl="1" indent="0">
              <a:lnSpc>
                <a:spcPct val="100000"/>
              </a:lnSpc>
              <a:spcBef>
                <a:spcPts val="0"/>
              </a:spcBef>
              <a:spcAft>
                <a:spcPts val="0"/>
              </a:spcAft>
              <a:buNone/>
            </a:pPr>
            <a:endParaRPr lang="en-US" dirty="0"/>
          </a:p>
        </p:txBody>
      </p:sp>
      <p:sp>
        <p:nvSpPr>
          <p:cNvPr id="4" name="Slide Number Placeholder 3"/>
          <p:cNvSpPr>
            <a:spLocks noGrp="1"/>
          </p:cNvSpPr>
          <p:nvPr>
            <p:ph type="sldNum" sz="quarter" idx="4"/>
          </p:nvPr>
        </p:nvSpPr>
        <p:spPr/>
        <p:txBody>
          <a:bodyPr/>
          <a:lstStyle/>
          <a:p>
            <a:fld id="{A6D1340B-B320-4949-80C8-72CFFBD72CAA}" type="slidenum">
              <a:rPr lang="en-US" smtClean="0"/>
              <a:pPr/>
              <a:t>39</a:t>
            </a:fld>
            <a:endParaRPr lang="en-US" b="0" baseline="30000" dirty="0" smtClean="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69" t="75252" r="-6389"/>
          <a:stretch/>
        </p:blipFill>
        <p:spPr bwMode="auto">
          <a:xfrm>
            <a:off x="6705600" y="533400"/>
            <a:ext cx="3109050"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082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2800" b="1" dirty="0" smtClean="0"/>
              <a:t>Purpose and Learning </a:t>
            </a:r>
            <a:r>
              <a:rPr lang="en-US" sz="2800" b="1" dirty="0"/>
              <a:t>Objectives</a:t>
            </a:r>
          </a:p>
        </p:txBody>
      </p:sp>
      <p:sp>
        <p:nvSpPr>
          <p:cNvPr id="12291" name="Rectangle 3"/>
          <p:cNvSpPr>
            <a:spLocks noGrp="1" noChangeArrowheads="1"/>
          </p:cNvSpPr>
          <p:nvPr>
            <p:ph type="body" idx="1"/>
          </p:nvPr>
        </p:nvSpPr>
        <p:spPr/>
        <p:txBody>
          <a:bodyPr/>
          <a:lstStyle/>
          <a:p>
            <a:pPr marL="457200" indent="-457200">
              <a:buFontTx/>
              <a:buAutoNum type="arabicParenR"/>
            </a:pPr>
            <a:endParaRPr lang="en-US" sz="2000" dirty="0" smtClean="0"/>
          </a:p>
          <a:p>
            <a:pPr marL="457200" indent="-457200">
              <a:buFontTx/>
              <a:buAutoNum type="arabicParenR"/>
            </a:pPr>
            <a:r>
              <a:rPr lang="en-US" sz="2000" dirty="0" smtClean="0"/>
              <a:t>Examine recent actions at FERC, NERC and NIST</a:t>
            </a:r>
          </a:p>
          <a:p>
            <a:pPr marL="457200" indent="-457200">
              <a:buFontTx/>
              <a:buAutoNum type="arabicParenR"/>
            </a:pPr>
            <a:endParaRPr lang="en-US" sz="2000" dirty="0" smtClean="0"/>
          </a:p>
          <a:p>
            <a:pPr marL="457200" indent="-457200">
              <a:buFontTx/>
              <a:buAutoNum type="arabicParenR"/>
            </a:pPr>
            <a:r>
              <a:rPr lang="en-US" sz="2000" dirty="0" smtClean="0"/>
              <a:t>Look at what is motivating </a:t>
            </a:r>
            <a:r>
              <a:rPr lang="en-US" sz="2000" smtClean="0"/>
              <a:t>these trends</a:t>
            </a:r>
          </a:p>
          <a:p>
            <a:pPr marL="457200" indent="-457200">
              <a:buFontTx/>
              <a:buAutoNum type="arabicParenR"/>
            </a:pPr>
            <a:endParaRPr lang="en-US" sz="2000" dirty="0" smtClean="0"/>
          </a:p>
          <a:p>
            <a:pPr marL="457200" indent="-457200">
              <a:buFontTx/>
              <a:buAutoNum type="arabicParenR"/>
            </a:pPr>
            <a:r>
              <a:rPr lang="en-US" sz="2000" dirty="0" smtClean="0"/>
              <a:t>How these trends will affect the relationship between engineer </a:t>
            </a:r>
            <a:r>
              <a:rPr lang="en-US" sz="2000" dirty="0"/>
              <a:t>f</a:t>
            </a:r>
            <a:r>
              <a:rPr lang="en-US" sz="2000" dirty="0" smtClean="0"/>
              <a:t>irms and their clients</a:t>
            </a:r>
          </a:p>
          <a:p>
            <a:pPr algn="ctr">
              <a:buFontTx/>
              <a:buNone/>
            </a:pPr>
            <a:endParaRPr lang="en-US" sz="2000" dirty="0"/>
          </a:p>
          <a:p>
            <a:pPr algn="ctr">
              <a:buFontTx/>
              <a:buNone/>
            </a:pPr>
            <a:endParaRPr lang="en-US" sz="2000" dirty="0"/>
          </a:p>
        </p:txBody>
      </p:sp>
    </p:spTree>
    <p:extLst>
      <p:ext uri="{BB962C8B-B14F-4D97-AF65-F5344CB8AC3E}">
        <p14:creationId xmlns:p14="http://schemas.microsoft.com/office/powerpoint/2010/main" val="37917246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with Procurement Guidelines</a:t>
            </a:r>
            <a:endParaRPr lang="en-US" dirty="0"/>
          </a:p>
        </p:txBody>
      </p:sp>
      <p:sp>
        <p:nvSpPr>
          <p:cNvPr id="3" name="Content Placeholder 2"/>
          <p:cNvSpPr>
            <a:spLocks noGrp="1"/>
          </p:cNvSpPr>
          <p:nvPr>
            <p:ph idx="1"/>
          </p:nvPr>
        </p:nvSpPr>
        <p:spPr/>
        <p:txBody>
          <a:bodyPr/>
          <a:lstStyle/>
          <a:p>
            <a:r>
              <a:rPr lang="en-US" dirty="0" smtClean="0"/>
              <a:t>Definition of Supplier</a:t>
            </a:r>
          </a:p>
          <a:p>
            <a:r>
              <a:rPr lang="en-US" dirty="0" smtClean="0"/>
              <a:t>One-Sided</a:t>
            </a:r>
          </a:p>
          <a:p>
            <a:r>
              <a:rPr lang="en-US" dirty="0" smtClean="0"/>
              <a:t>Level of Specificity</a:t>
            </a:r>
          </a:p>
          <a:p>
            <a:endParaRPr lang="en-US" dirty="0"/>
          </a:p>
        </p:txBody>
      </p:sp>
      <p:sp>
        <p:nvSpPr>
          <p:cNvPr id="4" name="Slide Number Placeholder 3"/>
          <p:cNvSpPr>
            <a:spLocks noGrp="1"/>
          </p:cNvSpPr>
          <p:nvPr>
            <p:ph type="sldNum" sz="quarter" idx="4"/>
          </p:nvPr>
        </p:nvSpPr>
        <p:spPr/>
        <p:txBody>
          <a:bodyPr/>
          <a:lstStyle/>
          <a:p>
            <a:fld id="{A6D1340B-B320-4949-80C8-72CFFBD72CAA}" type="slidenum">
              <a:rPr lang="en-US" smtClean="0"/>
              <a:pPr/>
              <a:t>40</a:t>
            </a:fld>
            <a:endParaRPr lang="en-US" b="0" baseline="30000" dirty="0" smtClean="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69" t="75252" r="-6389"/>
          <a:stretch/>
        </p:blipFill>
        <p:spPr bwMode="auto">
          <a:xfrm>
            <a:off x="6705600" y="533400"/>
            <a:ext cx="3109050"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6000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3962400" cy="3048000"/>
          </a:xfrm>
        </p:spPr>
        <p:txBody>
          <a:bodyPr/>
          <a:lstStyle/>
          <a:p>
            <a:r>
              <a:rPr lang="en-US" sz="3600" dirty="0" smtClean="0"/>
              <a:t>Beyond the Electric Industry</a:t>
            </a:r>
            <a:endParaRPr lang="en-US" sz="3600" dirty="0"/>
          </a:p>
        </p:txBody>
      </p:sp>
      <p:pic>
        <p:nvPicPr>
          <p:cNvPr id="19458" name="Picture 2" descr="C:\Users\jdejesus\Pictures\th9LYLQEXT.jpg"/>
          <p:cNvPicPr>
            <a:picLocks noChangeAspect="1" noChangeArrowheads="1"/>
          </p:cNvPicPr>
          <p:nvPr/>
        </p:nvPicPr>
        <p:blipFill>
          <a:blip r:embed="rId3" cstate="print"/>
          <a:srcRect/>
          <a:stretch>
            <a:fillRect/>
          </a:stretch>
        </p:blipFill>
        <p:spPr bwMode="auto">
          <a:xfrm>
            <a:off x="6019800" y="1295400"/>
            <a:ext cx="2667000" cy="4156075"/>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534400" cy="762000"/>
          </a:xfrm>
        </p:spPr>
        <p:txBody>
          <a:bodyPr/>
          <a:lstStyle/>
          <a:p>
            <a:r>
              <a:rPr lang="en-US" dirty="0" smtClean="0"/>
              <a:t>Beyond the Electric Industry – Oil and Gas Pipelines</a:t>
            </a:r>
            <a:endParaRPr lang="en-US" dirty="0"/>
          </a:p>
        </p:txBody>
      </p:sp>
      <p:sp>
        <p:nvSpPr>
          <p:cNvPr id="3" name="Content Placeholder 2"/>
          <p:cNvSpPr>
            <a:spLocks noGrp="1"/>
          </p:cNvSpPr>
          <p:nvPr>
            <p:ph idx="1"/>
          </p:nvPr>
        </p:nvSpPr>
        <p:spPr>
          <a:xfrm>
            <a:off x="381000" y="1524000"/>
            <a:ext cx="8534400" cy="3505200"/>
          </a:xfrm>
        </p:spPr>
        <p:txBody>
          <a:bodyPr/>
          <a:lstStyle/>
          <a:p>
            <a:pPr marL="0" indent="0">
              <a:buNone/>
            </a:pPr>
            <a:r>
              <a:rPr lang="en-US" dirty="0" smtClean="0"/>
              <a:t>“Establish and document standards for cyber security controls for use in evaluating systems and services for acquisition.  Encourage vendors to follow software development standards for trustworthy software throughout the development lifecycle.”</a:t>
            </a:r>
          </a:p>
          <a:p>
            <a:pPr marL="0" indent="0">
              <a:buNone/>
            </a:pPr>
            <a:r>
              <a:rPr lang="en-US" dirty="0" smtClean="0"/>
              <a:t>“Incorporate security into cyber system design and operation, whether designing a new system or modifying an existing system. Secure design and operation of SCADA control system architecture is critical  for the creation of a sustainable and reliable system.”</a:t>
            </a:r>
          </a:p>
        </p:txBody>
      </p:sp>
      <p:sp>
        <p:nvSpPr>
          <p:cNvPr id="5" name="TextBox 4"/>
          <p:cNvSpPr txBox="1"/>
          <p:nvPr/>
        </p:nvSpPr>
        <p:spPr>
          <a:xfrm>
            <a:off x="0" y="5638800"/>
            <a:ext cx="8763000" cy="523220"/>
          </a:xfrm>
          <a:prstGeom prst="rect">
            <a:avLst/>
          </a:prstGeom>
          <a:noFill/>
        </p:spPr>
        <p:txBody>
          <a:bodyPr wrap="square" rtlCol="0">
            <a:spAutoFit/>
          </a:bodyPr>
          <a:lstStyle/>
          <a:p>
            <a:r>
              <a:rPr lang="en-US" sz="1400" dirty="0" smtClean="0"/>
              <a:t>TSA, </a:t>
            </a:r>
            <a:r>
              <a:rPr lang="en-US" sz="1400" i="1" dirty="0" smtClean="0"/>
              <a:t>Pipeline Security Guidelines</a:t>
            </a:r>
            <a:r>
              <a:rPr lang="en-US" sz="1400" dirty="0" smtClean="0"/>
              <a:t> (4/2011) </a:t>
            </a:r>
            <a:r>
              <a:rPr lang="en-US" sz="1400" dirty="0" smtClean="0">
                <a:hlinkClick r:id="rId3"/>
              </a:rPr>
              <a:t>https://www.tsa.gov/sites/default/files/tsapipelinesecurityguidelines-2011.pdf</a:t>
            </a:r>
            <a:r>
              <a:rPr lang="en-US" sz="1400" dirty="0" smtClean="0"/>
              <a:t>  </a:t>
            </a:r>
            <a:endParaRPr lang="en-US" sz="1400" dirty="0"/>
          </a:p>
        </p:txBody>
      </p:sp>
      <p:pic>
        <p:nvPicPr>
          <p:cNvPr id="12290" name="Picture 2" descr="C:\Users\jdejesus\Pictures\TSALogo.png"/>
          <p:cNvPicPr>
            <a:picLocks noChangeAspect="1" noChangeArrowheads="1"/>
          </p:cNvPicPr>
          <p:nvPr/>
        </p:nvPicPr>
        <p:blipFill>
          <a:blip r:embed="rId4" cstate="print"/>
          <a:srcRect/>
          <a:stretch>
            <a:fillRect/>
          </a:stretch>
        </p:blipFill>
        <p:spPr bwMode="auto">
          <a:xfrm>
            <a:off x="5562600" y="4631210"/>
            <a:ext cx="3352800" cy="1064740"/>
          </a:xfrm>
          <a:prstGeom prst="rect">
            <a:avLst/>
          </a:prstGeom>
          <a:noFill/>
        </p:spPr>
      </p:pic>
    </p:spTree>
    <p:extLst>
      <p:ext uri="{BB962C8B-B14F-4D97-AF65-F5344CB8AC3E}">
        <p14:creationId xmlns:p14="http://schemas.microsoft.com/office/powerpoint/2010/main" val="27555355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534400" cy="762000"/>
          </a:xfrm>
        </p:spPr>
        <p:txBody>
          <a:bodyPr/>
          <a:lstStyle/>
          <a:p>
            <a:r>
              <a:rPr lang="en-US" dirty="0" smtClean="0"/>
              <a:t>Beyond the Electric Industry – Oil and Gas Pipelines</a:t>
            </a:r>
            <a:endParaRPr lang="en-US" dirty="0"/>
          </a:p>
        </p:txBody>
      </p:sp>
      <p:sp>
        <p:nvSpPr>
          <p:cNvPr id="3" name="Content Placeholder 2"/>
          <p:cNvSpPr>
            <a:spLocks noGrp="1"/>
          </p:cNvSpPr>
          <p:nvPr>
            <p:ph idx="1"/>
          </p:nvPr>
        </p:nvSpPr>
        <p:spPr>
          <a:xfrm>
            <a:off x="381000" y="1524000"/>
            <a:ext cx="8534400" cy="3505200"/>
          </a:xfrm>
        </p:spPr>
        <p:txBody>
          <a:bodyPr/>
          <a:lstStyle/>
          <a:p>
            <a:pPr marL="0" indent="0">
              <a:buNone/>
            </a:pPr>
            <a:r>
              <a:rPr lang="en-US" b="1" dirty="0"/>
              <a:t>Supply Chain and External Dependencies Management </a:t>
            </a:r>
            <a:endParaRPr lang="en-US" dirty="0"/>
          </a:p>
          <a:p>
            <a:pPr marL="0" indent="0">
              <a:buNone/>
            </a:pPr>
            <a:r>
              <a:rPr lang="en-US" dirty="0"/>
              <a:t>Establish and maintain controls to manage the cybersecurity risks associated with services and assets that are dependent on external entities, commensurate with the risk to critical infrastructure and organizational objectives. </a:t>
            </a:r>
            <a:endParaRPr lang="en-US" dirty="0" smtClean="0"/>
          </a:p>
        </p:txBody>
      </p:sp>
      <p:sp>
        <p:nvSpPr>
          <p:cNvPr id="5" name="TextBox 4"/>
          <p:cNvSpPr txBox="1"/>
          <p:nvPr/>
        </p:nvSpPr>
        <p:spPr>
          <a:xfrm>
            <a:off x="0" y="5638800"/>
            <a:ext cx="8763000" cy="523220"/>
          </a:xfrm>
          <a:prstGeom prst="rect">
            <a:avLst/>
          </a:prstGeom>
          <a:noFill/>
        </p:spPr>
        <p:txBody>
          <a:bodyPr wrap="square" rtlCol="0">
            <a:spAutoFit/>
          </a:bodyPr>
          <a:lstStyle/>
          <a:p>
            <a:r>
              <a:rPr lang="en-US" sz="1400" dirty="0" smtClean="0"/>
              <a:t>DOE, Oil and Natural Gas Subsector Cybersecurity Capability Maturity Model (ONG-C2M2) (2/2014)</a:t>
            </a:r>
          </a:p>
          <a:p>
            <a:r>
              <a:rPr lang="en-US" sz="1400" dirty="0" smtClean="0">
                <a:hlinkClick r:id="rId3"/>
              </a:rPr>
              <a:t>https</a:t>
            </a:r>
            <a:r>
              <a:rPr lang="en-US" sz="1400" dirty="0">
                <a:hlinkClick r:id="rId3"/>
              </a:rPr>
              <a:t>://</a:t>
            </a:r>
            <a:r>
              <a:rPr lang="en-US" sz="1400" dirty="0" smtClean="0">
                <a:hlinkClick r:id="rId3"/>
              </a:rPr>
              <a:t>energy.gov/sites/prod/files/2014/03/f13/ONG-C2M2-v1-1_cor.pdf</a:t>
            </a:r>
            <a:r>
              <a:rPr lang="en-US" sz="1400" dirty="0" smtClean="0"/>
              <a:t> </a:t>
            </a:r>
            <a:endParaRPr lang="en-US" sz="1400" dirty="0"/>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869" t="75252" r="-6389"/>
          <a:stretch/>
        </p:blipFill>
        <p:spPr bwMode="auto">
          <a:xfrm>
            <a:off x="6172200" y="3962400"/>
            <a:ext cx="3109050"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60317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6D1340B-B320-4949-80C8-72CFFBD72CAA}" type="slidenum">
              <a:rPr lang="en-US" smtClean="0"/>
              <a:pPr/>
              <a:t>44</a:t>
            </a:fld>
            <a:endParaRPr lang="en-US" b="0" baseline="30000" dirty="0" smtClean="0"/>
          </a:p>
        </p:txBody>
      </p:sp>
      <p:pic>
        <p:nvPicPr>
          <p:cNvPr id="1026" name="Picture 2" descr="C:\Users\jdejesus\Desktop\DNG-ISAC announcement 04APR17s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46640">
            <a:off x="1176195" y="860711"/>
            <a:ext cx="3694505" cy="478112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47237" y="1219200"/>
            <a:ext cx="3657600" cy="1077218"/>
          </a:xfrm>
          <a:prstGeom prst="rect">
            <a:avLst/>
          </a:prstGeom>
          <a:noFill/>
        </p:spPr>
        <p:txBody>
          <a:bodyPr wrap="square" rtlCol="0">
            <a:spAutoFit/>
          </a:bodyPr>
          <a:lstStyle/>
          <a:p>
            <a:pPr algn="ctr"/>
            <a:r>
              <a:rPr lang="en-US" sz="3200" dirty="0" smtClean="0"/>
              <a:t>NERC and AGA Working Together</a:t>
            </a:r>
            <a:endParaRPr lang="en-US" sz="3200" dirty="0"/>
          </a:p>
        </p:txBody>
      </p:sp>
    </p:spTree>
    <p:extLst>
      <p:ext uri="{BB962C8B-B14F-4D97-AF65-F5344CB8AC3E}">
        <p14:creationId xmlns:p14="http://schemas.microsoft.com/office/powerpoint/2010/main" val="10998907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609600"/>
          </a:xfrm>
        </p:spPr>
        <p:txBody>
          <a:bodyPr/>
          <a:lstStyle/>
          <a:p>
            <a:r>
              <a:rPr lang="en-US" dirty="0" smtClean="0"/>
              <a:t>Beyond the Electric Industry - Water</a:t>
            </a:r>
            <a:endParaRPr lang="en-US" dirty="0"/>
          </a:p>
        </p:txBody>
      </p:sp>
      <p:sp>
        <p:nvSpPr>
          <p:cNvPr id="3" name="Content Placeholder 2"/>
          <p:cNvSpPr>
            <a:spLocks noGrp="1"/>
          </p:cNvSpPr>
          <p:nvPr>
            <p:ph idx="1"/>
          </p:nvPr>
        </p:nvSpPr>
        <p:spPr>
          <a:xfrm>
            <a:off x="457200" y="1600200"/>
            <a:ext cx="5791200" cy="3657600"/>
          </a:xfrm>
        </p:spPr>
        <p:txBody>
          <a:bodyPr/>
          <a:lstStyle/>
          <a:p>
            <a:pPr marL="0" indent="0">
              <a:buNone/>
            </a:pPr>
            <a:r>
              <a:rPr lang="en-US" sz="1600" dirty="0" smtClean="0"/>
              <a:t>“</a:t>
            </a:r>
            <a:r>
              <a:rPr lang="en-US" dirty="0" smtClean="0"/>
              <a:t>Utilities should develop standard design and implementation requirements that define the testing required by software vendors and system integrators, as well as doing their own testing of the integrity of results.” </a:t>
            </a:r>
          </a:p>
          <a:p>
            <a:pPr marL="457200" indent="457200"/>
            <a:r>
              <a:rPr lang="en-US" dirty="0" smtClean="0"/>
              <a:t>Manually initiated access</a:t>
            </a:r>
          </a:p>
          <a:p>
            <a:pPr marL="457200" indent="457200"/>
            <a:r>
              <a:rPr lang="en-US" dirty="0" smtClean="0"/>
              <a:t>Service Level Agreements</a:t>
            </a:r>
          </a:p>
          <a:p>
            <a:pPr marL="0" indent="0">
              <a:buNone/>
            </a:pPr>
            <a:endParaRPr lang="en-US" sz="1600" dirty="0" smtClean="0"/>
          </a:p>
          <a:p>
            <a:pPr lvl="2"/>
            <a:endParaRPr lang="en-US" sz="1600" dirty="0"/>
          </a:p>
        </p:txBody>
      </p:sp>
      <p:pic>
        <p:nvPicPr>
          <p:cNvPr id="11266" name="Picture 2" descr="C:\Users\jdejesus\Pictures\AWWAConnections589.jpg"/>
          <p:cNvPicPr>
            <a:picLocks noChangeAspect="1" noChangeArrowheads="1"/>
          </p:cNvPicPr>
          <p:nvPr/>
        </p:nvPicPr>
        <p:blipFill>
          <a:blip r:embed="rId3" cstate="print"/>
          <a:srcRect r="80956" b="18750"/>
          <a:stretch>
            <a:fillRect/>
          </a:stretch>
        </p:blipFill>
        <p:spPr bwMode="auto">
          <a:xfrm>
            <a:off x="6400800" y="2209800"/>
            <a:ext cx="2218957" cy="2057400"/>
          </a:xfrm>
          <a:prstGeom prst="rect">
            <a:avLst/>
          </a:prstGeom>
          <a:noFill/>
        </p:spPr>
      </p:pic>
      <p:sp>
        <p:nvSpPr>
          <p:cNvPr id="6" name="TextBox 5"/>
          <p:cNvSpPr txBox="1"/>
          <p:nvPr/>
        </p:nvSpPr>
        <p:spPr>
          <a:xfrm>
            <a:off x="304800" y="4876800"/>
            <a:ext cx="8839200" cy="1292662"/>
          </a:xfrm>
          <a:prstGeom prst="rect">
            <a:avLst/>
          </a:prstGeom>
          <a:noFill/>
        </p:spPr>
        <p:txBody>
          <a:bodyPr wrap="square" rtlCol="0">
            <a:spAutoFit/>
          </a:bodyPr>
          <a:lstStyle/>
          <a:p>
            <a:endParaRPr lang="en-US" dirty="0" smtClean="0"/>
          </a:p>
          <a:p>
            <a:r>
              <a:rPr lang="en-US" sz="1400" dirty="0" smtClean="0"/>
              <a:t>American Water Works Association Cybersecurity Guidance &amp; Tool. </a:t>
            </a:r>
            <a:r>
              <a:rPr lang="en-US" sz="1400" dirty="0" smtClean="0">
                <a:hlinkClick r:id="rId4"/>
              </a:rPr>
              <a:t>http://www.awwa.org/resources-tools/water-and-wastewater-utility-management/cybersecurity-guidance.aspx</a:t>
            </a:r>
            <a:r>
              <a:rPr lang="en-US" sz="1400" dirty="0" smtClean="0"/>
              <a:t> (implementation of NIST Cybersecurity Framework and EO 13636)</a:t>
            </a:r>
          </a:p>
          <a:p>
            <a:endParaRPr lang="en-US" dirty="0"/>
          </a:p>
        </p:txBody>
      </p:sp>
    </p:spTree>
    <p:extLst>
      <p:ext uri="{BB962C8B-B14F-4D97-AF65-F5344CB8AC3E}">
        <p14:creationId xmlns:p14="http://schemas.microsoft.com/office/powerpoint/2010/main" val="12814822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609600"/>
          </a:xfrm>
        </p:spPr>
        <p:txBody>
          <a:bodyPr/>
          <a:lstStyle/>
          <a:p>
            <a:r>
              <a:rPr lang="en-US" dirty="0" smtClean="0"/>
              <a:t>Beyond the Electric Industry – Government Contracts</a:t>
            </a:r>
            <a:endParaRPr lang="en-US" dirty="0"/>
          </a:p>
        </p:txBody>
      </p:sp>
      <p:sp>
        <p:nvSpPr>
          <p:cNvPr id="3" name="Content Placeholder 2"/>
          <p:cNvSpPr>
            <a:spLocks noGrp="1"/>
          </p:cNvSpPr>
          <p:nvPr>
            <p:ph idx="1"/>
          </p:nvPr>
        </p:nvSpPr>
        <p:spPr>
          <a:xfrm>
            <a:off x="457200" y="1600200"/>
            <a:ext cx="5791200" cy="3657600"/>
          </a:xfrm>
        </p:spPr>
        <p:txBody>
          <a:bodyPr/>
          <a:lstStyle/>
          <a:p>
            <a:pPr marL="0" indent="0">
              <a:buNone/>
            </a:pPr>
            <a:r>
              <a:rPr lang="en-US" sz="1600" dirty="0" smtClean="0"/>
              <a:t>Office of the Federal Chief Information Officer (OFCIO – OMB), “Improving Cybersecurity Protections in Federal Acquisitions”</a:t>
            </a:r>
          </a:p>
          <a:p>
            <a:r>
              <a:rPr lang="en-US" sz="1600" dirty="0" smtClean="0"/>
              <a:t>Solicited comments September 10, 2015</a:t>
            </a:r>
          </a:p>
          <a:p>
            <a:r>
              <a:rPr lang="en-US" sz="1600" dirty="0" smtClean="0"/>
              <a:t>Still listed as </a:t>
            </a:r>
            <a:r>
              <a:rPr lang="en-US" sz="1600" dirty="0"/>
              <a:t>a draft (</a:t>
            </a:r>
            <a:r>
              <a:rPr lang="en-US" sz="1600" dirty="0">
                <a:hlinkClick r:id="rId3"/>
              </a:rPr>
              <a:t>https://policy.cio.gov/cybersecurity-protections-in-federal-acquisitions</a:t>
            </a:r>
            <a:r>
              <a:rPr lang="en-US" sz="1600" dirty="0" smtClean="0">
                <a:hlinkClick r:id="rId3"/>
              </a:rPr>
              <a:t>/</a:t>
            </a:r>
            <a:r>
              <a:rPr lang="en-US" sz="1600" dirty="0" smtClean="0"/>
              <a:t>)</a:t>
            </a:r>
          </a:p>
          <a:p>
            <a:pPr marL="0" indent="0">
              <a:buNone/>
            </a:pPr>
            <a:endParaRPr lang="en-US" sz="1600" dirty="0" smtClean="0"/>
          </a:p>
          <a:p>
            <a:pPr marL="0" indent="0">
              <a:buNone/>
            </a:pPr>
            <a:r>
              <a:rPr lang="en-US" sz="1600" dirty="0" smtClean="0"/>
              <a:t>Supply Chain Risk Management Practices for Federal Information Systems and Organizations, NIST Special Publication 800-161,  April 2015</a:t>
            </a:r>
          </a:p>
          <a:p>
            <a:pPr marL="0" indent="0">
              <a:buNone/>
            </a:pPr>
            <a:endParaRPr lang="en-US" sz="1600" dirty="0" smtClean="0"/>
          </a:p>
          <a:p>
            <a:pPr lvl="2"/>
            <a:endParaRPr lang="en-US" sz="1600" dirty="0"/>
          </a:p>
        </p:txBody>
      </p:sp>
      <p:sp>
        <p:nvSpPr>
          <p:cNvPr id="6" name="TextBox 5"/>
          <p:cNvSpPr txBox="1"/>
          <p:nvPr/>
        </p:nvSpPr>
        <p:spPr>
          <a:xfrm>
            <a:off x="304800" y="4876800"/>
            <a:ext cx="8839200" cy="369332"/>
          </a:xfrm>
          <a:prstGeom prst="rect">
            <a:avLst/>
          </a:prstGeom>
          <a:noFill/>
        </p:spPr>
        <p:txBody>
          <a:bodyPr wrap="square" rtlCol="0">
            <a:spAutoFit/>
          </a:bodyPr>
          <a:lstStyle/>
          <a:p>
            <a:endParaRPr lang="en-US" dirty="0"/>
          </a:p>
        </p:txBody>
      </p:sp>
      <p:pic>
        <p:nvPicPr>
          <p:cNvPr id="7" name="Picture 3" descr="C:\Users\jdejesus\Desktop\logo-2x.png"/>
          <p:cNvPicPr>
            <a:picLocks noChangeAspect="1" noChangeArrowheads="1"/>
          </p:cNvPicPr>
          <p:nvPr/>
        </p:nvPicPr>
        <p:blipFill rotWithShape="1">
          <a:blip r:embed="rId4">
            <a:extLst>
              <a:ext uri="{28A0092B-C50C-407E-A947-70E740481C1C}">
                <a14:useLocalDpi xmlns:a14="http://schemas.microsoft.com/office/drawing/2010/main" val="0"/>
              </a:ext>
            </a:extLst>
          </a:blip>
          <a:srcRect l="198" r="53732"/>
          <a:stretch/>
        </p:blipFill>
        <p:spPr bwMode="auto">
          <a:xfrm>
            <a:off x="6705600" y="4386406"/>
            <a:ext cx="1752600" cy="5002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jdejesus\Desktop\thD5TGSKM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1752600"/>
            <a:ext cx="1266824" cy="1266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9516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609600"/>
          </a:xfrm>
        </p:spPr>
        <p:txBody>
          <a:bodyPr/>
          <a:lstStyle/>
          <a:p>
            <a:r>
              <a:rPr lang="en-US" dirty="0" smtClean="0"/>
              <a:t>Beyond the Electric Industry - Banks</a:t>
            </a:r>
            <a:endParaRPr lang="en-US" dirty="0"/>
          </a:p>
        </p:txBody>
      </p:sp>
      <p:sp>
        <p:nvSpPr>
          <p:cNvPr id="3" name="Content Placeholder 2"/>
          <p:cNvSpPr>
            <a:spLocks noGrp="1"/>
          </p:cNvSpPr>
          <p:nvPr>
            <p:ph idx="1"/>
          </p:nvPr>
        </p:nvSpPr>
        <p:spPr>
          <a:xfrm>
            <a:off x="2286000" y="1219200"/>
            <a:ext cx="6858000" cy="3505200"/>
          </a:xfrm>
        </p:spPr>
        <p:txBody>
          <a:bodyPr/>
          <a:lstStyle/>
          <a:p>
            <a:r>
              <a:rPr lang="en-US" dirty="0" smtClean="0"/>
              <a:t>Exercise appropriate due diligence in selecting its service providers; </a:t>
            </a:r>
          </a:p>
          <a:p>
            <a:r>
              <a:rPr lang="en-US" dirty="0" smtClean="0"/>
              <a:t>Contract to implement appropriate measures designed to meet the objectives of the Security Guidelines</a:t>
            </a:r>
          </a:p>
          <a:p>
            <a:pPr marL="914400" lvl="1">
              <a:buFont typeface="Courier New" pitchFamily="49" charset="0"/>
              <a:buChar char="o"/>
            </a:pPr>
            <a:r>
              <a:rPr lang="en-US" dirty="0" smtClean="0"/>
              <a:t>Protect against unauthorized access to customer information</a:t>
            </a:r>
          </a:p>
          <a:p>
            <a:pPr marL="914400" lvl="1">
              <a:buFont typeface="Courier New" pitchFamily="49" charset="0"/>
              <a:buChar char="o"/>
            </a:pPr>
            <a:r>
              <a:rPr lang="en-US" dirty="0" smtClean="0"/>
              <a:t>Proper disposal of customer information</a:t>
            </a:r>
          </a:p>
          <a:p>
            <a:r>
              <a:rPr lang="en-US" dirty="0" smtClean="0"/>
              <a:t>Monitor service providers based on risk assessment</a:t>
            </a:r>
          </a:p>
        </p:txBody>
      </p:sp>
      <p:sp>
        <p:nvSpPr>
          <p:cNvPr id="6" name="TextBox 5"/>
          <p:cNvSpPr txBox="1"/>
          <p:nvPr/>
        </p:nvSpPr>
        <p:spPr>
          <a:xfrm>
            <a:off x="304800" y="5334000"/>
            <a:ext cx="8305800" cy="954107"/>
          </a:xfrm>
          <a:prstGeom prst="rect">
            <a:avLst/>
          </a:prstGeom>
          <a:noFill/>
        </p:spPr>
        <p:txBody>
          <a:bodyPr wrap="square" rtlCol="0">
            <a:spAutoFit/>
          </a:bodyPr>
          <a:lstStyle/>
          <a:p>
            <a:pPr marL="0" lvl="1"/>
            <a:r>
              <a:rPr lang="en-US" sz="1400" dirty="0" smtClean="0"/>
              <a:t>Federal Reserve Board, </a:t>
            </a:r>
            <a:r>
              <a:rPr lang="en-US" sz="1400" i="1" dirty="0" smtClean="0"/>
              <a:t>Interagency Guidelines establishing Information Security Standards</a:t>
            </a:r>
            <a:r>
              <a:rPr lang="en-US" sz="1400" dirty="0" smtClean="0"/>
              <a:t>, </a:t>
            </a:r>
            <a:r>
              <a:rPr lang="en-US" sz="1400" dirty="0" smtClean="0">
                <a:hlinkClick r:id="rId3"/>
              </a:rPr>
              <a:t>https://www.federalreserve.gov/bankinforeg/interagencyguidelines.htm#vii</a:t>
            </a:r>
            <a:r>
              <a:rPr lang="en-US" sz="1400" dirty="0" smtClean="0"/>
              <a:t>  (promulgated under Section 501(b) of Gramm-Leach-Bliley Act, 15 U.S.C. § 6801)</a:t>
            </a:r>
          </a:p>
          <a:p>
            <a:endParaRPr lang="en-US" sz="1400" dirty="0"/>
          </a:p>
        </p:txBody>
      </p:sp>
      <p:sp>
        <p:nvSpPr>
          <p:cNvPr id="7" name="Oval 6"/>
          <p:cNvSpPr/>
          <p:nvPr/>
        </p:nvSpPr>
        <p:spPr>
          <a:xfrm>
            <a:off x="381000" y="2209800"/>
            <a:ext cx="1752600" cy="1676400"/>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33370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685800"/>
          </a:xfrm>
        </p:spPr>
        <p:txBody>
          <a:bodyPr/>
          <a:lstStyle/>
          <a:p>
            <a:r>
              <a:rPr lang="en-US" dirty="0" smtClean="0"/>
              <a:t>Beyond Electric Industry – Payment Cards</a:t>
            </a:r>
            <a:endParaRPr lang="en-US" dirty="0"/>
          </a:p>
        </p:txBody>
      </p:sp>
      <p:sp>
        <p:nvSpPr>
          <p:cNvPr id="3" name="Content Placeholder 2"/>
          <p:cNvSpPr>
            <a:spLocks noGrp="1"/>
          </p:cNvSpPr>
          <p:nvPr>
            <p:ph idx="1"/>
          </p:nvPr>
        </p:nvSpPr>
        <p:spPr>
          <a:xfrm>
            <a:off x="381000" y="1371600"/>
            <a:ext cx="8077200" cy="3733800"/>
          </a:xfrm>
        </p:spPr>
        <p:txBody>
          <a:bodyPr/>
          <a:lstStyle/>
          <a:p>
            <a:pPr marL="0" lvl="1" indent="0">
              <a:buNone/>
            </a:pPr>
            <a:r>
              <a:rPr lang="en-US" dirty="0" smtClean="0"/>
              <a:t>“Do not use vendor-supplied defaults for system passwords and other security parameters” PCI DSS Requirement 2</a:t>
            </a:r>
          </a:p>
          <a:p>
            <a:pPr marL="0" lvl="1" indent="0">
              <a:buNone/>
            </a:pPr>
            <a:r>
              <a:rPr lang="en-US" dirty="0" smtClean="0"/>
              <a:t>“Track and monitor all access to network resources and cardholder data” PCI DSS Requirement 10</a:t>
            </a:r>
          </a:p>
          <a:p>
            <a:pPr marL="0" lvl="1" indent="0">
              <a:buNone/>
            </a:pPr>
            <a:r>
              <a:rPr lang="en-US" dirty="0" smtClean="0"/>
              <a:t>“Reviewing hardware and software technologies at least annually to confirm that they continue to be supported by the vendor and can meet the entity’s security requirements, including PCI DSS.” PCI DSS Best Practice 6</a:t>
            </a:r>
          </a:p>
          <a:p>
            <a:pPr marL="0" lvl="1" indent="0">
              <a:buNone/>
            </a:pPr>
            <a:endParaRPr lang="en-US" dirty="0"/>
          </a:p>
        </p:txBody>
      </p:sp>
      <p:sp>
        <p:nvSpPr>
          <p:cNvPr id="5" name="TextBox 4"/>
          <p:cNvSpPr txBox="1"/>
          <p:nvPr/>
        </p:nvSpPr>
        <p:spPr>
          <a:xfrm>
            <a:off x="152400" y="5562600"/>
            <a:ext cx="9144000" cy="523220"/>
          </a:xfrm>
          <a:prstGeom prst="rect">
            <a:avLst/>
          </a:prstGeom>
          <a:noFill/>
        </p:spPr>
        <p:txBody>
          <a:bodyPr wrap="square" rtlCol="0">
            <a:spAutoFit/>
          </a:bodyPr>
          <a:lstStyle/>
          <a:p>
            <a:r>
              <a:rPr lang="en-US" sz="1400" dirty="0" smtClean="0"/>
              <a:t>PCI Security Standards Council, </a:t>
            </a:r>
            <a:r>
              <a:rPr lang="en-US" sz="1400" i="1" dirty="0" smtClean="0"/>
              <a:t>PCI Data Security Standard</a:t>
            </a:r>
            <a:r>
              <a:rPr lang="en-US" sz="1400" dirty="0" smtClean="0"/>
              <a:t>, Version 3.2 (April 2016) </a:t>
            </a:r>
            <a:r>
              <a:rPr lang="en-US" sz="1400" dirty="0" smtClean="0">
                <a:hlinkClick r:id="rId3"/>
              </a:rPr>
              <a:t>https://www.pcisecuritystandards.org/documents/PCI_DSS_v3-2.pdf?agreement=true&amp;time=1471019303191</a:t>
            </a:r>
            <a:r>
              <a:rPr lang="en-US" sz="1400" dirty="0" smtClean="0"/>
              <a:t> </a:t>
            </a:r>
            <a:r>
              <a:rPr lang="en-US" sz="1400" i="1" dirty="0" smtClean="0"/>
              <a:t> </a:t>
            </a:r>
            <a:endParaRPr lang="en-US" sz="1400" dirty="0"/>
          </a:p>
        </p:txBody>
      </p:sp>
      <p:pic>
        <p:nvPicPr>
          <p:cNvPr id="14338" name="Picture 2" descr="C:\Users\jdejesus\Pictures\pci-logo.png"/>
          <p:cNvPicPr>
            <a:picLocks noChangeAspect="1" noChangeArrowheads="1"/>
          </p:cNvPicPr>
          <p:nvPr/>
        </p:nvPicPr>
        <p:blipFill>
          <a:blip r:embed="rId4" cstate="print"/>
          <a:srcRect/>
          <a:stretch>
            <a:fillRect/>
          </a:stretch>
        </p:blipFill>
        <p:spPr bwMode="auto">
          <a:xfrm>
            <a:off x="3276600" y="4572000"/>
            <a:ext cx="2247900" cy="1000125"/>
          </a:xfrm>
          <a:prstGeom prst="rect">
            <a:avLst/>
          </a:prstGeom>
          <a:noFill/>
        </p:spPr>
      </p:pic>
    </p:spTree>
    <p:extLst>
      <p:ext uri="{BB962C8B-B14F-4D97-AF65-F5344CB8AC3E}">
        <p14:creationId xmlns:p14="http://schemas.microsoft.com/office/powerpoint/2010/main" val="21195619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Electric Industry - Retail</a:t>
            </a:r>
            <a:endParaRPr lang="en-US" dirty="0"/>
          </a:p>
        </p:txBody>
      </p:sp>
      <p:sp>
        <p:nvSpPr>
          <p:cNvPr id="6" name="TextBox 5"/>
          <p:cNvSpPr txBox="1"/>
          <p:nvPr/>
        </p:nvSpPr>
        <p:spPr>
          <a:xfrm>
            <a:off x="457200" y="4953000"/>
            <a:ext cx="7924800" cy="584775"/>
          </a:xfrm>
          <a:prstGeom prst="rect">
            <a:avLst/>
          </a:prstGeom>
          <a:noFill/>
        </p:spPr>
        <p:txBody>
          <a:bodyPr wrap="square" rtlCol="0">
            <a:spAutoFit/>
          </a:bodyPr>
          <a:lstStyle/>
          <a:p>
            <a:r>
              <a:rPr lang="en-US" dirty="0" smtClean="0"/>
              <a:t>“</a:t>
            </a:r>
            <a:r>
              <a:rPr lang="en-US" sz="1400" dirty="0" smtClean="0"/>
              <a:t>HVAC vendor eyed as entry point for Target breach” </a:t>
            </a:r>
            <a:r>
              <a:rPr lang="en-US" sz="1400" i="1" dirty="0" smtClean="0"/>
              <a:t>CNN Money</a:t>
            </a:r>
            <a:r>
              <a:rPr lang="en-US" sz="1400" dirty="0" smtClean="0"/>
              <a:t> (February 7, 2014) http://money.cnn.com/2014/02/06/technology/security/target-breach-hvac/index.html</a:t>
            </a:r>
            <a:endParaRPr lang="en-US" sz="1400" dirty="0"/>
          </a:p>
        </p:txBody>
      </p:sp>
      <p:sp>
        <p:nvSpPr>
          <p:cNvPr id="7" name="Rectangle 6"/>
          <p:cNvSpPr/>
          <p:nvPr/>
        </p:nvSpPr>
        <p:spPr>
          <a:xfrm>
            <a:off x="1752600" y="2209800"/>
            <a:ext cx="5105400" cy="2246769"/>
          </a:xfrm>
          <a:prstGeom prst="rect">
            <a:avLst/>
          </a:prstGeom>
        </p:spPr>
        <p:txBody>
          <a:bodyPr wrap="square">
            <a:spAutoFit/>
          </a:bodyPr>
          <a:lstStyle/>
          <a:p>
            <a:r>
              <a:rPr lang="en-US" sz="2000" dirty="0" smtClean="0"/>
              <a:t>"Like Target, we are a victim of a sophisticated cyber attack operation," said Ross Fazio, president of Fazio Mechanical Services, in a statement. "We are fully cooperating with the Secret Service and Target to identify the possible cause of the breach." </a:t>
            </a:r>
            <a:endParaRPr lang="en-US" sz="2000" dirty="0"/>
          </a:p>
        </p:txBody>
      </p:sp>
      <p:pic>
        <p:nvPicPr>
          <p:cNvPr id="16386" name="Picture 2" descr="C:\Users\jdejesus\Pictures\fazio-logo.png"/>
          <p:cNvPicPr>
            <a:picLocks noChangeAspect="1" noChangeArrowheads="1"/>
          </p:cNvPicPr>
          <p:nvPr/>
        </p:nvPicPr>
        <p:blipFill>
          <a:blip r:embed="rId3" cstate="print"/>
          <a:srcRect/>
          <a:stretch>
            <a:fillRect/>
          </a:stretch>
        </p:blipFill>
        <p:spPr bwMode="auto">
          <a:xfrm>
            <a:off x="6781800" y="2819400"/>
            <a:ext cx="2102853" cy="989013"/>
          </a:xfrm>
          <a:prstGeom prst="rect">
            <a:avLst/>
          </a:prstGeom>
          <a:noFill/>
        </p:spPr>
      </p:pic>
      <p:sp>
        <p:nvSpPr>
          <p:cNvPr id="8" name="Oval 7"/>
          <p:cNvSpPr/>
          <p:nvPr/>
        </p:nvSpPr>
        <p:spPr>
          <a:xfrm>
            <a:off x="228600" y="2590800"/>
            <a:ext cx="1447800" cy="1371600"/>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3719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utterstock_164723441.jpg"/>
          <p:cNvPicPr>
            <a:picLocks noChangeAspect="1"/>
          </p:cNvPicPr>
          <p:nvPr/>
        </p:nvPicPr>
        <p:blipFill>
          <a:blip r:embed="rId3" cstate="print">
            <a:lum contrast="2000"/>
          </a:blip>
          <a:srcRect r="5277" b="7972"/>
          <a:stretch>
            <a:fillRect/>
          </a:stretch>
        </p:blipFill>
        <p:spPr>
          <a:xfrm>
            <a:off x="0" y="-152400"/>
            <a:ext cx="9144000" cy="6324600"/>
          </a:xfrm>
          <a:prstGeom prst="rect">
            <a:avLst/>
          </a:prstGeom>
        </p:spPr>
      </p:pic>
      <p:sp>
        <p:nvSpPr>
          <p:cNvPr id="7" name="TextBox 6"/>
          <p:cNvSpPr txBox="1"/>
          <p:nvPr/>
        </p:nvSpPr>
        <p:spPr>
          <a:xfrm>
            <a:off x="2438400" y="1524000"/>
            <a:ext cx="2209800" cy="1938992"/>
          </a:xfrm>
          <a:prstGeom prst="rect">
            <a:avLst/>
          </a:prstGeom>
          <a:noFill/>
        </p:spPr>
        <p:txBody>
          <a:bodyPr wrap="square" rtlCol="0">
            <a:spAutoFit/>
          </a:bodyPr>
          <a:lstStyle/>
          <a:p>
            <a:r>
              <a:rPr lang="en-US" sz="2000" dirty="0" smtClean="0">
                <a:solidFill>
                  <a:schemeClr val="bg1"/>
                </a:solidFill>
              </a:rPr>
              <a:t>The electric grid “faces physical or online attacks approximately ‘once every four days’”</a:t>
            </a:r>
            <a:r>
              <a:rPr lang="en-US" sz="2000" dirty="0" smtClean="0"/>
              <a:t> </a:t>
            </a:r>
            <a:endParaRPr lang="en-US" sz="20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the Electric Industry – Consumer Goods</a:t>
            </a:r>
            <a:endParaRPr lang="en-US" dirty="0"/>
          </a:p>
        </p:txBody>
      </p:sp>
      <p:sp>
        <p:nvSpPr>
          <p:cNvPr id="10" name="TextBox 9"/>
          <p:cNvSpPr txBox="1"/>
          <p:nvPr/>
        </p:nvSpPr>
        <p:spPr>
          <a:xfrm>
            <a:off x="533400" y="5105400"/>
            <a:ext cx="7543800" cy="738664"/>
          </a:xfrm>
          <a:prstGeom prst="rect">
            <a:avLst/>
          </a:prstGeom>
          <a:noFill/>
        </p:spPr>
        <p:txBody>
          <a:bodyPr wrap="square" rtlCol="0">
            <a:spAutoFit/>
          </a:bodyPr>
          <a:lstStyle/>
          <a:p>
            <a:r>
              <a:rPr lang="en-US" sz="1400" dirty="0" smtClean="0"/>
              <a:t>NIST, US Resilience Project, </a:t>
            </a:r>
            <a:r>
              <a:rPr lang="en-US" sz="1400" i="1" dirty="0" smtClean="0"/>
              <a:t>Best Practices in Cyber Supply Chain Risk Management</a:t>
            </a:r>
            <a:r>
              <a:rPr lang="en-US" sz="1400" dirty="0" smtClean="0"/>
              <a:t>,</a:t>
            </a:r>
            <a:r>
              <a:rPr lang="en-US" sz="1400" i="1" dirty="0" smtClean="0"/>
              <a:t> Procter &amp; Gamble Excellence in Supply Chain Risk Management </a:t>
            </a:r>
            <a:r>
              <a:rPr lang="en-US" sz="1400" dirty="0" smtClean="0"/>
              <a:t>http://www.nist.gov/itl/csd/upload/NIST_USRP-P-G-Cyber-SCRM-Case-Study.pdf </a:t>
            </a:r>
            <a:endParaRPr lang="en-US" sz="1400" dirty="0"/>
          </a:p>
        </p:txBody>
      </p:sp>
      <p:sp>
        <p:nvSpPr>
          <p:cNvPr id="11" name="Rectangle 10"/>
          <p:cNvSpPr/>
          <p:nvPr/>
        </p:nvSpPr>
        <p:spPr>
          <a:xfrm>
            <a:off x="2590800" y="1981200"/>
            <a:ext cx="6248400" cy="2554545"/>
          </a:xfrm>
          <a:prstGeom prst="rect">
            <a:avLst/>
          </a:prstGeom>
        </p:spPr>
        <p:txBody>
          <a:bodyPr wrap="square">
            <a:spAutoFit/>
          </a:bodyPr>
          <a:lstStyle/>
          <a:p>
            <a:r>
              <a:rPr lang="en-US" sz="2000" dirty="0" smtClean="0"/>
              <a:t>“While supply chain risk management may be a relatively new concept for many organizations, it has been a board-driven initiative at P&amp;G since 2000.” </a:t>
            </a:r>
          </a:p>
          <a:p>
            <a:endParaRPr lang="en-US" sz="2000" dirty="0" smtClean="0"/>
          </a:p>
          <a:p>
            <a:r>
              <a:rPr lang="en-US" sz="2000" dirty="0" smtClean="0"/>
              <a:t>“For P&amp;G, the business continuity efforts are seen as ‘insurance’ for the business.  The program enables them to protect their critical assets and systems in a cost effective way.”</a:t>
            </a:r>
            <a:endParaRPr lang="en-US" sz="2000" dirty="0"/>
          </a:p>
        </p:txBody>
      </p:sp>
      <p:sp>
        <p:nvSpPr>
          <p:cNvPr id="7" name="Oval 6"/>
          <p:cNvSpPr/>
          <p:nvPr/>
        </p:nvSpPr>
        <p:spPr>
          <a:xfrm>
            <a:off x="533400" y="2286000"/>
            <a:ext cx="1905000" cy="1752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05438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the Federal – State Utility Regulation</a:t>
            </a:r>
            <a:endParaRPr lang="en-US" dirty="0"/>
          </a:p>
        </p:txBody>
      </p:sp>
      <p:sp>
        <p:nvSpPr>
          <p:cNvPr id="11" name="Rectangle 10"/>
          <p:cNvSpPr/>
          <p:nvPr/>
        </p:nvSpPr>
        <p:spPr>
          <a:xfrm>
            <a:off x="32656" y="5410200"/>
            <a:ext cx="8654143" cy="276999"/>
          </a:xfrm>
          <a:prstGeom prst="rect">
            <a:avLst/>
          </a:prstGeom>
        </p:spPr>
        <p:txBody>
          <a:bodyPr wrap="square">
            <a:spAutoFit/>
          </a:bodyPr>
          <a:lstStyle/>
          <a:p>
            <a:r>
              <a:rPr lang="en-US" sz="1200" dirty="0" smtClean="0">
                <a:hlinkClick r:id="rId3"/>
              </a:rPr>
              <a:t>*https</a:t>
            </a:r>
            <a:r>
              <a:rPr lang="en-US" sz="1200" dirty="0">
                <a:hlinkClick r:id="rId3"/>
              </a:rPr>
              <a:t>://</a:t>
            </a:r>
            <a:r>
              <a:rPr lang="en-US" sz="1200" dirty="0" smtClean="0">
                <a:hlinkClick r:id="rId3"/>
              </a:rPr>
              <a:t>pubs.naruc.org/pub/66D17AE4-A46F-B543-58EF-68B04E8B180F</a:t>
            </a:r>
            <a:r>
              <a:rPr lang="en-US" sz="1200" dirty="0" smtClean="0"/>
              <a:t> </a:t>
            </a:r>
            <a:endParaRPr lang="en-US" sz="1200" dirty="0"/>
          </a:p>
        </p:txBody>
      </p:sp>
      <p:sp>
        <p:nvSpPr>
          <p:cNvPr id="3" name="TextBox 2"/>
          <p:cNvSpPr txBox="1"/>
          <p:nvPr/>
        </p:nvSpPr>
        <p:spPr>
          <a:xfrm>
            <a:off x="685800" y="2209800"/>
            <a:ext cx="8267429" cy="2308324"/>
          </a:xfrm>
          <a:prstGeom prst="rect">
            <a:avLst/>
          </a:prstGeom>
          <a:noFill/>
        </p:spPr>
        <p:txBody>
          <a:bodyPr wrap="square" rtlCol="0">
            <a:spAutoFit/>
          </a:bodyPr>
          <a:lstStyle/>
          <a:p>
            <a:r>
              <a:rPr lang="en-US" sz="2400" dirty="0" smtClean="0"/>
              <a:t>NARUC, A Primer for State Utility Regulators Version 3.0 (January 2017)* - “</a:t>
            </a:r>
            <a:r>
              <a:rPr lang="en-US" sz="2400" dirty="0"/>
              <a:t>Although the information of procurement seen upstream to vendors may only be proprietary to the</a:t>
            </a:r>
          </a:p>
          <a:p>
            <a:r>
              <a:rPr lang="en-US" sz="2400" dirty="0"/>
              <a:t>utility, the decisions the vendor makes around procurement may contain key elements </a:t>
            </a:r>
            <a:r>
              <a:rPr lang="en-US" sz="2400" dirty="0" smtClean="0"/>
              <a:t>for cybersecurity.”</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5568908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Pulling it all together …</a:t>
            </a:r>
            <a:endParaRPr lang="en-US" dirty="0"/>
          </a:p>
        </p:txBody>
      </p:sp>
      <p:sp>
        <p:nvSpPr>
          <p:cNvPr id="3" name="Content Placeholder 2"/>
          <p:cNvSpPr>
            <a:spLocks noGrp="1"/>
          </p:cNvSpPr>
          <p:nvPr>
            <p:ph idx="1"/>
          </p:nvPr>
        </p:nvSpPr>
        <p:spPr/>
        <p:txBody>
          <a:bodyPr/>
          <a:lstStyle/>
          <a:p>
            <a:pPr>
              <a:lnSpc>
                <a:spcPct val="100000"/>
              </a:lnSpc>
              <a:spcBef>
                <a:spcPts val="0"/>
              </a:spcBef>
              <a:spcAft>
                <a:spcPts val="0"/>
              </a:spcAft>
            </a:pPr>
            <a:r>
              <a:rPr lang="en-US" dirty="0" smtClean="0"/>
              <a:t>Although cyber SCRM seems to be a focus of the electric industry in recent years, it is neither new nor is it confined to that industry</a:t>
            </a:r>
          </a:p>
          <a:p>
            <a:pPr marL="0" indent="0">
              <a:lnSpc>
                <a:spcPct val="100000"/>
              </a:lnSpc>
              <a:spcBef>
                <a:spcPts val="0"/>
              </a:spcBef>
              <a:spcAft>
                <a:spcPts val="0"/>
              </a:spcAft>
              <a:buNone/>
            </a:pPr>
            <a:endParaRPr lang="en-US" dirty="0" smtClean="0"/>
          </a:p>
          <a:p>
            <a:pPr>
              <a:lnSpc>
                <a:spcPct val="100000"/>
              </a:lnSpc>
              <a:spcBef>
                <a:spcPts val="0"/>
              </a:spcBef>
              <a:spcAft>
                <a:spcPts val="0"/>
              </a:spcAft>
            </a:pPr>
            <a:r>
              <a:rPr lang="en-US" dirty="0" smtClean="0"/>
              <a:t>Although cyber SCRM standards and requirements appear to be aimed at buyers, they will necessarily affect relationships with suppliers</a:t>
            </a:r>
            <a:endParaRPr lang="en-US" dirty="0"/>
          </a:p>
        </p:txBody>
      </p:sp>
      <p:sp>
        <p:nvSpPr>
          <p:cNvPr id="4" name="Slide Number Placeholder 3"/>
          <p:cNvSpPr>
            <a:spLocks noGrp="1"/>
          </p:cNvSpPr>
          <p:nvPr>
            <p:ph type="sldNum" sz="quarter" idx="4"/>
          </p:nvPr>
        </p:nvSpPr>
        <p:spPr/>
        <p:txBody>
          <a:bodyPr/>
          <a:lstStyle/>
          <a:p>
            <a:fld id="{A6D1340B-B320-4949-80C8-72CFFBD72CAA}" type="slidenum">
              <a:rPr lang="en-US" smtClean="0"/>
              <a:pPr/>
              <a:t>52</a:t>
            </a:fld>
            <a:endParaRPr lang="en-US" b="0" baseline="30000" dirty="0" smtClean="0"/>
          </a:p>
        </p:txBody>
      </p:sp>
    </p:spTree>
    <p:extLst>
      <p:ext uri="{BB962C8B-B14F-4D97-AF65-F5344CB8AC3E}">
        <p14:creationId xmlns:p14="http://schemas.microsoft.com/office/powerpoint/2010/main" val="25421712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watch for…</a:t>
            </a:r>
            <a:endParaRPr lang="en-US" dirty="0"/>
          </a:p>
        </p:txBody>
      </p:sp>
      <p:sp>
        <p:nvSpPr>
          <p:cNvPr id="3" name="Content Placeholder 2"/>
          <p:cNvSpPr>
            <a:spLocks noGrp="1"/>
          </p:cNvSpPr>
          <p:nvPr>
            <p:ph idx="1"/>
          </p:nvPr>
        </p:nvSpPr>
        <p:spPr/>
        <p:txBody>
          <a:bodyPr/>
          <a:lstStyle/>
          <a:p>
            <a:pPr>
              <a:lnSpc>
                <a:spcPct val="100000"/>
              </a:lnSpc>
              <a:spcBef>
                <a:spcPts val="0"/>
              </a:spcBef>
              <a:spcAft>
                <a:spcPts val="0"/>
              </a:spcAft>
            </a:pPr>
            <a:endParaRPr lang="en-US" dirty="0"/>
          </a:p>
          <a:p>
            <a:pPr marL="914400" lvl="1">
              <a:lnSpc>
                <a:spcPct val="100000"/>
              </a:lnSpc>
              <a:spcBef>
                <a:spcPts val="0"/>
              </a:spcBef>
              <a:spcAft>
                <a:spcPts val="0"/>
              </a:spcAft>
            </a:pPr>
            <a:r>
              <a:rPr lang="en-US" dirty="0"/>
              <a:t>Validating security of hardware and software prior to deployment</a:t>
            </a:r>
          </a:p>
          <a:p>
            <a:pPr marL="914400" lvl="1">
              <a:lnSpc>
                <a:spcPct val="100000"/>
              </a:lnSpc>
              <a:spcBef>
                <a:spcPts val="0"/>
              </a:spcBef>
              <a:spcAft>
                <a:spcPts val="0"/>
              </a:spcAft>
            </a:pPr>
            <a:r>
              <a:rPr lang="en-US" dirty="0"/>
              <a:t>Adding security as a design requirement</a:t>
            </a:r>
          </a:p>
          <a:p>
            <a:pPr marL="914400" lvl="1">
              <a:lnSpc>
                <a:spcPct val="100000"/>
              </a:lnSpc>
              <a:spcBef>
                <a:spcPts val="0"/>
              </a:spcBef>
              <a:spcAft>
                <a:spcPts val="0"/>
              </a:spcAft>
            </a:pPr>
            <a:r>
              <a:rPr lang="en-US" dirty="0"/>
              <a:t>Life cycle support</a:t>
            </a:r>
          </a:p>
          <a:p>
            <a:pPr marL="914400" lvl="1">
              <a:lnSpc>
                <a:spcPct val="100000"/>
              </a:lnSpc>
              <a:spcBef>
                <a:spcPts val="0"/>
              </a:spcBef>
              <a:spcAft>
                <a:spcPts val="0"/>
              </a:spcAft>
            </a:pPr>
            <a:r>
              <a:rPr lang="en-US" dirty="0"/>
              <a:t>Restrictions on remote access</a:t>
            </a:r>
          </a:p>
          <a:p>
            <a:pPr marL="914400" lvl="1">
              <a:lnSpc>
                <a:spcPct val="100000"/>
              </a:lnSpc>
              <a:spcBef>
                <a:spcPts val="0"/>
              </a:spcBef>
              <a:spcAft>
                <a:spcPts val="0"/>
              </a:spcAft>
            </a:pPr>
            <a:r>
              <a:rPr lang="en-US" dirty="0"/>
              <a:t>Collaboration on  threats and incidents</a:t>
            </a:r>
          </a:p>
          <a:p>
            <a:pPr marL="914400" lvl="1">
              <a:lnSpc>
                <a:spcPct val="100000"/>
              </a:lnSpc>
              <a:spcBef>
                <a:spcPts val="0"/>
              </a:spcBef>
              <a:spcAft>
                <a:spcPts val="0"/>
              </a:spcAft>
            </a:pPr>
            <a:r>
              <a:rPr lang="en-US" dirty="0"/>
              <a:t>Authentication of software updates</a:t>
            </a:r>
          </a:p>
          <a:p>
            <a:pPr>
              <a:lnSpc>
                <a:spcPct val="100000"/>
              </a:lnSpc>
              <a:spcBef>
                <a:spcPts val="0"/>
              </a:spcBef>
              <a:spcAft>
                <a:spcPts val="0"/>
              </a:spcAft>
            </a:pPr>
            <a:endParaRPr lang="en-US" dirty="0"/>
          </a:p>
        </p:txBody>
      </p:sp>
      <p:sp>
        <p:nvSpPr>
          <p:cNvPr id="4" name="Slide Number Placeholder 3"/>
          <p:cNvSpPr>
            <a:spLocks noGrp="1"/>
          </p:cNvSpPr>
          <p:nvPr>
            <p:ph type="sldNum" sz="quarter" idx="4"/>
          </p:nvPr>
        </p:nvSpPr>
        <p:spPr/>
        <p:txBody>
          <a:bodyPr/>
          <a:lstStyle/>
          <a:p>
            <a:fld id="{A6D1340B-B320-4949-80C8-72CFFBD72CAA}" type="slidenum">
              <a:rPr lang="en-US" smtClean="0"/>
              <a:pPr/>
              <a:t>53</a:t>
            </a:fld>
            <a:endParaRPr lang="en-US" b="0" baseline="30000" dirty="0" smtClean="0"/>
          </a:p>
        </p:txBody>
      </p:sp>
    </p:spTree>
    <p:extLst>
      <p:ext uri="{BB962C8B-B14F-4D97-AF65-F5344CB8AC3E}">
        <p14:creationId xmlns:p14="http://schemas.microsoft.com/office/powerpoint/2010/main" val="18834712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Several key issues…</a:t>
            </a:r>
            <a:endParaRPr lang="en-US" dirty="0"/>
          </a:p>
        </p:txBody>
      </p:sp>
      <p:sp>
        <p:nvSpPr>
          <p:cNvPr id="3" name="Content Placeholder 2"/>
          <p:cNvSpPr>
            <a:spLocks noGrp="1"/>
          </p:cNvSpPr>
          <p:nvPr>
            <p:ph idx="1"/>
          </p:nvPr>
        </p:nvSpPr>
        <p:spPr/>
        <p:txBody>
          <a:bodyPr/>
          <a:lstStyle/>
          <a:p>
            <a:pPr marL="914400" lvl="1">
              <a:lnSpc>
                <a:spcPct val="100000"/>
              </a:lnSpc>
              <a:spcBef>
                <a:spcPts val="0"/>
              </a:spcBef>
              <a:spcAft>
                <a:spcPts val="0"/>
              </a:spcAft>
            </a:pPr>
            <a:r>
              <a:rPr lang="en-US" dirty="0" smtClean="0"/>
              <a:t>Recognizing differences among “suppliers”: vendors, manufacturers, consultants</a:t>
            </a:r>
          </a:p>
          <a:p>
            <a:pPr marL="914400" lvl="1">
              <a:lnSpc>
                <a:spcPct val="100000"/>
              </a:lnSpc>
              <a:spcBef>
                <a:spcPts val="0"/>
              </a:spcBef>
              <a:spcAft>
                <a:spcPts val="0"/>
              </a:spcAft>
            </a:pPr>
            <a:r>
              <a:rPr lang="en-US" dirty="0" smtClean="0"/>
              <a:t>Recognizing upstream and downstream supply chain risks</a:t>
            </a:r>
          </a:p>
          <a:p>
            <a:pPr marL="914400" lvl="1">
              <a:lnSpc>
                <a:spcPct val="100000"/>
              </a:lnSpc>
              <a:spcBef>
                <a:spcPts val="0"/>
              </a:spcBef>
              <a:spcAft>
                <a:spcPts val="0"/>
              </a:spcAft>
            </a:pPr>
            <a:r>
              <a:rPr lang="en-US" dirty="0" smtClean="0"/>
              <a:t>Different industries, different companies, different requirements</a:t>
            </a:r>
          </a:p>
          <a:p>
            <a:pPr marL="914400" lvl="1">
              <a:lnSpc>
                <a:spcPct val="100000"/>
              </a:lnSpc>
              <a:spcBef>
                <a:spcPts val="0"/>
              </a:spcBef>
              <a:spcAft>
                <a:spcPts val="0"/>
              </a:spcAft>
            </a:pPr>
            <a:r>
              <a:rPr lang="en-US" dirty="0" smtClean="0"/>
              <a:t>Getting a seat at the table</a:t>
            </a:r>
          </a:p>
          <a:p>
            <a:pPr marL="1371600" lvl="2">
              <a:lnSpc>
                <a:spcPct val="100000"/>
              </a:lnSpc>
              <a:spcBef>
                <a:spcPts val="0"/>
              </a:spcBef>
              <a:spcAft>
                <a:spcPts val="0"/>
              </a:spcAft>
            </a:pPr>
            <a:r>
              <a:rPr lang="en-US" dirty="0" smtClean="0"/>
              <a:t>Practical input</a:t>
            </a:r>
          </a:p>
          <a:p>
            <a:pPr marL="1371600" lvl="2">
              <a:lnSpc>
                <a:spcPct val="100000"/>
              </a:lnSpc>
              <a:spcBef>
                <a:spcPts val="0"/>
              </a:spcBef>
              <a:spcAft>
                <a:spcPts val="0"/>
              </a:spcAft>
            </a:pPr>
            <a:r>
              <a:rPr lang="en-US" dirty="0" smtClean="0"/>
              <a:t>Avoiding one-sided standards</a:t>
            </a:r>
            <a:endParaRPr lang="en-US" dirty="0"/>
          </a:p>
          <a:p>
            <a:pPr marL="1371600" lvl="2">
              <a:lnSpc>
                <a:spcPct val="100000"/>
              </a:lnSpc>
              <a:spcBef>
                <a:spcPts val="0"/>
              </a:spcBef>
              <a:spcAft>
                <a:spcPts val="0"/>
              </a:spcAft>
            </a:pPr>
            <a:r>
              <a:rPr lang="en-US" dirty="0" smtClean="0"/>
              <a:t>Insurability?</a:t>
            </a:r>
            <a:endParaRPr lang="en-US" dirty="0"/>
          </a:p>
        </p:txBody>
      </p:sp>
      <p:sp>
        <p:nvSpPr>
          <p:cNvPr id="4" name="Slide Number Placeholder 3"/>
          <p:cNvSpPr>
            <a:spLocks noGrp="1"/>
          </p:cNvSpPr>
          <p:nvPr>
            <p:ph type="sldNum" sz="quarter" idx="4"/>
          </p:nvPr>
        </p:nvSpPr>
        <p:spPr/>
        <p:txBody>
          <a:bodyPr/>
          <a:lstStyle/>
          <a:p>
            <a:fld id="{A6D1340B-B320-4949-80C8-72CFFBD72CAA}" type="slidenum">
              <a:rPr lang="en-US" smtClean="0"/>
              <a:pPr/>
              <a:t>54</a:t>
            </a:fld>
            <a:endParaRPr lang="en-US" b="0" baseline="30000" dirty="0" smtClean="0"/>
          </a:p>
        </p:txBody>
      </p:sp>
    </p:spTree>
    <p:extLst>
      <p:ext uri="{BB962C8B-B14F-4D97-AF65-F5344CB8AC3E}">
        <p14:creationId xmlns:p14="http://schemas.microsoft.com/office/powerpoint/2010/main" val="22058710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4084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WordArt 4"/>
          <p:cNvSpPr>
            <a:spLocks noChangeArrowheads="1" noChangeShapeType="1" noTextEdit="1"/>
          </p:cNvSpPr>
          <p:nvPr/>
        </p:nvSpPr>
        <p:spPr bwMode="auto">
          <a:xfrm>
            <a:off x="2667000" y="3105150"/>
            <a:ext cx="3810000" cy="6477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dirty="0">
                <a:ln w="9525">
                  <a:solidFill>
                    <a:srgbClr val="000000"/>
                  </a:solidFill>
                  <a:round/>
                  <a:headEnd/>
                  <a:tailEnd/>
                </a:ln>
                <a:solidFill>
                  <a:srgbClr val="000000"/>
                </a:solidFill>
                <a:latin typeface="Arial Black"/>
              </a:rPr>
              <a:t>QUESTIONS?</a:t>
            </a:r>
          </a:p>
        </p:txBody>
      </p:sp>
      <p:sp>
        <p:nvSpPr>
          <p:cNvPr id="14341" name="Text Box 5"/>
          <p:cNvSpPr txBox="1">
            <a:spLocks noChangeArrowheads="1"/>
          </p:cNvSpPr>
          <p:nvPr/>
        </p:nvSpPr>
        <p:spPr bwMode="auto">
          <a:xfrm>
            <a:off x="1295400" y="2057400"/>
            <a:ext cx="6324600" cy="579438"/>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sz="3200" b="1" dirty="0">
                <a:solidFill>
                  <a:srgbClr val="000000"/>
                </a:solidFill>
              </a:rPr>
              <a:t>Thank you for your time!</a:t>
            </a:r>
          </a:p>
        </p:txBody>
      </p:sp>
      <p:sp>
        <p:nvSpPr>
          <p:cNvPr id="14342" name="Text Box 6"/>
          <p:cNvSpPr txBox="1">
            <a:spLocks noChangeArrowheads="1"/>
          </p:cNvSpPr>
          <p:nvPr/>
        </p:nvSpPr>
        <p:spPr bwMode="auto">
          <a:xfrm>
            <a:off x="1295400" y="4267200"/>
            <a:ext cx="6553200" cy="366713"/>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b="1" dirty="0">
                <a:solidFill>
                  <a:srgbClr val="000000"/>
                </a:solidFill>
              </a:rPr>
              <a:t>This concludes the educational content of this activity</a:t>
            </a:r>
          </a:p>
        </p:txBody>
      </p:sp>
    </p:spTree>
    <p:extLst>
      <p:ext uri="{BB962C8B-B14F-4D97-AF65-F5344CB8AC3E}">
        <p14:creationId xmlns:p14="http://schemas.microsoft.com/office/powerpoint/2010/main" val="2305363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6D1340B-B320-4949-80C8-72CFFBD72CAA}" type="slidenum">
              <a:rPr lang="en-US" smtClean="0"/>
              <a:pPr/>
              <a:t>6</a:t>
            </a:fld>
            <a:endParaRPr lang="en-US" b="0" baseline="30000" dirty="0" smtClean="0"/>
          </a:p>
        </p:txBody>
      </p:sp>
      <p:sp>
        <p:nvSpPr>
          <p:cNvPr id="6" name="Oval 5"/>
          <p:cNvSpPr/>
          <p:nvPr/>
        </p:nvSpPr>
        <p:spPr>
          <a:xfrm>
            <a:off x="914400" y="914400"/>
            <a:ext cx="3276600" cy="3200400"/>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p:nvGrpSpPr>
        <p:grpSpPr>
          <a:xfrm>
            <a:off x="4717031" y="2964316"/>
            <a:ext cx="3986324" cy="1683884"/>
            <a:chOff x="5410200" y="1600200"/>
            <a:chExt cx="3200400" cy="1066800"/>
          </a:xfrm>
        </p:grpSpPr>
        <p:sp>
          <p:nvSpPr>
            <p:cNvPr id="8" name="Rectangle 7"/>
            <p:cNvSpPr/>
            <p:nvPr/>
          </p:nvSpPr>
          <p:spPr>
            <a:xfrm>
              <a:off x="5410200" y="1600200"/>
              <a:ext cx="3200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descr="C:\Users\jdejesus\Pictures\NERCLogo.png"/>
            <p:cNvPicPr>
              <a:picLocks noChangeAspect="1" noChangeArrowheads="1"/>
            </p:cNvPicPr>
            <p:nvPr/>
          </p:nvPicPr>
          <p:blipFill>
            <a:blip r:embed="rId4" cstate="print"/>
            <a:srcRect/>
            <a:stretch>
              <a:fillRect/>
            </a:stretch>
          </p:blipFill>
          <p:spPr bwMode="auto">
            <a:xfrm>
              <a:off x="5578475" y="1724025"/>
              <a:ext cx="2857500" cy="825500"/>
            </a:xfrm>
            <a:prstGeom prst="rect">
              <a:avLst/>
            </a:prstGeom>
            <a:noFill/>
          </p:spPr>
        </p:pic>
      </p:grpSp>
    </p:spTree>
    <p:extLst>
      <p:ext uri="{BB962C8B-B14F-4D97-AF65-F5344CB8AC3E}">
        <p14:creationId xmlns:p14="http://schemas.microsoft.com/office/powerpoint/2010/main" val="4035966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90600"/>
          </a:xfrm>
        </p:spPr>
        <p:txBody>
          <a:bodyPr/>
          <a:lstStyle/>
          <a:p>
            <a:r>
              <a:rPr lang="en-US" sz="3200" dirty="0" smtClean="0"/>
              <a:t>CIP Reliability Standards - Cybersecurity</a:t>
            </a:r>
            <a:endParaRPr lang="en-US" sz="3200" dirty="0"/>
          </a:p>
        </p:txBody>
      </p:sp>
      <p:sp>
        <p:nvSpPr>
          <p:cNvPr id="3" name="Content Placeholder 2"/>
          <p:cNvSpPr>
            <a:spLocks noGrp="1"/>
          </p:cNvSpPr>
          <p:nvPr>
            <p:ph idx="1"/>
          </p:nvPr>
        </p:nvSpPr>
        <p:spPr>
          <a:xfrm>
            <a:off x="228600" y="990600"/>
            <a:ext cx="8915400" cy="3962400"/>
          </a:xfrm>
        </p:spPr>
        <p:txBody>
          <a:bodyPr/>
          <a:lstStyle/>
          <a:p>
            <a:r>
              <a:rPr lang="en-US" dirty="0" smtClean="0"/>
              <a:t>CIP-002 –Asset Identification/Categorization</a:t>
            </a:r>
          </a:p>
          <a:p>
            <a:r>
              <a:rPr lang="en-US" dirty="0" smtClean="0"/>
              <a:t>CIP-003 – Security Management Controls</a:t>
            </a:r>
          </a:p>
          <a:p>
            <a:r>
              <a:rPr lang="en-US" dirty="0" smtClean="0"/>
              <a:t>CIP-004 – Personnel &amp; Training</a:t>
            </a:r>
          </a:p>
          <a:p>
            <a:r>
              <a:rPr lang="en-US" dirty="0" smtClean="0"/>
              <a:t>CIP-005 – Electronic Security Perimeters</a:t>
            </a:r>
          </a:p>
          <a:p>
            <a:r>
              <a:rPr lang="en-US" dirty="0" smtClean="0"/>
              <a:t>CIP-006 – Physical Security</a:t>
            </a:r>
          </a:p>
          <a:p>
            <a:r>
              <a:rPr lang="en-US" dirty="0" smtClean="0"/>
              <a:t>CIP-007 – Systems Security Management</a:t>
            </a:r>
          </a:p>
          <a:p>
            <a:r>
              <a:rPr lang="en-US" dirty="0" smtClean="0"/>
              <a:t>CIP-008 – Incident Reporting and Response </a:t>
            </a:r>
          </a:p>
          <a:p>
            <a:r>
              <a:rPr lang="en-US" dirty="0" smtClean="0"/>
              <a:t>CIP-009 – Recovery Plans</a:t>
            </a:r>
          </a:p>
          <a:p>
            <a:r>
              <a:rPr lang="en-US" dirty="0" smtClean="0"/>
              <a:t>CIP-010 – Configuration Change Management</a:t>
            </a:r>
          </a:p>
          <a:p>
            <a:r>
              <a:rPr lang="en-US" dirty="0" smtClean="0"/>
              <a:t>CIP-011 -  Information Protection</a:t>
            </a:r>
          </a:p>
          <a:p>
            <a:endParaRPr lang="en-US" dirty="0"/>
          </a:p>
        </p:txBody>
      </p:sp>
      <p:grpSp>
        <p:nvGrpSpPr>
          <p:cNvPr id="8" name="Group 7"/>
          <p:cNvGrpSpPr/>
          <p:nvPr/>
        </p:nvGrpSpPr>
        <p:grpSpPr>
          <a:xfrm>
            <a:off x="6172200" y="1524000"/>
            <a:ext cx="2743200" cy="1219200"/>
            <a:chOff x="5410200" y="1600200"/>
            <a:chExt cx="3200400" cy="1066800"/>
          </a:xfrm>
        </p:grpSpPr>
        <p:sp>
          <p:nvSpPr>
            <p:cNvPr id="6" name="Rectangle 5"/>
            <p:cNvSpPr/>
            <p:nvPr/>
          </p:nvSpPr>
          <p:spPr>
            <a:xfrm>
              <a:off x="5410200" y="1600200"/>
              <a:ext cx="3200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C:\Users\jdejesus\Pictures\NERCLogo.png"/>
            <p:cNvPicPr>
              <a:picLocks noChangeAspect="1" noChangeArrowheads="1"/>
            </p:cNvPicPr>
            <p:nvPr/>
          </p:nvPicPr>
          <p:blipFill>
            <a:blip r:embed="rId3" cstate="print"/>
            <a:srcRect/>
            <a:stretch>
              <a:fillRect/>
            </a:stretch>
          </p:blipFill>
          <p:spPr bwMode="auto">
            <a:xfrm>
              <a:off x="5578475" y="1724025"/>
              <a:ext cx="2857500" cy="825500"/>
            </a:xfrm>
            <a:prstGeom prst="rect">
              <a:avLst/>
            </a:prstGeom>
            <a:noFill/>
          </p:spPr>
        </p:pic>
      </p:grpSp>
      <p:sp>
        <p:nvSpPr>
          <p:cNvPr id="10" name="Oval 9"/>
          <p:cNvSpPr/>
          <p:nvPr/>
        </p:nvSpPr>
        <p:spPr>
          <a:xfrm>
            <a:off x="6629400" y="3200400"/>
            <a:ext cx="2057400" cy="2057400"/>
          </a:xfrm>
          <a:prstGeom prst="ellipse">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jdejesus\Desktop\Communication  + Technology\shutterstock_148382255.jpg"/>
          <p:cNvPicPr>
            <a:picLocks noChangeAspect="1" noChangeArrowheads="1"/>
          </p:cNvPicPr>
          <p:nvPr/>
        </p:nvPicPr>
        <p:blipFill>
          <a:blip r:embed="rId3" cstate="print"/>
          <a:srcRect l="7856" t="4761" r="6443" b="25"/>
          <a:stretch>
            <a:fillRect/>
          </a:stretch>
        </p:blipFill>
        <p:spPr bwMode="auto">
          <a:xfrm>
            <a:off x="0" y="0"/>
            <a:ext cx="9144000" cy="6096000"/>
          </a:xfrm>
          <a:prstGeom prst="rect">
            <a:avLst/>
          </a:prstGeom>
          <a:noFill/>
        </p:spPr>
      </p:pic>
      <p:sp>
        <p:nvSpPr>
          <p:cNvPr id="6" name="Rectangle 5"/>
          <p:cNvSpPr/>
          <p:nvPr/>
        </p:nvSpPr>
        <p:spPr>
          <a:xfrm>
            <a:off x="762000" y="381000"/>
            <a:ext cx="7315200" cy="3016210"/>
          </a:xfrm>
          <a:prstGeom prst="rect">
            <a:avLst/>
          </a:prstGeom>
        </p:spPr>
        <p:txBody>
          <a:bodyPr wrap="square">
            <a:spAutoFit/>
          </a:bodyPr>
          <a:lstStyle/>
          <a:p>
            <a:pPr indent="0">
              <a:buNone/>
            </a:pPr>
            <a:r>
              <a:rPr lang="en-US" sz="2000" dirty="0" smtClean="0">
                <a:solidFill>
                  <a:schemeClr val="bg1"/>
                </a:solidFill>
              </a:rPr>
              <a:t>“Separately, we are concerned that changes in the bulk electric system cyber threat landscape, identified through recent malware campaigns targeting supply chain vendors, have highlighted a gap in the protections under the CIP Reliability Standards. These malware campaigns represent a new type of threat to the reliability of the bulk electric system where malicious code can infect the software of industrial control systems used by responsible entities.”</a:t>
            </a:r>
          </a:p>
          <a:p>
            <a:pPr indent="0">
              <a:buNone/>
            </a:pPr>
            <a:endParaRPr lang="en-US" dirty="0" smtClean="0">
              <a:solidFill>
                <a:schemeClr val="bg1"/>
              </a:solidFill>
            </a:endParaRPr>
          </a:p>
          <a:p>
            <a:pPr indent="0">
              <a:buNone/>
            </a:pPr>
            <a:endParaRPr lang="en-US" sz="1200" dirty="0" smtClean="0">
              <a:solidFill>
                <a:schemeClr val="bg1"/>
              </a:solidFill>
            </a:endParaRPr>
          </a:p>
        </p:txBody>
      </p:sp>
      <p:sp>
        <p:nvSpPr>
          <p:cNvPr id="9" name="TextBox 8"/>
          <p:cNvSpPr txBox="1"/>
          <p:nvPr/>
        </p:nvSpPr>
        <p:spPr>
          <a:xfrm>
            <a:off x="301515" y="5791200"/>
            <a:ext cx="8842485" cy="276999"/>
          </a:xfrm>
          <a:prstGeom prst="rect">
            <a:avLst/>
          </a:prstGeom>
          <a:noFill/>
        </p:spPr>
        <p:txBody>
          <a:bodyPr wrap="none" rtlCol="0">
            <a:spAutoFit/>
          </a:bodyPr>
          <a:lstStyle/>
          <a:p>
            <a:r>
              <a:rPr lang="en-US" sz="1200" i="1" dirty="0" smtClean="0">
                <a:solidFill>
                  <a:prstClr val="white"/>
                </a:solidFill>
              </a:rPr>
              <a:t>Revised Critical Infrastructure Protection Reliability Standards</a:t>
            </a:r>
            <a:r>
              <a:rPr lang="en-US" sz="1200" dirty="0" smtClean="0">
                <a:solidFill>
                  <a:prstClr val="white"/>
                </a:solidFill>
              </a:rPr>
              <a:t>, 80 Fed. Reg. 43,354 (July 22, 2015), 152 FERC ¶ 61,054 (2015)</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533400"/>
          </a:xfrm>
        </p:spPr>
        <p:txBody>
          <a:bodyPr/>
          <a:lstStyle/>
          <a:p>
            <a:r>
              <a:rPr lang="en-US" sz="3200" dirty="0" smtClean="0"/>
              <a:t>NOPR – Identified Risks</a:t>
            </a:r>
            <a:endParaRPr lang="en-US" sz="3200" dirty="0"/>
          </a:p>
        </p:txBody>
      </p:sp>
      <p:sp>
        <p:nvSpPr>
          <p:cNvPr id="3" name="Content Placeholder 2"/>
          <p:cNvSpPr>
            <a:spLocks noGrp="1"/>
          </p:cNvSpPr>
          <p:nvPr>
            <p:ph idx="1"/>
          </p:nvPr>
        </p:nvSpPr>
        <p:spPr>
          <a:xfrm>
            <a:off x="533400" y="1371600"/>
            <a:ext cx="5486400" cy="4191000"/>
          </a:xfrm>
        </p:spPr>
        <p:txBody>
          <a:bodyPr/>
          <a:lstStyle/>
          <a:p>
            <a:r>
              <a:rPr lang="en-US" dirty="0" smtClean="0"/>
              <a:t>Vector for malware</a:t>
            </a:r>
          </a:p>
          <a:p>
            <a:r>
              <a:rPr lang="en-US" dirty="0" smtClean="0"/>
              <a:t>Poor design/production</a:t>
            </a:r>
          </a:p>
          <a:p>
            <a:r>
              <a:rPr lang="en-US" dirty="0" smtClean="0"/>
              <a:t>Counterfeits</a:t>
            </a:r>
          </a:p>
          <a:p>
            <a:r>
              <a:rPr lang="en-US" dirty="0" smtClean="0"/>
              <a:t>Product tampering</a:t>
            </a:r>
          </a:p>
          <a:p>
            <a:r>
              <a:rPr lang="en-US" dirty="0" smtClean="0"/>
              <a:t>Theft</a:t>
            </a:r>
          </a:p>
          <a:p>
            <a:r>
              <a:rPr lang="en-US" dirty="0" smtClean="0"/>
              <a:t>Unauthorized access/control</a:t>
            </a:r>
          </a:p>
          <a:p>
            <a:r>
              <a:rPr lang="en-US" dirty="0" smtClean="0"/>
              <a:t>“The Unknown”</a:t>
            </a:r>
          </a:p>
          <a:p>
            <a:pPr lvl="3">
              <a:buNone/>
            </a:pPr>
            <a:endParaRPr lang="en-US" dirty="0"/>
          </a:p>
        </p:txBody>
      </p:sp>
      <p:pic>
        <p:nvPicPr>
          <p:cNvPr id="5122" name="Picture 2" descr="C:\Users\jdejesus\AppData\Local\Microsoft\Windows\Temporary Internet Files\Content.IE5\GA8WA8YM\web[1].png"/>
          <p:cNvPicPr>
            <a:picLocks noChangeAspect="1" noChangeArrowheads="1"/>
          </p:cNvPicPr>
          <p:nvPr/>
        </p:nvPicPr>
        <p:blipFill>
          <a:blip r:embed="rId3" cstate="print"/>
          <a:srcRect/>
          <a:stretch>
            <a:fillRect/>
          </a:stretch>
        </p:blipFill>
        <p:spPr bwMode="auto">
          <a:xfrm>
            <a:off x="5838825" y="1828800"/>
            <a:ext cx="3305175" cy="32956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emplate>
  <TotalTime>0</TotalTime>
  <Words>5961</Words>
  <Application>Microsoft Office PowerPoint</Application>
  <PresentationFormat>On-screen Show (4:3)</PresentationFormat>
  <Paragraphs>660</Paragraphs>
  <Slides>56</Slides>
  <Notes>56</Notes>
  <HiddenSlides>0</HiddenSlides>
  <MMClips>0</MMClips>
  <ScaleCrop>false</ScaleCrop>
  <HeadingPairs>
    <vt:vector size="4" baseType="variant">
      <vt:variant>
        <vt:lpstr>Theme</vt:lpstr>
      </vt:variant>
      <vt:variant>
        <vt:i4>2</vt:i4>
      </vt:variant>
      <vt:variant>
        <vt:lpstr>Slide Titles</vt:lpstr>
      </vt:variant>
      <vt:variant>
        <vt:i4>56</vt:i4>
      </vt:variant>
    </vt:vector>
  </HeadingPairs>
  <TitlesOfParts>
    <vt:vector size="58" baseType="lpstr">
      <vt:lpstr>Office Theme</vt:lpstr>
      <vt:lpstr>Default Design</vt:lpstr>
      <vt:lpstr>Cyber-Security and Supply Chain Risk Management</vt:lpstr>
      <vt:lpstr>“ACEC has met the standards and requirements of the Registered Continuing Education Program. Credit earned on completion of this program will be reported to RCEP at RCEP.net. A certificate of completion will be issued to each participant. As such, it does not include content that may be deemed or construed to be an approval or endorsement by the RCEP.”</vt:lpstr>
      <vt:lpstr>COPYRIGHT MATERIALS</vt:lpstr>
      <vt:lpstr>Purpose and Learning Objectives</vt:lpstr>
      <vt:lpstr>PowerPoint Presentation</vt:lpstr>
      <vt:lpstr>PowerPoint Presentation</vt:lpstr>
      <vt:lpstr>CIP Reliability Standards - Cybersecurity</vt:lpstr>
      <vt:lpstr>PowerPoint Presentation</vt:lpstr>
      <vt:lpstr>NOPR – Identified Risks</vt:lpstr>
      <vt:lpstr>Supply Chain Risk Management - What is Really at Stake?</vt:lpstr>
      <vt:lpstr>Supply Chain Risk Management - What is Really at Stake?</vt:lpstr>
      <vt:lpstr>Supply Chain Risk Management - What is Really at Stake?</vt:lpstr>
      <vt:lpstr>Order No. 829</vt:lpstr>
      <vt:lpstr>Order No. 829 - What is Really Required?</vt:lpstr>
      <vt:lpstr>Project 2016-03</vt:lpstr>
      <vt:lpstr>CIP-013-1: Comments on Draft 1</vt:lpstr>
      <vt:lpstr>CIP-013-1 Draft 2</vt:lpstr>
      <vt:lpstr>CIP-013-1 Draft 2</vt:lpstr>
      <vt:lpstr>Next Steps for CIP-013-1</vt:lpstr>
      <vt:lpstr>Cybersecurity Framework</vt:lpstr>
      <vt:lpstr>How did NIST get involved?</vt:lpstr>
      <vt:lpstr>Framework 1.0</vt:lpstr>
      <vt:lpstr>Need for updating</vt:lpstr>
      <vt:lpstr>Version 1.1 and SCRM</vt:lpstr>
      <vt:lpstr>Version 1.1 and Communicating with Stakeholders</vt:lpstr>
      <vt:lpstr>Version 1.1 and SCRM Tiers</vt:lpstr>
      <vt:lpstr>Version 1.1 and SCRM Tiers (cont.)</vt:lpstr>
      <vt:lpstr>Version 1.1 and SCRM Tiers (cont.)</vt:lpstr>
      <vt:lpstr>Version 1.1 and Identify Core Function</vt:lpstr>
      <vt:lpstr>Public Comments on Version 1.1</vt:lpstr>
      <vt:lpstr>Next Steps for Version 1.1</vt:lpstr>
      <vt:lpstr>DOE Procurement Guidelines  </vt:lpstr>
      <vt:lpstr>Cybersecurity Procurement Language for Energy Delivery Systems</vt:lpstr>
      <vt:lpstr>Cybersecurity Procurement Language for Energy Delivery Systems*</vt:lpstr>
      <vt:lpstr>Procurement Guidelines</vt:lpstr>
      <vt:lpstr>Procurement Guidelines</vt:lpstr>
      <vt:lpstr>Key Areas</vt:lpstr>
      <vt:lpstr>Key Areas</vt:lpstr>
      <vt:lpstr>Key Areas</vt:lpstr>
      <vt:lpstr>Issues with Procurement Guidelines</vt:lpstr>
      <vt:lpstr>Beyond the Electric Industry</vt:lpstr>
      <vt:lpstr>Beyond the Electric Industry – Oil and Gas Pipelines</vt:lpstr>
      <vt:lpstr>Beyond the Electric Industry – Oil and Gas Pipelines</vt:lpstr>
      <vt:lpstr>PowerPoint Presentation</vt:lpstr>
      <vt:lpstr>Beyond the Electric Industry - Water</vt:lpstr>
      <vt:lpstr>Beyond the Electric Industry – Government Contracts</vt:lpstr>
      <vt:lpstr>Beyond the Electric Industry - Banks</vt:lpstr>
      <vt:lpstr>Beyond Electric Industry – Payment Cards</vt:lpstr>
      <vt:lpstr>Beyond Electric Industry - Retail</vt:lpstr>
      <vt:lpstr>Beyond the Electric Industry – Consumer Goods</vt:lpstr>
      <vt:lpstr>Beyond the Federal – State Utility Regulation</vt:lpstr>
      <vt:lpstr>Pulling it all together …</vt:lpstr>
      <vt:lpstr>Things to watch for…</vt:lpstr>
      <vt:lpstr>Several key issues…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
  <cp:lastModifiedBy/>
  <cp:revision>1</cp:revision>
  <dcterms:created xsi:type="dcterms:W3CDTF">2016-09-08T19:59:07Z</dcterms:created>
  <dcterms:modified xsi:type="dcterms:W3CDTF">2017-05-04T12:54:26Z</dcterms:modified>
  <cp:version>0</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1426963325</vt:i4>
  </property>
</Properties>
</file>