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1" r:id="rId2"/>
    <p:sldId id="295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279" r:id="rId17"/>
    <p:sldId id="28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BC0"/>
    <a:srgbClr val="B95708"/>
    <a:srgbClr val="D16D0B"/>
    <a:srgbClr val="EC6F0A"/>
    <a:srgbClr val="D16309"/>
    <a:srgbClr val="1668A5"/>
    <a:srgbClr val="A74F07"/>
    <a:srgbClr val="00CCFF"/>
    <a:srgbClr val="009AE2"/>
    <a:srgbClr val="004BA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5" autoAdjust="0"/>
    <p:restoredTop sz="87262" autoAdjust="0"/>
  </p:normalViewPr>
  <p:slideViewPr>
    <p:cSldViewPr>
      <p:cViewPr varScale="1">
        <p:scale>
          <a:sx n="56" d="100"/>
          <a:sy n="56" d="100"/>
        </p:scale>
        <p:origin x="-78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7C2BF-ED82-B248-8B99-C839F8509A28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687F1-6458-FE41-9928-BCA408B76F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3435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5B110-B23F-454B-A28D-E027B1CEAC7B}" type="datetimeFigureOut">
              <a:rPr lang="en-US" smtClean="0"/>
              <a:pPr/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076EB-A90E-E446-9675-7EE89FDF1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5554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076EB-A90E-E446-9675-7EE89FDF185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3804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257800"/>
          </a:xfrm>
          <a:solidFill>
            <a:srgbClr val="1B7BC0"/>
          </a:solidFill>
          <a:ln>
            <a:noFill/>
          </a:ln>
          <a:effectLst>
            <a:outerShdw blurRad="203200" dist="50800" dir="54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71800"/>
            <a:ext cx="7467600" cy="12954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467600" cy="762000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26386"/>
          <a:stretch/>
        </p:blipFill>
        <p:spPr>
          <a:xfrm>
            <a:off x="533400" y="5562600"/>
            <a:ext cx="3185995" cy="732883"/>
          </a:xfrm>
          <a:prstGeom prst="rect">
            <a:avLst/>
          </a:prstGeom>
          <a:effectLst>
            <a:reflection blurRad="6350" stA="20000" endA="300" endPos="28000" dist="38100" dir="5400000" sy="-100000" algn="bl" rotWithShape="0"/>
          </a:effectLst>
        </p:spPr>
      </p:pic>
      <p:sp>
        <p:nvSpPr>
          <p:cNvPr id="19" name="Date Placeholder 18"/>
          <p:cNvSpPr>
            <a:spLocks noGrp="1"/>
          </p:cNvSpPr>
          <p:nvPr>
            <p:ph type="dt" sz="half" idx="14"/>
          </p:nvPr>
        </p:nvSpPr>
        <p:spPr>
          <a:xfrm>
            <a:off x="7620000" y="6400800"/>
            <a:ext cx="1143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Chevron 22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610600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/DIVIDER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9153271" cy="6867144"/>
          </a:xfrm>
          <a:prstGeom prst="rect">
            <a:avLst/>
          </a:prstGeom>
          <a:gradFill flip="none" rotWithShape="1">
            <a:gsLst>
              <a:gs pos="74000">
                <a:srgbClr val="EC6F0A"/>
              </a:gs>
              <a:gs pos="100000">
                <a:srgbClr val="B9570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2766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>
                  <a:lumMod val="95000"/>
                </a:schemeClr>
              </a:buClr>
              <a:buNone/>
              <a:defRPr>
                <a:solidFill>
                  <a:srgbClr val="FFFFFF"/>
                </a:solidFill>
              </a:defRPr>
            </a:lvl2pPr>
            <a:lvl3pPr marL="1428750" indent="-285750">
              <a:buClrTx/>
              <a:buFont typeface="Lucida Grande"/>
              <a:buChar char="»"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2" name="Chevron 21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137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OUT/DIVIDER-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9153271" cy="6858000"/>
          </a:xfrm>
          <a:prstGeom prst="rect">
            <a:avLst/>
          </a:prstGeom>
          <a:gradFill flip="none" rotWithShape="1">
            <a:gsLst>
              <a:gs pos="86000">
                <a:srgbClr val="1B7BC0"/>
              </a:gs>
              <a:gs pos="100000">
                <a:srgbClr val="1668A5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457200" y="2209800"/>
            <a:ext cx="8229600" cy="32766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>
                  <a:lumMod val="95000"/>
                </a:schemeClr>
              </a:buClr>
              <a:buNone/>
              <a:defRPr>
                <a:solidFill>
                  <a:srgbClr val="FFFFFF"/>
                </a:solidFill>
              </a:defRPr>
            </a:lvl2pPr>
            <a:lvl3pPr marL="1428750" indent="-285750">
              <a:buClrTx/>
              <a:buFont typeface="Lucida Grande"/>
              <a:buChar char="»"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8" name="Chevron 27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evron 28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292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1B7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170238"/>
            <a:ext cx="3581400" cy="1096962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752601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724400" y="2971800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4"/>
          </p:nvPr>
        </p:nvSpPr>
        <p:spPr>
          <a:xfrm>
            <a:off x="4724400" y="4419600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495800" y="1752600"/>
            <a:ext cx="0" cy="4038600"/>
          </a:xfrm>
          <a:prstGeom prst="line">
            <a:avLst/>
          </a:prstGeom>
          <a:ln w="127000" cmpd="sng">
            <a:solidFill>
              <a:srgbClr val="FFFF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pic>
        <p:nvPicPr>
          <p:cNvPr id="17" name="Picture 16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20" name="Chevron 19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14488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711696"/>
            <a:ext cx="9144000" cy="1645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1905000"/>
            <a:ext cx="4114800" cy="1447800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3505200"/>
            <a:ext cx="4114800" cy="1600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26386"/>
          <a:stretch/>
        </p:blipFill>
        <p:spPr>
          <a:xfrm>
            <a:off x="457200" y="2487168"/>
            <a:ext cx="3643830" cy="838200"/>
          </a:xfrm>
          <a:prstGeom prst="rect">
            <a:avLst/>
          </a:prstGeom>
          <a:effectLst>
            <a:reflection blurRad="6350" stA="20000" endA="300" endPos="28000" dist="38100" dir="5400000" sy="-100000" algn="bl" rotWithShape="0"/>
          </a:effectLst>
        </p:spPr>
      </p:pic>
      <p:cxnSp>
        <p:nvCxnSpPr>
          <p:cNvPr id="9" name="Straight Connector 8"/>
          <p:cNvCxnSpPr/>
          <p:nvPr userDrawn="1"/>
        </p:nvCxnSpPr>
        <p:spPr>
          <a:xfrm>
            <a:off x="4724400" y="3505200"/>
            <a:ext cx="41148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6781800" y="6248400"/>
            <a:ext cx="1676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8"/>
          <p:cNvSpPr>
            <a:spLocks noGrp="1"/>
          </p:cNvSpPr>
          <p:nvPr>
            <p:ph type="dt" sz="half" idx="14"/>
          </p:nvPr>
        </p:nvSpPr>
        <p:spPr>
          <a:xfrm>
            <a:off x="7620000" y="6400800"/>
            <a:ext cx="1143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7902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pic>
        <p:nvPicPr>
          <p:cNvPr id="7" name="Picture 6" descr="Dinsmore-Warm Gray-746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48400"/>
            <a:ext cx="2057400" cy="504998"/>
          </a:xfrm>
          <a:prstGeom prst="rect">
            <a:avLst/>
          </a:prstGeom>
        </p:spPr>
      </p:pic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311274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2530474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4"/>
          </p:nvPr>
        </p:nvSpPr>
        <p:spPr>
          <a:xfrm>
            <a:off x="533400" y="3779837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2" name="Chevron 21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4148168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295400"/>
          </a:xfrm>
        </p:spPr>
        <p:txBody>
          <a:bodyPr/>
          <a:lstStyle>
            <a:lvl1pPr>
              <a:defRPr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3505200"/>
          </a:xfrm>
        </p:spPr>
        <p:txBody>
          <a:bodyPr/>
          <a:lstStyle>
            <a:lvl1pPr>
              <a:defRPr b="0"/>
            </a:lvl1pPr>
            <a:lvl3pPr marL="1143000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pic>
        <p:nvPicPr>
          <p:cNvPr id="13" name="Picture 12" descr="Dinsmore-Warm Gray-746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48400"/>
            <a:ext cx="2057400" cy="504998"/>
          </a:xfrm>
          <a:prstGeom prst="rect">
            <a:avLst/>
          </a:prstGeom>
        </p:spPr>
      </p:pic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1983964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6D1340B-B320-4949-80C8-72CFFBD72CAA}" type="slidenum">
              <a:rPr lang="en-US" smtClean="0"/>
              <a:pPr algn="ctr"/>
              <a:t>‹#›</a:t>
            </a:fld>
            <a:endParaRPr lang="en-US" b="0" baseline="30000" dirty="0" smtClean="0"/>
          </a:p>
        </p:txBody>
      </p:sp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3581400" cy="1219200"/>
          </a:xfrm>
        </p:spPr>
        <p:txBody>
          <a:bodyPr anchor="t"/>
          <a:lstStyle>
            <a:lvl1pPr>
              <a:defRPr b="1"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971799"/>
            <a:ext cx="3581400" cy="1096962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76400"/>
            <a:ext cx="4419600" cy="43735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pic>
        <p:nvPicPr>
          <p:cNvPr id="32" name="Picture 31" descr="Dinsmore-Warm Gray-746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48400"/>
            <a:ext cx="2057400" cy="504998"/>
          </a:xfrm>
          <a:prstGeom prst="rect">
            <a:avLst/>
          </a:prstGeom>
        </p:spPr>
      </p:pic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7136" y="65532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2400034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pic>
        <p:nvPicPr>
          <p:cNvPr id="17" name="Picture 16" descr="Dinsmore-Warm Gray-746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48400"/>
            <a:ext cx="2057400" cy="5049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>
            <a:lvl1pPr>
              <a:defRPr sz="2400">
                <a:solidFill>
                  <a:srgbClr val="1B7BC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>
            <a:lvl1pPr>
              <a:defRPr sz="2400">
                <a:solidFill>
                  <a:srgbClr val="1B7BC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6D1340B-B320-4949-80C8-72CFFBD72CAA}" type="slidenum">
              <a:rPr lang="en-US" smtClean="0"/>
              <a:pPr algn="ctr"/>
              <a:t>‹#›</a:t>
            </a:fld>
            <a:endParaRPr lang="en-US" b="0" baseline="30000" dirty="0" smtClean="0"/>
          </a:p>
        </p:txBody>
      </p:sp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912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170238"/>
            <a:ext cx="3581400" cy="1096962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52601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572000" y="2971800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4"/>
          </p:nvPr>
        </p:nvSpPr>
        <p:spPr>
          <a:xfrm>
            <a:off x="4572000" y="4419600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495800" y="1752600"/>
            <a:ext cx="0" cy="4038600"/>
          </a:xfrm>
          <a:prstGeom prst="line">
            <a:avLst/>
          </a:prstGeom>
          <a:ln w="127000" cmpd="sng">
            <a:solidFill>
              <a:srgbClr val="FFFF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6D1340B-B320-4949-80C8-72CFFBD72CAA}" type="slidenum">
              <a:rPr lang="en-US" smtClean="0"/>
              <a:pPr algn="ctr"/>
              <a:t>‹#›</a:t>
            </a:fld>
            <a:endParaRPr lang="en-US" b="0" baseline="30000" dirty="0" smtClean="0"/>
          </a:p>
        </p:txBody>
      </p:sp>
      <p:sp>
        <p:nvSpPr>
          <p:cNvPr id="20" name="Chevron 19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pic>
        <p:nvPicPr>
          <p:cNvPr id="24" name="Picture 23" descr="Dinsmore-Warm Gray-746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48400"/>
            <a:ext cx="2057400" cy="504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8067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1450" dist="48387" dir="54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>
            <a:lvl1pPr>
              <a:defRPr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505200"/>
          </a:xfrm>
        </p:spPr>
        <p:txBody>
          <a:bodyPr/>
          <a:lstStyle>
            <a:lvl3pPr marL="1143000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7" name="Picture 16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1300" y="227836"/>
            <a:ext cx="2197100" cy="686564"/>
          </a:xfrm>
          <a:prstGeom prst="rect">
            <a:avLst/>
          </a:prstGeom>
        </p:spPr>
      </p:pic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7F7F7F"/>
                </a:solidFill>
              </a:defRPr>
            </a:lvl1pPr>
          </a:lstStyle>
          <a:p>
            <a:pPr algn="ctr"/>
            <a:fld id="{A6D1340B-B320-4949-80C8-72CFFBD72CAA}" type="slidenum">
              <a:rPr lang="en-US" smtClean="0"/>
              <a:pPr algn="ctr"/>
              <a:t>‹#›</a:t>
            </a:fld>
            <a:endParaRPr lang="en-US" b="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59347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2484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1905000"/>
            <a:ext cx="4114800" cy="1447800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3505200"/>
            <a:ext cx="4114800" cy="1600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26386"/>
          <a:stretch/>
        </p:blipFill>
        <p:spPr>
          <a:xfrm>
            <a:off x="457200" y="2487168"/>
            <a:ext cx="3643830" cy="838200"/>
          </a:xfrm>
          <a:prstGeom prst="rect">
            <a:avLst/>
          </a:prstGeom>
          <a:effectLst>
            <a:reflection blurRad="6350" stA="20000" endA="300" endPos="28000" dist="38100" dir="5400000" sy="-100000" algn="bl" rotWithShape="0"/>
          </a:effectLst>
        </p:spPr>
      </p:pic>
      <p:sp>
        <p:nvSpPr>
          <p:cNvPr id="13" name="Date Placeholder 18"/>
          <p:cNvSpPr>
            <a:spLocks noGrp="1"/>
          </p:cNvSpPr>
          <p:nvPr>
            <p:ph type="dt" sz="half" idx="14"/>
          </p:nvPr>
        </p:nvSpPr>
        <p:spPr>
          <a:xfrm>
            <a:off x="7620000" y="6400800"/>
            <a:ext cx="1143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610600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724400" y="3505200"/>
            <a:ext cx="41148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89875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/DIVIDER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9153271" cy="6867144"/>
          </a:xfrm>
          <a:prstGeom prst="rect">
            <a:avLst/>
          </a:prstGeom>
          <a:gradFill flip="none" rotWithShape="1">
            <a:gsLst>
              <a:gs pos="74000">
                <a:srgbClr val="EC6F0A"/>
              </a:gs>
              <a:gs pos="100000">
                <a:srgbClr val="B9570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2766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>
                  <a:lumMod val="95000"/>
                </a:schemeClr>
              </a:buClr>
              <a:buNone/>
              <a:defRPr>
                <a:solidFill>
                  <a:srgbClr val="FFFFFF"/>
                </a:solidFill>
              </a:defRPr>
            </a:lvl2pPr>
            <a:lvl3pPr marL="1428750" indent="-285750">
              <a:buClrTx/>
              <a:buFont typeface="Lucida Grande"/>
              <a:buChar char="»"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210312"/>
            <a:ext cx="2011680" cy="603504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2" name="Chevron 21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95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/DIVIDER-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9153271" cy="6858000"/>
          </a:xfrm>
          <a:prstGeom prst="rect">
            <a:avLst/>
          </a:prstGeom>
          <a:gradFill flip="none" rotWithShape="1">
            <a:gsLst>
              <a:gs pos="86000">
                <a:srgbClr val="1B7BC0"/>
              </a:gs>
              <a:gs pos="100000">
                <a:srgbClr val="1668A5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457200" y="2209800"/>
            <a:ext cx="8229600" cy="32766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>
                  <a:lumMod val="95000"/>
                </a:schemeClr>
              </a:buClr>
              <a:buNone/>
              <a:defRPr>
                <a:solidFill>
                  <a:srgbClr val="FFFFFF"/>
                </a:solidFill>
              </a:defRPr>
            </a:lvl2pPr>
            <a:lvl3pPr marL="1428750" indent="-285750">
              <a:buClrTx/>
              <a:buFont typeface="Lucida Grande"/>
              <a:buChar char="»"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8" name="Chevron 27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evron 28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Compliance Audit | </a:t>
            </a:r>
            <a:r>
              <a:rPr lang="en-US" dirty="0" err="1" smtClean="0"/>
              <a:t>Dinsmore</a:t>
            </a:r>
            <a:r>
              <a:rPr lang="en-US" dirty="0" smtClean="0"/>
              <a:t> &amp; </a:t>
            </a:r>
            <a:r>
              <a:rPr lang="en-US" dirty="0" err="1" smtClean="0"/>
              <a:t>Shohl</a:t>
            </a:r>
            <a:r>
              <a:rPr lang="en-US" dirty="0" smtClean="0"/>
              <a:t> 2015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3315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/DIVIDER-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9153271" cy="6858000"/>
          </a:xfrm>
          <a:prstGeom prst="rect">
            <a:avLst/>
          </a:prstGeom>
          <a:gradFill flip="none" rotWithShape="1">
            <a:gsLst>
              <a:gs pos="86000">
                <a:srgbClr val="1B7BC0"/>
              </a:gs>
              <a:gs pos="100000">
                <a:srgbClr val="1668A5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pic>
        <p:nvPicPr>
          <p:cNvPr id="9" name="Picture 8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210312"/>
            <a:ext cx="2011680" cy="603504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457200" y="2209800"/>
            <a:ext cx="8229600" cy="3276600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457200" indent="0">
              <a:buClr>
                <a:schemeClr val="bg1">
                  <a:lumMod val="95000"/>
                </a:schemeClr>
              </a:buClr>
              <a:buNone/>
              <a:defRPr>
                <a:solidFill>
                  <a:srgbClr val="FFFFFF"/>
                </a:solidFill>
              </a:defRPr>
            </a:lvl2pPr>
            <a:lvl3pPr marL="1428750" indent="-285750">
              <a:buClrTx/>
              <a:buFont typeface="Lucida Grande"/>
              <a:buChar char="»"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8" name="Chevron 27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evron 28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8182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1B7BC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>
                <a:solidFill>
                  <a:srgbClr val="1B7BC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1450" dist="48387" dir="54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1300" y="227836"/>
            <a:ext cx="2197100" cy="686564"/>
          </a:xfrm>
          <a:prstGeom prst="rect">
            <a:avLst/>
          </a:prstGeom>
        </p:spPr>
      </p:pic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1"/>
            <a:ext cx="3581400" cy="1219200"/>
          </a:xfrm>
        </p:spPr>
        <p:txBody>
          <a:bodyPr anchor="t"/>
          <a:lstStyle>
            <a:lvl1pPr>
              <a:defRPr b="0"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048000"/>
            <a:ext cx="3581400" cy="1096962"/>
          </a:xfrm>
        </p:spPr>
        <p:txBody>
          <a:bodyPr anchor="t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752601"/>
            <a:ext cx="4419600" cy="43735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1450" dist="48387" dir="54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1300" y="227836"/>
            <a:ext cx="2197100" cy="686564"/>
          </a:xfrm>
          <a:prstGeom prst="rect">
            <a:avLst/>
          </a:prstGeom>
        </p:spPr>
      </p:pic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2554368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06887"/>
            <a:ext cx="6059487" cy="1362075"/>
          </a:xfrm>
        </p:spPr>
        <p:txBody>
          <a:bodyPr anchor="t">
            <a:normAutofit/>
          </a:bodyPr>
          <a:lstStyle>
            <a:lvl1pPr algn="l">
              <a:defRPr sz="28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19400"/>
            <a:ext cx="60594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00800"/>
            <a:ext cx="4572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7F7F7F"/>
                </a:solidFill>
              </a:defRPr>
            </a:lvl1pPr>
          </a:lstStyle>
          <a:p>
            <a:pPr algn="ctr"/>
            <a:fld id="{A6D1340B-B320-4949-80C8-72CFFBD72CAA}" type="slidenum">
              <a:rPr lang="en-US" smtClean="0"/>
              <a:pPr algn="ctr"/>
              <a:t>‹#›</a:t>
            </a:fld>
            <a:endParaRPr lang="en-US" b="0" baseline="30000" dirty="0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170238"/>
            <a:ext cx="3581400" cy="1096962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52601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1450" dist="48387" dir="54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41300" y="227836"/>
            <a:ext cx="2197100" cy="686564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572000" y="2971800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4"/>
          </p:nvPr>
        </p:nvSpPr>
        <p:spPr>
          <a:xfrm>
            <a:off x="4572000" y="4419600"/>
            <a:ext cx="4419600" cy="1447799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2000"/>
            </a:lvl1pPr>
            <a:lvl2pPr marL="457200" indent="0">
              <a:lnSpc>
                <a:spcPct val="110000"/>
              </a:lnSpc>
              <a:spcAft>
                <a:spcPts val="0"/>
              </a:spcAft>
              <a:buNone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495800" y="1752600"/>
            <a:ext cx="0" cy="4038600"/>
          </a:xfrm>
          <a:prstGeom prst="line">
            <a:avLst/>
          </a:prstGeom>
          <a:ln w="127000" cmpd="sng">
            <a:solidFill>
              <a:srgbClr val="FFFF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  <p:extLst>
      <p:ext uri="{BB962C8B-B14F-4D97-AF65-F5344CB8AC3E}">
        <p14:creationId xmlns="" xmlns:p14="http://schemas.microsoft.com/office/powerpoint/2010/main" val="2688127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612775"/>
            <a:ext cx="8382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367338"/>
            <a:ext cx="5486400" cy="80486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MA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" y="3048000"/>
            <a:ext cx="7661160" cy="8509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hevron 10">
            <a:hlinkClick r:id="" action="ppaction://hlinkshowjump?jump=endshow"/>
          </p:cNvPr>
          <p:cNvSpPr>
            <a:spLocks noChangeAspect="1"/>
          </p:cNvSpPr>
          <p:nvPr userDrawn="1"/>
        </p:nvSpPr>
        <p:spPr>
          <a:xfrm>
            <a:off x="8610600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467600" cy="15240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467600" cy="762000"/>
          </a:xfrm>
        </p:spPr>
        <p:txBody>
          <a:bodyPr/>
          <a:lstStyle>
            <a:lvl1pPr marL="0" indent="0" algn="l">
              <a:buNone/>
              <a:defRPr b="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26386"/>
          <a:stretch/>
        </p:blipFill>
        <p:spPr>
          <a:xfrm>
            <a:off x="533400" y="5562600"/>
            <a:ext cx="3185995" cy="732883"/>
          </a:xfrm>
          <a:prstGeom prst="rect">
            <a:avLst/>
          </a:prstGeom>
          <a:effectLst>
            <a:reflection blurRad="6350" stA="20000" endA="300" endPos="28000" dist="38100" dir="5400000" sy="-100000" algn="bl" rotWithShape="0"/>
          </a:effectLst>
        </p:spPr>
      </p:pic>
      <p:sp>
        <p:nvSpPr>
          <p:cNvPr id="13" name="Date Placeholder 18"/>
          <p:cNvSpPr>
            <a:spLocks noGrp="1"/>
          </p:cNvSpPr>
          <p:nvPr>
            <p:ph type="dt" sz="half" idx="14"/>
          </p:nvPr>
        </p:nvSpPr>
        <p:spPr>
          <a:xfrm>
            <a:off x="7620000" y="6400800"/>
            <a:ext cx="1143000" cy="30480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610600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428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914400" cy="30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400800"/>
            <a:ext cx="990600" cy="304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Compliance Audit | Dinsmore &amp; Shohl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71600" y="6400800"/>
            <a:ext cx="838200" cy="304800"/>
          </a:xfrm>
          <a:prstGeom prst="rect">
            <a:avLst/>
          </a:prstGeom>
        </p:spPr>
        <p:txBody>
          <a:bodyPr/>
          <a:lstStyle/>
          <a:p>
            <a:fld id="{A6D1340B-B320-4949-80C8-72CFFBD72C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insmore PPT banner-bottom.jpg"/>
          <p:cNvPicPr>
            <a:picLocks noChangeAspect="1"/>
          </p:cNvPicPr>
          <p:nvPr userDrawn="1"/>
        </p:nvPicPr>
        <p:blipFill rotWithShape="1">
          <a:blip r:embed="rId2" cstate="print"/>
          <a:srcRect l="4157" t="70088" r="74097" b="10282"/>
          <a:stretch/>
        </p:blipFill>
        <p:spPr>
          <a:xfrm>
            <a:off x="6587856" y="6129659"/>
            <a:ext cx="2121602" cy="519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LLOUT/DIVIDER-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V="1">
            <a:off x="0" y="0"/>
            <a:ext cx="9153271" cy="6858000"/>
          </a:xfrm>
          <a:prstGeom prst="rect">
            <a:avLst/>
          </a:prstGeom>
          <a:gradFill flip="none" rotWithShape="1">
            <a:gsLst>
              <a:gs pos="86000">
                <a:srgbClr val="1B7BC0"/>
              </a:gs>
              <a:gs pos="100000">
                <a:srgbClr val="1668A5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8" name="Chevron 27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hevron 28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895600"/>
            <a:ext cx="7467600" cy="1524000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09600" y="4495800"/>
            <a:ext cx="7467600" cy="762000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573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 flipV="1">
            <a:off x="0" y="0"/>
            <a:ext cx="9144000" cy="5257800"/>
          </a:xfrm>
          <a:prstGeom prst="rect">
            <a:avLst/>
          </a:prstGeom>
          <a:solidFill>
            <a:srgbClr val="1B7BC0"/>
          </a:solidFill>
          <a:ln>
            <a:noFill/>
          </a:ln>
          <a:effectLst>
            <a:outerShdw blurRad="203200" dist="50800" dir="5400000" algn="tl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61722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838200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rgbClr val="FFFFFF"/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rgbClr val="FFFFFF"/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half" idx="13"/>
          </p:nvPr>
        </p:nvSpPr>
        <p:spPr>
          <a:xfrm>
            <a:off x="1295400" y="2057400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rgbClr val="FFFFFF"/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rgbClr val="FFFFFF"/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14"/>
          </p:nvPr>
        </p:nvSpPr>
        <p:spPr>
          <a:xfrm>
            <a:off x="1295400" y="3306763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rgbClr val="FFFFFF"/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rgbClr val="FFFFFF"/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pic>
        <p:nvPicPr>
          <p:cNvPr id="27" name="Picture 26" descr="Dinsmore PPT banner-bottom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26386"/>
          <a:stretch/>
        </p:blipFill>
        <p:spPr>
          <a:xfrm>
            <a:off x="533400" y="5562600"/>
            <a:ext cx="3185995" cy="732883"/>
          </a:xfrm>
          <a:prstGeom prst="rect">
            <a:avLst/>
          </a:prstGeom>
          <a:effectLst>
            <a:reflection blurRad="6350" stA="20000" endA="300" endPos="28000" dist="38100" dir="5400000" sy="-100000" algn="bl" rotWithShape="0"/>
          </a:effectLst>
        </p:spPr>
      </p:pic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32" name="Chevron 31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hevron 32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1B7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33400" y="1311274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2530474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4"/>
          </p:nvPr>
        </p:nvSpPr>
        <p:spPr>
          <a:xfrm>
            <a:off x="533400" y="3779837"/>
            <a:ext cx="4419600" cy="117316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1143000" indent="0">
              <a:buFont typeface="Arial"/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Third level</a:t>
            </a:r>
          </a:p>
        </p:txBody>
      </p:sp>
      <p:sp>
        <p:nvSpPr>
          <p:cNvPr id="22" name="Chevron 21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hevron 22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1B7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295400"/>
          </a:xfrm>
        </p:spPr>
        <p:txBody>
          <a:bodyPr/>
          <a:lstStyle>
            <a:lvl1pPr>
              <a:defRPr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3505200"/>
          </a:xfrm>
        </p:spPr>
        <p:txBody>
          <a:bodyPr/>
          <a:lstStyle>
            <a:lvl1pPr>
              <a:defRPr b="0"/>
            </a:lvl1pPr>
            <a:lvl3pPr marL="1143000" indent="0">
              <a:buNone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164580"/>
            <a:ext cx="2057400" cy="617220"/>
          </a:xfrm>
          <a:prstGeom prst="rect">
            <a:avLst/>
          </a:prstGeom>
        </p:spPr>
      </p:pic>
      <p:sp>
        <p:nvSpPr>
          <p:cNvPr id="9" name="Chevron 8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Compliance Audit | </a:t>
            </a:r>
            <a:r>
              <a:rPr lang="en-US" dirty="0" err="1" smtClean="0"/>
              <a:t>Dinsmore</a:t>
            </a:r>
            <a:r>
              <a:rPr lang="en-US" dirty="0" smtClean="0"/>
              <a:t> &amp; </a:t>
            </a:r>
            <a:r>
              <a:rPr lang="en-US" dirty="0" err="1" smtClean="0"/>
              <a:t>Shohl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319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Content-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1B7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r">
              <a:defRPr sz="1100" b="1">
                <a:solidFill>
                  <a:srgbClr val="7F7F7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6D1340B-B320-4949-80C8-72CFFBD72CAA}" type="slidenum">
              <a:rPr lang="en-US" smtClean="0"/>
              <a:pPr algn="ctr"/>
              <a:t>‹#›</a:t>
            </a:fld>
            <a:endParaRPr lang="en-US" b="0" baseline="30000" dirty="0" smtClean="0"/>
          </a:p>
        </p:txBody>
      </p:sp>
      <p:pic>
        <p:nvPicPr>
          <p:cNvPr id="11" name="Picture 10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3581400" cy="1219200"/>
          </a:xfrm>
        </p:spPr>
        <p:txBody>
          <a:bodyPr anchor="t"/>
          <a:lstStyle>
            <a:lvl1pPr>
              <a:defRPr b="1">
                <a:solidFill>
                  <a:srgbClr val="1B7B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971799"/>
            <a:ext cx="3581400" cy="1096962"/>
          </a:xfrm>
        </p:spPr>
        <p:txBody>
          <a:bodyPr anchor="t">
            <a:noAutofit/>
          </a:bodyPr>
          <a:lstStyle>
            <a:lvl1pPr marL="0" indent="0">
              <a:lnSpc>
                <a:spcPts val="2800"/>
              </a:lnSpc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76400"/>
            <a:ext cx="4419600" cy="43735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659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>
            <a:lvl1pPr>
              <a:defRPr sz="2400">
                <a:solidFill>
                  <a:srgbClr val="1B7BC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>
            <a:lvl1pPr>
              <a:defRPr sz="2400">
                <a:solidFill>
                  <a:srgbClr val="1B7BC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096000"/>
            <a:ext cx="9144000" cy="777239"/>
          </a:xfrm>
          <a:prstGeom prst="rect">
            <a:avLst/>
          </a:prstGeom>
          <a:solidFill>
            <a:srgbClr val="1B7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pic>
        <p:nvPicPr>
          <p:cNvPr id="13" name="Picture 12" descr="Dinsmore-100%revers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64580"/>
            <a:ext cx="2057400" cy="617220"/>
          </a:xfrm>
          <a:prstGeom prst="rect">
            <a:avLst/>
          </a:prstGeom>
        </p:spPr>
      </p:pic>
      <p:sp>
        <p:nvSpPr>
          <p:cNvPr id="14" name="Chevron 13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45682" y="6464808"/>
            <a:ext cx="135147" cy="152400"/>
          </a:xfrm>
          <a:prstGeom prst="chevron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228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164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81800"/>
            <a:ext cx="9144000" cy="91439"/>
          </a:xfrm>
          <a:prstGeom prst="rect">
            <a:avLst/>
          </a:prstGeom>
          <a:solidFill>
            <a:srgbClr val="1B7B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1B7BC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24599"/>
            <a:ext cx="4495800" cy="3810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Compliance Audit | Dinsmore &amp; Shohl 2015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4736" y="6400800"/>
            <a:ext cx="381000" cy="304800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fld id="{A6D1340B-B320-4949-80C8-72CFFBD72CAA}" type="slidenum">
              <a:rPr lang="en-US" smtClean="0"/>
              <a:pPr/>
              <a:t>‹#›</a:t>
            </a:fld>
            <a:endParaRPr lang="en-US" b="0" baseline="30000" dirty="0" smtClean="0"/>
          </a:p>
        </p:txBody>
      </p:sp>
      <p:sp>
        <p:nvSpPr>
          <p:cNvPr id="18" name="Chevron 17">
            <a:hlinkClick r:id="" action="ppaction://hlinkshowjump?jump=nextslide"/>
          </p:cNvPr>
          <p:cNvSpPr>
            <a:spLocks noChangeAspect="1"/>
          </p:cNvSpPr>
          <p:nvPr userDrawn="1"/>
        </p:nvSpPr>
        <p:spPr>
          <a:xfrm>
            <a:off x="8551653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>
            <a:hlinkClick r:id="" action="ppaction://hlinkshowjump?jump=previousslide"/>
          </p:cNvPr>
          <p:cNvSpPr>
            <a:spLocks noChangeAspect="1"/>
          </p:cNvSpPr>
          <p:nvPr userDrawn="1"/>
        </p:nvSpPr>
        <p:spPr>
          <a:xfrm flipH="1">
            <a:off x="8094453" y="6464808"/>
            <a:ext cx="135147" cy="152400"/>
          </a:xfrm>
          <a:prstGeom prst="chevron">
            <a:avLst/>
          </a:prstGeom>
          <a:solidFill>
            <a:srgbClr val="009A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8" r:id="rId3"/>
    <p:sldLayoutId id="2147483684" r:id="rId4"/>
    <p:sldLayoutId id="2147483661" r:id="rId5"/>
    <p:sldLayoutId id="2147483650" r:id="rId6"/>
    <p:sldLayoutId id="2147483669" r:id="rId7"/>
    <p:sldLayoutId id="2147483672" r:id="rId8"/>
    <p:sldLayoutId id="2147483673" r:id="rId9"/>
    <p:sldLayoutId id="2147483663" r:id="rId10"/>
    <p:sldLayoutId id="2147483682" r:id="rId11"/>
    <p:sldLayoutId id="2147483674" r:id="rId12"/>
    <p:sldLayoutId id="2147483677" r:id="rId13"/>
    <p:sldLayoutId id="2147483676" r:id="rId14"/>
    <p:sldLayoutId id="2147483678" r:id="rId15"/>
    <p:sldLayoutId id="2147483679" r:id="rId16"/>
    <p:sldLayoutId id="2147483680" r:id="rId17"/>
    <p:sldLayoutId id="2147483681" r:id="rId18"/>
    <p:sldLayoutId id="2147483667" r:id="rId19"/>
    <p:sldLayoutId id="2147483671" r:id="rId20"/>
    <p:sldLayoutId id="2147483662" r:id="rId21"/>
    <p:sldLayoutId id="2147483683" r:id="rId22"/>
    <p:sldLayoutId id="2147483652" r:id="rId23"/>
    <p:sldLayoutId id="2147483664" r:id="rId24"/>
    <p:sldLayoutId id="2147483651" r:id="rId25"/>
    <p:sldLayoutId id="2147483654" r:id="rId26"/>
    <p:sldLayoutId id="2147483665" r:id="rId27"/>
    <p:sldLayoutId id="2147483657" r:id="rId28"/>
    <p:sldLayoutId id="2147483658" r:id="rId29"/>
    <p:sldLayoutId id="2147483659" r:id="rId3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>
              <a:lumMod val="75000"/>
              <a:lumOff val="25000"/>
            </a:schemeClr>
          </a:solidFill>
          <a:latin typeface="Helvetica"/>
          <a:ea typeface="+mj-ea"/>
          <a:cs typeface="Helvetica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ct val="20000"/>
        </a:spcBef>
        <a:spcAft>
          <a:spcPts val="600"/>
        </a:spcAft>
        <a:buFont typeface="Wingdings 3" pitchFamily="18" charset="2"/>
        <a:buNone/>
        <a:defRPr sz="2000" b="1" kern="1200">
          <a:solidFill>
            <a:srgbClr val="404040"/>
          </a:solidFill>
          <a:latin typeface="Helvetica"/>
          <a:ea typeface="+mn-ea"/>
          <a:cs typeface="Helvetica"/>
        </a:defRPr>
      </a:lvl1pPr>
      <a:lvl2pPr marL="742950" indent="-285750" algn="l" defTabSz="914400" rtl="0" eaLnBrk="1" latinLnBrk="0" hangingPunct="1">
        <a:lnSpc>
          <a:spcPct val="125000"/>
        </a:lnSpc>
        <a:spcBef>
          <a:spcPct val="20000"/>
        </a:spcBef>
        <a:spcAft>
          <a:spcPts val="600"/>
        </a:spcAft>
        <a:buClr>
          <a:srgbClr val="009AE2"/>
        </a:buClr>
        <a:buSzPct val="75000"/>
        <a:buFont typeface="Lucida Grande"/>
        <a:buChar char="»"/>
        <a:defRPr sz="2000" kern="1200">
          <a:solidFill>
            <a:srgbClr val="404040"/>
          </a:solidFill>
          <a:latin typeface="Helvetica"/>
          <a:ea typeface="+mn-ea"/>
          <a:cs typeface="Helvetica"/>
        </a:defRPr>
      </a:lvl2pPr>
      <a:lvl3pPr marL="1143000" indent="0" algn="l" defTabSz="914400" rtl="0" eaLnBrk="1" latinLnBrk="0" hangingPunct="1">
        <a:lnSpc>
          <a:spcPct val="125000"/>
        </a:lnSpc>
        <a:spcBef>
          <a:spcPct val="20000"/>
        </a:spcBef>
        <a:spcAft>
          <a:spcPts val="600"/>
        </a:spcAft>
        <a:buClr>
          <a:schemeClr val="accent6">
            <a:lumMod val="75000"/>
          </a:schemeClr>
        </a:buClr>
        <a:buSzPct val="75000"/>
        <a:buFont typeface="Lucida Grande"/>
        <a:buNone/>
        <a:defRPr sz="1800" kern="1200">
          <a:solidFill>
            <a:srgbClr val="404040"/>
          </a:solidFill>
          <a:latin typeface="Helvetica"/>
          <a:ea typeface="+mn-ea"/>
          <a:cs typeface="Helvetica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ct val="20000"/>
        </a:spcBef>
        <a:spcAft>
          <a:spcPts val="600"/>
        </a:spcAft>
        <a:buClr>
          <a:srgbClr val="004BAE"/>
        </a:buClr>
        <a:buSzPct val="75000"/>
        <a:buFont typeface="Lucida Grande"/>
        <a:buChar char="»"/>
        <a:defRPr sz="1800" kern="1200">
          <a:solidFill>
            <a:srgbClr val="404040"/>
          </a:solidFill>
          <a:latin typeface="Helvetica"/>
          <a:ea typeface="+mn-ea"/>
          <a:cs typeface="Helvetica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ct val="20000"/>
        </a:spcBef>
        <a:spcAft>
          <a:spcPts val="600"/>
        </a:spcAft>
        <a:buClr>
          <a:schemeClr val="bg1">
            <a:lumMod val="65000"/>
          </a:schemeClr>
        </a:buClr>
        <a:buSzPct val="75000"/>
        <a:buFont typeface="Lucida Grande"/>
        <a:buChar char="»"/>
        <a:defRPr sz="1800" kern="1200">
          <a:solidFill>
            <a:srgbClr val="404040"/>
          </a:solidFill>
          <a:latin typeface="Helvetica"/>
          <a:ea typeface="+mn-ea"/>
          <a:cs typeface="Helvetic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Navigating 501 (c) (3) Compliance Issues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Penina Lieber </a:t>
            </a:r>
          </a:p>
          <a:p>
            <a:r>
              <a:rPr lang="en-US" dirty="0" smtClean="0"/>
              <a:t>October 28, 2015</a:t>
            </a:r>
          </a:p>
          <a:p>
            <a:r>
              <a:rPr lang="en-US" dirty="0" smtClean="0"/>
              <a:t>Pennsylvania Economic Development Association: Annual Conference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614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-1422284763110-6d0edd657b13.jpg"/>
          <p:cNvPicPr>
            <a:picLocks noChangeAspect="1"/>
          </p:cNvPicPr>
          <p:nvPr/>
        </p:nvPicPr>
        <p:blipFill>
          <a:blip r:embed="rId2" cstate="print"/>
          <a:srcRect l="2337" t="17022" r="6199" b="2200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30480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Insiders and </a:t>
            </a:r>
            <a:r>
              <a:rPr lang="en-US" dirty="0" err="1" smtClean="0">
                <a:solidFill>
                  <a:schemeClr val="bg1"/>
                </a:solidFill>
              </a:rPr>
              <a:t>DQP’s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21533688.jpg"/>
          <p:cNvPicPr>
            <a:picLocks noChangeAspect="1"/>
          </p:cNvPicPr>
          <p:nvPr/>
        </p:nvPicPr>
        <p:blipFill>
          <a:blip r:embed="rId2" cstate="print"/>
          <a:srcRect t="3333" b="7778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42672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Intermediate Sanctions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gativespace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42672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Related Entities /Arms Length Dealing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76070818.jpg"/>
          <p:cNvPicPr>
            <a:picLocks noChangeAspect="1"/>
          </p:cNvPicPr>
          <p:nvPr/>
        </p:nvPicPr>
        <p:blipFill>
          <a:blip r:embed="rId2" cstate="print"/>
          <a:srcRect t="2636"/>
          <a:stretch>
            <a:fillRect/>
          </a:stretch>
        </p:blipFill>
        <p:spPr>
          <a:xfrm flipH="1"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42672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Internal Operating Controls/Enterprise Risk Management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abstract-glass-balls.jpg"/>
          <p:cNvPicPr>
            <a:picLocks noChangeAspect="1"/>
          </p:cNvPicPr>
          <p:nvPr/>
        </p:nvPicPr>
        <p:blipFill>
          <a:blip r:embed="rId2" cstate="print"/>
          <a:srcRect r="23782"/>
          <a:stretch>
            <a:fillRect/>
          </a:stretch>
        </p:blipFill>
        <p:spPr>
          <a:xfrm>
            <a:off x="0" y="-8170"/>
            <a:ext cx="9144000" cy="610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14800"/>
            <a:ext cx="54102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Community Needs Assessment and Unmet Needs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VSwTG05QIaE9FN7tLQ5_IMG_1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63246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 Proactive and Anticipate </a:t>
            </a:r>
            <a:r>
              <a:rPr lang="en-US" dirty="0" smtClean="0">
                <a:solidFill>
                  <a:schemeClr val="tx1"/>
                </a:solidFill>
              </a:rPr>
              <a:t>Change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876800" y="2743201"/>
            <a:ext cx="4419600" cy="1447799"/>
          </a:xfrm>
        </p:spPr>
        <p:txBody>
          <a:bodyPr/>
          <a:lstStyle/>
          <a:p>
            <a:r>
              <a:rPr lang="en-US" dirty="0" smtClean="0"/>
              <a:t>Penina K. Lieber </a:t>
            </a:r>
          </a:p>
          <a:p>
            <a:r>
              <a:rPr lang="en-US" b="0" dirty="0" smtClean="0"/>
              <a:t>penina.lieber@dinsmore.com</a:t>
            </a:r>
          </a:p>
          <a:p>
            <a:r>
              <a:rPr lang="en-US" b="0" dirty="0" smtClean="0"/>
              <a:t>(412) 288-5885</a:t>
            </a:r>
            <a:endParaRPr lang="en-US" dirty="0" smtClean="0"/>
          </a:p>
        </p:txBody>
      </p:sp>
      <p:pic>
        <p:nvPicPr>
          <p:cNvPr id="14" name="Picture 13" descr="1846947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261"/>
          <a:stretch/>
        </p:blipFill>
        <p:spPr>
          <a:xfrm>
            <a:off x="0" y="2133600"/>
            <a:ext cx="4521199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784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-1442406964439-e46ab8eff7c4.jpg"/>
          <p:cNvPicPr>
            <a:picLocks noChangeAspect="1"/>
          </p:cNvPicPr>
          <p:nvPr/>
        </p:nvPicPr>
        <p:blipFill>
          <a:blip r:embed="rId2" cstate="print"/>
          <a:srcRect b="1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38600"/>
            <a:ext cx="57150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“Is Economic Development “</a:t>
            </a:r>
            <a:r>
              <a:rPr lang="en-US" i="1" dirty="0" smtClean="0">
                <a:solidFill>
                  <a:schemeClr val="bg1"/>
                </a:solidFill>
              </a:rPr>
              <a:t>Charity through the Back Door</a:t>
            </a:r>
            <a:r>
              <a:rPr lang="en-US" dirty="0" smtClean="0">
                <a:solidFill>
                  <a:schemeClr val="bg1"/>
                </a:solidFill>
              </a:rPr>
              <a:t>?”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62797219.jpg"/>
          <p:cNvPicPr>
            <a:picLocks noChangeAspect="1"/>
          </p:cNvPicPr>
          <p:nvPr/>
        </p:nvPicPr>
        <p:blipFill>
          <a:blip r:embed="rId2" cstate="print"/>
          <a:srcRect t="5724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38600"/>
            <a:ext cx="34290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economic development activities are “charitable”?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9a32ed2.jpg"/>
          <p:cNvPicPr>
            <a:picLocks noChangeAspect="1"/>
          </p:cNvPicPr>
          <p:nvPr/>
        </p:nvPicPr>
        <p:blipFill>
          <a:blip r:embed="rId2" cstate="print"/>
          <a:srcRect t="10112" r="1011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39624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When are those activities not considered “charitable?”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-1424298397478-4bd87a6a0f0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69342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How can an economic development corporation maintain its charitable status?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1431910078401-c3f7e61b1d5c.jpg"/>
          <p:cNvPicPr>
            <a:picLocks noChangeAspect="1"/>
          </p:cNvPicPr>
          <p:nvPr/>
        </p:nvPicPr>
        <p:blipFill>
          <a:blip r:embed="rId2" cstate="print"/>
          <a:srcRect r="6250" b="6250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14800"/>
            <a:ext cx="32004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Be aware of problems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ucho-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962400"/>
            <a:ext cx="28956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Private </a:t>
            </a:r>
            <a:r>
              <a:rPr lang="en-US" dirty="0" err="1" smtClean="0">
                <a:solidFill>
                  <a:schemeClr val="tx1"/>
                </a:solidFill>
              </a:rPr>
              <a:t>Inurement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-1429961449642-0d5a0d6824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704"/>
            <a:ext cx="9144000" cy="6095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39624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Private Benefit</a:t>
            </a:r>
            <a:endParaRPr lang="en-US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1430751246488-726a1a7ebe30.jpg"/>
          <p:cNvPicPr>
            <a:picLocks noChangeAspect="1"/>
          </p:cNvPicPr>
          <p:nvPr/>
        </p:nvPicPr>
        <p:blipFill>
          <a:blip r:embed="rId2" cstate="print"/>
          <a:srcRect r="16037"/>
          <a:stretch>
            <a:fillRect/>
          </a:stretch>
        </p:blipFill>
        <p:spPr>
          <a:xfrm flipH="1">
            <a:off x="0" y="-61436"/>
            <a:ext cx="9175737" cy="6157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14800"/>
            <a:ext cx="39624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Excess Benefit Transactions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</Words>
  <Application>Microsoft Office PowerPoint</Application>
  <PresentationFormat>On-screen Show (4:3)</PresentationFormat>
  <Paragraphs>22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Navigating 501 (c) (3) Compliance Issues</vt:lpstr>
      <vt:lpstr>“Is Economic Development “Charity through the Back Door?”</vt:lpstr>
      <vt:lpstr>What economic development activities are “charitable”?</vt:lpstr>
      <vt:lpstr>When are those activities not considered “charitable?”</vt:lpstr>
      <vt:lpstr>How can an economic development corporation maintain its charitable status?</vt:lpstr>
      <vt:lpstr>Be aware of problems</vt:lpstr>
      <vt:lpstr>Private Inurement</vt:lpstr>
      <vt:lpstr>Private Benefit</vt:lpstr>
      <vt:lpstr>Excess Benefit Transactions</vt:lpstr>
      <vt:lpstr>Insiders and DQP’s</vt:lpstr>
      <vt:lpstr>Intermediate Sanctions</vt:lpstr>
      <vt:lpstr>Related Entities /Arms Length Dealing</vt:lpstr>
      <vt:lpstr>Internal Operating Controls/Enterprise Risk Management</vt:lpstr>
      <vt:lpstr>Community Needs Assessment and Unmet Needs</vt:lpstr>
      <vt:lpstr>Be Proactive and Anticipate Change</vt:lpstr>
      <vt:lpstr>Slide 17</vt:lpstr>
      <vt:lpstr>Slide 18</vt:lpstr>
    </vt:vector>
  </TitlesOfParts>
  <Company>Dinsmore and Shohl, LLP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dietz</dc:creator>
  <cp:lastModifiedBy>Allie Nash</cp:lastModifiedBy>
  <cp:revision>143</cp:revision>
  <dcterms:created xsi:type="dcterms:W3CDTF">2013-07-10T15:54:03Z</dcterms:created>
  <dcterms:modified xsi:type="dcterms:W3CDTF">2015-10-19T15:15:10Z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1007543443</vt:i4>
  </property>
  <property fmtid="{D5CDD505-2E9C-101B-9397-08002B2CF9AE}" pid="3" name="_NewReviewCycle">
    <vt:lpwstr/>
  </property>
  <property fmtid="{D5CDD505-2E9C-101B-9397-08002B2CF9AE}" pid="4" name="_EmailSubject">
    <vt:lpwstr>Adding to bio - PPT for Conference</vt:lpwstr>
  </property>
  <property fmtid="{D5CDD505-2E9C-101B-9397-08002B2CF9AE}" pid="5" name="_AuthorEmail">
    <vt:lpwstr>Penina.Lieber@DINSMORE.COM</vt:lpwstr>
  </property>
  <property fmtid="{D5CDD505-2E9C-101B-9397-08002B2CF9AE}" pid="6" name="_AuthorEmailDisplayName">
    <vt:lpwstr>Lieber, Penina</vt:lpwstr>
  </property>
  <property fmtid="{D5CDD505-2E9C-101B-9397-08002B2CF9AE}" pid="7" name="_PreviousAdHocReviewCycleID">
    <vt:i4>913029360</vt:i4>
  </property>
</Properties>
</file>