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63"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279"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A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62" autoAdjust="0"/>
  </p:normalViewPr>
  <p:slideViewPr>
    <p:cSldViewPr showGuides="1">
      <p:cViewPr varScale="1">
        <p:scale>
          <a:sx n="99" d="100"/>
          <a:sy n="99" d="100"/>
        </p:scale>
        <p:origin x="-32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1AB337-D3C3-401F-BDA0-2656EB18DF87}" type="datetimeFigureOut">
              <a:rPr lang="en-US" smtClean="0"/>
              <a:pPr/>
              <a:t>10/12/2015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DFEE1A-32E3-449D-839F-805EF5F6C5E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DFEE1A-32E3-449D-839F-805EF5F6C5E9}"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DFEE1A-32E3-449D-839F-805EF5F6C5E9}" type="slidenum">
              <a:rPr lang="en-US" smtClean="0"/>
              <a:pPr/>
              <a:t>15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DFEE1A-32E3-449D-839F-805EF5F6C5E9}" type="slidenum">
              <a:rPr lang="en-US" smtClean="0"/>
              <a:pPr/>
              <a:t>19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DFEE1A-32E3-449D-839F-805EF5F6C5E9}" type="slidenum">
              <a:rPr lang="en-US" smtClean="0"/>
              <a:pPr/>
              <a:t>20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DFEE1A-32E3-449D-839F-805EF5F6C5E9}" type="slidenum">
              <a:rPr lang="en-US" smtClean="0"/>
              <a:pPr/>
              <a:t>22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cxnSp>
        <p:nvCxnSpPr>
          <p:cNvPr id="5" name="Straight Connector 4"/>
          <p:cNvCxnSpPr/>
          <p:nvPr/>
        </p:nvCxnSpPr>
        <p:spPr>
          <a:xfrm>
            <a:off x="5451475" y="2454275"/>
            <a:ext cx="0" cy="2606675"/>
          </a:xfrm>
          <a:prstGeom prst="line">
            <a:avLst/>
          </a:prstGeom>
          <a:ln w="127000" cmpd="sng">
            <a:solidFill>
              <a:schemeClr val="bg1">
                <a:lumMod val="85000"/>
              </a:schemeClr>
            </a:solidFill>
          </a:ln>
        </p:spPr>
        <p:style>
          <a:lnRef idx="1">
            <a:schemeClr val="accent5"/>
          </a:lnRef>
          <a:fillRef idx="0">
            <a:schemeClr val="accent5"/>
          </a:fillRef>
          <a:effectRef idx="0">
            <a:schemeClr val="accent5"/>
          </a:effectRef>
          <a:fontRef idx="minor">
            <a:schemeClr val="tx1"/>
          </a:fontRef>
        </p:style>
      </p:cxnSp>
      <p:pic>
        <p:nvPicPr>
          <p:cNvPr id="6" name="Picture 10"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659438" y="3346450"/>
            <a:ext cx="3186112" cy="9953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3276600" cy="1470025"/>
          </a:xfrm>
        </p:spPr>
        <p:txBody>
          <a:bodyPr/>
          <a:lstStyle>
            <a:lvl1pPr>
              <a:defRPr>
                <a:solidFill>
                  <a:schemeClr val="tx1">
                    <a:lumMod val="65000"/>
                    <a:lumOff val="3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32766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1C94AC2C-5ECD-460E-BD98-BB21765D1AA8}" type="datetimeFigureOut">
              <a:rPr lang="en-US"/>
              <a:pPr>
                <a:defRPr/>
              </a:pPr>
              <a:t>10/12/2015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51AEFEF-07F3-4574-BEDA-EAC45EEA5437}" type="slidenum">
              <a:rPr lang="en-US"/>
              <a:pPr>
                <a:defRPr/>
              </a:pPr>
              <a:t>‹#›</a:t>
            </a:fld>
            <a:endParaRPr lang="en-US" dirty="0"/>
          </a:p>
        </p:txBody>
      </p:sp>
    </p:spTree>
    <p:extLst>
      <p:ext uri="{BB962C8B-B14F-4D97-AF65-F5344CB8AC3E}">
        <p14:creationId xmlns="" xmlns:p14="http://schemas.microsoft.com/office/powerpoint/2010/main" val="1187588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8"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81000" y="612775"/>
            <a:ext cx="83820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4B566868-3768-4D20-9DA5-F9EA841D350C}" type="datetimeFigureOut">
              <a:rPr lang="en-US"/>
              <a:pPr>
                <a:defRPr/>
              </a:pPr>
              <a:t>10/12/2015</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D93F59D4-6DD0-4433-AC89-7C19946B5476}" type="slidenum">
              <a:rPr lang="en-US"/>
              <a:pPr>
                <a:defRPr/>
              </a:pPr>
              <a:t>‹#›</a:t>
            </a:fld>
            <a:endParaRPr lang="en-US" dirty="0"/>
          </a:p>
        </p:txBody>
      </p:sp>
    </p:spTree>
    <p:extLst>
      <p:ext uri="{BB962C8B-B14F-4D97-AF65-F5344CB8AC3E}">
        <p14:creationId xmlns="" xmlns:p14="http://schemas.microsoft.com/office/powerpoint/2010/main" val="954803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3"/>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pic>
        <p:nvPicPr>
          <p:cNvPr id="5" name="Picture 9"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EF1EE0C3-B193-4A4E-B719-B3EE822D4BFA}" type="datetimeFigureOut">
              <a:rPr lang="en-US"/>
              <a:pPr>
                <a:defRPr/>
              </a:pPr>
              <a:t>10/12/2015</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35501E9F-88C9-41A5-933B-C33BF90BEC31}" type="slidenum">
              <a:rPr lang="en-US"/>
              <a:pPr>
                <a:defRPr/>
              </a:pPr>
              <a:t>‹#›</a:t>
            </a:fld>
            <a:endParaRPr lang="en-US" dirty="0"/>
          </a:p>
        </p:txBody>
      </p:sp>
    </p:spTree>
    <p:extLst>
      <p:ext uri="{BB962C8B-B14F-4D97-AF65-F5344CB8AC3E}">
        <p14:creationId xmlns="" xmlns:p14="http://schemas.microsoft.com/office/powerpoint/2010/main" val="1422836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8"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lvl1pPr>
              <a:defRPr>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08C39746-4861-435F-896B-6EA640A35389}" type="datetimeFigureOut">
              <a:rPr lang="en-US"/>
              <a:pPr>
                <a:defRPr/>
              </a:pPr>
              <a:t>10/12/2015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E38BA99-325C-4C5A-8172-9B58B0E5A986}" type="slidenum">
              <a:rPr lang="en-US"/>
              <a:pPr>
                <a:defRPr/>
              </a:pPr>
              <a:t>‹#›</a:t>
            </a:fld>
            <a:endParaRPr lang="en-US" dirty="0"/>
          </a:p>
        </p:txBody>
      </p:sp>
    </p:spTree>
    <p:extLst>
      <p:ext uri="{BB962C8B-B14F-4D97-AF65-F5344CB8AC3E}">
        <p14:creationId xmlns="" xmlns:p14="http://schemas.microsoft.com/office/powerpoint/2010/main" val="365720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Rectangle 3"/>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cxnSp>
        <p:nvCxnSpPr>
          <p:cNvPr id="5" name="Straight Connector 4"/>
          <p:cNvCxnSpPr/>
          <p:nvPr/>
        </p:nvCxnSpPr>
        <p:spPr>
          <a:xfrm>
            <a:off x="5451475" y="2454275"/>
            <a:ext cx="0" cy="2606675"/>
          </a:xfrm>
          <a:prstGeom prst="line">
            <a:avLst/>
          </a:prstGeom>
          <a:ln w="127000" cmpd="sng">
            <a:solidFill>
              <a:schemeClr val="bg1">
                <a:lumMod val="85000"/>
              </a:schemeClr>
            </a:solidFill>
          </a:ln>
        </p:spPr>
        <p:style>
          <a:lnRef idx="1">
            <a:schemeClr val="accent5"/>
          </a:lnRef>
          <a:fillRef idx="0">
            <a:schemeClr val="accent5"/>
          </a:fillRef>
          <a:effectRef idx="0">
            <a:schemeClr val="accent5"/>
          </a:effectRef>
          <a:fontRef idx="minor">
            <a:schemeClr val="tx1"/>
          </a:fontRef>
        </p:style>
      </p:cxnSp>
      <p:pic>
        <p:nvPicPr>
          <p:cNvPr id="6" name="Picture 10"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3276600" cy="1470025"/>
          </a:xfrm>
        </p:spPr>
        <p:txBody>
          <a:bodyPr/>
          <a:lstStyle>
            <a:lvl1pPr>
              <a:defRPr>
                <a:solidFill>
                  <a:schemeClr val="tx1">
                    <a:lumMod val="65000"/>
                    <a:lumOff val="3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32766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BEF93C60-E468-4167-8502-BA9E634565D7}" type="datetimeFigureOut">
              <a:rPr lang="en-US"/>
              <a:pPr>
                <a:defRPr/>
              </a:pPr>
              <a:t>10/12/2015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BBF310D7-E387-4E00-8831-4A08D5208F29}" type="slidenum">
              <a:rPr lang="en-US"/>
              <a:pPr>
                <a:defRPr/>
              </a:pPr>
              <a:t>‹#›</a:t>
            </a:fld>
            <a:endParaRPr lang="en-US" dirty="0"/>
          </a:p>
        </p:txBody>
      </p:sp>
    </p:spTree>
    <p:extLst>
      <p:ext uri="{BB962C8B-B14F-4D97-AF65-F5344CB8AC3E}">
        <p14:creationId xmlns="" xmlns:p14="http://schemas.microsoft.com/office/powerpoint/2010/main" val="300370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pic>
        <p:nvPicPr>
          <p:cNvPr id="5" name="Picture 9"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BBCBB5E3-4A99-4729-BC92-CC77B438A8A9}" type="datetimeFigureOut">
              <a:rPr lang="en-US"/>
              <a:pPr>
                <a:defRPr/>
              </a:pPr>
              <a:t>10/12/2015</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1EB979F3-F0C4-4704-86DA-C53953E3E760}" type="slidenum">
              <a:rPr lang="en-US"/>
              <a:pPr>
                <a:defRPr/>
              </a:pPr>
              <a:t>‹#›</a:t>
            </a:fld>
            <a:endParaRPr lang="en-US" dirty="0"/>
          </a:p>
        </p:txBody>
      </p:sp>
    </p:spTree>
    <p:extLst>
      <p:ext uri="{BB962C8B-B14F-4D97-AF65-F5344CB8AC3E}">
        <p14:creationId xmlns="" xmlns:p14="http://schemas.microsoft.com/office/powerpoint/2010/main" val="2310176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pic>
        <p:nvPicPr>
          <p:cNvPr id="5" name="Picture 9"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6059487" cy="1362075"/>
          </a:xfrm>
        </p:spPr>
        <p:txBody>
          <a:bodyPr anchor="t">
            <a:normAutofit/>
          </a:bodyPr>
          <a:lstStyle>
            <a:lvl1pPr algn="l">
              <a:defRPr sz="2800" b="1" cap="all"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6059487"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2E5CE223-B250-44FD-80FA-E6CBA9D3ABEA}" type="datetimeFigureOut">
              <a:rPr lang="en-US"/>
              <a:pPr>
                <a:defRPr/>
              </a:pPr>
              <a:t>10/12/2015</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A43B96F0-FC14-4852-B993-0FFF830F2F83}" type="slidenum">
              <a:rPr lang="en-US"/>
              <a:pPr>
                <a:defRPr/>
              </a:pPr>
              <a:t>‹#›</a:t>
            </a:fld>
            <a:endParaRPr lang="en-US" dirty="0"/>
          </a:p>
        </p:txBody>
      </p:sp>
    </p:spTree>
    <p:extLst>
      <p:ext uri="{BB962C8B-B14F-4D97-AF65-F5344CB8AC3E}">
        <p14:creationId xmlns="" xmlns:p14="http://schemas.microsoft.com/office/powerpoint/2010/main" val="228658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pic>
        <p:nvPicPr>
          <p:cNvPr id="6" name="Picture 9"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2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2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4"/>
          <p:cNvSpPr>
            <a:spLocks noGrp="1"/>
          </p:cNvSpPr>
          <p:nvPr>
            <p:ph type="dt" sz="half" idx="10"/>
          </p:nvPr>
        </p:nvSpPr>
        <p:spPr/>
        <p:txBody>
          <a:bodyPr/>
          <a:lstStyle>
            <a:lvl1pPr>
              <a:defRPr/>
            </a:lvl1pPr>
          </a:lstStyle>
          <a:p>
            <a:pPr>
              <a:defRPr/>
            </a:pPr>
            <a:fld id="{2CDD9A1B-B71F-43EE-8086-EB1CF767AD40}" type="datetimeFigureOut">
              <a:rPr lang="en-US"/>
              <a:pPr>
                <a:defRPr/>
              </a:pPr>
              <a:t>10/12/2015</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dirty="0"/>
          </a:p>
        </p:txBody>
      </p:sp>
      <p:sp>
        <p:nvSpPr>
          <p:cNvPr id="9" name="Slide Number Placeholder 6"/>
          <p:cNvSpPr>
            <a:spLocks noGrp="1"/>
          </p:cNvSpPr>
          <p:nvPr>
            <p:ph type="sldNum" sz="quarter" idx="12"/>
          </p:nvPr>
        </p:nvSpPr>
        <p:spPr/>
        <p:txBody>
          <a:bodyPr/>
          <a:lstStyle>
            <a:lvl1pPr>
              <a:defRPr/>
            </a:lvl1pPr>
          </a:lstStyle>
          <a:p>
            <a:pPr>
              <a:defRPr/>
            </a:pPr>
            <a:fld id="{38AD8D84-E2B0-4FC4-AAE4-E39F281B1A05}" type="slidenum">
              <a:rPr lang="en-US"/>
              <a:pPr>
                <a:defRPr/>
              </a:pPr>
              <a:t>‹#›</a:t>
            </a:fld>
            <a:endParaRPr lang="en-US" dirty="0"/>
          </a:p>
        </p:txBody>
      </p:sp>
    </p:spTree>
    <p:extLst>
      <p:ext uri="{BB962C8B-B14F-4D97-AF65-F5344CB8AC3E}">
        <p14:creationId xmlns="" xmlns:p14="http://schemas.microsoft.com/office/powerpoint/2010/main" val="264128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pic>
        <p:nvPicPr>
          <p:cNvPr id="8" name="Picture 9"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lstStyle>
          <a:p>
            <a:pPr>
              <a:defRPr/>
            </a:pPr>
            <a:fld id="{E97C0D59-6716-4CF9-919C-BBFAFD1B12E1}" type="datetimeFigureOut">
              <a:rPr lang="en-US"/>
              <a:pPr>
                <a:defRPr/>
              </a:pPr>
              <a:t>10/12/2015</a:t>
            </a:fld>
            <a:endParaRPr lang="en-US" dirty="0"/>
          </a:p>
        </p:txBody>
      </p:sp>
      <p:sp>
        <p:nvSpPr>
          <p:cNvPr id="10" name="Footer Placeholder 7"/>
          <p:cNvSpPr>
            <a:spLocks noGrp="1"/>
          </p:cNvSpPr>
          <p:nvPr>
            <p:ph type="ftr" sz="quarter" idx="11"/>
          </p:nvPr>
        </p:nvSpPr>
        <p:spPr/>
        <p:txBody>
          <a:bodyPr/>
          <a:lstStyle>
            <a:lvl1pPr>
              <a:defRPr/>
            </a:lvl1pPr>
          </a:lstStyle>
          <a:p>
            <a:pPr>
              <a:defRPr/>
            </a:pPr>
            <a:endParaRPr lang="en-US" dirty="0"/>
          </a:p>
        </p:txBody>
      </p:sp>
      <p:sp>
        <p:nvSpPr>
          <p:cNvPr id="11" name="Slide Number Placeholder 8"/>
          <p:cNvSpPr>
            <a:spLocks noGrp="1"/>
          </p:cNvSpPr>
          <p:nvPr>
            <p:ph type="sldNum" sz="quarter" idx="12"/>
          </p:nvPr>
        </p:nvSpPr>
        <p:spPr/>
        <p:txBody>
          <a:bodyPr/>
          <a:lstStyle>
            <a:lvl1pPr>
              <a:defRPr/>
            </a:lvl1pPr>
          </a:lstStyle>
          <a:p>
            <a:pPr>
              <a:defRPr/>
            </a:pPr>
            <a:fld id="{026538DA-1C14-4F2B-874A-EFED24AEA592}" type="slidenum">
              <a:rPr lang="en-US"/>
              <a:pPr>
                <a:defRPr/>
              </a:pPr>
              <a:t>‹#›</a:t>
            </a:fld>
            <a:endParaRPr lang="en-US" dirty="0"/>
          </a:p>
        </p:txBody>
      </p:sp>
    </p:spTree>
    <p:extLst>
      <p:ext uri="{BB962C8B-B14F-4D97-AF65-F5344CB8AC3E}">
        <p14:creationId xmlns="" xmlns:p14="http://schemas.microsoft.com/office/powerpoint/2010/main" val="3265231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pic>
        <p:nvPicPr>
          <p:cNvPr id="4" name="Picture 9"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2"/>
          <p:cNvSpPr>
            <a:spLocks noGrp="1"/>
          </p:cNvSpPr>
          <p:nvPr>
            <p:ph type="dt" sz="half" idx="10"/>
          </p:nvPr>
        </p:nvSpPr>
        <p:spPr/>
        <p:txBody>
          <a:bodyPr/>
          <a:lstStyle>
            <a:lvl1pPr>
              <a:defRPr/>
            </a:lvl1pPr>
          </a:lstStyle>
          <a:p>
            <a:pPr>
              <a:defRPr/>
            </a:pPr>
            <a:fld id="{71A66584-26AC-4714-9E8F-879144F0591A}" type="datetimeFigureOut">
              <a:rPr lang="en-US"/>
              <a:pPr>
                <a:defRPr/>
              </a:pPr>
              <a:t>10/12/2015</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dirty="0"/>
          </a:p>
        </p:txBody>
      </p:sp>
      <p:sp>
        <p:nvSpPr>
          <p:cNvPr id="7" name="Slide Number Placeholder 4"/>
          <p:cNvSpPr>
            <a:spLocks noGrp="1"/>
          </p:cNvSpPr>
          <p:nvPr>
            <p:ph type="sldNum" sz="quarter" idx="12"/>
          </p:nvPr>
        </p:nvSpPr>
        <p:spPr/>
        <p:txBody>
          <a:bodyPr/>
          <a:lstStyle>
            <a:lvl1pPr>
              <a:defRPr/>
            </a:lvl1pPr>
          </a:lstStyle>
          <a:p>
            <a:pPr>
              <a:defRPr/>
            </a:pPr>
            <a:fld id="{114C4E9F-94E0-4519-8E8C-969FB228CB9E}" type="slidenum">
              <a:rPr lang="en-US"/>
              <a:pPr>
                <a:defRPr/>
              </a:pPr>
              <a:t>‹#›</a:t>
            </a:fld>
            <a:endParaRPr lang="en-US" dirty="0"/>
          </a:p>
        </p:txBody>
      </p:sp>
    </p:spTree>
    <p:extLst>
      <p:ext uri="{BB962C8B-B14F-4D97-AF65-F5344CB8AC3E}">
        <p14:creationId xmlns="" xmlns:p14="http://schemas.microsoft.com/office/powerpoint/2010/main" val="2754176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pic>
        <p:nvPicPr>
          <p:cNvPr id="3" name="Picture 9"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Date Placeholder 1"/>
          <p:cNvSpPr>
            <a:spLocks noGrp="1"/>
          </p:cNvSpPr>
          <p:nvPr>
            <p:ph type="dt" sz="half" idx="10"/>
          </p:nvPr>
        </p:nvSpPr>
        <p:spPr/>
        <p:txBody>
          <a:bodyPr/>
          <a:lstStyle>
            <a:lvl1pPr>
              <a:defRPr/>
            </a:lvl1pPr>
          </a:lstStyle>
          <a:p>
            <a:pPr>
              <a:defRPr/>
            </a:pPr>
            <a:fld id="{F2960E49-44C2-46E7-B0FD-1D074C271BF0}" type="datetimeFigureOut">
              <a:rPr lang="en-US"/>
              <a:pPr>
                <a:defRPr/>
              </a:pPr>
              <a:t>10/12/2015</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3"/>
          <p:cNvSpPr>
            <a:spLocks noGrp="1"/>
          </p:cNvSpPr>
          <p:nvPr>
            <p:ph type="sldNum" sz="quarter" idx="12"/>
          </p:nvPr>
        </p:nvSpPr>
        <p:spPr/>
        <p:txBody>
          <a:bodyPr/>
          <a:lstStyle>
            <a:lvl1pPr>
              <a:defRPr/>
            </a:lvl1pPr>
          </a:lstStyle>
          <a:p>
            <a:pPr>
              <a:defRPr/>
            </a:pPr>
            <a:fld id="{8241609E-4033-44A9-BCA7-69D807427186}" type="slidenum">
              <a:rPr lang="en-US"/>
              <a:pPr>
                <a:defRPr/>
              </a:pPr>
              <a:t>‹#›</a:t>
            </a:fld>
            <a:endParaRPr lang="en-US" dirty="0"/>
          </a:p>
        </p:txBody>
      </p:sp>
    </p:spTree>
    <p:extLst>
      <p:ext uri="{BB962C8B-B14F-4D97-AF65-F5344CB8AC3E}">
        <p14:creationId xmlns="" xmlns:p14="http://schemas.microsoft.com/office/powerpoint/2010/main" val="2893955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1252538"/>
          </a:xfrm>
          <a:prstGeom prst="rect">
            <a:avLst/>
          </a:prstGeom>
          <a:gradFill flip="none" rotWithShape="1">
            <a:gsLst>
              <a:gs pos="0">
                <a:srgbClr val="004B93"/>
              </a:gs>
              <a:gs pos="100000">
                <a:schemeClr val="tx2">
                  <a:lumMod val="50000"/>
                </a:schemeClr>
              </a:gs>
            </a:gsLst>
            <a:lin ang="1716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pic>
        <p:nvPicPr>
          <p:cNvPr id="6" name="Picture 9" descr="Dinsmore PPT banner-bottom.jpg"/>
          <p:cNvPicPr>
            <a:picLocks noChangeAspect="1"/>
          </p:cNvPicPr>
          <p:nvPr/>
        </p:nvPicPr>
        <p:blipFill>
          <a:blip r:embed="rId2" cstate="print">
            <a:extLst>
              <a:ext uri="{28A0092B-C50C-407E-A947-70E740481C1C}">
                <a14:useLocalDpi xmlns="" xmlns:a14="http://schemas.microsoft.com/office/drawing/2010/main" val="0"/>
              </a:ext>
            </a:extLst>
          </a:blip>
          <a:srcRect l="4156" t="70088" r="74097" b="10281"/>
          <a:stretch>
            <a:fillRect/>
          </a:stretch>
        </p:blipFill>
        <p:spPr bwMode="auto">
          <a:xfrm>
            <a:off x="6588125" y="6129338"/>
            <a:ext cx="21209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1447800"/>
            <a:ext cx="3008313" cy="1162050"/>
          </a:xfrm>
        </p:spPr>
        <p:txBody>
          <a:bodyPr anchor="b"/>
          <a:lstStyle>
            <a:lvl1pPr algn="l">
              <a:defRPr sz="2000" b="1"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1447800"/>
            <a:ext cx="5111750" cy="4678363"/>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590800"/>
            <a:ext cx="3008313" cy="3535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EE9A5F0A-1986-436E-B345-4EDEBE64983F}" type="datetimeFigureOut">
              <a:rPr lang="en-US"/>
              <a:pPr>
                <a:defRPr/>
              </a:pPr>
              <a:t>10/12/2015</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dirty="0"/>
          </a:p>
        </p:txBody>
      </p:sp>
      <p:sp>
        <p:nvSpPr>
          <p:cNvPr id="9" name="Slide Number Placeholder 6"/>
          <p:cNvSpPr>
            <a:spLocks noGrp="1"/>
          </p:cNvSpPr>
          <p:nvPr>
            <p:ph type="sldNum" sz="quarter" idx="12"/>
          </p:nvPr>
        </p:nvSpPr>
        <p:spPr/>
        <p:txBody>
          <a:bodyPr/>
          <a:lstStyle>
            <a:lvl1pPr>
              <a:defRPr/>
            </a:lvl1pPr>
          </a:lstStyle>
          <a:p>
            <a:pPr>
              <a:defRPr/>
            </a:pPr>
            <a:fld id="{7A90968B-9548-4833-B918-25782681AAB1}" type="slidenum">
              <a:rPr lang="en-US"/>
              <a:pPr>
                <a:defRPr/>
              </a:pPr>
              <a:t>‹#›</a:t>
            </a:fld>
            <a:endParaRPr lang="en-US" dirty="0"/>
          </a:p>
        </p:txBody>
      </p:sp>
    </p:spTree>
    <p:extLst>
      <p:ext uri="{BB962C8B-B14F-4D97-AF65-F5344CB8AC3E}">
        <p14:creationId xmlns="" xmlns:p14="http://schemas.microsoft.com/office/powerpoint/2010/main" val="48843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6684963"/>
            <a:ext cx="9153525" cy="182562"/>
          </a:xfrm>
          <a:prstGeom prst="rect">
            <a:avLst/>
          </a:prstGeom>
          <a:gradFill flip="none" rotWithShape="1">
            <a:gsLst>
              <a:gs pos="100000">
                <a:srgbClr val="004B93"/>
              </a:gs>
              <a:gs pos="0">
                <a:schemeClr val="tx2">
                  <a:lumMod val="50000"/>
                </a:schemeClr>
              </a:gs>
            </a:gsLst>
            <a:lin ang="1914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004B93"/>
              </a:solidFill>
            </a:endParaRPr>
          </a:p>
        </p:txBody>
      </p:sp>
      <p:sp>
        <p:nvSpPr>
          <p:cNvPr id="1027" name="Title Placeholder 1"/>
          <p:cNvSpPr>
            <a:spLocks noGrp="1"/>
          </p:cNvSpPr>
          <p:nvPr>
            <p:ph type="title"/>
          </p:nvPr>
        </p:nvSpPr>
        <p:spPr bwMode="auto">
          <a:xfrm>
            <a:off x="457200" y="76200"/>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24600"/>
            <a:ext cx="914400" cy="304800"/>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AE130FF-765D-4CC0-82DC-969F907D5DAA}" type="datetimeFigureOut">
              <a:rPr lang="en-US"/>
              <a:pPr>
                <a:defRPr/>
              </a:pPr>
              <a:t>10/12/2015</a:t>
            </a:fld>
            <a:endParaRPr lang="en-US" dirty="0"/>
          </a:p>
        </p:txBody>
      </p:sp>
      <p:sp>
        <p:nvSpPr>
          <p:cNvPr id="5" name="Footer Placeholder 4"/>
          <p:cNvSpPr>
            <a:spLocks noGrp="1"/>
          </p:cNvSpPr>
          <p:nvPr>
            <p:ph type="ftr" sz="quarter" idx="3"/>
          </p:nvPr>
        </p:nvSpPr>
        <p:spPr>
          <a:xfrm>
            <a:off x="2209800" y="6324600"/>
            <a:ext cx="990600" cy="304800"/>
          </a:xfrm>
          <a:prstGeom prst="rect">
            <a:avLst/>
          </a:prstGeom>
        </p:spPr>
        <p:txBody>
          <a:bodyPr vert="horz" lIns="91440" tIns="45720" rIns="91440" bIns="45720" rtlCol="0" anchor="ctr"/>
          <a:lstStyle>
            <a:lvl1pPr algn="l"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1371600" y="6324600"/>
            <a:ext cx="838200" cy="304800"/>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dirty="0"/>
              <a:t>page </a:t>
            </a:r>
            <a:fld id="{18303C4C-AEA0-4040-9B5B-B694A02FBEE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1" fontAlgn="base" hangingPunct="1">
        <a:spcBef>
          <a:spcPct val="0"/>
        </a:spcBef>
        <a:spcAft>
          <a:spcPct val="0"/>
        </a:spcAft>
        <a:defRPr sz="2400" kern="1200">
          <a:solidFill>
            <a:schemeClr val="bg1"/>
          </a:solidFill>
          <a:latin typeface="+mj-lt"/>
          <a:ea typeface="+mj-ea"/>
          <a:cs typeface="Arial" pitchFamily="34" charset="0"/>
        </a:defRPr>
      </a:lvl1pPr>
      <a:lvl2pPr algn="l" rtl="0" eaLnBrk="1" fontAlgn="base" hangingPunct="1">
        <a:spcBef>
          <a:spcPct val="0"/>
        </a:spcBef>
        <a:spcAft>
          <a:spcPct val="0"/>
        </a:spcAft>
        <a:defRPr sz="2400">
          <a:solidFill>
            <a:schemeClr val="bg1"/>
          </a:solidFill>
          <a:latin typeface="Arial" charset="0"/>
          <a:cs typeface="Arial" charset="0"/>
        </a:defRPr>
      </a:lvl2pPr>
      <a:lvl3pPr algn="l" rtl="0" eaLnBrk="1" fontAlgn="base" hangingPunct="1">
        <a:spcBef>
          <a:spcPct val="0"/>
        </a:spcBef>
        <a:spcAft>
          <a:spcPct val="0"/>
        </a:spcAft>
        <a:defRPr sz="2400">
          <a:solidFill>
            <a:schemeClr val="bg1"/>
          </a:solidFill>
          <a:latin typeface="Arial" charset="0"/>
          <a:cs typeface="Arial" charset="0"/>
        </a:defRPr>
      </a:lvl3pPr>
      <a:lvl4pPr algn="l" rtl="0" eaLnBrk="1" fontAlgn="base" hangingPunct="1">
        <a:spcBef>
          <a:spcPct val="0"/>
        </a:spcBef>
        <a:spcAft>
          <a:spcPct val="0"/>
        </a:spcAft>
        <a:defRPr sz="2400">
          <a:solidFill>
            <a:schemeClr val="bg1"/>
          </a:solidFill>
          <a:latin typeface="Arial" charset="0"/>
          <a:cs typeface="Arial" charset="0"/>
        </a:defRPr>
      </a:lvl4pPr>
      <a:lvl5pPr algn="l" rtl="0" eaLnBrk="1" fontAlgn="base" hangingPunct="1">
        <a:spcBef>
          <a:spcPct val="0"/>
        </a:spcBef>
        <a:spcAft>
          <a:spcPct val="0"/>
        </a:spcAft>
        <a:defRPr sz="2400">
          <a:solidFill>
            <a:schemeClr val="bg1"/>
          </a:solidFill>
          <a:latin typeface="Arial" charset="0"/>
          <a:cs typeface="Arial" charset="0"/>
        </a:defRPr>
      </a:lvl5pPr>
      <a:lvl6pPr marL="457200" algn="l" rtl="0" eaLnBrk="1" fontAlgn="base" hangingPunct="1">
        <a:spcBef>
          <a:spcPct val="0"/>
        </a:spcBef>
        <a:spcAft>
          <a:spcPct val="0"/>
        </a:spcAft>
        <a:defRPr sz="2400">
          <a:solidFill>
            <a:schemeClr val="bg1"/>
          </a:solidFill>
          <a:latin typeface="Arial" charset="0"/>
          <a:cs typeface="Arial" charset="0"/>
        </a:defRPr>
      </a:lvl6pPr>
      <a:lvl7pPr marL="914400" algn="l" rtl="0" eaLnBrk="1" fontAlgn="base" hangingPunct="1">
        <a:spcBef>
          <a:spcPct val="0"/>
        </a:spcBef>
        <a:spcAft>
          <a:spcPct val="0"/>
        </a:spcAft>
        <a:defRPr sz="2400">
          <a:solidFill>
            <a:schemeClr val="bg1"/>
          </a:solidFill>
          <a:latin typeface="Arial" charset="0"/>
          <a:cs typeface="Arial" charset="0"/>
        </a:defRPr>
      </a:lvl7pPr>
      <a:lvl8pPr marL="1371600" algn="l" rtl="0" eaLnBrk="1" fontAlgn="base" hangingPunct="1">
        <a:spcBef>
          <a:spcPct val="0"/>
        </a:spcBef>
        <a:spcAft>
          <a:spcPct val="0"/>
        </a:spcAft>
        <a:defRPr sz="2400">
          <a:solidFill>
            <a:schemeClr val="bg1"/>
          </a:solidFill>
          <a:latin typeface="Arial" charset="0"/>
          <a:cs typeface="Arial" charset="0"/>
        </a:defRPr>
      </a:lvl8pPr>
      <a:lvl9pPr marL="1828800" algn="l" rtl="0" eaLnBrk="1" fontAlgn="base" hangingPunct="1">
        <a:spcBef>
          <a:spcPct val="0"/>
        </a:spcBef>
        <a:spcAft>
          <a:spcPct val="0"/>
        </a:spcAft>
        <a:defRPr sz="24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Font typeface="Wingdings 3" pitchFamily="18" charset="2"/>
        <a:buChar char="ê"/>
        <a:defRPr sz="2400" kern="1200">
          <a:solidFill>
            <a:srgbClr val="004BAE"/>
          </a:solidFill>
          <a:latin typeface="+mn-lt"/>
          <a:ea typeface="+mn-ea"/>
          <a:cs typeface="+mn-cs"/>
        </a:defRPr>
      </a:lvl1pPr>
      <a:lvl2pPr marL="742950" indent="-285750" algn="l" rtl="0" eaLnBrk="1" fontAlgn="base" hangingPunct="1">
        <a:spcBef>
          <a:spcPct val="20000"/>
        </a:spcBef>
        <a:spcAft>
          <a:spcPct val="0"/>
        </a:spcAft>
        <a:buClr>
          <a:srgbClr val="A6A6A6"/>
        </a:buClr>
        <a:buFont typeface="Wingdings 3" pitchFamily="18" charset="2"/>
        <a:buChar char=""/>
        <a:defRPr sz="2200" kern="1200">
          <a:solidFill>
            <a:srgbClr val="595959"/>
          </a:solidFill>
          <a:latin typeface="+mn-lt"/>
          <a:ea typeface="+mn-ea"/>
          <a:cs typeface="+mn-cs"/>
        </a:defRPr>
      </a:lvl2pPr>
      <a:lvl3pPr marL="1143000" indent="-228600" algn="l" rtl="0" eaLnBrk="1" fontAlgn="base" hangingPunct="1">
        <a:spcBef>
          <a:spcPct val="20000"/>
        </a:spcBef>
        <a:spcAft>
          <a:spcPct val="0"/>
        </a:spcAft>
        <a:buClr>
          <a:srgbClr val="E46C0A"/>
        </a:buClr>
        <a:buFont typeface="Wingdings 3" pitchFamily="18" charset="2"/>
        <a:buChar char="ê"/>
        <a:defRPr sz="2000" kern="1200">
          <a:solidFill>
            <a:srgbClr val="595959"/>
          </a:solidFill>
          <a:latin typeface="+mn-lt"/>
          <a:ea typeface="+mn-ea"/>
          <a:cs typeface="+mn-cs"/>
        </a:defRPr>
      </a:lvl3pPr>
      <a:lvl4pPr marL="1600200" indent="-228600" algn="l" rtl="0" eaLnBrk="1" fontAlgn="base" hangingPunct="1">
        <a:spcBef>
          <a:spcPct val="20000"/>
        </a:spcBef>
        <a:spcAft>
          <a:spcPct val="0"/>
        </a:spcAft>
        <a:buClr>
          <a:srgbClr val="004BAE"/>
        </a:buClr>
        <a:buFont typeface="Wingdings 3" pitchFamily="18" charset="2"/>
        <a:buChar char="ê"/>
        <a:defRPr kern="1200">
          <a:solidFill>
            <a:srgbClr val="595959"/>
          </a:solidFill>
          <a:latin typeface="+mn-lt"/>
          <a:ea typeface="+mn-ea"/>
          <a:cs typeface="+mn-cs"/>
        </a:defRPr>
      </a:lvl4pPr>
      <a:lvl5pPr marL="2057400" indent="-228600" algn="l" rtl="0" eaLnBrk="1" fontAlgn="base" hangingPunct="1">
        <a:spcBef>
          <a:spcPct val="20000"/>
        </a:spcBef>
        <a:spcAft>
          <a:spcPct val="0"/>
        </a:spcAft>
        <a:buClr>
          <a:srgbClr val="A6A6A6"/>
        </a:buClr>
        <a:buFont typeface="Wingdings 3" pitchFamily="18" charset="2"/>
        <a:buChar char="ê"/>
        <a:defRPr sz="1600" kern="1200">
          <a:solidFill>
            <a:srgbClr val="59595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685800" y="2209800"/>
            <a:ext cx="3962400" cy="1470025"/>
          </a:xfrm>
        </p:spPr>
        <p:txBody>
          <a:bodyPr/>
          <a:lstStyle/>
          <a:p>
            <a:r>
              <a:rPr lang="en-US" altLang="en-US" sz="2800" dirty="0">
                <a:solidFill>
                  <a:srgbClr val="004BAE"/>
                </a:solidFill>
                <a:cs typeface="Arial" charset="0"/>
              </a:rPr>
              <a:t>The Basics and Trends of Telemedicine</a:t>
            </a:r>
            <a:endParaRPr lang="en-US" altLang="en-US" sz="2800" dirty="0" smtClean="0">
              <a:solidFill>
                <a:srgbClr val="004BAE"/>
              </a:solidFill>
              <a:cs typeface="Arial" charset="0"/>
            </a:endParaRPr>
          </a:p>
        </p:txBody>
      </p:sp>
      <p:sp>
        <p:nvSpPr>
          <p:cNvPr id="3" name="Subtitle 2"/>
          <p:cNvSpPr>
            <a:spLocks noGrp="1"/>
          </p:cNvSpPr>
          <p:nvPr>
            <p:ph type="subTitle" idx="1"/>
          </p:nvPr>
        </p:nvSpPr>
        <p:spPr>
          <a:xfrm>
            <a:off x="685800" y="3886200"/>
            <a:ext cx="3810000" cy="1752600"/>
          </a:xfrm>
        </p:spPr>
        <p:txBody>
          <a:bodyPr rtlCol="0">
            <a:normAutofit/>
          </a:bodyPr>
          <a:lstStyle/>
          <a:p>
            <a:pPr fontAlgn="auto">
              <a:spcAft>
                <a:spcPts val="0"/>
              </a:spcAft>
              <a:defRPr/>
            </a:pPr>
            <a:r>
              <a:rPr lang="en-US" sz="2000" dirty="0"/>
              <a:t>Daniel </a:t>
            </a:r>
            <a:r>
              <a:rPr lang="en-US" sz="2000" dirty="0" smtClean="0"/>
              <a:t>Zinsmaster</a:t>
            </a:r>
          </a:p>
          <a:p>
            <a:pPr fontAlgn="auto">
              <a:spcAft>
                <a:spcPts val="0"/>
              </a:spcAft>
              <a:defRPr/>
            </a:pPr>
            <a:r>
              <a:rPr lang="en-US" sz="1800" dirty="0"/>
              <a:t>(614) </a:t>
            </a:r>
            <a:r>
              <a:rPr lang="en-US" sz="1800" dirty="0" smtClean="0"/>
              <a:t>628-6949</a:t>
            </a:r>
          </a:p>
          <a:p>
            <a:pPr fontAlgn="auto">
              <a:spcAft>
                <a:spcPts val="0"/>
              </a:spcAft>
              <a:defRPr/>
            </a:pPr>
            <a:r>
              <a:rPr lang="en-US" sz="1800" dirty="0"/>
              <a:t>daniel.zinsmaster@dinsmore.com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and Regulation – Standards of care</a:t>
            </a:r>
            <a:endParaRPr lang="en-US" dirty="0"/>
          </a:p>
        </p:txBody>
      </p:sp>
      <p:sp>
        <p:nvSpPr>
          <p:cNvPr id="3" name="Content Placeholder 2"/>
          <p:cNvSpPr>
            <a:spLocks noGrp="1"/>
          </p:cNvSpPr>
          <p:nvPr>
            <p:ph idx="1"/>
          </p:nvPr>
        </p:nvSpPr>
        <p:spPr/>
        <p:txBody>
          <a:bodyPr/>
          <a:lstStyle/>
          <a:p>
            <a:r>
              <a:rPr lang="en-US" dirty="0" smtClean="0"/>
              <a:t>The same standards of practice for interaction, treatment, recommendations and prescribing apply regardless of whether services provided via telemedicine or traditional in-person encounters.</a:t>
            </a:r>
            <a:endParaRPr lang="en-US" dirty="0"/>
          </a:p>
        </p:txBody>
      </p:sp>
    </p:spTree>
    <p:extLst>
      <p:ext uri="{BB962C8B-B14F-4D97-AF65-F5344CB8AC3E}">
        <p14:creationId xmlns="" xmlns:p14="http://schemas.microsoft.com/office/powerpoint/2010/main" val="3791029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and Regulation – Standards of care</a:t>
            </a:r>
            <a:endParaRPr lang="en-US" dirty="0"/>
          </a:p>
        </p:txBody>
      </p:sp>
      <p:sp>
        <p:nvSpPr>
          <p:cNvPr id="3" name="Content Placeholder 2"/>
          <p:cNvSpPr>
            <a:spLocks noGrp="1"/>
          </p:cNvSpPr>
          <p:nvPr>
            <p:ph idx="1"/>
          </p:nvPr>
        </p:nvSpPr>
        <p:spPr/>
        <p:txBody>
          <a:bodyPr/>
          <a:lstStyle/>
          <a:p>
            <a:r>
              <a:rPr lang="en-US" dirty="0" smtClean="0"/>
              <a:t>Must be able to: </a:t>
            </a:r>
          </a:p>
          <a:p>
            <a:pPr lvl="1"/>
            <a:r>
              <a:rPr lang="en-US" dirty="0" smtClean="0"/>
              <a:t>Verify patient’s identity and location.</a:t>
            </a:r>
          </a:p>
          <a:p>
            <a:pPr lvl="1"/>
            <a:r>
              <a:rPr lang="en-US" dirty="0" smtClean="0"/>
              <a:t>Disclose and validate provider’s identity and credentials.</a:t>
            </a:r>
          </a:p>
          <a:p>
            <a:pPr lvl="1"/>
            <a:r>
              <a:rPr lang="en-US" dirty="0" smtClean="0"/>
              <a:t>Obtain appropriate informed consent.</a:t>
            </a:r>
          </a:p>
          <a:p>
            <a:pPr lvl="1"/>
            <a:r>
              <a:rPr lang="en-US" dirty="0" smtClean="0"/>
              <a:t>Facilitate continuity of care.</a:t>
            </a:r>
            <a:endParaRPr lang="en-US" dirty="0"/>
          </a:p>
        </p:txBody>
      </p:sp>
    </p:spTree>
    <p:extLst>
      <p:ext uri="{BB962C8B-B14F-4D97-AF65-F5344CB8AC3E}">
        <p14:creationId xmlns="" xmlns:p14="http://schemas.microsoft.com/office/powerpoint/2010/main" val="2112023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and Regulation – Standards of care</a:t>
            </a:r>
            <a:endParaRPr lang="en-US" dirty="0"/>
          </a:p>
        </p:txBody>
      </p:sp>
      <p:sp>
        <p:nvSpPr>
          <p:cNvPr id="3" name="Content Placeholder 2"/>
          <p:cNvSpPr>
            <a:spLocks noGrp="1"/>
          </p:cNvSpPr>
          <p:nvPr>
            <p:ph idx="1"/>
          </p:nvPr>
        </p:nvSpPr>
        <p:spPr/>
        <p:txBody>
          <a:bodyPr/>
          <a:lstStyle/>
          <a:p>
            <a:r>
              <a:rPr lang="en-US" dirty="0" smtClean="0"/>
              <a:t>Many States may require that specific physician services must be provided as a condition precedent to prescribing.</a:t>
            </a:r>
          </a:p>
          <a:p>
            <a:r>
              <a:rPr lang="en-US" dirty="0" smtClean="0"/>
              <a:t>Treatment and prescribing based solely on online questionnaire does not comply with standards of care.</a:t>
            </a:r>
          </a:p>
          <a:p>
            <a:endParaRPr lang="en-US" dirty="0"/>
          </a:p>
        </p:txBody>
      </p:sp>
    </p:spTree>
    <p:extLst>
      <p:ext uri="{BB962C8B-B14F-4D97-AF65-F5344CB8AC3E}">
        <p14:creationId xmlns="" xmlns:p14="http://schemas.microsoft.com/office/powerpoint/2010/main" val="428362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and Regulation – Prescribing</a:t>
            </a:r>
            <a:endParaRPr lang="en-US" dirty="0"/>
          </a:p>
        </p:txBody>
      </p:sp>
      <p:sp>
        <p:nvSpPr>
          <p:cNvPr id="3" name="Content Placeholder 2"/>
          <p:cNvSpPr>
            <a:spLocks noGrp="1"/>
          </p:cNvSpPr>
          <p:nvPr>
            <p:ph idx="1"/>
          </p:nvPr>
        </p:nvSpPr>
        <p:spPr/>
        <p:txBody>
          <a:bodyPr/>
          <a:lstStyle/>
          <a:p>
            <a:r>
              <a:rPr lang="en-US" dirty="0" smtClean="0"/>
              <a:t>Prescribing when the physician has not personally physically examined and diagnosed is suitable under limited circumstances: </a:t>
            </a:r>
          </a:p>
          <a:p>
            <a:pPr lvl="1"/>
            <a:r>
              <a:rPr lang="en-US" dirty="0" smtClean="0"/>
              <a:t>Institutional settings.</a:t>
            </a:r>
          </a:p>
          <a:p>
            <a:pPr lvl="1"/>
            <a:r>
              <a:rPr lang="en-US" dirty="0" smtClean="0"/>
              <a:t>On call situations.</a:t>
            </a:r>
          </a:p>
          <a:p>
            <a:pPr lvl="1"/>
            <a:r>
              <a:rPr lang="en-US" dirty="0" smtClean="0"/>
              <a:t>Cross coverage situations.</a:t>
            </a:r>
          </a:p>
          <a:p>
            <a:pPr lvl="1"/>
            <a:r>
              <a:rPr lang="en-US" dirty="0"/>
              <a:t>When physician has scheduled or is in process of scheduling an appointment to examine the patient.</a:t>
            </a:r>
          </a:p>
          <a:p>
            <a:pPr lvl="1"/>
            <a:r>
              <a:rPr lang="en-US" dirty="0"/>
              <a:t>Protocol situations.</a:t>
            </a:r>
          </a:p>
          <a:p>
            <a:pPr lvl="1"/>
            <a:r>
              <a:rPr lang="en-US" dirty="0"/>
              <a:t>Situations involving APNs practicing in accordance with a standard care arrangement.</a:t>
            </a:r>
          </a:p>
          <a:p>
            <a:pPr lvl="1"/>
            <a:r>
              <a:rPr lang="en-US" dirty="0"/>
              <a:t>Certain hospice settings</a:t>
            </a:r>
            <a:r>
              <a:rPr lang="en-US" dirty="0" smtClean="0"/>
              <a:t>.</a:t>
            </a:r>
            <a:endParaRPr lang="en-US" dirty="0"/>
          </a:p>
        </p:txBody>
      </p:sp>
    </p:spTree>
    <p:extLst>
      <p:ext uri="{BB962C8B-B14F-4D97-AF65-F5344CB8AC3E}">
        <p14:creationId xmlns="" xmlns:p14="http://schemas.microsoft.com/office/powerpoint/2010/main" val="3396624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and Regulation – Prescribing continued</a:t>
            </a:r>
            <a:endParaRPr lang="en-US" dirty="0"/>
          </a:p>
        </p:txBody>
      </p:sp>
      <p:sp>
        <p:nvSpPr>
          <p:cNvPr id="3" name="Content Placeholder 2"/>
          <p:cNvSpPr>
            <a:spLocks noGrp="1"/>
          </p:cNvSpPr>
          <p:nvPr>
            <p:ph idx="1"/>
          </p:nvPr>
        </p:nvSpPr>
        <p:spPr/>
        <p:txBody>
          <a:bodyPr/>
          <a:lstStyle/>
          <a:p>
            <a:r>
              <a:rPr lang="en-US" dirty="0" smtClean="0"/>
              <a:t>2008 Ryan Haight Act – prohibits the dispensing of controlled substances using the internet without a valid prescription involving at least one in-person medical evaluation.</a:t>
            </a:r>
            <a:endParaRPr lang="en-US" dirty="0"/>
          </a:p>
        </p:txBody>
      </p:sp>
    </p:spTree>
    <p:extLst>
      <p:ext uri="{BB962C8B-B14F-4D97-AF65-F5344CB8AC3E}">
        <p14:creationId xmlns="" xmlns:p14="http://schemas.microsoft.com/office/powerpoint/2010/main" val="915354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and Payment – Private Insurers</a:t>
            </a:r>
            <a:endParaRPr lang="en-US" dirty="0"/>
          </a:p>
        </p:txBody>
      </p:sp>
      <p:sp>
        <p:nvSpPr>
          <p:cNvPr id="3" name="Content Placeholder 2"/>
          <p:cNvSpPr>
            <a:spLocks noGrp="1"/>
          </p:cNvSpPr>
          <p:nvPr>
            <p:ph idx="1"/>
          </p:nvPr>
        </p:nvSpPr>
        <p:spPr/>
        <p:txBody>
          <a:bodyPr/>
          <a:lstStyle/>
          <a:p>
            <a:r>
              <a:rPr lang="en-US" dirty="0" smtClean="0"/>
              <a:t>27 </a:t>
            </a:r>
            <a:r>
              <a:rPr lang="en-US" dirty="0" smtClean="0"/>
              <a:t>States plus Washington D.C. have enacted “parity” laws requiring health insurers to cover services delivered by telemedicine the same as in-person.</a:t>
            </a:r>
          </a:p>
          <a:p>
            <a:r>
              <a:rPr lang="en-US" dirty="0" smtClean="0"/>
              <a:t>Ohio does not have telemedicine parity law.</a:t>
            </a:r>
          </a:p>
          <a:p>
            <a:r>
              <a:rPr lang="en-US" dirty="0" smtClean="0"/>
              <a:t>Insurers increasingly offering access to telemedicine consults to discourage costly visits to ERs and urgent care.</a:t>
            </a:r>
          </a:p>
          <a:p>
            <a:endParaRPr lang="en-US" dirty="0"/>
          </a:p>
        </p:txBody>
      </p:sp>
    </p:spTree>
    <p:extLst>
      <p:ext uri="{BB962C8B-B14F-4D97-AF65-F5344CB8AC3E}">
        <p14:creationId xmlns="" xmlns:p14="http://schemas.microsoft.com/office/powerpoint/2010/main" val="898230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and Payment – Medicare</a:t>
            </a:r>
            <a:endParaRPr lang="en-US" dirty="0"/>
          </a:p>
        </p:txBody>
      </p:sp>
      <p:sp>
        <p:nvSpPr>
          <p:cNvPr id="3" name="Content Placeholder 2"/>
          <p:cNvSpPr>
            <a:spLocks noGrp="1"/>
          </p:cNvSpPr>
          <p:nvPr>
            <p:ph idx="1"/>
          </p:nvPr>
        </p:nvSpPr>
        <p:spPr/>
        <p:txBody>
          <a:bodyPr/>
          <a:lstStyle/>
          <a:p>
            <a:r>
              <a:rPr lang="en-US" dirty="0" smtClean="0"/>
              <a:t>Medicare coverage lags behind private payers.</a:t>
            </a:r>
          </a:p>
          <a:p>
            <a:r>
              <a:rPr lang="en-US" dirty="0" smtClean="0"/>
              <a:t>First authorized in 2000 for beneficiaries receiving services at facilities in rural areas.</a:t>
            </a:r>
          </a:p>
          <a:p>
            <a:r>
              <a:rPr lang="en-US" dirty="0" smtClean="0"/>
              <a:t>Coverage for “originating” and “distant” sites:</a:t>
            </a:r>
          </a:p>
          <a:p>
            <a:pPr lvl="1"/>
            <a:r>
              <a:rPr lang="en-US" dirty="0" smtClean="0"/>
              <a:t>Originating sites:  hospitals; physician offices; critical access hospitals; rural health clinics; federally qualified health centers.</a:t>
            </a:r>
          </a:p>
          <a:p>
            <a:pPr lvl="1"/>
            <a:r>
              <a:rPr lang="en-US" dirty="0" smtClean="0"/>
              <a:t>Distant sites:  not defined by statute, but CMS has excluded RHCs and FQHCs.</a:t>
            </a:r>
          </a:p>
          <a:p>
            <a:pPr lvl="1"/>
            <a:r>
              <a:rPr lang="en-US" dirty="0" smtClean="0"/>
              <a:t>Originating sites receive facility fee, and practitioner at distant site receives professional fee.</a:t>
            </a:r>
          </a:p>
          <a:p>
            <a:endParaRPr lang="en-US" dirty="0" smtClean="0"/>
          </a:p>
          <a:p>
            <a:endParaRPr lang="en-US" dirty="0"/>
          </a:p>
        </p:txBody>
      </p:sp>
    </p:spTree>
    <p:extLst>
      <p:ext uri="{BB962C8B-B14F-4D97-AF65-F5344CB8AC3E}">
        <p14:creationId xmlns="" xmlns:p14="http://schemas.microsoft.com/office/powerpoint/2010/main" val="2567043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and Payment – Medicare</a:t>
            </a:r>
            <a:endParaRPr lang="en-US" dirty="0"/>
          </a:p>
        </p:txBody>
      </p:sp>
      <p:sp>
        <p:nvSpPr>
          <p:cNvPr id="3" name="Content Placeholder 2"/>
          <p:cNvSpPr>
            <a:spLocks noGrp="1"/>
          </p:cNvSpPr>
          <p:nvPr>
            <p:ph idx="1"/>
          </p:nvPr>
        </p:nvSpPr>
        <p:spPr/>
        <p:txBody>
          <a:bodyPr/>
          <a:lstStyle/>
          <a:p>
            <a:r>
              <a:rPr lang="en-US" dirty="0" smtClean="0"/>
              <a:t>In 2015, only 75 individual service codes covered by Medicare are approved for payment when delivered via telehealth.</a:t>
            </a:r>
          </a:p>
          <a:p>
            <a:pPr lvl="1"/>
            <a:r>
              <a:rPr lang="en-US" dirty="0" smtClean="0"/>
              <a:t>Professional consultations.</a:t>
            </a:r>
          </a:p>
          <a:p>
            <a:pPr lvl="1"/>
            <a:r>
              <a:rPr lang="en-US" dirty="0" smtClean="0"/>
              <a:t>Office visits.</a:t>
            </a:r>
          </a:p>
          <a:p>
            <a:pPr lvl="1"/>
            <a:r>
              <a:rPr lang="en-US" dirty="0" smtClean="0"/>
              <a:t>Office psychiatry services.</a:t>
            </a:r>
          </a:p>
          <a:p>
            <a:pPr lvl="1"/>
            <a:r>
              <a:rPr lang="en-US" dirty="0" smtClean="0"/>
              <a:t>Others determined by CMS.</a:t>
            </a:r>
          </a:p>
          <a:p>
            <a:r>
              <a:rPr lang="en-US" dirty="0" smtClean="0"/>
              <a:t>Almost 80% of Medicare beneficiaries not covered because they live in a “metropolitan area”.</a:t>
            </a:r>
          </a:p>
          <a:p>
            <a:r>
              <a:rPr lang="en-US" dirty="0" smtClean="0"/>
              <a:t>No coverage for “store-and-forward” services.</a:t>
            </a:r>
          </a:p>
          <a:p>
            <a:r>
              <a:rPr lang="en-US" dirty="0" smtClean="0"/>
              <a:t>No coverage for services outside of designated health facilities.</a:t>
            </a:r>
          </a:p>
          <a:p>
            <a:pPr lvl="1"/>
            <a:endParaRPr lang="en-US" dirty="0"/>
          </a:p>
        </p:txBody>
      </p:sp>
    </p:spTree>
    <p:extLst>
      <p:ext uri="{BB962C8B-B14F-4D97-AF65-F5344CB8AC3E}">
        <p14:creationId xmlns="" xmlns:p14="http://schemas.microsoft.com/office/powerpoint/2010/main" val="1918165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and Payment – Medicaid</a:t>
            </a:r>
            <a:endParaRPr lang="en-US" dirty="0"/>
          </a:p>
        </p:txBody>
      </p:sp>
      <p:sp>
        <p:nvSpPr>
          <p:cNvPr id="3" name="Content Placeholder 2"/>
          <p:cNvSpPr>
            <a:spLocks noGrp="1"/>
          </p:cNvSpPr>
          <p:nvPr>
            <p:ph idx="1"/>
          </p:nvPr>
        </p:nvSpPr>
        <p:spPr/>
        <p:txBody>
          <a:bodyPr/>
          <a:lstStyle/>
          <a:p>
            <a:r>
              <a:rPr lang="en-US" dirty="0" smtClean="0"/>
              <a:t>Similar barriers to coverage, varying greatly from State-to-State.</a:t>
            </a:r>
          </a:p>
          <a:p>
            <a:r>
              <a:rPr lang="en-US" dirty="0" smtClean="0"/>
              <a:t>Rarely cover email, telephone and fax consultations.</a:t>
            </a:r>
          </a:p>
          <a:p>
            <a:r>
              <a:rPr lang="en-US" i="1" dirty="0" smtClean="0"/>
              <a:t>See</a:t>
            </a:r>
            <a:r>
              <a:rPr lang="en-US" dirty="0" smtClean="0"/>
              <a:t> OAC 5160-1-18.</a:t>
            </a:r>
          </a:p>
          <a:p>
            <a:endParaRPr lang="en-US" dirty="0"/>
          </a:p>
        </p:txBody>
      </p:sp>
    </p:spTree>
    <p:extLst>
      <p:ext uri="{BB962C8B-B14F-4D97-AF65-F5344CB8AC3E}">
        <p14:creationId xmlns="" xmlns:p14="http://schemas.microsoft.com/office/powerpoint/2010/main" val="1493546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Credentialing</a:t>
            </a:r>
            <a:endParaRPr lang="en-US" dirty="0"/>
          </a:p>
        </p:txBody>
      </p:sp>
      <p:sp>
        <p:nvSpPr>
          <p:cNvPr id="3" name="Content Placeholder 2"/>
          <p:cNvSpPr>
            <a:spLocks noGrp="1"/>
          </p:cNvSpPr>
          <p:nvPr>
            <p:ph idx="1"/>
          </p:nvPr>
        </p:nvSpPr>
        <p:spPr/>
        <p:txBody>
          <a:bodyPr/>
          <a:lstStyle/>
          <a:p>
            <a:r>
              <a:rPr lang="en-US" dirty="0" smtClean="0"/>
              <a:t>Unique issues because covered services involve two or more facilities.</a:t>
            </a:r>
          </a:p>
          <a:p>
            <a:r>
              <a:rPr lang="en-US" dirty="0" smtClean="0"/>
              <a:t>Direct credentialing vs. “credentialing by proxy”.</a:t>
            </a:r>
          </a:p>
          <a:p>
            <a:r>
              <a:rPr lang="en-US" dirty="0" smtClean="0"/>
              <a:t>Credentialing by proxy approved by The Joint Commission and CMS.</a:t>
            </a:r>
          </a:p>
          <a:p>
            <a:r>
              <a:rPr lang="en-US" dirty="0" smtClean="0"/>
              <a:t>Permit originating site hospitals to rely on the credentialing and privileging decisions of distant hospital.</a:t>
            </a:r>
          </a:p>
          <a:p>
            <a:pPr lvl="1"/>
            <a:r>
              <a:rPr lang="en-US" dirty="0" smtClean="0"/>
              <a:t>42 CFR 482.22(a)(3)</a:t>
            </a:r>
            <a:endParaRPr lang="en-US" dirty="0"/>
          </a:p>
        </p:txBody>
      </p:sp>
    </p:spTree>
    <p:extLst>
      <p:ext uri="{BB962C8B-B14F-4D97-AF65-F5344CB8AC3E}">
        <p14:creationId xmlns="" xmlns:p14="http://schemas.microsoft.com/office/powerpoint/2010/main" val="158294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Telemedicine?</a:t>
            </a:r>
            <a:endParaRPr lang="en-US" dirty="0"/>
          </a:p>
        </p:txBody>
      </p:sp>
      <p:sp>
        <p:nvSpPr>
          <p:cNvPr id="5" name="Content Placeholder 4"/>
          <p:cNvSpPr>
            <a:spLocks noGrp="1"/>
          </p:cNvSpPr>
          <p:nvPr>
            <p:ph idx="1"/>
          </p:nvPr>
        </p:nvSpPr>
        <p:spPr/>
        <p:txBody>
          <a:bodyPr/>
          <a:lstStyle/>
          <a:p>
            <a:r>
              <a:rPr lang="en-US" dirty="0"/>
              <a:t>Telemedicine</a:t>
            </a:r>
          </a:p>
          <a:p>
            <a:pPr lvl="1"/>
            <a:r>
              <a:rPr lang="en-US" dirty="0" smtClean="0"/>
              <a:t>The exchange of medical information from one site to another via electronic communications to improve a patient’s health.</a:t>
            </a:r>
            <a:endParaRPr lang="en-US" dirty="0"/>
          </a:p>
        </p:txBody>
      </p:sp>
    </p:spTree>
    <p:extLst>
      <p:ext uri="{BB962C8B-B14F-4D97-AF65-F5344CB8AC3E}">
        <p14:creationId xmlns="" xmlns:p14="http://schemas.microsoft.com/office/powerpoint/2010/main" val="3439455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Credentialing – 42 CFR 482.22(a)(3)</a:t>
            </a:r>
            <a:endParaRPr lang="en-US" dirty="0"/>
          </a:p>
        </p:txBody>
      </p:sp>
      <p:sp>
        <p:nvSpPr>
          <p:cNvPr id="3" name="Content Placeholder 2"/>
          <p:cNvSpPr>
            <a:spLocks noGrp="1"/>
          </p:cNvSpPr>
          <p:nvPr>
            <p:ph idx="1"/>
          </p:nvPr>
        </p:nvSpPr>
        <p:spPr/>
        <p:txBody>
          <a:bodyPr/>
          <a:lstStyle/>
          <a:p>
            <a:r>
              <a:rPr lang="en-US" dirty="0" smtClean="0"/>
              <a:t>Conditions for credentialing by proxy:</a:t>
            </a:r>
          </a:p>
          <a:p>
            <a:pPr lvl="1"/>
            <a:r>
              <a:rPr lang="en-US" dirty="0" smtClean="0"/>
              <a:t>Written agreement between originating and distant site hospitals.</a:t>
            </a:r>
          </a:p>
          <a:p>
            <a:pPr lvl="1"/>
            <a:r>
              <a:rPr lang="en-US" dirty="0" smtClean="0"/>
              <a:t>Distant site is Medicare-participating.</a:t>
            </a:r>
          </a:p>
          <a:p>
            <a:pPr lvl="1"/>
            <a:r>
              <a:rPr lang="en-US" dirty="0" smtClean="0"/>
              <a:t>Distant site practitioner is privileged at distant site hospital.</a:t>
            </a:r>
          </a:p>
          <a:p>
            <a:pPr lvl="1"/>
            <a:r>
              <a:rPr lang="en-US" dirty="0" smtClean="0"/>
              <a:t>Distant site hospital provides current list of practitioner’s privileges.</a:t>
            </a:r>
          </a:p>
          <a:p>
            <a:pPr lvl="1"/>
            <a:r>
              <a:rPr lang="en-US" dirty="0" smtClean="0"/>
              <a:t>Distant site practitioner is licensed in state where originating site hospital is located.</a:t>
            </a:r>
          </a:p>
          <a:p>
            <a:pPr lvl="1"/>
            <a:r>
              <a:rPr lang="en-US" dirty="0" smtClean="0"/>
              <a:t>Review and disclosure of adverse outcomes and complaints. </a:t>
            </a:r>
            <a:endParaRPr lang="en-US" dirty="0"/>
          </a:p>
        </p:txBody>
      </p:sp>
    </p:spTree>
    <p:extLst>
      <p:ext uri="{BB962C8B-B14F-4D97-AF65-F5344CB8AC3E}">
        <p14:creationId xmlns="" xmlns:p14="http://schemas.microsoft.com/office/powerpoint/2010/main" val="2887909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Credentialing</a:t>
            </a:r>
            <a:endParaRPr lang="en-US" dirty="0"/>
          </a:p>
        </p:txBody>
      </p:sp>
      <p:sp>
        <p:nvSpPr>
          <p:cNvPr id="3" name="Content Placeholder 2"/>
          <p:cNvSpPr>
            <a:spLocks noGrp="1"/>
          </p:cNvSpPr>
          <p:nvPr>
            <p:ph idx="1"/>
          </p:nvPr>
        </p:nvSpPr>
        <p:spPr/>
        <p:txBody>
          <a:bodyPr/>
          <a:lstStyle/>
          <a:p>
            <a:r>
              <a:rPr lang="en-US" dirty="0" smtClean="0"/>
              <a:t>Negligent credentialing concerns.</a:t>
            </a:r>
          </a:p>
          <a:p>
            <a:r>
              <a:rPr lang="en-US" dirty="0" smtClean="0"/>
              <a:t>Bylaws must be reviewed.</a:t>
            </a:r>
          </a:p>
          <a:p>
            <a:endParaRPr lang="en-US" dirty="0"/>
          </a:p>
        </p:txBody>
      </p:sp>
    </p:spTree>
    <p:extLst>
      <p:ext uri="{BB962C8B-B14F-4D97-AF65-F5344CB8AC3E}">
        <p14:creationId xmlns="" xmlns:p14="http://schemas.microsoft.com/office/powerpoint/2010/main" val="2660122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Malpractice and Professional Liability Insurance</a:t>
            </a:r>
            <a:endParaRPr lang="en-US" dirty="0"/>
          </a:p>
        </p:txBody>
      </p:sp>
      <p:sp>
        <p:nvSpPr>
          <p:cNvPr id="3" name="Content Placeholder 2"/>
          <p:cNvSpPr>
            <a:spLocks noGrp="1"/>
          </p:cNvSpPr>
          <p:nvPr>
            <p:ph idx="1"/>
          </p:nvPr>
        </p:nvSpPr>
        <p:spPr/>
        <p:txBody>
          <a:bodyPr/>
          <a:lstStyle/>
          <a:p>
            <a:r>
              <a:rPr lang="en-US" dirty="0" smtClean="0"/>
              <a:t>Medical Malpractice</a:t>
            </a:r>
          </a:p>
          <a:p>
            <a:pPr lvl="1"/>
            <a:r>
              <a:rPr lang="en-US" dirty="0" smtClean="0"/>
              <a:t>Lack of case law limits ability to develop assumptions about whether there are unique legal risks associated with telemedicine.</a:t>
            </a:r>
          </a:p>
          <a:p>
            <a:pPr lvl="1"/>
            <a:r>
              <a:rPr lang="en-US" dirty="0" smtClean="0"/>
              <a:t>Who bears the responsibility?</a:t>
            </a:r>
          </a:p>
          <a:p>
            <a:pPr lvl="1"/>
            <a:r>
              <a:rPr lang="en-US" dirty="0" smtClean="0"/>
              <a:t>Insurers likely will assess quality, effectiveness and training.</a:t>
            </a:r>
          </a:p>
          <a:p>
            <a:pPr lvl="1"/>
            <a:r>
              <a:rPr lang="en-US" dirty="0" smtClean="0"/>
              <a:t>Practitioners should review policies before providing telemedicine services. </a:t>
            </a:r>
            <a:endParaRPr lang="en-US" dirty="0"/>
          </a:p>
        </p:txBody>
      </p:sp>
    </p:spTree>
    <p:extLst>
      <p:ext uri="{BB962C8B-B14F-4D97-AF65-F5344CB8AC3E}">
        <p14:creationId xmlns="" xmlns:p14="http://schemas.microsoft.com/office/powerpoint/2010/main" val="2940492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and Records</a:t>
            </a:r>
            <a:endParaRPr lang="en-US" dirty="0"/>
          </a:p>
        </p:txBody>
      </p:sp>
      <p:sp>
        <p:nvSpPr>
          <p:cNvPr id="3" name="Content Placeholder 2"/>
          <p:cNvSpPr>
            <a:spLocks noGrp="1"/>
          </p:cNvSpPr>
          <p:nvPr>
            <p:ph idx="1"/>
          </p:nvPr>
        </p:nvSpPr>
        <p:spPr/>
        <p:txBody>
          <a:bodyPr/>
          <a:lstStyle/>
          <a:p>
            <a:r>
              <a:rPr lang="en-US" dirty="0" smtClean="0"/>
              <a:t>A physician treating a patient via telemedicine must maintain a complete record of the patient’s care according to prevailing medical record standards.</a:t>
            </a:r>
          </a:p>
          <a:p>
            <a:r>
              <a:rPr lang="en-US" dirty="0" smtClean="0"/>
              <a:t>Special awareness with regard to retention of records for minors.</a:t>
            </a:r>
          </a:p>
          <a:p>
            <a:r>
              <a:rPr lang="en-US" dirty="0" smtClean="0"/>
              <a:t>Must maintain the record’s confidentiality and security consistent with state and federal law.</a:t>
            </a:r>
          </a:p>
          <a:p>
            <a:r>
              <a:rPr lang="en-US" dirty="0" smtClean="0"/>
              <a:t>Availability of records during government review or investigation.</a:t>
            </a:r>
            <a:endParaRPr lang="en-US" dirty="0"/>
          </a:p>
        </p:txBody>
      </p:sp>
    </p:spTree>
    <p:extLst>
      <p:ext uri="{BB962C8B-B14F-4D97-AF65-F5344CB8AC3E}">
        <p14:creationId xmlns="" xmlns:p14="http://schemas.microsoft.com/office/powerpoint/2010/main" val="2416191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Evolving Trends – embracing telemedicine vs. disrupting status quo</a:t>
            </a:r>
            <a:endParaRPr lang="en-US" dirty="0"/>
          </a:p>
        </p:txBody>
      </p:sp>
      <p:sp>
        <p:nvSpPr>
          <p:cNvPr id="3" name="Content Placeholder 2"/>
          <p:cNvSpPr>
            <a:spLocks noGrp="1"/>
          </p:cNvSpPr>
          <p:nvPr>
            <p:ph idx="1"/>
          </p:nvPr>
        </p:nvSpPr>
        <p:spPr/>
        <p:txBody>
          <a:bodyPr/>
          <a:lstStyle/>
          <a:p>
            <a:r>
              <a:rPr lang="en-US" dirty="0" smtClean="0"/>
              <a:t>Presence in hospitals, home health agencies, private physician offices, consumers’ homes, and workplaces.</a:t>
            </a:r>
          </a:p>
          <a:p>
            <a:r>
              <a:rPr lang="en-US" dirty="0" smtClean="0"/>
              <a:t>Readmission rates decrease for home telemedicine and telehealth participants.</a:t>
            </a:r>
          </a:p>
          <a:p>
            <a:r>
              <a:rPr lang="en-US" dirty="0" smtClean="0"/>
              <a:t>Increased access to rural or socioeconomically disadvantaged.</a:t>
            </a:r>
          </a:p>
          <a:p>
            <a:r>
              <a:rPr lang="en-US" dirty="0" smtClean="0"/>
              <a:t>Inadequate reimbursement and revenue streams stifle investment in telemedicine.</a:t>
            </a:r>
          </a:p>
          <a:p>
            <a:r>
              <a:rPr lang="en-US" dirty="0" smtClean="0"/>
              <a:t>Threat to brick and mortar facilities and practices.</a:t>
            </a:r>
          </a:p>
          <a:p>
            <a:r>
              <a:rPr lang="en-US" dirty="0" smtClean="0"/>
              <a:t>Complex and uncoordinated regulatory landscape. </a:t>
            </a:r>
          </a:p>
          <a:p>
            <a:r>
              <a:rPr lang="en-US" dirty="0" smtClean="0"/>
              <a:t>Acceptance of video vs. audio-only technology.</a:t>
            </a:r>
            <a:endParaRPr lang="en-US" dirty="0"/>
          </a:p>
        </p:txBody>
      </p:sp>
    </p:spTree>
    <p:extLst>
      <p:ext uri="{BB962C8B-B14F-4D97-AF65-F5344CB8AC3E}">
        <p14:creationId xmlns="" xmlns:p14="http://schemas.microsoft.com/office/powerpoint/2010/main" val="7836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Evolving Trends – Ohio </a:t>
            </a:r>
            <a:endParaRPr lang="en-US" dirty="0"/>
          </a:p>
        </p:txBody>
      </p:sp>
      <p:sp>
        <p:nvSpPr>
          <p:cNvPr id="3" name="Content Placeholder 2"/>
          <p:cNvSpPr>
            <a:spLocks noGrp="1"/>
          </p:cNvSpPr>
          <p:nvPr>
            <p:ph idx="1"/>
          </p:nvPr>
        </p:nvSpPr>
        <p:spPr/>
        <p:txBody>
          <a:bodyPr/>
          <a:lstStyle/>
          <a:p>
            <a:r>
              <a:rPr lang="en-US" dirty="0" smtClean="0"/>
              <a:t>R.C. 4731.74 (House Bill 64)</a:t>
            </a:r>
          </a:p>
          <a:p>
            <a:pPr lvl="1"/>
            <a:r>
              <a:rPr lang="en-US" dirty="0" smtClean="0"/>
              <a:t>Permit a physician to prescribe to a person the physician has never personally examined if certain requirements are met, including examination of the patient using diagnostic medical equipment that can transmit images of the patient's physical condition in real-time.</a:t>
            </a:r>
          </a:p>
          <a:p>
            <a:pPr lvl="1"/>
            <a:r>
              <a:rPr lang="en-US" dirty="0" smtClean="0"/>
              <a:t>Permit a physician to examine a patient over the telephone if the patient has a primary care physician, and if the examining physician is in Ohio, is credentialed to provide telehealth services, and forwards the patient's electronic health record to the patient's primary care physician.</a:t>
            </a:r>
          </a:p>
        </p:txBody>
      </p:sp>
    </p:spTree>
    <p:extLst>
      <p:ext uri="{BB962C8B-B14F-4D97-AF65-F5344CB8AC3E}">
        <p14:creationId xmlns="" xmlns:p14="http://schemas.microsoft.com/office/powerpoint/2010/main" val="616406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Evolving Trends – Ohio </a:t>
            </a:r>
            <a:endParaRPr lang="en-US" dirty="0"/>
          </a:p>
        </p:txBody>
      </p:sp>
      <p:sp>
        <p:nvSpPr>
          <p:cNvPr id="3" name="Content Placeholder 2"/>
          <p:cNvSpPr>
            <a:spLocks noGrp="1"/>
          </p:cNvSpPr>
          <p:nvPr>
            <p:ph idx="1"/>
          </p:nvPr>
        </p:nvSpPr>
        <p:spPr/>
        <p:txBody>
          <a:bodyPr/>
          <a:lstStyle/>
          <a:p>
            <a:r>
              <a:rPr lang="en-US" dirty="0" smtClean="0"/>
              <a:t>R.C. 4731.74 (House Bill 64)</a:t>
            </a:r>
          </a:p>
          <a:p>
            <a:pPr lvl="1"/>
            <a:r>
              <a:rPr lang="en-US" dirty="0" smtClean="0"/>
              <a:t>Permit a physician to prescribe or dispense a controlled substance to a person that the physician has never personally examined in limited circumstances.</a:t>
            </a:r>
            <a:endParaRPr lang="en-US" dirty="0"/>
          </a:p>
        </p:txBody>
      </p:sp>
    </p:spTree>
    <p:extLst>
      <p:ext uri="{BB962C8B-B14F-4D97-AF65-F5344CB8AC3E}">
        <p14:creationId xmlns="" xmlns:p14="http://schemas.microsoft.com/office/powerpoint/2010/main" val="1187065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Evolving Trends – Ohio</a:t>
            </a:r>
            <a:endParaRPr lang="en-US" dirty="0"/>
          </a:p>
        </p:txBody>
      </p:sp>
      <p:sp>
        <p:nvSpPr>
          <p:cNvPr id="3" name="Content Placeholder 2"/>
          <p:cNvSpPr>
            <a:spLocks noGrp="1"/>
          </p:cNvSpPr>
          <p:nvPr>
            <p:ph idx="1"/>
          </p:nvPr>
        </p:nvSpPr>
        <p:spPr/>
        <p:txBody>
          <a:bodyPr/>
          <a:lstStyle/>
          <a:p>
            <a:r>
              <a:rPr lang="en-US" dirty="0" smtClean="0"/>
              <a:t>Governor Kasich used a line item veto to eliminate the proposed R.C. 4731.74 from the budget bill.</a:t>
            </a:r>
          </a:p>
          <a:p>
            <a:pPr lvl="1"/>
            <a:r>
              <a:rPr lang="en-US" dirty="0" smtClean="0"/>
              <a:t>State Medical Board of Ohio has issued draft </a:t>
            </a:r>
            <a:r>
              <a:rPr lang="en-US" smtClean="0"/>
              <a:t>regulations </a:t>
            </a:r>
            <a:r>
              <a:rPr lang="en-US" smtClean="0"/>
              <a:t>for </a:t>
            </a:r>
            <a:r>
              <a:rPr lang="en-US" dirty="0" smtClean="0"/>
              <a:t>public comment.</a:t>
            </a:r>
          </a:p>
          <a:p>
            <a:r>
              <a:rPr lang="en-US" dirty="0" smtClean="0"/>
              <a:t>Existing </a:t>
            </a:r>
            <a:r>
              <a:rPr lang="en-US" dirty="0" smtClean="0"/>
              <a:t>Position Statement on telemedicine.</a:t>
            </a:r>
          </a:p>
          <a:p>
            <a:r>
              <a:rPr lang="en-US" dirty="0" smtClean="0"/>
              <a:t>Existing Interpretative Guidance regarding prescribing to persons not seen by physician</a:t>
            </a:r>
            <a:r>
              <a:rPr lang="en-US" dirty="0" smtClean="0"/>
              <a:t>.</a:t>
            </a:r>
            <a:endParaRPr lang="en-US" dirty="0" smtClean="0"/>
          </a:p>
        </p:txBody>
      </p:sp>
    </p:spTree>
    <p:extLst>
      <p:ext uri="{BB962C8B-B14F-4D97-AF65-F5344CB8AC3E}">
        <p14:creationId xmlns="" xmlns:p14="http://schemas.microsoft.com/office/powerpoint/2010/main" val="2850611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Evolving Trends – Ohio</a:t>
            </a:r>
            <a:endParaRPr lang="en-US" dirty="0"/>
          </a:p>
        </p:txBody>
      </p:sp>
      <p:sp>
        <p:nvSpPr>
          <p:cNvPr id="3" name="Content Placeholder 2"/>
          <p:cNvSpPr>
            <a:spLocks noGrp="1"/>
          </p:cNvSpPr>
          <p:nvPr>
            <p:ph idx="1"/>
          </p:nvPr>
        </p:nvSpPr>
        <p:spPr/>
        <p:txBody>
          <a:bodyPr/>
          <a:lstStyle/>
          <a:p>
            <a:r>
              <a:rPr lang="en-US" dirty="0" smtClean="0"/>
              <a:t>Senate Bill 32 introduced in 2015 to establish telehealth parity under private insurance and Medicaid.</a:t>
            </a:r>
          </a:p>
          <a:p>
            <a:r>
              <a:rPr lang="en-US" dirty="0" smtClean="0"/>
              <a:t>Would prohibit insurers from excluding coverage for a telemedicine service solely because service is not provided through a face-to-face encounter.</a:t>
            </a:r>
            <a:endParaRPr lang="en-US" dirty="0"/>
          </a:p>
        </p:txBody>
      </p:sp>
    </p:spTree>
    <p:extLst>
      <p:ext uri="{BB962C8B-B14F-4D97-AF65-F5344CB8AC3E}">
        <p14:creationId xmlns="" xmlns:p14="http://schemas.microsoft.com/office/powerpoint/2010/main" val="3821748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Resources / Websites</a:t>
            </a:r>
            <a:endParaRPr lang="en-US" dirty="0"/>
          </a:p>
        </p:txBody>
      </p:sp>
      <p:sp>
        <p:nvSpPr>
          <p:cNvPr id="3" name="Content Placeholder 2"/>
          <p:cNvSpPr>
            <a:spLocks noGrp="1"/>
          </p:cNvSpPr>
          <p:nvPr>
            <p:ph idx="1"/>
          </p:nvPr>
        </p:nvSpPr>
        <p:spPr/>
        <p:txBody>
          <a:bodyPr/>
          <a:lstStyle/>
          <a:p>
            <a:r>
              <a:rPr lang="en-US" dirty="0" smtClean="0"/>
              <a:t>American Telemedicine Association (http://www.americantelemed.org/) </a:t>
            </a:r>
          </a:p>
          <a:p>
            <a:r>
              <a:rPr lang="en-US" dirty="0" smtClean="0"/>
              <a:t>American Health Lawyers Association (https://www.healthlawyers.org/Pages/home.aspx) </a:t>
            </a:r>
          </a:p>
          <a:p>
            <a:r>
              <a:rPr lang="en-US" dirty="0" smtClean="0"/>
              <a:t>State Medical Board of Ohio (http://www.med.ohio.gov/Home.aspx) </a:t>
            </a:r>
          </a:p>
          <a:p>
            <a:r>
              <a:rPr lang="en-US" dirty="0" smtClean="0"/>
              <a:t>Federation of State Medical Boards (http://www.fsmb.org/) </a:t>
            </a:r>
          </a:p>
        </p:txBody>
      </p:sp>
    </p:spTree>
    <p:extLst>
      <p:ext uri="{BB962C8B-B14F-4D97-AF65-F5344CB8AC3E}">
        <p14:creationId xmlns="" xmlns:p14="http://schemas.microsoft.com/office/powerpoint/2010/main" val="659553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Telemedicine vs. Telehealth</a:t>
            </a:r>
            <a:endParaRPr lang="en-US" dirty="0"/>
          </a:p>
        </p:txBody>
      </p:sp>
      <p:sp>
        <p:nvSpPr>
          <p:cNvPr id="3" name="Content Placeholder 2"/>
          <p:cNvSpPr>
            <a:spLocks noGrp="1"/>
          </p:cNvSpPr>
          <p:nvPr>
            <p:ph idx="1"/>
          </p:nvPr>
        </p:nvSpPr>
        <p:spPr/>
        <p:txBody>
          <a:bodyPr/>
          <a:lstStyle/>
          <a:p>
            <a:r>
              <a:rPr lang="en-US" dirty="0" smtClean="0"/>
              <a:t>Telehealth</a:t>
            </a:r>
          </a:p>
          <a:p>
            <a:pPr lvl="1"/>
            <a:r>
              <a:rPr lang="en-US" dirty="0" smtClean="0"/>
              <a:t>Telehealth concerns a broader array of health care and wellness services – beyond medical services – delivered via electronic communications.</a:t>
            </a:r>
          </a:p>
          <a:p>
            <a:r>
              <a:rPr lang="en-US" dirty="0" smtClean="0"/>
              <a:t>Telemedicine vs. Telehealth</a:t>
            </a:r>
          </a:p>
          <a:p>
            <a:pPr lvl="1"/>
            <a:r>
              <a:rPr lang="en-US" dirty="0" smtClean="0"/>
              <a:t>Telehealth is an expansion of telemedicine, and whereas telemedicine focuses on the curative aspects, telehealth encompasses preventative and educational aspects as well.</a:t>
            </a:r>
          </a:p>
          <a:p>
            <a:pPr lvl="1"/>
            <a:r>
              <a:rPr lang="en-US" dirty="0" smtClean="0"/>
              <a:t>Telemedicine – videoconference between patient and healthcare provider for assessments and history taking.</a:t>
            </a:r>
          </a:p>
          <a:p>
            <a:pPr lvl="1"/>
            <a:r>
              <a:rPr lang="en-US" dirty="0" smtClean="0"/>
              <a:t>Telehealth – online provider training and continuing medical education.</a:t>
            </a:r>
            <a:endParaRPr lang="en-US" dirty="0"/>
          </a:p>
        </p:txBody>
      </p:sp>
    </p:spTree>
    <p:extLst>
      <p:ext uri="{BB962C8B-B14F-4D97-AF65-F5344CB8AC3E}">
        <p14:creationId xmlns="" xmlns:p14="http://schemas.microsoft.com/office/powerpoint/2010/main" val="27455526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819400"/>
            <a:ext cx="3276600" cy="1470025"/>
          </a:xfrm>
        </p:spPr>
        <p:txBody>
          <a:bodyPr rtlCol="0">
            <a:normAutofit/>
          </a:bodyPr>
          <a:lstStyle/>
          <a:p>
            <a:pPr fontAlgn="auto">
              <a:spcAft>
                <a:spcPts val="0"/>
              </a:spcAft>
              <a:defRPr/>
            </a:pPr>
            <a:r>
              <a:rPr lang="en-US" sz="3200" dirty="0" smtClean="0"/>
              <a:t>Questions?</a:t>
            </a:r>
            <a:endParaRPr lang="en-US" sz="3200" dirty="0"/>
          </a:p>
        </p:txBody>
      </p:sp>
      <p:sp>
        <p:nvSpPr>
          <p:cNvPr id="4" name="TextBox 3"/>
          <p:cNvSpPr txBox="1"/>
          <p:nvPr/>
        </p:nvSpPr>
        <p:spPr>
          <a:xfrm>
            <a:off x="5715000" y="3284538"/>
            <a:ext cx="3048000" cy="830262"/>
          </a:xfrm>
          <a:prstGeom prst="rect">
            <a:avLst/>
          </a:prstGeom>
          <a:noFill/>
        </p:spPr>
        <p:txBody>
          <a:bodyPr>
            <a:spAutoFit/>
          </a:bodyPr>
          <a:lstStyle/>
          <a:p>
            <a:pPr fontAlgn="auto">
              <a:spcBef>
                <a:spcPts val="0"/>
              </a:spcBef>
              <a:spcAft>
                <a:spcPts val="0"/>
              </a:spcAft>
              <a:defRPr/>
            </a:pPr>
            <a:r>
              <a:rPr lang="en-US" sz="2000" dirty="0">
                <a:solidFill>
                  <a:srgbClr val="004BAE"/>
                </a:solidFill>
                <a:latin typeface="+mn-lt"/>
                <a:cs typeface="+mn-cs"/>
              </a:rPr>
              <a:t>Daniel Zinsmaster</a:t>
            </a:r>
          </a:p>
          <a:p>
            <a:pPr fontAlgn="auto">
              <a:spcBef>
                <a:spcPts val="0"/>
              </a:spcBef>
              <a:spcAft>
                <a:spcPts val="0"/>
              </a:spcAft>
              <a:defRPr/>
            </a:pPr>
            <a:r>
              <a:rPr lang="en-US" sz="1400" dirty="0">
                <a:solidFill>
                  <a:schemeClr val="tx1">
                    <a:lumMod val="50000"/>
                    <a:lumOff val="50000"/>
                  </a:schemeClr>
                </a:solidFill>
                <a:latin typeface="+mn-lt"/>
                <a:cs typeface="+mn-cs"/>
              </a:rPr>
              <a:t>(614) 628-6949</a:t>
            </a:r>
          </a:p>
          <a:p>
            <a:pPr fontAlgn="auto">
              <a:spcBef>
                <a:spcPts val="0"/>
              </a:spcBef>
              <a:spcAft>
                <a:spcPts val="0"/>
              </a:spcAft>
              <a:defRPr/>
            </a:pPr>
            <a:r>
              <a:rPr lang="en-US" sz="1400" dirty="0">
                <a:solidFill>
                  <a:schemeClr val="tx1">
                    <a:lumMod val="50000"/>
                    <a:lumOff val="50000"/>
                  </a:schemeClr>
                </a:solidFill>
                <a:latin typeface="+mn-lt"/>
                <a:cs typeface="+mn-cs"/>
              </a:rPr>
              <a:t>daniel.zinsmaster@dinsmore.com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Telemedicine</a:t>
            </a:r>
            <a:endParaRPr lang="en-US" dirty="0"/>
          </a:p>
        </p:txBody>
      </p:sp>
      <p:sp>
        <p:nvSpPr>
          <p:cNvPr id="3" name="Content Placeholder 2"/>
          <p:cNvSpPr>
            <a:spLocks noGrp="1"/>
          </p:cNvSpPr>
          <p:nvPr>
            <p:ph idx="1"/>
          </p:nvPr>
        </p:nvSpPr>
        <p:spPr/>
        <p:txBody>
          <a:bodyPr/>
          <a:lstStyle/>
          <a:p>
            <a:r>
              <a:rPr lang="en-US" dirty="0" smtClean="0"/>
              <a:t>Began in the early 1960’s with the NASA space program. </a:t>
            </a:r>
          </a:p>
          <a:p>
            <a:r>
              <a:rPr lang="en-US" dirty="0" smtClean="0"/>
              <a:t>Physiological measurements of the astronauts were taken from both NASA spacecraft and space suits.</a:t>
            </a:r>
          </a:p>
          <a:p>
            <a:r>
              <a:rPr lang="en-US" dirty="0" smtClean="0"/>
              <a:t>US Indian Health Service used telemedicine to reach remote reservations in 1970’s.</a:t>
            </a:r>
          </a:p>
          <a:p>
            <a:r>
              <a:rPr lang="en-US" dirty="0" smtClean="0"/>
              <a:t>After 1989 earthquake in Armenia, U.S. enabled one-way international telemedicine network for consultations between Armenia and four medical centers in the U.S.</a:t>
            </a:r>
            <a:endParaRPr lang="en-US" dirty="0"/>
          </a:p>
        </p:txBody>
      </p:sp>
    </p:spTree>
    <p:extLst>
      <p:ext uri="{BB962C8B-B14F-4D97-AF65-F5344CB8AC3E}">
        <p14:creationId xmlns="" xmlns:p14="http://schemas.microsoft.com/office/powerpoint/2010/main" val="2096212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and Regulation</a:t>
            </a:r>
            <a:endParaRPr lang="en-US" dirty="0"/>
          </a:p>
        </p:txBody>
      </p:sp>
      <p:sp>
        <p:nvSpPr>
          <p:cNvPr id="3" name="Content Placeholder 2"/>
          <p:cNvSpPr>
            <a:spLocks noGrp="1"/>
          </p:cNvSpPr>
          <p:nvPr>
            <p:ph idx="1"/>
          </p:nvPr>
        </p:nvSpPr>
        <p:spPr/>
        <p:txBody>
          <a:bodyPr/>
          <a:lstStyle/>
          <a:p>
            <a:r>
              <a:rPr lang="en-US" dirty="0" smtClean="0"/>
              <a:t>Practice of medicine is governed by state law.</a:t>
            </a:r>
          </a:p>
          <a:p>
            <a:r>
              <a:rPr lang="en-US" dirty="0" smtClean="0"/>
              <a:t>License to practice generally required in each state where practice occurs.</a:t>
            </a:r>
          </a:p>
          <a:p>
            <a:r>
              <a:rPr lang="en-US" dirty="0" smtClean="0"/>
              <a:t>Practice occurs where the patient is located.</a:t>
            </a:r>
          </a:p>
          <a:p>
            <a:endParaRPr lang="en-US" dirty="0"/>
          </a:p>
        </p:txBody>
      </p:sp>
    </p:spTree>
    <p:extLst>
      <p:ext uri="{BB962C8B-B14F-4D97-AF65-F5344CB8AC3E}">
        <p14:creationId xmlns="" xmlns:p14="http://schemas.microsoft.com/office/powerpoint/2010/main" val="884283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and Regulation R.C. 4731.296(A) </a:t>
            </a:r>
            <a:endParaRPr lang="en-US" dirty="0"/>
          </a:p>
        </p:txBody>
      </p:sp>
      <p:sp>
        <p:nvSpPr>
          <p:cNvPr id="3" name="Content Placeholder 2"/>
          <p:cNvSpPr>
            <a:spLocks noGrp="1"/>
          </p:cNvSpPr>
          <p:nvPr>
            <p:ph idx="1"/>
          </p:nvPr>
        </p:nvSpPr>
        <p:spPr/>
        <p:txBody>
          <a:bodyPr/>
          <a:lstStyle/>
          <a:p>
            <a:r>
              <a:rPr lang="en-US" dirty="0" smtClean="0"/>
              <a:t>Ohio’s definition of telemedicine – R.C. 4731.296(A)</a:t>
            </a:r>
          </a:p>
          <a:p>
            <a:pPr lvl="1"/>
            <a:r>
              <a:rPr lang="en-US" i="1" dirty="0"/>
              <a:t>The “practice of telemedicine” means the practice of medicine in this state through the use of any communication, including oral, written, or electronic communication, by a physician located outside this state</a:t>
            </a:r>
            <a:r>
              <a:rPr lang="en-US" dirty="0" smtClean="0"/>
              <a:t>.</a:t>
            </a:r>
          </a:p>
          <a:p>
            <a:r>
              <a:rPr lang="en-US" dirty="0"/>
              <a:t>Who can practice </a:t>
            </a:r>
            <a:r>
              <a:rPr lang="en-US" dirty="0" smtClean="0"/>
              <a:t>telemedicine</a:t>
            </a:r>
          </a:p>
          <a:p>
            <a:pPr lvl="1"/>
            <a:r>
              <a:rPr lang="en-US" dirty="0" smtClean="0"/>
              <a:t>Fully licensed MDs and DOs</a:t>
            </a:r>
          </a:p>
          <a:p>
            <a:pPr lvl="1"/>
            <a:r>
              <a:rPr lang="en-US" dirty="0" smtClean="0"/>
              <a:t>Telemedicine certificate</a:t>
            </a:r>
          </a:p>
        </p:txBody>
      </p:sp>
    </p:spTree>
    <p:extLst>
      <p:ext uri="{BB962C8B-B14F-4D97-AF65-F5344CB8AC3E}">
        <p14:creationId xmlns="" xmlns:p14="http://schemas.microsoft.com/office/powerpoint/2010/main" val="2221681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and Regulation – R.C. 4731.296</a:t>
            </a:r>
            <a:endParaRPr lang="en-US" dirty="0"/>
          </a:p>
        </p:txBody>
      </p:sp>
      <p:sp>
        <p:nvSpPr>
          <p:cNvPr id="3" name="Content Placeholder 2"/>
          <p:cNvSpPr>
            <a:spLocks noGrp="1"/>
          </p:cNvSpPr>
          <p:nvPr>
            <p:ph idx="1"/>
          </p:nvPr>
        </p:nvSpPr>
        <p:spPr/>
        <p:txBody>
          <a:bodyPr/>
          <a:lstStyle/>
          <a:p>
            <a:r>
              <a:rPr lang="en-US" dirty="0" smtClean="0"/>
              <a:t>Essentially the same as if applying for full licensure.</a:t>
            </a:r>
          </a:p>
          <a:p>
            <a:pPr lvl="1"/>
            <a:r>
              <a:rPr lang="en-US" dirty="0" smtClean="0"/>
              <a:t>Current, unrestricted license in another state. </a:t>
            </a:r>
          </a:p>
          <a:p>
            <a:pPr lvl="1"/>
            <a:r>
              <a:rPr lang="en-US" dirty="0" smtClean="0"/>
              <a:t>Principle place of practice is located in that state.</a:t>
            </a:r>
          </a:p>
          <a:p>
            <a:pPr lvl="1"/>
            <a:r>
              <a:rPr lang="en-US" dirty="0" smtClean="0"/>
              <a:t>Sufficient CMEs.</a:t>
            </a:r>
          </a:p>
          <a:p>
            <a:pPr lvl="1"/>
            <a:r>
              <a:rPr lang="en-US" dirty="0" smtClean="0"/>
              <a:t>Good moral character and pass criminal background check.</a:t>
            </a:r>
          </a:p>
        </p:txBody>
      </p:sp>
    </p:spTree>
    <p:extLst>
      <p:ext uri="{BB962C8B-B14F-4D97-AF65-F5344CB8AC3E}">
        <p14:creationId xmlns="" xmlns:p14="http://schemas.microsoft.com/office/powerpoint/2010/main" val="3087312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and Regulation – R.C. 4731.296</a:t>
            </a:r>
            <a:endParaRPr lang="en-US" dirty="0"/>
          </a:p>
        </p:txBody>
      </p:sp>
      <p:sp>
        <p:nvSpPr>
          <p:cNvPr id="3" name="Content Placeholder 2"/>
          <p:cNvSpPr>
            <a:spLocks noGrp="1"/>
          </p:cNvSpPr>
          <p:nvPr>
            <p:ph idx="1"/>
          </p:nvPr>
        </p:nvSpPr>
        <p:spPr/>
        <p:txBody>
          <a:bodyPr/>
          <a:lstStyle/>
          <a:p>
            <a:r>
              <a:rPr lang="en-US" dirty="0" smtClean="0"/>
              <a:t>Telemedicine certificate holder may not physically practice medicine in Ohio. </a:t>
            </a:r>
          </a:p>
          <a:p>
            <a:r>
              <a:rPr lang="en-US" dirty="0" smtClean="0"/>
              <a:t>Per written request, telemedicine certificate can be converted to full MD or DO certificate pursuant to Ohio’s reciprocity statute (R.C. 4731.29).</a:t>
            </a:r>
          </a:p>
          <a:p>
            <a:endParaRPr lang="en-US" dirty="0"/>
          </a:p>
        </p:txBody>
      </p:sp>
    </p:spTree>
    <p:extLst>
      <p:ext uri="{BB962C8B-B14F-4D97-AF65-F5344CB8AC3E}">
        <p14:creationId xmlns="" xmlns:p14="http://schemas.microsoft.com/office/powerpoint/2010/main" val="2493123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 for “infrequent” consultations – R.C. 4731.36(A)(3)</a:t>
            </a:r>
            <a:endParaRPr lang="en-US" dirty="0"/>
          </a:p>
        </p:txBody>
      </p:sp>
      <p:sp>
        <p:nvSpPr>
          <p:cNvPr id="3" name="Content Placeholder 2"/>
          <p:cNvSpPr>
            <a:spLocks noGrp="1"/>
          </p:cNvSpPr>
          <p:nvPr>
            <p:ph idx="1"/>
          </p:nvPr>
        </p:nvSpPr>
        <p:spPr/>
        <p:txBody>
          <a:bodyPr/>
          <a:lstStyle/>
          <a:p>
            <a:r>
              <a:rPr lang="en-US" dirty="0" smtClean="0"/>
              <a:t>Non-Ohio physician may provide consultation regarding an Ohio patient to an Ohio physician if one of the following applies: </a:t>
            </a:r>
          </a:p>
          <a:p>
            <a:pPr lvl="1"/>
            <a:r>
              <a:rPr lang="en-US" dirty="0" smtClean="0"/>
              <a:t>Does not provide consultation in this state on a regular or frequent basis. </a:t>
            </a:r>
          </a:p>
          <a:p>
            <a:pPr lvl="1"/>
            <a:r>
              <a:rPr lang="en-US" dirty="0" smtClean="0"/>
              <a:t>Provides the consultation without compensation of any kind. </a:t>
            </a:r>
          </a:p>
          <a:p>
            <a:pPr lvl="1"/>
            <a:r>
              <a:rPr lang="en-US" dirty="0" smtClean="0"/>
              <a:t>The consultation is part of the curriculum of a medical school.</a:t>
            </a:r>
            <a:endParaRPr lang="en-US" dirty="0"/>
          </a:p>
        </p:txBody>
      </p:sp>
    </p:spTree>
    <p:extLst>
      <p:ext uri="{BB962C8B-B14F-4D97-AF65-F5344CB8AC3E}">
        <p14:creationId xmlns="" xmlns:p14="http://schemas.microsoft.com/office/powerpoint/2010/main" val="996182887"/>
      </p:ext>
    </p:extLst>
  </p:cSld>
  <p:clrMapOvr>
    <a:masterClrMapping/>
  </p:clrMapOvr>
</p:sld>
</file>

<file path=ppt/theme/theme1.xml><?xml version="1.0" encoding="utf-8"?>
<a:theme xmlns:a="http://schemas.openxmlformats.org/drawingml/2006/main" name="MASTER_-_Firm_PowerPoint_Presentation_Template_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MASTER_-_Firm_PowerPoint_Presentation_Template_2014</Template>
  <TotalTime>0</TotalTime>
  <Words>1513</Words>
  <Application>Microsoft Office PowerPoint</Application>
  <PresentationFormat>On-screen Show (4:3)</PresentationFormat>
  <Paragraphs>154</Paragraphs>
  <Slides>30</Slides>
  <Notes>5</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MASTER_-_Firm_PowerPoint_Presentation_Template_2014</vt:lpstr>
      <vt:lpstr>The Basics and Trends of Telemedicine</vt:lpstr>
      <vt:lpstr>What is Telemedicine?</vt:lpstr>
      <vt:lpstr>Telemedicine vs. Telehealth</vt:lpstr>
      <vt:lpstr>History of Telemedicine</vt:lpstr>
      <vt:lpstr>Licensure and Regulation</vt:lpstr>
      <vt:lpstr>Licensure and Regulation R.C. 4731.296(A) </vt:lpstr>
      <vt:lpstr>Licensure and Regulation – R.C. 4731.296</vt:lpstr>
      <vt:lpstr>Licensure and Regulation – R.C. 4731.296</vt:lpstr>
      <vt:lpstr>Exception for “infrequent” consultations – R.C. 4731.36(A)(3)</vt:lpstr>
      <vt:lpstr>Licensure and Regulation – Standards of care</vt:lpstr>
      <vt:lpstr>Licensure and Regulation – Standards of care</vt:lpstr>
      <vt:lpstr>Licensure and Regulation – Standards of care</vt:lpstr>
      <vt:lpstr>Licensure and Regulation – Prescribing</vt:lpstr>
      <vt:lpstr>Licensure and Regulation – Prescribing continued</vt:lpstr>
      <vt:lpstr>Coverage and Payment – Private Insurers</vt:lpstr>
      <vt:lpstr>Coverage and Payment – Medicare</vt:lpstr>
      <vt:lpstr>Coverage and Payment – Medicare</vt:lpstr>
      <vt:lpstr>Coverage and Payment – Medicaid</vt:lpstr>
      <vt:lpstr>Credentialing</vt:lpstr>
      <vt:lpstr>Credentialing – 42 CFR 482.22(a)(3)</vt:lpstr>
      <vt:lpstr>Credentialing</vt:lpstr>
      <vt:lpstr>Medical Malpractice and Professional Liability Insurance</vt:lpstr>
      <vt:lpstr>Privacy and Records</vt:lpstr>
      <vt:lpstr>Evolving Trends – embracing telemedicine vs. disrupting status quo</vt:lpstr>
      <vt:lpstr>Evolving Trends – Ohio </vt:lpstr>
      <vt:lpstr>Evolving Trends – Ohio </vt:lpstr>
      <vt:lpstr>Evolving Trends – Ohio</vt:lpstr>
      <vt:lpstr>Evolving Trends – Ohio</vt:lpstr>
      <vt:lpstr>Helpful Resources / Websites</vt:lpstr>
      <vt:lpstr>Questions?</vt:lpstr>
    </vt:vector>
  </TitlesOfParts>
  <Company>Dinsmore &amp; Shohl, LLP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Basics and Trends of Telemedicine</dc:title>
  <dc:creator>Lauber, Laura</dc:creator>
  <cp:lastModifiedBy>Daniel Zinsmaster</cp:lastModifiedBy>
  <cp:revision>30</cp:revision>
  <dcterms:created xsi:type="dcterms:W3CDTF">2015-09-14T13:23:19Z</dcterms:created>
  <dcterms:modified xsi:type="dcterms:W3CDTF">2015-10-12T15:00:10Z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1444674595</vt:i4>
  </property>
  <property fmtid="{D5CDD505-2E9C-101B-9397-08002B2CF9AE}" pid="3" name="_NewReviewCycle">
    <vt:lpwstr/>
  </property>
  <property fmtid="{D5CDD505-2E9C-101B-9397-08002B2CF9AE}" pid="4" name="_EmailSubject">
    <vt:lpwstr>Dinsmore bio</vt:lpwstr>
  </property>
  <property fmtid="{D5CDD505-2E9C-101B-9397-08002B2CF9AE}" pid="5" name="_AuthorEmail">
    <vt:lpwstr>Daniel.Zinsmaster@DINSMORE.COM</vt:lpwstr>
  </property>
  <property fmtid="{D5CDD505-2E9C-101B-9397-08002B2CF9AE}" pid="6" name="_AuthorEmailDisplayName">
    <vt:lpwstr>Zinsmaster, Daniel</vt:lpwstr>
  </property>
  <property fmtid="{D5CDD505-2E9C-101B-9397-08002B2CF9AE}" pid="7" name="_PreviousAdHocReviewCycleID">
    <vt:i4>234125284</vt:i4>
  </property>
</Properties>
</file>