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0"/>
  </p:notesMasterIdLst>
  <p:sldIdLst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57" r:id="rId13"/>
    <p:sldId id="258" r:id="rId14"/>
    <p:sldId id="259" r:id="rId15"/>
    <p:sldId id="260" r:id="rId16"/>
    <p:sldId id="261" r:id="rId17"/>
    <p:sldId id="262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H-1B Cap </c:v>
                </c:pt>
              </c:strCache>
            </c:strRef>
          </c:tx>
          <c:dLbls>
            <c:dLbl>
              <c:idx val="0"/>
              <c:layout>
                <c:manualLayout>
                  <c:x val="-0.23770272271413545"/>
                  <c:y val="0.147968789091401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24-4885-86D0-EEB71CC219B7}"/>
                </c:ext>
              </c:extLst>
            </c:dLbl>
            <c:dLbl>
              <c:idx val="1"/>
              <c:layout>
                <c:manualLayout>
                  <c:x val="-0.15745312356383467"/>
                  <c:y val="-0.173853988634606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24-4885-86D0-EEB71CC219B7}"/>
                </c:ext>
              </c:extLst>
            </c:dLbl>
            <c:dLbl>
              <c:idx val="2"/>
              <c:layout>
                <c:manualLayout>
                  <c:x val="0.19925421530479898"/>
                  <c:y val="-0.107906619328217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24-4885-86D0-EEB71CC219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 Rounded MT Bold" panose="020F07040305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Regular Cap</c:v>
                </c:pt>
                <c:pt idx="1">
                  <c:v>U.S. Master's Cap</c:v>
                </c:pt>
                <c:pt idx="2">
                  <c:v>Rejected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65000</c:v>
                </c:pt>
                <c:pt idx="1">
                  <c:v>20000</c:v>
                </c:pt>
                <c:pt idx="2">
                  <c:v>116011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24-4885-86D0-EEB71CC219B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37DD3-1E0E-409D-9A96-9DC043D61212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B622F2-CE1F-4A1C-A0C3-ABA7281B9DB0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Arial Rounded MT Bold" panose="020F0704030504030204" pitchFamily="34" charset="0"/>
              <a:cs typeface="Helvetica" panose="020B0604020202020204" pitchFamily="34" charset="0"/>
            </a:rPr>
            <a:t>Fire</a:t>
          </a:r>
          <a:endParaRPr lang="en-US" sz="1800" b="1" dirty="0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gm:t>
    </dgm:pt>
    <dgm:pt modelId="{D1FC12E8-BEC6-413A-8519-CE52AE40739B}" type="parTrans" cxnId="{77251F3E-74D6-4E02-BB2E-B7D2F4FC437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gm:t>
    </dgm:pt>
    <dgm:pt modelId="{17ACA426-B974-470A-929C-1F132E3380B3}" type="sibTrans" cxnId="{77251F3E-74D6-4E02-BB2E-B7D2F4FC437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gm:t>
    </dgm:pt>
    <dgm:pt modelId="{702FBC82-0D54-48D9-85B6-4E15E0E78890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Arial Rounded MT Bold" panose="020F0704030504030204" pitchFamily="34" charset="0"/>
              <a:cs typeface="Helvetica" panose="020B0604020202020204" pitchFamily="34" charset="0"/>
            </a:rPr>
            <a:t>Supervise</a:t>
          </a:r>
          <a:endParaRPr lang="en-US" sz="1800" b="1" dirty="0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gm:t>
    </dgm:pt>
    <dgm:pt modelId="{4E517A36-7F35-4A65-BAFB-35D74318701F}" type="parTrans" cxnId="{8BE0647A-FA93-45A7-8BB1-719782D32C33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gm:t>
    </dgm:pt>
    <dgm:pt modelId="{722DB33F-0D0C-4341-BBE4-C7FF5731AD72}" type="sibTrans" cxnId="{8BE0647A-FA93-45A7-8BB1-719782D32C33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gm:t>
    </dgm:pt>
    <dgm:pt modelId="{9789BCFF-0772-4B42-939E-0C9DFAE95F52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Arial Rounded MT Bold" panose="020F0704030504030204" pitchFamily="34" charset="0"/>
              <a:cs typeface="Helvetica" panose="020B0604020202020204" pitchFamily="34" charset="0"/>
            </a:rPr>
            <a:t>Pay</a:t>
          </a:r>
          <a:endParaRPr lang="en-US" sz="1800" b="1" dirty="0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gm:t>
    </dgm:pt>
    <dgm:pt modelId="{444EEBEA-7A8B-45A9-BD2E-55C9002EECA9}" type="parTrans" cxnId="{350CA71A-D6F3-4314-B2CF-C80FE86CCDFB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gm:t>
    </dgm:pt>
    <dgm:pt modelId="{5D9CE96E-E47A-4559-9921-24236863DE73}" type="sibTrans" cxnId="{350CA71A-D6F3-4314-B2CF-C80FE86CCDFB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gm:t>
    </dgm:pt>
    <dgm:pt modelId="{04D5BA5F-2BA3-430A-B5CF-DA5AD3C04379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Arial Rounded MT Bold" panose="020F0704030504030204" pitchFamily="34" charset="0"/>
              <a:cs typeface="Helvetica" panose="020B0604020202020204" pitchFamily="34" charset="0"/>
            </a:rPr>
            <a:t>Other control</a:t>
          </a:r>
          <a:endParaRPr lang="en-US" sz="1800" b="1" dirty="0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gm:t>
    </dgm:pt>
    <dgm:pt modelId="{0C1A19FD-FF33-4E08-B9B2-80725EE9901E}" type="parTrans" cxnId="{3EDAABD3-EFDC-4611-8A8C-6B00516A481E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gm:t>
    </dgm:pt>
    <dgm:pt modelId="{D34CEFA5-2DF8-4D64-91A6-4A2DC7B38843}" type="sibTrans" cxnId="{3EDAABD3-EFDC-4611-8A8C-6B00516A481E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gm:t>
    </dgm:pt>
    <dgm:pt modelId="{1CBC4162-67A7-44ED-9C3A-85587175FF3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Arial Rounded MT Bold" panose="020F0704030504030204" pitchFamily="34" charset="0"/>
              <a:cs typeface="Helvetica" panose="020B0604020202020204" pitchFamily="34" charset="0"/>
            </a:rPr>
            <a:t>Hire</a:t>
          </a:r>
          <a:endParaRPr lang="en-US" sz="1800" b="1" dirty="0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gm:t>
    </dgm:pt>
    <dgm:pt modelId="{23371D5F-7C8A-4FD0-B99E-10F103D7414E}" type="parTrans" cxnId="{01E552A9-AFDD-4D27-A04A-4BE45C343C71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gm:t>
    </dgm:pt>
    <dgm:pt modelId="{1F05C4B1-50F8-4B7E-94BE-2B54552692DA}" type="sibTrans" cxnId="{01E552A9-AFDD-4D27-A04A-4BE45C343C71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gm:t>
    </dgm:pt>
    <dgm:pt modelId="{EF0CEDA0-173F-4027-9A0B-18CF4ACF5C3E}" type="pres">
      <dgm:prSet presAssocID="{C7A37DD3-1E0E-409D-9A96-9DC043D612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35C58D-F0C8-4D4F-9932-7F1E92AF7CC4}" type="pres">
      <dgm:prSet presAssocID="{DDB622F2-CE1F-4A1C-A0C3-ABA7281B9D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F104E-5709-424D-86B7-356AA0BCA92D}" type="pres">
      <dgm:prSet presAssocID="{DDB622F2-CE1F-4A1C-A0C3-ABA7281B9DB0}" presName="spNode" presStyleCnt="0"/>
      <dgm:spPr/>
      <dgm:t>
        <a:bodyPr/>
        <a:lstStyle/>
        <a:p>
          <a:endParaRPr lang="en-US"/>
        </a:p>
      </dgm:t>
    </dgm:pt>
    <dgm:pt modelId="{1EBD2E22-7618-495E-A6CE-D2842F15DE6D}" type="pres">
      <dgm:prSet presAssocID="{17ACA426-B974-470A-929C-1F132E3380B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85240E3-310D-4E2F-9794-F12B1514F7D4}" type="pres">
      <dgm:prSet presAssocID="{702FBC82-0D54-48D9-85B6-4E15E0E788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205BB-8DE1-49BB-9838-000A841F5DED}" type="pres">
      <dgm:prSet presAssocID="{702FBC82-0D54-48D9-85B6-4E15E0E78890}" presName="spNode" presStyleCnt="0"/>
      <dgm:spPr/>
      <dgm:t>
        <a:bodyPr/>
        <a:lstStyle/>
        <a:p>
          <a:endParaRPr lang="en-US"/>
        </a:p>
      </dgm:t>
    </dgm:pt>
    <dgm:pt modelId="{39349B15-A509-4E09-B81D-EAC0F3B80059}" type="pres">
      <dgm:prSet presAssocID="{722DB33F-0D0C-4341-BBE4-C7FF5731AD7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60BE0BAC-C8A8-4215-893A-F53A776E4712}" type="pres">
      <dgm:prSet presAssocID="{9789BCFF-0772-4B42-939E-0C9DFAE95F5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00001-F416-456B-BDD7-8C0B6342740C}" type="pres">
      <dgm:prSet presAssocID="{9789BCFF-0772-4B42-939E-0C9DFAE95F52}" presName="spNode" presStyleCnt="0"/>
      <dgm:spPr/>
      <dgm:t>
        <a:bodyPr/>
        <a:lstStyle/>
        <a:p>
          <a:endParaRPr lang="en-US"/>
        </a:p>
      </dgm:t>
    </dgm:pt>
    <dgm:pt modelId="{01E31B3F-8BDC-424A-BC82-38567254135B}" type="pres">
      <dgm:prSet presAssocID="{5D9CE96E-E47A-4559-9921-24236863DE7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6B592C3-EED9-499C-9C43-886AD34C85EB}" type="pres">
      <dgm:prSet presAssocID="{04D5BA5F-2BA3-430A-B5CF-DA5AD3C0437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11E57-AC9E-4FD2-8163-CE654461D3A0}" type="pres">
      <dgm:prSet presAssocID="{04D5BA5F-2BA3-430A-B5CF-DA5AD3C04379}" presName="spNode" presStyleCnt="0"/>
      <dgm:spPr/>
      <dgm:t>
        <a:bodyPr/>
        <a:lstStyle/>
        <a:p>
          <a:endParaRPr lang="en-US"/>
        </a:p>
      </dgm:t>
    </dgm:pt>
    <dgm:pt modelId="{A514BC13-D52E-4130-A8FC-CB8201CA8375}" type="pres">
      <dgm:prSet presAssocID="{D34CEFA5-2DF8-4D64-91A6-4A2DC7B3884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13525FB-E196-4BA9-B9AF-109D24EB33FB}" type="pres">
      <dgm:prSet presAssocID="{1CBC4162-67A7-44ED-9C3A-85587175FF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FA79F-0A63-4800-9FD0-C7BBDECE5399}" type="pres">
      <dgm:prSet presAssocID="{1CBC4162-67A7-44ED-9C3A-85587175FF31}" presName="spNode" presStyleCnt="0"/>
      <dgm:spPr/>
      <dgm:t>
        <a:bodyPr/>
        <a:lstStyle/>
        <a:p>
          <a:endParaRPr lang="en-US"/>
        </a:p>
      </dgm:t>
    </dgm:pt>
    <dgm:pt modelId="{8D8B00C2-35B6-4767-B7B8-B5C5322C3FDD}" type="pres">
      <dgm:prSet presAssocID="{1F05C4B1-50F8-4B7E-94BE-2B54552692DA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6CDD55B-C98E-4ABA-B2BF-653BDA6E6F74}" type="presOf" srcId="{DDB622F2-CE1F-4A1C-A0C3-ABA7281B9DB0}" destId="{3535C58D-F0C8-4D4F-9932-7F1E92AF7CC4}" srcOrd="0" destOrd="0" presId="urn:microsoft.com/office/officeart/2005/8/layout/cycle6"/>
    <dgm:cxn modelId="{E4888B32-8195-467E-95B9-34593F181177}" type="presOf" srcId="{17ACA426-B974-470A-929C-1F132E3380B3}" destId="{1EBD2E22-7618-495E-A6CE-D2842F15DE6D}" srcOrd="0" destOrd="0" presId="urn:microsoft.com/office/officeart/2005/8/layout/cycle6"/>
    <dgm:cxn modelId="{9E04EB76-1E66-4FC0-81BF-52E1F25E6976}" type="presOf" srcId="{1F05C4B1-50F8-4B7E-94BE-2B54552692DA}" destId="{8D8B00C2-35B6-4767-B7B8-B5C5322C3FDD}" srcOrd="0" destOrd="0" presId="urn:microsoft.com/office/officeart/2005/8/layout/cycle6"/>
    <dgm:cxn modelId="{24441077-4413-4A4C-9102-3CE10D888AF1}" type="presOf" srcId="{D34CEFA5-2DF8-4D64-91A6-4A2DC7B38843}" destId="{A514BC13-D52E-4130-A8FC-CB8201CA8375}" srcOrd="0" destOrd="0" presId="urn:microsoft.com/office/officeart/2005/8/layout/cycle6"/>
    <dgm:cxn modelId="{3EDAABD3-EFDC-4611-8A8C-6B00516A481E}" srcId="{C7A37DD3-1E0E-409D-9A96-9DC043D61212}" destId="{04D5BA5F-2BA3-430A-B5CF-DA5AD3C04379}" srcOrd="3" destOrd="0" parTransId="{0C1A19FD-FF33-4E08-B9B2-80725EE9901E}" sibTransId="{D34CEFA5-2DF8-4D64-91A6-4A2DC7B38843}"/>
    <dgm:cxn modelId="{48C3A37E-A510-44D5-A531-4AD89ADC7C45}" type="presOf" srcId="{1CBC4162-67A7-44ED-9C3A-85587175FF31}" destId="{C13525FB-E196-4BA9-B9AF-109D24EB33FB}" srcOrd="0" destOrd="0" presId="urn:microsoft.com/office/officeart/2005/8/layout/cycle6"/>
    <dgm:cxn modelId="{350CA71A-D6F3-4314-B2CF-C80FE86CCDFB}" srcId="{C7A37DD3-1E0E-409D-9A96-9DC043D61212}" destId="{9789BCFF-0772-4B42-939E-0C9DFAE95F52}" srcOrd="2" destOrd="0" parTransId="{444EEBEA-7A8B-45A9-BD2E-55C9002EECA9}" sibTransId="{5D9CE96E-E47A-4559-9921-24236863DE73}"/>
    <dgm:cxn modelId="{A990E66B-8A15-4C89-B3FD-1BB7D823FFD2}" type="presOf" srcId="{9789BCFF-0772-4B42-939E-0C9DFAE95F52}" destId="{60BE0BAC-C8A8-4215-893A-F53A776E4712}" srcOrd="0" destOrd="0" presId="urn:microsoft.com/office/officeart/2005/8/layout/cycle6"/>
    <dgm:cxn modelId="{01E552A9-AFDD-4D27-A04A-4BE45C343C71}" srcId="{C7A37DD3-1E0E-409D-9A96-9DC043D61212}" destId="{1CBC4162-67A7-44ED-9C3A-85587175FF31}" srcOrd="4" destOrd="0" parTransId="{23371D5F-7C8A-4FD0-B99E-10F103D7414E}" sibTransId="{1F05C4B1-50F8-4B7E-94BE-2B54552692DA}"/>
    <dgm:cxn modelId="{79CE7214-B002-4334-A0C7-F8D1DF370B6F}" type="presOf" srcId="{722DB33F-0D0C-4341-BBE4-C7FF5731AD72}" destId="{39349B15-A509-4E09-B81D-EAC0F3B80059}" srcOrd="0" destOrd="0" presId="urn:microsoft.com/office/officeart/2005/8/layout/cycle6"/>
    <dgm:cxn modelId="{36000EFA-E92E-47E9-ACBB-67A2573A5595}" type="presOf" srcId="{702FBC82-0D54-48D9-85B6-4E15E0E78890}" destId="{F85240E3-310D-4E2F-9794-F12B1514F7D4}" srcOrd="0" destOrd="0" presId="urn:microsoft.com/office/officeart/2005/8/layout/cycle6"/>
    <dgm:cxn modelId="{067116DF-5362-44F4-A5AF-157082B7C7B4}" type="presOf" srcId="{04D5BA5F-2BA3-430A-B5CF-DA5AD3C04379}" destId="{16B592C3-EED9-499C-9C43-886AD34C85EB}" srcOrd="0" destOrd="0" presId="urn:microsoft.com/office/officeart/2005/8/layout/cycle6"/>
    <dgm:cxn modelId="{77251F3E-74D6-4E02-BB2E-B7D2F4FC437F}" srcId="{C7A37DD3-1E0E-409D-9A96-9DC043D61212}" destId="{DDB622F2-CE1F-4A1C-A0C3-ABA7281B9DB0}" srcOrd="0" destOrd="0" parTransId="{D1FC12E8-BEC6-413A-8519-CE52AE40739B}" sibTransId="{17ACA426-B974-470A-929C-1F132E3380B3}"/>
    <dgm:cxn modelId="{E2C9F97F-A71C-4FB3-AFE9-CCA0297D2CD5}" type="presOf" srcId="{5D9CE96E-E47A-4559-9921-24236863DE73}" destId="{01E31B3F-8BDC-424A-BC82-38567254135B}" srcOrd="0" destOrd="0" presId="urn:microsoft.com/office/officeart/2005/8/layout/cycle6"/>
    <dgm:cxn modelId="{8BE0647A-FA93-45A7-8BB1-719782D32C33}" srcId="{C7A37DD3-1E0E-409D-9A96-9DC043D61212}" destId="{702FBC82-0D54-48D9-85B6-4E15E0E78890}" srcOrd="1" destOrd="0" parTransId="{4E517A36-7F35-4A65-BAFB-35D74318701F}" sibTransId="{722DB33F-0D0C-4341-BBE4-C7FF5731AD72}"/>
    <dgm:cxn modelId="{1FE26DB9-536C-469E-ACB7-C55C7DEC3F6F}" type="presOf" srcId="{C7A37DD3-1E0E-409D-9A96-9DC043D61212}" destId="{EF0CEDA0-173F-4027-9A0B-18CF4ACF5C3E}" srcOrd="0" destOrd="0" presId="urn:microsoft.com/office/officeart/2005/8/layout/cycle6"/>
    <dgm:cxn modelId="{F1477A56-5217-4C98-B5A1-F47385F354FF}" type="presParOf" srcId="{EF0CEDA0-173F-4027-9A0B-18CF4ACF5C3E}" destId="{3535C58D-F0C8-4D4F-9932-7F1E92AF7CC4}" srcOrd="0" destOrd="0" presId="urn:microsoft.com/office/officeart/2005/8/layout/cycle6"/>
    <dgm:cxn modelId="{0E797F04-DF58-4245-9025-297F41D4BBA2}" type="presParOf" srcId="{EF0CEDA0-173F-4027-9A0B-18CF4ACF5C3E}" destId="{28CF104E-5709-424D-86B7-356AA0BCA92D}" srcOrd="1" destOrd="0" presId="urn:microsoft.com/office/officeart/2005/8/layout/cycle6"/>
    <dgm:cxn modelId="{61D2859A-1A5E-43CA-AE70-64A465BF8944}" type="presParOf" srcId="{EF0CEDA0-173F-4027-9A0B-18CF4ACF5C3E}" destId="{1EBD2E22-7618-495E-A6CE-D2842F15DE6D}" srcOrd="2" destOrd="0" presId="urn:microsoft.com/office/officeart/2005/8/layout/cycle6"/>
    <dgm:cxn modelId="{B946384F-8478-4D59-A44D-373DA4E5FFF2}" type="presParOf" srcId="{EF0CEDA0-173F-4027-9A0B-18CF4ACF5C3E}" destId="{F85240E3-310D-4E2F-9794-F12B1514F7D4}" srcOrd="3" destOrd="0" presId="urn:microsoft.com/office/officeart/2005/8/layout/cycle6"/>
    <dgm:cxn modelId="{31760CEA-8B12-466A-B336-66F7ACFD39A2}" type="presParOf" srcId="{EF0CEDA0-173F-4027-9A0B-18CF4ACF5C3E}" destId="{865205BB-8DE1-49BB-9838-000A841F5DED}" srcOrd="4" destOrd="0" presId="urn:microsoft.com/office/officeart/2005/8/layout/cycle6"/>
    <dgm:cxn modelId="{4C164134-46BD-4431-B7E3-F9029395979D}" type="presParOf" srcId="{EF0CEDA0-173F-4027-9A0B-18CF4ACF5C3E}" destId="{39349B15-A509-4E09-B81D-EAC0F3B80059}" srcOrd="5" destOrd="0" presId="urn:microsoft.com/office/officeart/2005/8/layout/cycle6"/>
    <dgm:cxn modelId="{2E0BD0E4-6016-4B96-8ABF-2F269BA9A823}" type="presParOf" srcId="{EF0CEDA0-173F-4027-9A0B-18CF4ACF5C3E}" destId="{60BE0BAC-C8A8-4215-893A-F53A776E4712}" srcOrd="6" destOrd="0" presId="urn:microsoft.com/office/officeart/2005/8/layout/cycle6"/>
    <dgm:cxn modelId="{0EE168DF-BA8D-407A-AD95-A238ADACC8BA}" type="presParOf" srcId="{EF0CEDA0-173F-4027-9A0B-18CF4ACF5C3E}" destId="{2AC00001-F416-456B-BDD7-8C0B6342740C}" srcOrd="7" destOrd="0" presId="urn:microsoft.com/office/officeart/2005/8/layout/cycle6"/>
    <dgm:cxn modelId="{57EE06EF-6042-4329-9B75-B6EDD0D00355}" type="presParOf" srcId="{EF0CEDA0-173F-4027-9A0B-18CF4ACF5C3E}" destId="{01E31B3F-8BDC-424A-BC82-38567254135B}" srcOrd="8" destOrd="0" presId="urn:microsoft.com/office/officeart/2005/8/layout/cycle6"/>
    <dgm:cxn modelId="{CB161808-4853-49B9-ABF7-6104C9963653}" type="presParOf" srcId="{EF0CEDA0-173F-4027-9A0B-18CF4ACF5C3E}" destId="{16B592C3-EED9-499C-9C43-886AD34C85EB}" srcOrd="9" destOrd="0" presId="urn:microsoft.com/office/officeart/2005/8/layout/cycle6"/>
    <dgm:cxn modelId="{02A14A87-5C4B-4367-AC70-FC21F99D1804}" type="presParOf" srcId="{EF0CEDA0-173F-4027-9A0B-18CF4ACF5C3E}" destId="{C4D11E57-AC9E-4FD2-8163-CE654461D3A0}" srcOrd="10" destOrd="0" presId="urn:microsoft.com/office/officeart/2005/8/layout/cycle6"/>
    <dgm:cxn modelId="{5AE1D526-BAC8-4558-9239-1F03814D2A55}" type="presParOf" srcId="{EF0CEDA0-173F-4027-9A0B-18CF4ACF5C3E}" destId="{A514BC13-D52E-4130-A8FC-CB8201CA8375}" srcOrd="11" destOrd="0" presId="urn:microsoft.com/office/officeart/2005/8/layout/cycle6"/>
    <dgm:cxn modelId="{CC1D32B4-2D00-404C-994F-5A439D1D3239}" type="presParOf" srcId="{EF0CEDA0-173F-4027-9A0B-18CF4ACF5C3E}" destId="{C13525FB-E196-4BA9-B9AF-109D24EB33FB}" srcOrd="12" destOrd="0" presId="urn:microsoft.com/office/officeart/2005/8/layout/cycle6"/>
    <dgm:cxn modelId="{BB4F2E6F-2590-4BE9-9AF2-262346DB996F}" type="presParOf" srcId="{EF0CEDA0-173F-4027-9A0B-18CF4ACF5C3E}" destId="{8D7FA79F-0A63-4800-9FD0-C7BBDECE5399}" srcOrd="13" destOrd="0" presId="urn:microsoft.com/office/officeart/2005/8/layout/cycle6"/>
    <dgm:cxn modelId="{3ABDD4CC-B240-4DAC-8786-31496AC858F3}" type="presParOf" srcId="{EF0CEDA0-173F-4027-9A0B-18CF4ACF5C3E}" destId="{8D8B00C2-35B6-4767-B7B8-B5C5322C3FD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5C58D-F0C8-4D4F-9932-7F1E92AF7CC4}">
      <dsp:nvSpPr>
        <dsp:cNvPr id="0" name=""/>
        <dsp:cNvSpPr/>
      </dsp:nvSpPr>
      <dsp:spPr>
        <a:xfrm>
          <a:off x="3641605" y="980"/>
          <a:ext cx="1353741" cy="8799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 Rounded MT Bold" panose="020F0704030504030204" pitchFamily="34" charset="0"/>
              <a:cs typeface="Helvetica" panose="020B0604020202020204" pitchFamily="34" charset="0"/>
            </a:rPr>
            <a:t>Fire</a:t>
          </a:r>
          <a:endParaRPr lang="en-US" sz="1800" b="1" kern="1200" dirty="0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sp:txBody>
      <dsp:txXfrm>
        <a:off x="3684560" y="43935"/>
        <a:ext cx="1267831" cy="794021"/>
      </dsp:txXfrm>
    </dsp:sp>
    <dsp:sp modelId="{1EBD2E22-7618-495E-A6CE-D2842F15DE6D}">
      <dsp:nvSpPr>
        <dsp:cNvPr id="0" name=""/>
        <dsp:cNvSpPr/>
      </dsp:nvSpPr>
      <dsp:spPr>
        <a:xfrm>
          <a:off x="2557549" y="440946"/>
          <a:ext cx="3521853" cy="3521853"/>
        </a:xfrm>
        <a:custGeom>
          <a:avLst/>
          <a:gdLst/>
          <a:ahLst/>
          <a:cxnLst/>
          <a:rect l="0" t="0" r="0" b="0"/>
          <a:pathLst>
            <a:path>
              <a:moveTo>
                <a:pt x="2447133" y="139204"/>
              </a:moveTo>
              <a:arcTo wR="1760926" hR="1760926" stAng="17576094" swAng="196549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240E3-310D-4E2F-9794-F12B1514F7D4}">
      <dsp:nvSpPr>
        <dsp:cNvPr id="0" name=""/>
        <dsp:cNvSpPr/>
      </dsp:nvSpPr>
      <dsp:spPr>
        <a:xfrm>
          <a:off x="5316346" y="1217751"/>
          <a:ext cx="1353741" cy="879931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 Rounded MT Bold" panose="020F0704030504030204" pitchFamily="34" charset="0"/>
              <a:cs typeface="Helvetica" panose="020B0604020202020204" pitchFamily="34" charset="0"/>
            </a:rPr>
            <a:t>Supervise</a:t>
          </a:r>
          <a:endParaRPr lang="en-US" sz="1800" b="1" kern="1200" dirty="0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sp:txBody>
      <dsp:txXfrm>
        <a:off x="5359301" y="1260706"/>
        <a:ext cx="1267831" cy="794021"/>
      </dsp:txXfrm>
    </dsp:sp>
    <dsp:sp modelId="{39349B15-A509-4E09-B81D-EAC0F3B80059}">
      <dsp:nvSpPr>
        <dsp:cNvPr id="0" name=""/>
        <dsp:cNvSpPr/>
      </dsp:nvSpPr>
      <dsp:spPr>
        <a:xfrm>
          <a:off x="2557549" y="440946"/>
          <a:ext cx="3521853" cy="3521853"/>
        </a:xfrm>
        <a:custGeom>
          <a:avLst/>
          <a:gdLst/>
          <a:ahLst/>
          <a:cxnLst/>
          <a:rect l="0" t="0" r="0" b="0"/>
          <a:pathLst>
            <a:path>
              <a:moveTo>
                <a:pt x="3519400" y="1668007"/>
              </a:moveTo>
              <a:arcTo wR="1760926" hR="1760926" stAng="21418515" swAng="2199343"/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E0BAC-C8A8-4215-893A-F53A776E4712}">
      <dsp:nvSpPr>
        <dsp:cNvPr id="0" name=""/>
        <dsp:cNvSpPr/>
      </dsp:nvSpPr>
      <dsp:spPr>
        <a:xfrm>
          <a:off x="4676652" y="3186527"/>
          <a:ext cx="1353741" cy="879931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 Rounded MT Bold" panose="020F0704030504030204" pitchFamily="34" charset="0"/>
              <a:cs typeface="Helvetica" panose="020B0604020202020204" pitchFamily="34" charset="0"/>
            </a:rPr>
            <a:t>Pay</a:t>
          </a:r>
          <a:endParaRPr lang="en-US" sz="1800" b="1" kern="1200" dirty="0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sp:txBody>
      <dsp:txXfrm>
        <a:off x="4719607" y="3229482"/>
        <a:ext cx="1267831" cy="794021"/>
      </dsp:txXfrm>
    </dsp:sp>
    <dsp:sp modelId="{01E31B3F-8BDC-424A-BC82-38567254135B}">
      <dsp:nvSpPr>
        <dsp:cNvPr id="0" name=""/>
        <dsp:cNvSpPr/>
      </dsp:nvSpPr>
      <dsp:spPr>
        <a:xfrm>
          <a:off x="2557549" y="440946"/>
          <a:ext cx="3521853" cy="3521853"/>
        </a:xfrm>
        <a:custGeom>
          <a:avLst/>
          <a:gdLst/>
          <a:ahLst/>
          <a:cxnLst/>
          <a:rect l="0" t="0" r="0" b="0"/>
          <a:pathLst>
            <a:path>
              <a:moveTo>
                <a:pt x="2112086" y="3486484"/>
              </a:moveTo>
              <a:arcTo wR="1760926" hR="1760926" stAng="4709826" swAng="1380347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92C3-EED9-499C-9C43-886AD34C85EB}">
      <dsp:nvSpPr>
        <dsp:cNvPr id="0" name=""/>
        <dsp:cNvSpPr/>
      </dsp:nvSpPr>
      <dsp:spPr>
        <a:xfrm>
          <a:off x="2606558" y="3186527"/>
          <a:ext cx="1353741" cy="879931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 Rounded MT Bold" panose="020F0704030504030204" pitchFamily="34" charset="0"/>
              <a:cs typeface="Helvetica" panose="020B0604020202020204" pitchFamily="34" charset="0"/>
            </a:rPr>
            <a:t>Other control</a:t>
          </a:r>
          <a:endParaRPr lang="en-US" sz="1800" b="1" kern="1200" dirty="0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sp:txBody>
      <dsp:txXfrm>
        <a:off x="2649513" y="3229482"/>
        <a:ext cx="1267831" cy="794021"/>
      </dsp:txXfrm>
    </dsp:sp>
    <dsp:sp modelId="{A514BC13-D52E-4130-A8FC-CB8201CA8375}">
      <dsp:nvSpPr>
        <dsp:cNvPr id="0" name=""/>
        <dsp:cNvSpPr/>
      </dsp:nvSpPr>
      <dsp:spPr>
        <a:xfrm>
          <a:off x="2557549" y="440946"/>
          <a:ext cx="3521853" cy="3521853"/>
        </a:xfrm>
        <a:custGeom>
          <a:avLst/>
          <a:gdLst/>
          <a:ahLst/>
          <a:cxnLst/>
          <a:rect l="0" t="0" r="0" b="0"/>
          <a:pathLst>
            <a:path>
              <a:moveTo>
                <a:pt x="294740" y="2736201"/>
              </a:moveTo>
              <a:arcTo wR="1760926" hR="1760926" stAng="8782142" swAng="2199343"/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525FB-E196-4BA9-B9AF-109D24EB33FB}">
      <dsp:nvSpPr>
        <dsp:cNvPr id="0" name=""/>
        <dsp:cNvSpPr/>
      </dsp:nvSpPr>
      <dsp:spPr>
        <a:xfrm>
          <a:off x="1966864" y="1217751"/>
          <a:ext cx="1353741" cy="87993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 Rounded MT Bold" panose="020F0704030504030204" pitchFamily="34" charset="0"/>
              <a:cs typeface="Helvetica" panose="020B0604020202020204" pitchFamily="34" charset="0"/>
            </a:rPr>
            <a:t>Hire</a:t>
          </a:r>
          <a:endParaRPr lang="en-US" sz="1800" b="1" kern="1200" dirty="0">
            <a:solidFill>
              <a:schemeClr val="tx1"/>
            </a:solidFill>
            <a:latin typeface="Arial Rounded MT Bold" panose="020F0704030504030204" pitchFamily="34" charset="0"/>
            <a:cs typeface="Helvetica" panose="020B0604020202020204" pitchFamily="34" charset="0"/>
          </a:endParaRPr>
        </a:p>
      </dsp:txBody>
      <dsp:txXfrm>
        <a:off x="2009819" y="1260706"/>
        <a:ext cx="1267831" cy="794021"/>
      </dsp:txXfrm>
    </dsp:sp>
    <dsp:sp modelId="{8D8B00C2-35B6-4767-B7B8-B5C5322C3FDD}">
      <dsp:nvSpPr>
        <dsp:cNvPr id="0" name=""/>
        <dsp:cNvSpPr/>
      </dsp:nvSpPr>
      <dsp:spPr>
        <a:xfrm>
          <a:off x="2557549" y="440946"/>
          <a:ext cx="3521853" cy="3521853"/>
        </a:xfrm>
        <a:custGeom>
          <a:avLst/>
          <a:gdLst/>
          <a:ahLst/>
          <a:cxnLst/>
          <a:rect l="0" t="0" r="0" b="0"/>
          <a:pathLst>
            <a:path>
              <a:moveTo>
                <a:pt x="306347" y="768424"/>
              </a:moveTo>
              <a:arcTo wR="1760926" hR="1760926" stAng="12858412" swAng="1965494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23AB3-11AB-4D86-A124-A79214F0EDA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A1431-C801-40CF-BA28-709405DF8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2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There is a cap on the number of new</a:t>
            </a:r>
            <a:r>
              <a:rPr lang="en-US" baseline="0" dirty="0" smtClean="0"/>
              <a:t> H-1Bs that can be issued each year (65,000).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Additionally,  there is an exemption for up to 20,000 H-1B visas that have U.S. master’s degrees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Institutions of higher education are exempt from the numerical limitations</a:t>
            </a:r>
            <a:r>
              <a:rPr lang="en-US" baseline="0" dirty="0" smtClean="0"/>
              <a:t> for H-1B visas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 file as many H-1Bs as needed at any time of year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201,011 petitions</a:t>
            </a:r>
            <a:r>
              <a:rPr lang="en-US" baseline="0" dirty="0" smtClean="0"/>
              <a:t> filed.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51BC-B5F5-4F67-99D5-E39B182BA6E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6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have an employee-employer relationship whereby the employer has the right to “hire, pay, fire, supervise, or otherwise control the work of any such employee.”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have right to control regardless of where the employee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physically working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to control the duration, tools, location, work hours, benefits, etc.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E564E-651E-427A-8C8B-4AC8432040F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3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pay required wages</a:t>
            </a:r>
            <a:r>
              <a:rPr lang="en-US" baseline="0" dirty="0" smtClean="0"/>
              <a:t> – higher of actual wage or PW in the occupation at the place of employment</a:t>
            </a:r>
          </a:p>
          <a:p>
            <a:r>
              <a:rPr lang="en-US" baseline="0" dirty="0" smtClean="0"/>
              <a:t>DOL has a database it uses – two subsets – one database is for institutions of higher education (under the </a:t>
            </a:r>
            <a:r>
              <a:rPr lang="en-US" baseline="0" dirty="0" err="1" smtClean="0"/>
              <a:t>regs</a:t>
            </a:r>
            <a:r>
              <a:rPr lang="en-US" baseline="0" dirty="0" smtClean="0"/>
              <a:t>, the wage only takes into account wages paid to </a:t>
            </a:r>
            <a:r>
              <a:rPr lang="en-US" baseline="0" dirty="0" err="1" smtClean="0"/>
              <a:t>emEs</a:t>
            </a:r>
            <a:r>
              <a:rPr lang="en-US" baseline="0" dirty="0" smtClean="0"/>
              <a:t> at other institutions of higher education in the MSA)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Required wages</a:t>
            </a:r>
            <a:r>
              <a:rPr lang="en-US" baseline="0" dirty="0" smtClean="0"/>
              <a:t> for </a:t>
            </a:r>
            <a:r>
              <a:rPr lang="en-US" dirty="0" smtClean="0"/>
              <a:t>Software</a:t>
            </a:r>
            <a:r>
              <a:rPr lang="en-US" baseline="0" dirty="0" smtClean="0"/>
              <a:t> Systems Developer (Level 1) in Dayton using ACWIA – Higher Education Database wages is $64,251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Required wages</a:t>
            </a:r>
            <a:r>
              <a:rPr lang="en-US" baseline="0" dirty="0" smtClean="0"/>
              <a:t> for </a:t>
            </a:r>
            <a:r>
              <a:rPr lang="en-US" dirty="0" smtClean="0"/>
              <a:t>Software</a:t>
            </a:r>
            <a:r>
              <a:rPr lang="en-US" baseline="0" dirty="0" smtClean="0"/>
              <a:t> Systems Developer (Level 1) in Dayton using All Industries database wages is $71,344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Required wages</a:t>
            </a:r>
            <a:r>
              <a:rPr lang="en-US" baseline="0" dirty="0" smtClean="0"/>
              <a:t> for </a:t>
            </a:r>
            <a:r>
              <a:rPr lang="en-US" dirty="0" smtClean="0"/>
              <a:t>Software</a:t>
            </a:r>
            <a:r>
              <a:rPr lang="en-US" baseline="0" dirty="0" smtClean="0"/>
              <a:t> Systems Developer (Level 1) in New York City using ACWIA wages is $70,803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Required wages</a:t>
            </a:r>
            <a:r>
              <a:rPr lang="en-US" baseline="0" dirty="0" smtClean="0"/>
              <a:t> for </a:t>
            </a:r>
            <a:r>
              <a:rPr lang="en-US" dirty="0" smtClean="0"/>
              <a:t>Software</a:t>
            </a:r>
            <a:r>
              <a:rPr lang="en-US" baseline="0" dirty="0" smtClean="0"/>
              <a:t> Systems Developer (Level 1) in New York City using All Industries database wages is $77,334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51BC-B5F5-4F67-99D5-E39B182BA6E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34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51BC-B5F5-4F67-99D5-E39B182BA6E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37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Cover – Photo option (Blue &amp; White options available)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No-bar photo option available as well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A20E72-7B56-4519-BA56-A5E1A0AA39A5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Content Slide – Style 1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1ECFD-8D06-45B7-864A-A3B22E4357B1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Content Slide – Style 1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E93A4A-44C8-49A9-94B3-F6DCEE7CE3C3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B0A-45EC-48B0-94DC-5A630C7067E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388A-0134-49BD-9C04-D5BE1081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5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B0A-45EC-48B0-94DC-5A630C7067E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388A-0134-49BD-9C04-D5BE1081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2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B0A-45EC-48B0-94DC-5A630C7067E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388A-0134-49BD-9C04-D5BE1081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8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t="10046" r="11974" b="23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9BDE">
                  <a:alpha val="70000"/>
                </a:srgbClr>
              </a:gs>
              <a:gs pos="100000">
                <a:srgbClr val="0067AC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B7BC0"/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2168128"/>
            <a:ext cx="2767013" cy="49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724400" y="2628900"/>
            <a:ext cx="41148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403725" y="1485900"/>
            <a:ext cx="65088" cy="2343150"/>
          </a:xfrm>
          <a:prstGeom prst="rect">
            <a:avLst/>
          </a:prstGeom>
          <a:solidFill>
            <a:srgbClr val="FF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 userDrawn="1"/>
        </p:nvCxnSpPr>
        <p:spPr>
          <a:xfrm>
            <a:off x="8382003" y="4914900"/>
            <a:ext cx="252413" cy="0"/>
          </a:xfrm>
          <a:prstGeom prst="straightConnector1">
            <a:avLst/>
          </a:prstGeom>
          <a:ln w="6350" cmpd="sng">
            <a:solidFill>
              <a:srgbClr val="FFD7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428750"/>
            <a:ext cx="4114800" cy="1085850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2628900"/>
            <a:ext cx="4114800" cy="120015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Date Placeholder 18"/>
          <p:cNvSpPr>
            <a:spLocks noGrp="1"/>
          </p:cNvSpPr>
          <p:nvPr>
            <p:ph type="dt" sz="half" idx="10"/>
          </p:nvPr>
        </p:nvSpPr>
        <p:spPr>
          <a:xfrm>
            <a:off x="7543800" y="4800600"/>
            <a:ext cx="1143000" cy="228600"/>
          </a:xfrm>
          <a:prstGeom prst="rect">
            <a:avLst/>
          </a:prstGeom>
        </p:spPr>
        <p:txBody>
          <a:bodyPr tIns="82296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0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657350"/>
            <a:ext cx="8229600" cy="0"/>
          </a:xfrm>
          <a:prstGeom prst="line">
            <a:avLst/>
          </a:prstGeom>
          <a:ln w="57150" cmpd="sng">
            <a:solidFill>
              <a:srgbClr val="FFD7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783080"/>
            <a:ext cx="8229600" cy="288036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solidFill>
                  <a:srgbClr val="1B7BC0"/>
                </a:solidFill>
              </a:defRPr>
            </a:lvl1pPr>
            <a:lvl2pPr marL="280988" indent="-280988">
              <a:lnSpc>
                <a:spcPct val="120000"/>
              </a:lnSpc>
              <a:spcBef>
                <a:spcPts val="0"/>
              </a:spcBef>
              <a:defRPr sz="1200" b="1"/>
            </a:lvl2pPr>
            <a:lvl3pPr marL="573088" indent="-284163">
              <a:lnSpc>
                <a:spcPct val="120000"/>
              </a:lnSpc>
              <a:spcBef>
                <a:spcPts val="0"/>
              </a:spcBef>
              <a:defRPr sz="1200"/>
            </a:lvl3pPr>
            <a:lvl4pPr marL="742950" indent="-28575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 sz="1200"/>
            </a:lvl4pPr>
            <a:lvl5pPr marL="1025525" indent="-29210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5725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DINSMORE &amp; SHOHL LLP • LEGAL COUNSEL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2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B42829F0-C41F-417E-B531-3593C6FCE7DF}" type="slidenum">
              <a:rPr lang="en-US"/>
              <a:pPr>
                <a:defRPr/>
              </a:pPr>
              <a:t>‹#›</a:t>
            </a:fld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73696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200150"/>
            <a:ext cx="4038600" cy="0"/>
          </a:xfrm>
          <a:prstGeom prst="line">
            <a:avLst/>
          </a:prstGeom>
          <a:ln w="57150" cmpd="sng">
            <a:solidFill>
              <a:srgbClr val="FFD7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724400" y="1200150"/>
            <a:ext cx="4038600" cy="0"/>
          </a:xfrm>
          <a:prstGeom prst="line">
            <a:avLst/>
          </a:prstGeom>
          <a:ln w="57150" cmpd="sng">
            <a:solidFill>
              <a:srgbClr val="FFD7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7299"/>
            <a:ext cx="4038600" cy="3429000"/>
          </a:xfrm>
        </p:spPr>
        <p:txBody>
          <a:bodyPr/>
          <a:lstStyle>
            <a:lvl1pPr>
              <a:defRPr lang="en-US" sz="1800" b="1" kern="1200" dirty="0" smtClean="0">
                <a:solidFill>
                  <a:srgbClr val="1B7BC0"/>
                </a:solidFill>
                <a:latin typeface="Helvetica"/>
                <a:ea typeface="+mn-ea"/>
                <a:cs typeface="Helvetica"/>
              </a:defRPr>
            </a:lvl1pPr>
            <a:lvl2pPr marL="342900" indent="-342900">
              <a:lnSpc>
                <a:spcPct val="120000"/>
              </a:lnSpc>
              <a:spcBef>
                <a:spcPts val="0"/>
              </a:spcBef>
              <a:defRPr lang="en-US" sz="1200" b="1" kern="1200" dirty="0">
                <a:solidFill>
                  <a:srgbClr val="404040"/>
                </a:solidFill>
                <a:latin typeface="Helvetica"/>
                <a:ea typeface="+mn-ea"/>
                <a:cs typeface="Helvetica"/>
              </a:defRPr>
            </a:lvl2pPr>
            <a:lvl3pPr marL="342900" indent="-342900">
              <a:lnSpc>
                <a:spcPct val="120000"/>
              </a:lnSpc>
              <a:spcBef>
                <a:spcPts val="0"/>
              </a:spcBef>
              <a:defRPr lang="en-US" sz="1200" kern="1200" dirty="0">
                <a:solidFill>
                  <a:srgbClr val="404040"/>
                </a:solidFill>
                <a:latin typeface="Helvetica"/>
                <a:ea typeface="+mn-ea"/>
                <a:cs typeface="Helvetica"/>
              </a:defRPr>
            </a:lvl3pPr>
            <a:lvl4pPr marL="342900" indent="-342900">
              <a:lnSpc>
                <a:spcPct val="120000"/>
              </a:lnSpc>
              <a:spcBef>
                <a:spcPts val="0"/>
              </a:spcBef>
              <a:defRPr lang="en-US" sz="1200" kern="1200" dirty="0">
                <a:solidFill>
                  <a:srgbClr val="404040"/>
                </a:solidFill>
                <a:latin typeface="Helvetica"/>
                <a:ea typeface="+mn-ea"/>
                <a:cs typeface="Helvetica"/>
              </a:defRPr>
            </a:lvl4pPr>
            <a:lvl5pPr marL="342900" indent="-342900">
              <a:lnSpc>
                <a:spcPct val="120000"/>
              </a:lnSpc>
              <a:spcBef>
                <a:spcPts val="0"/>
              </a:spcBef>
              <a:defRPr lang="en-US" sz="1200" kern="1200" dirty="0">
                <a:solidFill>
                  <a:srgbClr val="404040"/>
                </a:solidFill>
                <a:latin typeface="Helvetica"/>
                <a:ea typeface="+mn-e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57299"/>
            <a:ext cx="4038600" cy="3429000"/>
          </a:xfrm>
        </p:spPr>
        <p:txBody>
          <a:bodyPr/>
          <a:lstStyle>
            <a:lvl1pPr>
              <a:defRPr lang="en-US" sz="1800" b="1" kern="1200" dirty="0" smtClean="0">
                <a:solidFill>
                  <a:srgbClr val="1B7BC0"/>
                </a:solidFill>
                <a:latin typeface="Helvetica"/>
                <a:ea typeface="+mn-ea"/>
                <a:cs typeface="Helvetica"/>
              </a:defRPr>
            </a:lvl1pPr>
            <a:lvl2pPr marL="342900" indent="-342900">
              <a:defRPr lang="en-US" sz="1200" b="1" kern="1200" dirty="0">
                <a:solidFill>
                  <a:srgbClr val="404040"/>
                </a:solidFill>
                <a:latin typeface="Helvetica"/>
                <a:ea typeface="+mn-ea"/>
                <a:cs typeface="Helvetica"/>
              </a:defRPr>
            </a:lvl2pPr>
            <a:lvl3pPr marL="342900" indent="-342900">
              <a:defRPr lang="en-US" sz="1200" kern="1200" dirty="0">
                <a:solidFill>
                  <a:srgbClr val="404040"/>
                </a:solidFill>
                <a:latin typeface="Helvetica"/>
                <a:ea typeface="+mn-ea"/>
                <a:cs typeface="Helvetica"/>
              </a:defRPr>
            </a:lvl3pPr>
            <a:lvl4pPr marL="342900" indent="-342900">
              <a:defRPr lang="en-US" sz="1200" kern="1200" dirty="0">
                <a:solidFill>
                  <a:srgbClr val="404040"/>
                </a:solidFill>
                <a:latin typeface="Helvetica"/>
                <a:ea typeface="+mn-ea"/>
                <a:cs typeface="Helvetica"/>
              </a:defRPr>
            </a:lvl4pPr>
            <a:lvl5pPr marL="342900" indent="-342900">
              <a:defRPr lang="en-US" sz="1200" kern="1200" dirty="0">
                <a:solidFill>
                  <a:srgbClr val="404040"/>
                </a:solidFill>
                <a:latin typeface="Helvetica"/>
                <a:ea typeface="+mn-e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5"/>
          <p:cNvSpPr>
            <a:spLocks noGrp="1"/>
          </p:cNvSpPr>
          <p:nvPr>
            <p:ph type="title"/>
          </p:nvPr>
        </p:nvSpPr>
        <p:spPr>
          <a:xfrm>
            <a:off x="381000" y="514350"/>
            <a:ext cx="8077200" cy="6286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DINSMORE &amp; SHOHL LLP • LEGAL COUNSEL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2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BCAEB3CF-920A-43A7-AD76-077A564A9EAE}" type="slidenum">
              <a:rPr lang="en-US"/>
              <a:pPr>
                <a:defRPr/>
              </a:pPr>
              <a:t>‹#›</a:t>
            </a:fld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5661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G_Yost_Rec_4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3" y="4271548"/>
            <a:ext cx="2564787" cy="7960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7124699" cy="1262466"/>
          </a:xfrm>
          <a:prstGeom prst="rect">
            <a:avLst/>
          </a:prstGeom>
          <a:gradFill flip="none" rotWithShape="1">
            <a:gsLst>
              <a:gs pos="0">
                <a:srgbClr val="C1CACC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0" y="1252817"/>
            <a:ext cx="9144000" cy="15999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9E7F3D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g seal 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3440206" cy="2734236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03942" y="1461038"/>
            <a:ext cx="7782859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03942" y="2325222"/>
            <a:ext cx="7782859" cy="22694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82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47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3940" y="1200151"/>
            <a:ext cx="374276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532" y="1200151"/>
            <a:ext cx="374127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99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940" y="1151335"/>
            <a:ext cx="374108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940" y="1631156"/>
            <a:ext cx="374108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3118" y="1151335"/>
            <a:ext cx="376368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3118" y="1631156"/>
            <a:ext cx="376368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6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B0A-45EC-48B0-94DC-5A630C7067E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388A-0134-49BD-9C04-D5BE1081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6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07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64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589" y="204787"/>
            <a:ext cx="259892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589" y="1076327"/>
            <a:ext cx="259892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77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50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to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72765" y="1514762"/>
            <a:ext cx="62140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472765" y="2401153"/>
            <a:ext cx="6214034" cy="219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7124699" cy="1262466"/>
          </a:xfrm>
          <a:prstGeom prst="rect">
            <a:avLst/>
          </a:prstGeom>
          <a:gradFill flip="none" rotWithShape="1">
            <a:gsLst>
              <a:gs pos="0">
                <a:srgbClr val="C1CACC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0" y="1252817"/>
            <a:ext cx="9144000" cy="15999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9E7F3D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G_Yost_Rec_4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3" y="4271548"/>
            <a:ext cx="2564787" cy="796080"/>
          </a:xfrm>
          <a:prstGeom prst="rect">
            <a:avLst/>
          </a:prstGeom>
        </p:spPr>
      </p:pic>
      <p:pic>
        <p:nvPicPr>
          <p:cNvPr id="15" name="Picture 14" descr="ag seal 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3440206" cy="2734236"/>
          </a:xfrm>
          <a:prstGeom prst="rect">
            <a:avLst/>
          </a:prstGeom>
        </p:spPr>
      </p:pic>
      <p:pic>
        <p:nvPicPr>
          <p:cNvPr id="13" name="Picture 12" descr="dymug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r="7370" b="13720"/>
          <a:stretch/>
        </p:blipFill>
        <p:spPr>
          <a:xfrm>
            <a:off x="971179" y="1527836"/>
            <a:ext cx="1345991" cy="1774165"/>
          </a:xfrm>
          <a:prstGeom prst="rect">
            <a:avLst/>
          </a:prstGeom>
          <a:ln w="12700" cmpd="sng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1329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B0A-45EC-48B0-94DC-5A630C7067E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388A-0134-49BD-9C04-D5BE1081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B0A-45EC-48B0-94DC-5A630C7067E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388A-0134-49BD-9C04-D5BE1081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1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B0A-45EC-48B0-94DC-5A630C7067E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388A-0134-49BD-9C04-D5BE1081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B0A-45EC-48B0-94DC-5A630C7067E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388A-0134-49BD-9C04-D5BE1081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7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B0A-45EC-48B0-94DC-5A630C7067E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388A-0134-49BD-9C04-D5BE1081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B0A-45EC-48B0-94DC-5A630C7067E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388A-0134-49BD-9C04-D5BE1081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6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B0A-45EC-48B0-94DC-5A630C7067E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388A-0134-49BD-9C04-D5BE1081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3B0A-45EC-48B0-94DC-5A630C7067E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388A-0134-49BD-9C04-D5BE1081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3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3942" y="205979"/>
            <a:ext cx="778285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942" y="1200151"/>
            <a:ext cx="77828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32704FF-A6E7-0347-BF80-A196A2FF4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93E9B97-627C-0B46-BC02-2F61A8E4A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694267" cy="5143500"/>
          </a:xfrm>
          <a:prstGeom prst="rect">
            <a:avLst/>
          </a:prstGeom>
          <a:solidFill>
            <a:srgbClr val="33434B"/>
          </a:solidFill>
          <a:ln>
            <a:solidFill>
              <a:srgbClr val="3343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694267" cy="1262466"/>
          </a:xfrm>
          <a:prstGeom prst="rect">
            <a:avLst/>
          </a:prstGeom>
          <a:solidFill>
            <a:srgbClr val="C1C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1" y="1262467"/>
            <a:ext cx="694267" cy="6350"/>
          </a:xfrm>
          <a:prstGeom prst="line">
            <a:avLst/>
          </a:prstGeom>
          <a:ln w="38100" cmpd="sng">
            <a:solidFill>
              <a:srgbClr val="9E7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9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stice.gov/jm/jm-9-28000-principles-federal-prosecution-business-organizations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08755" y="1434788"/>
            <a:ext cx="7404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Wright State H-1B Investigation</a:t>
            </a:r>
          </a:p>
          <a:p>
            <a:pPr defTabSz="457200"/>
            <a:endParaRPr lang="en-US" sz="60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3053" y="3474375"/>
            <a:ext cx="7176065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Gill Sans MT" pitchFamily="34" charset="0"/>
              </a:rPr>
              <a:t>Ohio Attorney General’s Twenty-Seventh Annual </a:t>
            </a:r>
          </a:p>
          <a:p>
            <a:pPr defTabSz="457200">
              <a:spcBef>
                <a:spcPct val="20000"/>
              </a:spcBef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Gill Sans MT" pitchFamily="34" charset="0"/>
              </a:rPr>
              <a:t>Conference for Public College and University Attorneys</a:t>
            </a:r>
          </a:p>
        </p:txBody>
      </p:sp>
    </p:spTree>
    <p:extLst>
      <p:ext uri="{BB962C8B-B14F-4D97-AF65-F5344CB8AC3E}">
        <p14:creationId xmlns:p14="http://schemas.microsoft.com/office/powerpoint/2010/main" val="37787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Initial Steps</a:t>
            </a:r>
            <a:endParaRPr lang="en-US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8" name="Picture 4" descr="C:\Users\ABarbone\AppData\Local\Microsoft\Windows\Temporary Internet Files\Content.IE5\O1F82FOQ\search_fil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68" y="1408072"/>
            <a:ext cx="2106665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Barbone\AppData\Local\Microsoft\Windows\Temporary Internet Files\Content.IE5\ZQ8C54NN\process-circl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53" y="1408074"/>
            <a:ext cx="1720875" cy="164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Barbone\AppData\Local\Microsoft\Windows\Temporary Internet Files\Content.IE5\ZQ8C54NN\best-practices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19" y="1408071"/>
            <a:ext cx="1908131" cy="16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us 4"/>
          <p:cNvSpPr/>
          <p:nvPr/>
        </p:nvSpPr>
        <p:spPr>
          <a:xfrm>
            <a:off x="3071631" y="1796692"/>
            <a:ext cx="914400" cy="914400"/>
          </a:xfrm>
          <a:prstGeom prst="mathPlus">
            <a:avLst/>
          </a:prstGeom>
          <a:solidFill>
            <a:schemeClr val="accent4"/>
          </a:solidFill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5790726" y="1796692"/>
            <a:ext cx="914400" cy="914400"/>
          </a:xfrm>
          <a:prstGeom prst="mathPlus">
            <a:avLst/>
          </a:prstGeom>
          <a:solidFill>
            <a:schemeClr val="accent4"/>
          </a:solidFill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966" y="3561853"/>
            <a:ext cx="2198644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Reviewed Immigration Files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2846" y="3561854"/>
            <a:ext cx="254508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Reviewed Processes and Policies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02458" y="3561852"/>
            <a:ext cx="2198644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Identified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7536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1"/>
          <p:cNvSpPr>
            <a:spLocks noGrp="1"/>
          </p:cNvSpPr>
          <p:nvPr>
            <p:ph type="ctrTitle"/>
          </p:nvPr>
        </p:nvSpPr>
        <p:spPr>
          <a:xfrm>
            <a:off x="4572000" y="1428750"/>
            <a:ext cx="4572000" cy="10858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Helvetica" pitchFamily="34" charset="0"/>
                <a:cs typeface="Helvetica" pitchFamily="34" charset="0"/>
              </a:rPr>
              <a:t>Special Counsel for </a:t>
            </a:r>
            <a:br>
              <a:rPr lang="en-US" altLang="en-US" dirty="0" smtClean="0">
                <a:latin typeface="Helvetica" pitchFamily="34" charset="0"/>
                <a:cs typeface="Helvetica" pitchFamily="34" charset="0"/>
              </a:rPr>
            </a:br>
            <a:r>
              <a:rPr lang="en-US" altLang="en-US" dirty="0" smtClean="0">
                <a:latin typeface="Helvetica" pitchFamily="34" charset="0"/>
                <a:cs typeface="Helvetica" pitchFamily="34" charset="0"/>
              </a:rPr>
              <a:t>Wright State University</a:t>
            </a:r>
          </a:p>
        </p:txBody>
      </p:sp>
      <p:sp>
        <p:nvSpPr>
          <p:cNvPr id="21507" name="Subtitle 12"/>
          <p:cNvSpPr>
            <a:spLocks noGrp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dirty="0" smtClean="0">
                <a:latin typeface="Helvetica" pitchFamily="34" charset="0"/>
                <a:cs typeface="Helvetica" pitchFamily="34" charset="0"/>
              </a:rPr>
              <a:t>D. Michael Crites, Esq.</a:t>
            </a:r>
          </a:p>
          <a:p>
            <a:pPr eaLnBrk="1" hangingPunct="1">
              <a:defRPr/>
            </a:pPr>
            <a:r>
              <a:rPr lang="en-US" altLang="en-US" sz="1500" dirty="0" smtClean="0">
                <a:latin typeface="Helvetica" pitchFamily="34" charset="0"/>
                <a:cs typeface="Helvetica" pitchFamily="34" charset="0"/>
              </a:rPr>
              <a:t>       michael.crites@dinsmore.com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Helvetica" pitchFamily="34" charset="0"/>
                <a:cs typeface="Helvetica" pitchFamily="34" charset="0"/>
              </a:rPr>
              <a:t>Jennie K. Ferguson, Esq.</a:t>
            </a:r>
          </a:p>
          <a:p>
            <a:pPr eaLnBrk="1" hangingPunct="1">
              <a:defRPr/>
            </a:pPr>
            <a:r>
              <a:rPr lang="en-US" altLang="en-US" sz="1500" dirty="0" smtClean="0">
                <a:latin typeface="Helvetica" pitchFamily="34" charset="0"/>
                <a:cs typeface="Helvetica" pitchFamily="34" charset="0"/>
              </a:rPr>
              <a:t>       jennie.ferguson@dinsmore.com</a:t>
            </a:r>
          </a:p>
        </p:txBody>
      </p:sp>
      <p:sp>
        <p:nvSpPr>
          <p:cNvPr id="21508" name="Date Placeholder 18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April 26, 2019</a:t>
            </a:r>
          </a:p>
        </p:txBody>
      </p:sp>
    </p:spTree>
    <p:extLst>
      <p:ext uri="{BB962C8B-B14F-4D97-AF65-F5344CB8AC3E}">
        <p14:creationId xmlns:p14="http://schemas.microsoft.com/office/powerpoint/2010/main" val="24851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6"/>
          <p:cNvSpPr>
            <a:spLocks noGrp="1"/>
          </p:cNvSpPr>
          <p:nvPr>
            <p:ph sz="quarter" idx="10"/>
          </p:nvPr>
        </p:nvSpPr>
        <p:spPr bwMode="auto">
          <a:xfrm>
            <a:off x="457200" y="1783557"/>
            <a:ext cx="8229600" cy="2880122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Helvetica" pitchFamily="34" charset="0"/>
                <a:cs typeface="Helvetica" pitchFamily="34" charset="0"/>
              </a:rPr>
              <a:t>Communications with the Government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smtClean="0">
                <a:latin typeface="Helvetica" pitchFamily="34" charset="0"/>
                <a:cs typeface="Helvetica" pitchFamily="34" charset="0"/>
              </a:rPr>
              <a:t>United States Attorney’s Office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smtClean="0">
                <a:latin typeface="Helvetica" pitchFamily="34" charset="0"/>
                <a:cs typeface="Helvetica" pitchFamily="34" charset="0"/>
              </a:rPr>
              <a:t>Investigating Government Agencies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smtClean="0">
                <a:latin typeface="Helvetica" pitchFamily="34" charset="0"/>
                <a:cs typeface="Helvetica" pitchFamily="34" charset="0"/>
              </a:rPr>
              <a:t>Identifying who is the target of the investigation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mtClean="0">
              <a:latin typeface="Helvetica" pitchFamily="34" charset="0"/>
              <a:cs typeface="Helvetic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Helvetica" pitchFamily="34" charset="0"/>
                <a:cs typeface="Helvetica" pitchFamily="34" charset="0"/>
              </a:rPr>
              <a:t>Cooperation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smtClean="0">
                <a:latin typeface="Helvetica" pitchFamily="34" charset="0"/>
                <a:cs typeface="Helvetica" pitchFamily="34" charset="0"/>
              </a:rPr>
              <a:t>Authorization from Board of Trustees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smtClean="0">
                <a:latin typeface="Helvetica" pitchFamily="34" charset="0"/>
                <a:cs typeface="Helvetica" pitchFamily="34" charset="0"/>
              </a:rPr>
              <a:t>Document Productions and Witness Interviews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smtClean="0">
                <a:latin typeface="Helvetica" pitchFamily="34" charset="0"/>
                <a:cs typeface="Helvetica" pitchFamily="34" charset="0"/>
              </a:rPr>
              <a:t>Sharing internal investigation results</a:t>
            </a:r>
          </a:p>
          <a:p>
            <a:pPr marL="4572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DINSMORE &amp; SHOHL LLP • LEGAL COUNSEL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88B21-131D-4AD4-8DE3-5CB65FB80157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253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The WSU Investigation</a:t>
            </a:r>
          </a:p>
        </p:txBody>
      </p:sp>
    </p:spTree>
    <p:extLst>
      <p:ext uri="{BB962C8B-B14F-4D97-AF65-F5344CB8AC3E}">
        <p14:creationId xmlns:p14="http://schemas.microsoft.com/office/powerpoint/2010/main" val="8155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6"/>
          <p:cNvSpPr>
            <a:spLocks noGrp="1"/>
          </p:cNvSpPr>
          <p:nvPr>
            <p:ph sz="quarter" idx="10"/>
          </p:nvPr>
        </p:nvSpPr>
        <p:spPr bwMode="auto">
          <a:xfrm>
            <a:off x="457200" y="1783557"/>
            <a:ext cx="8229600" cy="2880122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Helvetica" pitchFamily="34" charset="0"/>
                <a:cs typeface="Helvetica" pitchFamily="34" charset="0"/>
              </a:rPr>
              <a:t>Internal Investigation by Special Counsel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smtClean="0">
                <a:latin typeface="Helvetica" pitchFamily="34" charset="0"/>
                <a:cs typeface="Helvetica" pitchFamily="34" charset="0"/>
              </a:rPr>
              <a:t>Collaboration with General Counsel’s Office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smtClean="0">
                <a:latin typeface="Helvetica" pitchFamily="34" charset="0"/>
                <a:cs typeface="Helvetica" pitchFamily="34" charset="0"/>
              </a:rPr>
              <a:t>Audits by Forensic Firms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smtClean="0">
                <a:latin typeface="Helvetica" pitchFamily="34" charset="0"/>
                <a:cs typeface="Helvetica" pitchFamily="34" charset="0"/>
              </a:rPr>
              <a:t>Consulting on Compliance Programs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smtClean="0">
                <a:latin typeface="Helvetica" pitchFamily="34" charset="0"/>
                <a:cs typeface="Helvetica" pitchFamily="34" charset="0"/>
              </a:rPr>
              <a:t>Crisis Management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mtClean="0">
              <a:latin typeface="Helvetica" pitchFamily="34" charset="0"/>
              <a:cs typeface="Helvetic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Helvetica" pitchFamily="34" charset="0"/>
                <a:cs typeface="Helvetica" pitchFamily="34" charset="0"/>
              </a:rPr>
              <a:t>Using the Principles of Federal Prosecution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smtClean="0">
                <a:latin typeface="Helvetica" pitchFamily="34" charset="0"/>
                <a:cs typeface="Helvetica" pitchFamily="34" charset="0"/>
              </a:rPr>
              <a:t>Key factors to investigate and to identify during the investigation</a:t>
            </a:r>
          </a:p>
          <a:p>
            <a:pPr marL="288925" lvl="2" indent="0" eaLnBrk="1" hangingPunct="1">
              <a:spcBef>
                <a:spcPct val="0"/>
              </a:spcBef>
              <a:buFont typeface="Lucida Grande"/>
              <a:buNone/>
            </a:pPr>
            <a:endParaRPr lang="en-US" altLang="en-US" sz="160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DINSMORE &amp; </a:t>
            </a:r>
            <a:r>
              <a:rPr lang="en-US" dirty="0" err="1"/>
              <a:t>SHOHL</a:t>
            </a:r>
            <a:r>
              <a:rPr lang="en-US" dirty="0"/>
              <a:t> LLP • LEGAL COUNSEL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ED63-C60D-496C-A2FB-7F77430B20E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35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The WSU Investigation</a:t>
            </a:r>
          </a:p>
        </p:txBody>
      </p:sp>
    </p:spTree>
    <p:extLst>
      <p:ext uri="{BB962C8B-B14F-4D97-AF65-F5344CB8AC3E}">
        <p14:creationId xmlns:p14="http://schemas.microsoft.com/office/powerpoint/2010/main" val="42777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sz="half" idx="1"/>
          </p:nvPr>
        </p:nvSpPr>
        <p:spPr bwMode="auto">
          <a:xfrm>
            <a:off x="381000" y="1428750"/>
            <a:ext cx="4114800" cy="268605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lvl="1" indent="0">
              <a:spcBef>
                <a:spcPct val="0"/>
              </a:spcBef>
              <a:buFont typeface="Lucida Grande"/>
              <a:buNone/>
              <a:defRPr/>
            </a:pPr>
            <a:r>
              <a:rPr altLang="en-US" sz="1800">
                <a:solidFill>
                  <a:srgbClr val="1B7BC0"/>
                </a:solidFill>
                <a:latin typeface="Helvetica" pitchFamily="34" charset="0"/>
                <a:cs typeface="Helvetica" pitchFamily="34" charset="0"/>
              </a:rPr>
              <a:t>Principles of Federal </a:t>
            </a:r>
            <a:r>
              <a:rPr altLang="en-US" sz="1800" smtClean="0">
                <a:solidFill>
                  <a:srgbClr val="1B7BC0"/>
                </a:solidFill>
                <a:latin typeface="Helvetica" pitchFamily="34" charset="0"/>
                <a:cs typeface="Helvetica" pitchFamily="34" charset="0"/>
              </a:rPr>
              <a:t>Prosecution</a:t>
            </a:r>
          </a:p>
          <a:p>
            <a:pPr lvl="1">
              <a:spcBef>
                <a:spcPct val="0"/>
              </a:spcBef>
              <a:defRPr/>
            </a:pPr>
            <a:endParaRPr altLang="en-US" sz="1400" smtClean="0"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altLang="en-US" sz="1400" smtClean="0">
                <a:latin typeface="Helvetica" pitchFamily="34" charset="0"/>
                <a:cs typeface="Helvetica" pitchFamily="34" charset="0"/>
              </a:rPr>
              <a:t>Nature and seriousness of offense</a:t>
            </a:r>
          </a:p>
          <a:p>
            <a:pPr lvl="1">
              <a:spcBef>
                <a:spcPct val="0"/>
              </a:spcBef>
              <a:defRPr/>
            </a:pPr>
            <a:r>
              <a:rPr altLang="en-US" sz="1400" smtClean="0">
                <a:latin typeface="Helvetica" pitchFamily="34" charset="0"/>
                <a:cs typeface="Helvetica" pitchFamily="34" charset="0"/>
              </a:rPr>
              <a:t>Persuasiveness of wrongdoing within in the corporation</a:t>
            </a:r>
          </a:p>
          <a:p>
            <a:pPr lvl="1">
              <a:spcBef>
                <a:spcPct val="0"/>
              </a:spcBef>
              <a:defRPr/>
            </a:pPr>
            <a:r>
              <a:rPr altLang="en-US" sz="1400" smtClean="0">
                <a:latin typeface="Helvetica" pitchFamily="34" charset="0"/>
                <a:cs typeface="Helvetica" pitchFamily="34" charset="0"/>
              </a:rPr>
              <a:t>History of similar misconduct</a:t>
            </a:r>
          </a:p>
          <a:p>
            <a:pPr lvl="1">
              <a:spcBef>
                <a:spcPct val="0"/>
              </a:spcBef>
              <a:defRPr/>
            </a:pPr>
            <a:r>
              <a:rPr altLang="en-US" sz="1400" smtClean="0">
                <a:latin typeface="Helvetica" pitchFamily="34" charset="0"/>
                <a:cs typeface="Helvetica" pitchFamily="34" charset="0"/>
              </a:rPr>
              <a:t>Cooperation </a:t>
            </a:r>
          </a:p>
          <a:p>
            <a:pPr lvl="1">
              <a:spcBef>
                <a:spcPct val="0"/>
              </a:spcBef>
              <a:defRPr/>
            </a:pPr>
            <a:r>
              <a:rPr altLang="en-US" sz="1400" smtClean="0">
                <a:latin typeface="Helvetica" pitchFamily="34" charset="0"/>
                <a:cs typeface="Helvetica" pitchFamily="34" charset="0"/>
              </a:rPr>
              <a:t>Corporate Compliance Program</a:t>
            </a:r>
          </a:p>
          <a:p>
            <a:pPr>
              <a:spcBef>
                <a:spcPct val="0"/>
              </a:spcBef>
              <a:defRPr/>
            </a:pPr>
            <a:endParaRPr altLang="en-US"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altLang="en-US" sz="1400" i="1">
                <a:latin typeface="Helvetica" pitchFamily="34" charset="0"/>
                <a:cs typeface="Helvetica" pitchFamily="34" charset="0"/>
              </a:rPr>
              <a:t>Justice Manual, 9-28.300</a:t>
            </a:r>
            <a:endParaRPr altLang="en-US" sz="140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  <a:defRPr/>
            </a:pPr>
            <a:endParaRPr alt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579" name="Content Placeholder 1"/>
          <p:cNvSpPr>
            <a:spLocks noGrp="1"/>
          </p:cNvSpPr>
          <p:nvPr>
            <p:ph sz="half" idx="2"/>
          </p:nvPr>
        </p:nvSpPr>
        <p:spPr bwMode="auto">
          <a:xfrm>
            <a:off x="4724400" y="1943100"/>
            <a:ext cx="4038600" cy="21145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r>
              <a:rPr altLang="en-US" sz="1400" smtClean="0">
                <a:latin typeface="Helvetica" pitchFamily="34" charset="0"/>
                <a:cs typeface="Helvetica" pitchFamily="34" charset="0"/>
              </a:rPr>
              <a:t>Timely and voluntary disclosure of wrongdoing</a:t>
            </a:r>
          </a:p>
          <a:p>
            <a:pPr lvl="1">
              <a:spcBef>
                <a:spcPct val="0"/>
              </a:spcBef>
            </a:pPr>
            <a:r>
              <a:rPr altLang="en-US" sz="1400" smtClean="0">
                <a:latin typeface="Helvetica" pitchFamily="34" charset="0"/>
                <a:cs typeface="Helvetica" pitchFamily="34" charset="0"/>
              </a:rPr>
              <a:t>Remedial action</a:t>
            </a:r>
          </a:p>
          <a:p>
            <a:pPr lvl="1">
              <a:spcBef>
                <a:spcPct val="0"/>
              </a:spcBef>
            </a:pPr>
            <a:r>
              <a:rPr altLang="en-US" sz="1400" smtClean="0">
                <a:latin typeface="Helvetica" pitchFamily="34" charset="0"/>
                <a:cs typeface="Helvetica" pitchFamily="34" charset="0"/>
              </a:rPr>
              <a:t>Collateral consequences</a:t>
            </a:r>
          </a:p>
          <a:p>
            <a:pPr lvl="1">
              <a:spcBef>
                <a:spcPct val="0"/>
              </a:spcBef>
            </a:pPr>
            <a:r>
              <a:rPr altLang="en-US" sz="1400" smtClean="0">
                <a:latin typeface="Helvetica" pitchFamily="34" charset="0"/>
                <a:cs typeface="Helvetica" pitchFamily="34" charset="0"/>
              </a:rPr>
              <a:t>Adequacy of regulatory or civil actions</a:t>
            </a:r>
          </a:p>
          <a:p>
            <a:pPr lvl="1">
              <a:spcBef>
                <a:spcPct val="0"/>
              </a:spcBef>
            </a:pPr>
            <a:r>
              <a:rPr altLang="en-US" sz="1400" smtClean="0">
                <a:latin typeface="Helvetica" pitchFamily="34" charset="0"/>
                <a:cs typeface="Helvetica" pitchFamily="34" charset="0"/>
              </a:rPr>
              <a:t>Adequacy of prosecution of responsible individuals</a:t>
            </a:r>
          </a:p>
          <a:p>
            <a:endParaRPr alt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58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itchFamily="34" charset="0"/>
                <a:cs typeface="Helvetica" pitchFamily="34" charset="0"/>
              </a:rPr>
              <a:t>The WSU Investigation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DINSMORE &amp; </a:t>
            </a:r>
            <a:r>
              <a:rPr lang="en-US" dirty="0" err="1" smtClean="0"/>
              <a:t>SHOHL</a:t>
            </a:r>
            <a:r>
              <a:rPr lang="en-US" dirty="0" smtClean="0"/>
              <a:t> LLP • LEGAL COUNSEL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B5936A-E7D5-4925-8884-44103C076D67}" type="slidenum">
              <a:rPr lang="en-US" smtClean="0"/>
              <a:pPr>
                <a:defRPr/>
              </a:pPr>
              <a:t>14</a:t>
            </a:fld>
            <a:endParaRPr lang="en-US" baseline="30000" dirty="0"/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536575" y="3957639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Clr>
                <a:srgbClr val="262626"/>
              </a:buClr>
              <a:buSzPct val="100000"/>
              <a:buFont typeface="Lucida Grande"/>
              <a:defRPr b="1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Clr>
                <a:srgbClr val="262626"/>
              </a:buClr>
              <a:buSzPct val="80000"/>
              <a:buFont typeface="Lucida Grande"/>
              <a:buChar char="➝"/>
              <a:defRPr sz="1600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2pPr>
            <a:lvl3pPr eaLnBrk="0" hangingPunct="0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Clr>
                <a:srgbClr val="262626"/>
              </a:buClr>
              <a:buSzPct val="80000"/>
              <a:buFont typeface="Lucida Grande"/>
              <a:buChar char="⥤"/>
              <a:defRPr sz="1200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rgbClr val="004BAE"/>
              </a:buClr>
              <a:buSzPct val="75000"/>
              <a:buFont typeface="Lucida Grande"/>
              <a:defRPr sz="1200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Clr>
                <a:srgbClr val="A6A6A6"/>
              </a:buClr>
              <a:buSzPct val="75000"/>
              <a:buFont typeface="Arial" pitchFamily="34" charset="0"/>
              <a:defRPr sz="1200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Clr>
                <a:srgbClr val="A6A6A6"/>
              </a:buClr>
              <a:buSzPct val="75000"/>
              <a:buFont typeface="Arial" pitchFamily="34" charset="0"/>
              <a:defRPr sz="1200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Clr>
                <a:srgbClr val="A6A6A6"/>
              </a:buClr>
              <a:buSzPct val="75000"/>
              <a:buFont typeface="Arial" pitchFamily="34" charset="0"/>
              <a:defRPr sz="1200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Clr>
                <a:srgbClr val="A6A6A6"/>
              </a:buClr>
              <a:buSzPct val="75000"/>
              <a:buFont typeface="Arial" pitchFamily="34" charset="0"/>
              <a:defRPr sz="1200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Clr>
                <a:srgbClr val="A6A6A6"/>
              </a:buClr>
              <a:buSzPct val="75000"/>
              <a:buFont typeface="Arial" pitchFamily="34" charset="0"/>
              <a:defRPr sz="1200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9pPr>
          </a:lstStyle>
          <a:p>
            <a:pPr marL="0" lvl="2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u="sng">
                <a:solidFill>
                  <a:schemeClr val="tx1"/>
                </a:solidFill>
                <a:hlinkClick r:id="rId2"/>
              </a:rPr>
              <a:t>https://www.justice.gov/jm/jm-9-28000-principles-federal-prosecution-business-organizations</a:t>
            </a:r>
            <a:endParaRPr lang="en-US" altLang="en-US" sz="14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TextBox 5"/>
          <p:cNvSpPr txBox="1">
            <a:spLocks noChangeArrowheads="1"/>
          </p:cNvSpPr>
          <p:nvPr/>
        </p:nvSpPr>
        <p:spPr bwMode="auto">
          <a:xfrm>
            <a:off x="533400" y="131445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Clr>
                <a:srgbClr val="262626"/>
              </a:buClr>
              <a:buSzPct val="100000"/>
              <a:buFont typeface="Lucida Grande"/>
              <a:defRPr b="1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Clr>
                <a:srgbClr val="262626"/>
              </a:buClr>
              <a:buSzPct val="80000"/>
              <a:buFont typeface="Lucida Grande"/>
              <a:buChar char="➝"/>
              <a:defRPr sz="1600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Clr>
                <a:srgbClr val="262626"/>
              </a:buClr>
              <a:buSzPct val="80000"/>
              <a:buFont typeface="Lucida Grande"/>
              <a:buChar char="⥤"/>
              <a:defRPr sz="1200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rgbClr val="004BAE"/>
              </a:buClr>
              <a:buSzPct val="75000"/>
              <a:buFont typeface="Lucida Grande"/>
              <a:defRPr sz="1200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Clr>
                <a:srgbClr val="A6A6A6"/>
              </a:buClr>
              <a:buSzPct val="75000"/>
              <a:buFont typeface="Arial" pitchFamily="34" charset="0"/>
              <a:defRPr sz="1200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Clr>
                <a:srgbClr val="A6A6A6"/>
              </a:buClr>
              <a:buSzPct val="75000"/>
              <a:buFont typeface="Arial" pitchFamily="34" charset="0"/>
              <a:defRPr sz="1200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Clr>
                <a:srgbClr val="A6A6A6"/>
              </a:buClr>
              <a:buSzPct val="75000"/>
              <a:buFont typeface="Arial" pitchFamily="34" charset="0"/>
              <a:defRPr sz="1200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Clr>
                <a:srgbClr val="A6A6A6"/>
              </a:buClr>
              <a:buSzPct val="75000"/>
              <a:buFont typeface="Arial" pitchFamily="34" charset="0"/>
              <a:defRPr sz="1200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Clr>
                <a:srgbClr val="A6A6A6"/>
              </a:buClr>
              <a:buSzPct val="75000"/>
              <a:buFont typeface="Arial" pitchFamily="34" charset="0"/>
              <a:defRPr sz="1200">
                <a:solidFill>
                  <a:srgbClr val="404040"/>
                </a:solidFill>
                <a:latin typeface="Helvetica" pitchFamily="34" charset="0"/>
                <a:cs typeface="Helvetic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457200" y="1783557"/>
            <a:ext cx="8229600" cy="2880122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Helvetica" pitchFamily="34" charset="0"/>
                <a:cs typeface="Helvetica" pitchFamily="34" charset="0"/>
              </a:rPr>
              <a:t>Report on Findings of Investigation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dirty="0" smtClean="0">
                <a:latin typeface="Helvetica" pitchFamily="34" charset="0"/>
                <a:cs typeface="Helvetica" pitchFamily="34" charset="0"/>
              </a:rPr>
              <a:t>Executive Session with Board of Trustees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dirty="0" smtClean="0">
                <a:latin typeface="Helvetica" pitchFamily="34" charset="0"/>
                <a:cs typeface="Helvetica" pitchFamily="34" charset="0"/>
              </a:rPr>
              <a:t>Authorization for Disclosure</a:t>
            </a:r>
          </a:p>
          <a:p>
            <a:pPr lvl="1" eaLnBrk="1" hangingPunct="1">
              <a:spcBef>
                <a:spcPct val="0"/>
              </a:spcBef>
            </a:pPr>
            <a:endParaRPr lang="en-US" altLang="en-US" dirty="0" smtClean="0">
              <a:latin typeface="Helvetica" pitchFamily="34" charset="0"/>
              <a:cs typeface="Helvetic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Helvetica" pitchFamily="34" charset="0"/>
                <a:cs typeface="Helvetica" pitchFamily="34" charset="0"/>
              </a:rPr>
              <a:t>Sharing the Findings with the Government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dirty="0" smtClean="0">
                <a:latin typeface="Helvetica" pitchFamily="34" charset="0"/>
                <a:cs typeface="Helvetica" pitchFamily="34" charset="0"/>
              </a:rPr>
              <a:t>Presentations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dirty="0" smtClean="0">
                <a:latin typeface="Helvetica" pitchFamily="34" charset="0"/>
                <a:cs typeface="Helvetica" pitchFamily="34" charset="0"/>
              </a:rPr>
              <a:t>Proffers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dirty="0" smtClean="0">
                <a:latin typeface="Helvetica" pitchFamily="34" charset="0"/>
                <a:cs typeface="Helvetica" pitchFamily="34" charset="0"/>
              </a:rPr>
              <a:t>Proposals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DINSMORE &amp; SHOHL LLP • LEGAL COUNSEL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5600D-38F4-430A-B960-09DF4FA892B3}" type="slidenum">
              <a:rPr lang="en-US"/>
              <a:pPr>
                <a:defRPr/>
              </a:pPr>
              <a:t>15</a:t>
            </a:fld>
            <a:endParaRPr lang="en-US" baseline="30000" dirty="0"/>
          </a:p>
        </p:txBody>
      </p:sp>
      <p:sp>
        <p:nvSpPr>
          <p:cNvPr id="2560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The WSU Investigation</a:t>
            </a:r>
          </a:p>
        </p:txBody>
      </p:sp>
    </p:spTree>
    <p:extLst>
      <p:ext uri="{BB962C8B-B14F-4D97-AF65-F5344CB8AC3E}">
        <p14:creationId xmlns:p14="http://schemas.microsoft.com/office/powerpoint/2010/main" val="3554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457200" y="1783557"/>
            <a:ext cx="8229600" cy="288012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Helvetica" pitchFamily="34" charset="0"/>
                <a:cs typeface="Helvetica" pitchFamily="34" charset="0"/>
              </a:rPr>
              <a:t>Negotiating a Resolution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smtClean="0">
                <a:latin typeface="Helvetica" pitchFamily="34" charset="0"/>
                <a:cs typeface="Helvetica" pitchFamily="34" charset="0"/>
              </a:rPr>
              <a:t>Structure Proposal based upon Principles of Federal Prosecution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smtClean="0">
                <a:latin typeface="Helvetica" pitchFamily="34" charset="0"/>
                <a:cs typeface="Helvetica" pitchFamily="34" charset="0"/>
              </a:rPr>
              <a:t>Understanding Collateral Consequences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smtClean="0">
                <a:latin typeface="Helvetica" pitchFamily="34" charset="0"/>
                <a:cs typeface="Helvetica" pitchFamily="34" charset="0"/>
              </a:rPr>
              <a:t>Financial Remuneration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mtClean="0">
              <a:latin typeface="Helvetica" pitchFamily="34" charset="0"/>
              <a:cs typeface="Helvetic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Helvetica" pitchFamily="34" charset="0"/>
                <a:cs typeface="Helvetica" pitchFamily="34" charset="0"/>
              </a:rPr>
              <a:t>Global Resolution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600" smtClean="0">
                <a:latin typeface="Helvetica" pitchFamily="34" charset="0"/>
                <a:cs typeface="Helvetica" pitchFamily="34" charset="0"/>
              </a:rPr>
              <a:t>Non-Prosecution Agreement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DINSMORE &amp; SHOHL LLP • LEGAL COUNSEL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BEE5-1936-40E7-B493-8DA4C00E081B}" type="slidenum">
              <a:rPr lang="en-US"/>
              <a:pPr>
                <a:defRPr/>
              </a:pPr>
              <a:t>16</a:t>
            </a:fld>
            <a:endParaRPr lang="en-US" baseline="30000" dirty="0"/>
          </a:p>
        </p:txBody>
      </p:sp>
      <p:sp>
        <p:nvSpPr>
          <p:cNvPr id="266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The WSU Investigation</a:t>
            </a:r>
          </a:p>
        </p:txBody>
      </p:sp>
    </p:spTree>
    <p:extLst>
      <p:ext uri="{BB962C8B-B14F-4D97-AF65-F5344CB8AC3E}">
        <p14:creationId xmlns:p14="http://schemas.microsoft.com/office/powerpoint/2010/main" val="4094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6"/>
          <a:stretch/>
        </p:blipFill>
        <p:spPr bwMode="auto">
          <a:xfrm>
            <a:off x="700405" y="-1"/>
            <a:ext cx="4453572" cy="411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9" y="3623184"/>
            <a:ext cx="3384069" cy="842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" b="37844"/>
          <a:stretch/>
        </p:blipFill>
        <p:spPr bwMode="auto">
          <a:xfrm>
            <a:off x="1967848" y="4364705"/>
            <a:ext cx="7046613" cy="778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28" y="2446242"/>
            <a:ext cx="4453572" cy="1918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80" y="0"/>
            <a:ext cx="3703320" cy="203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6" y="438311"/>
            <a:ext cx="4740275" cy="318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9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4" y="205979"/>
            <a:ext cx="7653867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Presented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By</a:t>
            </a:r>
            <a:b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2" y="1200151"/>
            <a:ext cx="7653868" cy="3394472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Ashley Barbone</a:t>
            </a:r>
            <a:r>
              <a:rPr lang="en-US" sz="5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Assistant Attorney General, Ohio Attorney General’s Office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55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5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Larry </a:t>
            </a:r>
            <a:r>
              <a:rPr lang="en-US" sz="5500" b="1" dirty="0">
                <a:latin typeface="Helvetica" panose="020B0604020202020204" pitchFamily="34" charset="0"/>
                <a:cs typeface="Helvetica" panose="020B0604020202020204" pitchFamily="34" charset="0"/>
              </a:rPr>
              <a:t>Chan</a:t>
            </a: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</a:rPr>
              <a:t>, Vice President for Legal Affairs and General Counsel,  </a:t>
            </a:r>
            <a:r>
              <a:rPr lang="en-US" sz="5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Wright </a:t>
            </a: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</a:rPr>
              <a:t>State </a:t>
            </a:r>
            <a:r>
              <a:rPr lang="en-US" sz="5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University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5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5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lang="en-US" sz="5500" b="1" dirty="0">
                <a:latin typeface="Helvetica" panose="020B0604020202020204" pitchFamily="34" charset="0"/>
                <a:cs typeface="Helvetica" panose="020B0604020202020204" pitchFamily="34" charset="0"/>
              </a:rPr>
              <a:t>. Michael Crites</a:t>
            </a: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</a:rPr>
              <a:t>, Partner, </a:t>
            </a:r>
            <a:r>
              <a:rPr lang="en-US" sz="5500" dirty="0" err="1">
                <a:latin typeface="Helvetica" panose="020B0604020202020204" pitchFamily="34" charset="0"/>
                <a:cs typeface="Helvetica" panose="020B0604020202020204" pitchFamily="34" charset="0"/>
              </a:rPr>
              <a:t>Dinsmore</a:t>
            </a: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</a:rPr>
              <a:t> &amp; </a:t>
            </a:r>
            <a:r>
              <a:rPr lang="en-US" sz="55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Shohl</a:t>
            </a:r>
            <a:endParaRPr lang="en-US" sz="55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5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5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Jennie </a:t>
            </a:r>
            <a:r>
              <a:rPr lang="en-US" sz="5500" b="1" dirty="0">
                <a:latin typeface="Helvetica" panose="020B0604020202020204" pitchFamily="34" charset="0"/>
                <a:cs typeface="Helvetica" panose="020B0604020202020204" pitchFamily="34" charset="0"/>
              </a:rPr>
              <a:t>Ferguson</a:t>
            </a: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</a:rPr>
              <a:t>, Partner, </a:t>
            </a:r>
            <a:r>
              <a:rPr lang="en-US" sz="5500" dirty="0" err="1">
                <a:latin typeface="Helvetica" panose="020B0604020202020204" pitchFamily="34" charset="0"/>
                <a:cs typeface="Helvetica" panose="020B0604020202020204" pitchFamily="34" charset="0"/>
              </a:rPr>
              <a:t>Dinsmore</a:t>
            </a: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</a:rPr>
              <a:t> &amp; </a:t>
            </a:r>
            <a:r>
              <a:rPr lang="en-US" sz="55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Shohl</a:t>
            </a:r>
            <a:endParaRPr lang="en-US" sz="55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55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5500" b="1" dirty="0">
                <a:latin typeface="Helvetica" panose="020B0604020202020204" pitchFamily="34" charset="0"/>
                <a:cs typeface="Helvetica" panose="020B0604020202020204" pitchFamily="34" charset="0"/>
              </a:rPr>
              <a:t>Pamela Vest </a:t>
            </a:r>
            <a:r>
              <a:rPr lang="en-US" sz="55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Boratyn</a:t>
            </a: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</a:rPr>
              <a:t>, Assistant Director of Business &amp; Human Resources/Chief of Staff, Ohio Department of Transportation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5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5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947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69" y="0"/>
            <a:ext cx="3008735" cy="1653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75"/>
          <a:stretch/>
        </p:blipFill>
        <p:spPr bwMode="auto">
          <a:xfrm>
            <a:off x="5938349" y="929278"/>
            <a:ext cx="3205655" cy="151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" y="1754984"/>
            <a:ext cx="3790950" cy="219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6"/>
          <a:stretch/>
        </p:blipFill>
        <p:spPr bwMode="auto">
          <a:xfrm>
            <a:off x="718185" y="2411601"/>
            <a:ext cx="4510244" cy="159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" y="764384"/>
            <a:ext cx="40576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8" y="0"/>
            <a:ext cx="5573139" cy="90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85" y="1359647"/>
            <a:ext cx="3581400" cy="200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" y="3424473"/>
            <a:ext cx="5700712" cy="145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10" y="2364535"/>
            <a:ext cx="3585210" cy="258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8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H-1B </a:t>
            </a:r>
          </a:p>
          <a:p>
            <a:pPr marL="0" indent="0" algn="ctr">
              <a:buNone/>
            </a:pPr>
            <a:r>
              <a:rPr lang="en-US" sz="4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Specialty Occupation Classification</a:t>
            </a:r>
            <a:endParaRPr lang="en-US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H-1B Numerical Limitations</a:t>
            </a:r>
            <a:endParaRPr lang="en-US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14400" y="1123950"/>
            <a:ext cx="3742766" cy="350109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 Rounded MT Bold" panose="020F0704030504030204" pitchFamily="34" charset="0"/>
                <a:cs typeface="Helvetica" panose="020B0604020202020204" pitchFamily="34" charset="0"/>
              </a:rPr>
              <a:t>Regular </a:t>
            </a:r>
            <a:r>
              <a:rPr lang="en-US" sz="2400" b="1" dirty="0">
                <a:latin typeface="Arial Rounded MT Bold" panose="020F0704030504030204" pitchFamily="34" charset="0"/>
                <a:cs typeface="Helvetica" panose="020B0604020202020204" pitchFamily="34" charset="0"/>
              </a:rPr>
              <a:t>Cap</a:t>
            </a:r>
            <a:r>
              <a:rPr lang="en-US" sz="2400" dirty="0">
                <a:latin typeface="Arial Rounded MT Bold" panose="020F0704030504030204" pitchFamily="34" charset="0"/>
                <a:cs typeface="Helvetica" panose="020B0604020202020204" pitchFamily="34" charset="0"/>
              </a:rPr>
              <a:t>: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Helvetica" panose="020B0604020202020204" pitchFamily="34" charset="0"/>
              </a:rPr>
              <a:t>65,000</a:t>
            </a:r>
          </a:p>
          <a:p>
            <a:endParaRPr lang="en-US" sz="2400" b="1" dirty="0" smtClean="0">
              <a:latin typeface="Arial Rounded MT Bold" panose="020F0704030504030204" pitchFamily="34" charset="0"/>
              <a:cs typeface="Helvetica" panose="020B0604020202020204" pitchFamily="34" charset="0"/>
            </a:endParaRPr>
          </a:p>
          <a:p>
            <a:r>
              <a:rPr lang="en-US" sz="2400" b="1" dirty="0" smtClean="0">
                <a:latin typeface="Arial Rounded MT Bold" panose="020F0704030504030204" pitchFamily="34" charset="0"/>
                <a:cs typeface="Helvetica" panose="020B0604020202020204" pitchFamily="34" charset="0"/>
              </a:rPr>
              <a:t>U.S</a:t>
            </a:r>
            <a:r>
              <a:rPr lang="en-US" sz="2400" b="1" dirty="0">
                <a:latin typeface="Arial Rounded MT Bold" panose="020F0704030504030204" pitchFamily="34" charset="0"/>
                <a:cs typeface="Helvetica" panose="020B0604020202020204" pitchFamily="34" charset="0"/>
              </a:rPr>
              <a:t>. Master’s Cap</a:t>
            </a:r>
            <a:r>
              <a:rPr lang="en-US" sz="2400" dirty="0">
                <a:latin typeface="Arial Rounded MT Bold" panose="020F0704030504030204" pitchFamily="34" charset="0"/>
                <a:cs typeface="Helvetica" panose="020B0604020202020204" pitchFamily="34" charset="0"/>
              </a:rPr>
              <a:t>: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Helvetica" panose="020B0604020202020204" pitchFamily="34" charset="0"/>
              </a:rPr>
              <a:t>20,000</a:t>
            </a:r>
          </a:p>
          <a:p>
            <a:endParaRPr lang="en-US" sz="2400" b="1" dirty="0" smtClean="0">
              <a:latin typeface="Arial Rounded MT Bold" panose="020F0704030504030204" pitchFamily="34" charset="0"/>
              <a:cs typeface="Helvetica" panose="020B0604020202020204" pitchFamily="34" charset="0"/>
            </a:endParaRPr>
          </a:p>
          <a:p>
            <a:r>
              <a:rPr lang="en-US" sz="2400" b="1" dirty="0" smtClean="0">
                <a:latin typeface="Arial Rounded MT Bold" panose="020F0704030504030204" pitchFamily="34" charset="0"/>
                <a:cs typeface="Helvetica" panose="020B0604020202020204" pitchFamily="34" charset="0"/>
              </a:rPr>
              <a:t>Cap </a:t>
            </a:r>
            <a:r>
              <a:rPr lang="en-US" sz="2400" b="1" dirty="0">
                <a:latin typeface="Arial Rounded MT Bold" panose="020F0704030504030204" pitchFamily="34" charset="0"/>
                <a:cs typeface="Helvetica" panose="020B0604020202020204" pitchFamily="34" charset="0"/>
              </a:rPr>
              <a:t>Exempt</a:t>
            </a:r>
            <a:r>
              <a:rPr lang="en-US" sz="2400" dirty="0">
                <a:latin typeface="Arial Rounded MT Bold" panose="020F0704030504030204" pitchFamily="34" charset="0"/>
                <a:cs typeface="Helvetica" panose="020B0604020202020204" pitchFamily="34" charset="0"/>
              </a:rPr>
              <a:t>: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Helvetica" panose="020B0604020202020204" pitchFamily="34" charset="0"/>
              </a:rPr>
              <a:t>Institutions of Higher Education</a:t>
            </a:r>
          </a:p>
          <a:p>
            <a:endParaRPr lang="en-US" sz="2400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3563723"/>
              </p:ext>
            </p:extLst>
          </p:nvPr>
        </p:nvGraphicFramePr>
        <p:xfrm>
          <a:off x="4770121" y="1337313"/>
          <a:ext cx="3916680" cy="374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27321" y="1051800"/>
            <a:ext cx="3459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Arial Rounded MT Bold" panose="020F0704030504030204" pitchFamily="34" charset="0"/>
                <a:cs typeface="Helvetica" panose="020B0604020202020204" pitchFamily="34" charset="0"/>
              </a:rPr>
              <a:t>H-1B Cap FY 2020:</a:t>
            </a:r>
          </a:p>
          <a:p>
            <a:pPr algn="ctr" defTabSz="457200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Helvetica" panose="020B0604020202020204" pitchFamily="34" charset="0"/>
              </a:rPr>
              <a:t>201,011 Petitions Received</a:t>
            </a:r>
          </a:p>
        </p:txBody>
      </p:sp>
    </p:spTree>
    <p:extLst>
      <p:ext uri="{BB962C8B-B14F-4D97-AF65-F5344CB8AC3E}">
        <p14:creationId xmlns:p14="http://schemas.microsoft.com/office/powerpoint/2010/main" val="42313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Petitions Were Filed</a:t>
            </a:r>
            <a:endParaRPr lang="en-US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90600" y="3109971"/>
            <a:ext cx="1554480" cy="155448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Wright State</a:t>
            </a:r>
          </a:p>
          <a:p>
            <a:pPr algn="ctr" defTabSz="457200"/>
            <a:r>
              <a:rPr lang="en-US" sz="1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(Employer)</a:t>
            </a:r>
          </a:p>
        </p:txBody>
      </p:sp>
      <p:sp>
        <p:nvSpPr>
          <p:cNvPr id="5" name="Oval 4"/>
          <p:cNvSpPr/>
          <p:nvPr/>
        </p:nvSpPr>
        <p:spPr>
          <a:xfrm>
            <a:off x="4008120" y="3079491"/>
            <a:ext cx="1584960" cy="1584960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Web Yoga </a:t>
            </a:r>
          </a:p>
          <a:p>
            <a:pPr algn="ctr" defTabSz="457200"/>
            <a:r>
              <a:rPr lang="en-US" sz="1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(Mid Vendor)</a:t>
            </a:r>
          </a:p>
        </p:txBody>
      </p:sp>
      <p:sp>
        <p:nvSpPr>
          <p:cNvPr id="6" name="Oval 5"/>
          <p:cNvSpPr/>
          <p:nvPr/>
        </p:nvSpPr>
        <p:spPr>
          <a:xfrm>
            <a:off x="6957060" y="3079491"/>
            <a:ext cx="1584960" cy="1584960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End Client/s </a:t>
            </a:r>
            <a:r>
              <a:rPr lang="en-US" sz="1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(GA, NY, FL, etc.)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768340" y="3698235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04160" y="3698235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67840" y="1242224"/>
            <a:ext cx="1554480" cy="155448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Wright State</a:t>
            </a:r>
          </a:p>
          <a:p>
            <a:pPr algn="ctr" defTabSz="457200"/>
            <a:r>
              <a:rPr lang="en-US" sz="1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(Employer)</a:t>
            </a:r>
          </a:p>
        </p:txBody>
      </p:sp>
      <p:sp>
        <p:nvSpPr>
          <p:cNvPr id="3" name="Right Arrow 2"/>
          <p:cNvSpPr/>
          <p:nvPr/>
        </p:nvSpPr>
        <p:spPr>
          <a:xfrm rot="20995723">
            <a:off x="3474181" y="1367685"/>
            <a:ext cx="568347" cy="35509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468262" y="1876194"/>
            <a:ext cx="644545" cy="35509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629382">
            <a:off x="3431583" y="2362449"/>
            <a:ext cx="653544" cy="35509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50674" y="1242224"/>
            <a:ext cx="2418350" cy="43810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Work at WSU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49150" y="1832337"/>
            <a:ext cx="2418350" cy="43810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Project for WSU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249150" y="2416065"/>
            <a:ext cx="2418350" cy="43810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Supervised by WSU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6743700" y="1242226"/>
            <a:ext cx="502920" cy="1623031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0900" y="1769736"/>
            <a:ext cx="166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  <a:cs typeface="Helvetica" panose="020B0604020202020204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6225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9" grpId="0" animBg="1"/>
      <p:bldP spid="3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522829"/>
              </p:ext>
            </p:extLst>
          </p:nvPr>
        </p:nvGraphicFramePr>
        <p:xfrm>
          <a:off x="253524" y="899160"/>
          <a:ext cx="8636952" cy="412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Employer-Employee Relationship</a:t>
            </a:r>
            <a:endParaRPr lang="en-US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32" name="Picture 8" descr="C:\Users\ABarbone\AppData\Local\Microsoft\Windows\Temporary Internet Files\Content.IE5\KCNKG8Z9\Interview-Free-PNG-Imag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87" y="2339340"/>
            <a:ext cx="3048000" cy="164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Employer-Employee Relationship at Third-Party Work Site</a:t>
            </a:r>
            <a:endParaRPr lang="en-US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42985" y="1703864"/>
            <a:ext cx="1590337" cy="1591818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Employer/Petitioner</a:t>
            </a:r>
          </a:p>
        </p:txBody>
      </p:sp>
      <p:sp>
        <p:nvSpPr>
          <p:cNvPr id="5" name="Oval 4"/>
          <p:cNvSpPr/>
          <p:nvPr/>
        </p:nvSpPr>
        <p:spPr>
          <a:xfrm>
            <a:off x="3971388" y="1672653"/>
            <a:ext cx="1621519" cy="1623030"/>
          </a:xfrm>
          <a:prstGeom prst="ellipse">
            <a:avLst/>
          </a:prstGeom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Mid Vendor</a:t>
            </a:r>
          </a:p>
        </p:txBody>
      </p:sp>
      <p:sp>
        <p:nvSpPr>
          <p:cNvPr id="6" name="Oval 5"/>
          <p:cNvSpPr/>
          <p:nvPr/>
        </p:nvSpPr>
        <p:spPr>
          <a:xfrm>
            <a:off x="7263405" y="1581213"/>
            <a:ext cx="1621519" cy="1623030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End Client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815630" y="2236034"/>
            <a:ext cx="1293830" cy="496273"/>
          </a:xfrm>
          <a:prstGeom prst="rightArrow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07858" y="2251638"/>
            <a:ext cx="1321770" cy="496273"/>
          </a:xfrm>
          <a:prstGeom prst="rightArrow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4622" y="3625247"/>
            <a:ext cx="2741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Contracts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Statements of Work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Work Orders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Project description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Mid Vendor 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72834" y="3588568"/>
            <a:ext cx="26842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Contracts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Statements of Work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Work Orders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Project description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End Client Letter</a:t>
            </a:r>
          </a:p>
        </p:txBody>
      </p:sp>
      <p:sp>
        <p:nvSpPr>
          <p:cNvPr id="21" name="Right Brace 20"/>
          <p:cNvSpPr/>
          <p:nvPr/>
        </p:nvSpPr>
        <p:spPr>
          <a:xfrm rot="5400000">
            <a:off x="2864464" y="2496957"/>
            <a:ext cx="608560" cy="160528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6171194" y="2481648"/>
            <a:ext cx="608560" cy="160528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" grpId="0"/>
      <p:bldP spid="20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942" y="145019"/>
            <a:ext cx="7782859" cy="85725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Identify Work Location(s) and Wages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6309360" y="2308860"/>
            <a:ext cx="434340" cy="384810"/>
          </a:xfrm>
          <a:prstGeom prst="star5">
            <a:avLst/>
          </a:prstGeom>
          <a:solidFill>
            <a:srgbClr val="FFC3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9" name="Picture 5" descr="C:\Users\ABarbone\AppData\Local\Microsoft\Windows\Temporary Internet Files\Content.IE5\KCNKG8Z9\1000px-Blank_map_of_the_United_States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"/>
          <a:stretch/>
        </p:blipFill>
        <p:spPr bwMode="auto">
          <a:xfrm>
            <a:off x="1562100" y="862548"/>
            <a:ext cx="6606540" cy="41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6271260" y="2148842"/>
            <a:ext cx="426720" cy="471993"/>
          </a:xfrm>
          <a:prstGeom prst="star5">
            <a:avLst/>
          </a:prstGeom>
          <a:solidFill>
            <a:srgbClr val="FFC30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6822722" y="2443668"/>
            <a:ext cx="743938" cy="1916430"/>
          </a:xfrm>
          <a:prstGeom prst="curvedLeftArrow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6492240" y="3699063"/>
            <a:ext cx="228600" cy="228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9840335">
            <a:off x="6712413" y="2051268"/>
            <a:ext cx="597004" cy="323884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6864209" y="4339143"/>
            <a:ext cx="228600" cy="228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7338060" y="1976990"/>
            <a:ext cx="228600" cy="228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21422058">
            <a:off x="6405073" y="2620833"/>
            <a:ext cx="242316" cy="107823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063231"/>
            <a:ext cx="1927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$64,251 - ACWIA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8880" y="135755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$71,344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42860" y="262360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$77,334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52360" y="2347009"/>
            <a:ext cx="169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$70,803 -ACWIA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9361" y="4743390"/>
            <a:ext cx="287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*Wages are used as an example only and based on 2018-2019 data</a:t>
            </a:r>
          </a:p>
        </p:txBody>
      </p:sp>
      <p:sp>
        <p:nvSpPr>
          <p:cNvPr id="23" name="Curved Right Arrow 22"/>
          <p:cNvSpPr/>
          <p:nvPr/>
        </p:nvSpPr>
        <p:spPr>
          <a:xfrm rot="5081322">
            <a:off x="3845438" y="271781"/>
            <a:ext cx="731520" cy="4256641"/>
          </a:xfrm>
          <a:prstGeom prst="curvedRightArrow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2058158" y="2957045"/>
            <a:ext cx="228600" cy="228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5" grpId="0" animBg="1"/>
      <p:bldP spid="16" grpId="0" animBg="1"/>
      <p:bldP spid="11" grpId="0" animBg="1"/>
      <p:bldP spid="12" grpId="0"/>
      <p:bldP spid="14" grpId="0"/>
      <p:bldP spid="17" grpId="0"/>
      <p:bldP spid="18" grpId="0"/>
      <p:bldP spid="20" grpId="0"/>
      <p:bldP spid="23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 Yo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On-screen Show (16:9)</PresentationFormat>
  <Paragraphs>166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Aharoni</vt:lpstr>
      <vt:lpstr>Arial</vt:lpstr>
      <vt:lpstr>Arial Rounded MT Bold</vt:lpstr>
      <vt:lpstr>Calibri</vt:lpstr>
      <vt:lpstr>Franklin Gothic Book</vt:lpstr>
      <vt:lpstr>Franklin Gothic Medium</vt:lpstr>
      <vt:lpstr>Gill Sans MT</vt:lpstr>
      <vt:lpstr>Helvetica</vt:lpstr>
      <vt:lpstr>Lucida Grande</vt:lpstr>
      <vt:lpstr>Wingdings</vt:lpstr>
      <vt:lpstr>Office Theme</vt:lpstr>
      <vt:lpstr>AG Yost</vt:lpstr>
      <vt:lpstr>PowerPoint Presentation</vt:lpstr>
      <vt:lpstr> Presented By </vt:lpstr>
      <vt:lpstr>PowerPoint Presentation</vt:lpstr>
      <vt:lpstr>PowerPoint Presentation</vt:lpstr>
      <vt:lpstr>H-1B Numerical Limitations</vt:lpstr>
      <vt:lpstr>How Petitions Were Filed</vt:lpstr>
      <vt:lpstr>Employer-Employee Relationship</vt:lpstr>
      <vt:lpstr>Employer-Employee Relationship at Third-Party Work Site</vt:lpstr>
      <vt:lpstr>Identify Work Location(s) and Wages</vt:lpstr>
      <vt:lpstr>Initial Steps</vt:lpstr>
      <vt:lpstr>Special Counsel for  Wright State University</vt:lpstr>
      <vt:lpstr>The WSU Investigation</vt:lpstr>
      <vt:lpstr>The WSU Investigation</vt:lpstr>
      <vt:lpstr>The WSU Investigation</vt:lpstr>
      <vt:lpstr>The WSU Investigation</vt:lpstr>
      <vt:lpstr>The WSU Investigation</vt:lpstr>
      <vt:lpstr>PowerPoint Presentation</vt:lpstr>
    </vt:vector>
  </TitlesOfParts>
  <Company>Ohio Attorney General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A. Barbone</dc:creator>
  <cp:lastModifiedBy>McGarry, Bridget</cp:lastModifiedBy>
  <cp:revision>4</cp:revision>
  <dcterms:created xsi:type="dcterms:W3CDTF">2019-04-15T17:28:17Z</dcterms:created>
  <dcterms:modified xsi:type="dcterms:W3CDTF">2019-04-29T13:18:38Z</dcterms:modified>
</cp:coreProperties>
</file>