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445" r:id="rId4"/>
    <p:sldId id="538" r:id="rId5"/>
    <p:sldId id="539" r:id="rId6"/>
    <p:sldId id="562" r:id="rId7"/>
    <p:sldId id="559" r:id="rId8"/>
    <p:sldId id="560" r:id="rId9"/>
    <p:sldId id="563" r:id="rId10"/>
    <p:sldId id="561" r:id="rId11"/>
    <p:sldId id="541" r:id="rId12"/>
    <p:sldId id="533" r:id="rId13"/>
    <p:sldId id="565" r:id="rId14"/>
    <p:sldId id="542" r:id="rId15"/>
    <p:sldId id="545" r:id="rId16"/>
    <p:sldId id="564" r:id="rId17"/>
    <p:sldId id="550" r:id="rId18"/>
    <p:sldId id="568" r:id="rId19"/>
    <p:sldId id="548" r:id="rId20"/>
    <p:sldId id="549" r:id="rId21"/>
    <p:sldId id="572" r:id="rId22"/>
    <p:sldId id="551" r:id="rId23"/>
    <p:sldId id="567" r:id="rId24"/>
    <p:sldId id="569" r:id="rId25"/>
    <p:sldId id="553" r:id="rId26"/>
    <p:sldId id="552" r:id="rId27"/>
    <p:sldId id="558" r:id="rId28"/>
    <p:sldId id="573" r:id="rId29"/>
    <p:sldId id="570" r:id="rId30"/>
    <p:sldId id="534" r:id="rId31"/>
    <p:sldId id="557" r:id="rId32"/>
    <p:sldId id="495" r:id="rId33"/>
    <p:sldId id="496" r:id="rId34"/>
    <p:sldId id="497" r:id="rId35"/>
    <p:sldId id="498" r:id="rId36"/>
    <p:sldId id="499" r:id="rId37"/>
    <p:sldId id="571" r:id="rId38"/>
    <p:sldId id="535" r:id="rId39"/>
    <p:sldId id="500" r:id="rId40"/>
    <p:sldId id="504" r:id="rId41"/>
    <p:sldId id="537" r:id="rId42"/>
    <p:sldId id="503" r:id="rId43"/>
    <p:sldId id="501" r:id="rId44"/>
    <p:sldId id="502" r:id="rId45"/>
    <p:sldId id="574" r:id="rId46"/>
    <p:sldId id="575" r:id="rId47"/>
    <p:sldId id="464" r:id="rId48"/>
    <p:sldId id="581" r:id="rId49"/>
    <p:sldId id="577" r:id="rId50"/>
    <p:sldId id="578" r:id="rId51"/>
    <p:sldId id="579" r:id="rId52"/>
    <p:sldId id="576" r:id="rId53"/>
    <p:sldId id="462" r:id="rId54"/>
    <p:sldId id="466" r:id="rId55"/>
    <p:sldId id="472" r:id="rId56"/>
    <p:sldId id="266" r:id="rId57"/>
  </p:sldIdLst>
  <p:sldSz cx="9144000" cy="5143500" type="screen16x9"/>
  <p:notesSz cx="7010400" cy="92964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47F8D4-09E1-457A-B07A-62F4DBD4EEB7}">
          <p14:sldIdLst>
            <p14:sldId id="256"/>
            <p14:sldId id="257"/>
            <p14:sldId id="445"/>
            <p14:sldId id="538"/>
            <p14:sldId id="539"/>
            <p14:sldId id="562"/>
            <p14:sldId id="559"/>
            <p14:sldId id="560"/>
            <p14:sldId id="563"/>
            <p14:sldId id="561"/>
            <p14:sldId id="541"/>
            <p14:sldId id="533"/>
            <p14:sldId id="565"/>
            <p14:sldId id="542"/>
            <p14:sldId id="545"/>
            <p14:sldId id="564"/>
            <p14:sldId id="550"/>
            <p14:sldId id="568"/>
            <p14:sldId id="548"/>
            <p14:sldId id="549"/>
            <p14:sldId id="572"/>
            <p14:sldId id="551"/>
            <p14:sldId id="567"/>
            <p14:sldId id="569"/>
            <p14:sldId id="553"/>
            <p14:sldId id="552"/>
            <p14:sldId id="558"/>
            <p14:sldId id="573"/>
            <p14:sldId id="570"/>
            <p14:sldId id="534"/>
            <p14:sldId id="557"/>
            <p14:sldId id="495"/>
            <p14:sldId id="496"/>
            <p14:sldId id="497"/>
            <p14:sldId id="498"/>
            <p14:sldId id="499"/>
            <p14:sldId id="571"/>
            <p14:sldId id="535"/>
            <p14:sldId id="500"/>
            <p14:sldId id="504"/>
            <p14:sldId id="537"/>
            <p14:sldId id="503"/>
            <p14:sldId id="501"/>
            <p14:sldId id="502"/>
            <p14:sldId id="574"/>
            <p14:sldId id="575"/>
            <p14:sldId id="464"/>
            <p14:sldId id="581"/>
            <p14:sldId id="577"/>
            <p14:sldId id="578"/>
            <p14:sldId id="579"/>
            <p14:sldId id="576"/>
            <p14:sldId id="462"/>
            <p14:sldId id="466"/>
            <p14:sldId id="472"/>
          </p14:sldIdLst>
        </p14:section>
        <p14:section name="Untitled Section" id="{B952C6C6-40FC-49B2-A34E-BFDA82EE3591}">
          <p14:sldIdLst>
            <p14:sldId id="26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iler, Hayley" initials="GH" lastIdx="0" clrIdx="0">
    <p:extLst>
      <p:ext uri="{19B8F6BF-5375-455C-9EA6-DF929625EA0E}">
        <p15:presenceInfo xmlns:p15="http://schemas.microsoft.com/office/powerpoint/2012/main" userId="S-1-5-21-448539723-963894560-1801674531-237829" providerId="AD"/>
      </p:ext>
    </p:extLst>
  </p:cmAuthor>
  <p:cmAuthor id="2" name="Vinje, Kimberly" initials="VK" lastIdx="0" clrIdx="1">
    <p:extLst>
      <p:ext uri="{19B8F6BF-5375-455C-9EA6-DF929625EA0E}">
        <p15:presenceInfo xmlns:p15="http://schemas.microsoft.com/office/powerpoint/2012/main" userId="Vinje, Kimberl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AC"/>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4" autoAdjust="0"/>
    <p:restoredTop sz="75551" autoAdjust="0"/>
  </p:normalViewPr>
  <p:slideViewPr>
    <p:cSldViewPr>
      <p:cViewPr varScale="1">
        <p:scale>
          <a:sx n="73" d="100"/>
          <a:sy n="73" d="100"/>
        </p:scale>
        <p:origin x="1332" y="60"/>
      </p:cViewPr>
      <p:guideLst>
        <p:guide orient="horz" pos="1620"/>
        <p:guide pos="2880"/>
      </p:guideLst>
    </p:cSldViewPr>
  </p:slideViewPr>
  <p:notesTextViewPr>
    <p:cViewPr>
      <p:scale>
        <a:sx n="1" d="1"/>
        <a:sy n="1" d="1"/>
      </p:scale>
      <p:origin x="0" y="0"/>
    </p:cViewPr>
  </p:notesTextViewPr>
  <p:sorterViewPr>
    <p:cViewPr>
      <p:scale>
        <a:sx n="100" d="100"/>
        <a:sy n="100" d="100"/>
      </p:scale>
      <p:origin x="0" y="-2256"/>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12E45E-D708-4353-95E3-D032AAA151F7}" type="datetimeFigureOut">
              <a:rPr lang="en-US" smtClean="0"/>
              <a:t>4/20/2020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1EEBC8-6A34-4858-B1A9-B9A4AA223B9A}" type="slidenum">
              <a:rPr lang="en-US" smtClean="0"/>
              <a:t>‹#›</a:t>
            </a:fld>
            <a:endParaRPr lang="en-US" dirty="0"/>
          </a:p>
        </p:txBody>
      </p:sp>
    </p:spTree>
    <p:extLst>
      <p:ext uri="{BB962C8B-B14F-4D97-AF65-F5344CB8AC3E}">
        <p14:creationId xmlns:p14="http://schemas.microsoft.com/office/powerpoint/2010/main" val="2648588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a:t>
            </a:fld>
            <a:endParaRPr lang="en-US" dirty="0"/>
          </a:p>
        </p:txBody>
      </p:sp>
    </p:spTree>
    <p:extLst>
      <p:ext uri="{BB962C8B-B14F-4D97-AF65-F5344CB8AC3E}">
        <p14:creationId xmlns:p14="http://schemas.microsoft.com/office/powerpoint/2010/main" val="339130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10</a:t>
            </a:fld>
            <a:endParaRPr lang="en-US" dirty="0"/>
          </a:p>
        </p:txBody>
      </p:sp>
    </p:spTree>
    <p:extLst>
      <p:ext uri="{BB962C8B-B14F-4D97-AF65-F5344CB8AC3E}">
        <p14:creationId xmlns:p14="http://schemas.microsoft.com/office/powerpoint/2010/main" val="111224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11</a:t>
            </a:fld>
            <a:endParaRPr lang="en-US" dirty="0"/>
          </a:p>
        </p:txBody>
      </p:sp>
    </p:spTree>
    <p:extLst>
      <p:ext uri="{BB962C8B-B14F-4D97-AF65-F5344CB8AC3E}">
        <p14:creationId xmlns:p14="http://schemas.microsoft.com/office/powerpoint/2010/main" val="81721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2" defTabSz="931774" eaLnBrk="0" fontAlgn="base" hangingPunct="0">
              <a:lnSpc>
                <a:spcPct val="110000"/>
              </a:lnSpc>
              <a:spcBef>
                <a:spcPts val="306"/>
              </a:spcBef>
              <a:spcAft>
                <a:spcPts val="611"/>
              </a:spcAft>
              <a:buClr>
                <a:srgbClr val="262626"/>
              </a:buClr>
              <a:defRPr/>
            </a:pPr>
            <a:endParaRPr lang="en-US" sz="1000" dirty="0"/>
          </a:p>
          <a:p>
            <a:pPr lvl="2" eaLnBrk="0" fontAlgn="base" hangingPunct="0">
              <a:lnSpc>
                <a:spcPct val="110000"/>
              </a:lnSpc>
              <a:spcBef>
                <a:spcPts val="306"/>
              </a:spcBef>
              <a:spcAft>
                <a:spcPts val="611"/>
              </a:spcAft>
              <a:buClr>
                <a:srgbClr val="262626"/>
              </a:buClr>
            </a:pPr>
            <a:endParaRPr lang="en-US" sz="1000" dirty="0"/>
          </a:p>
          <a:p>
            <a:endParaRPr lang="en-US" dirty="0"/>
          </a:p>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12</a:t>
            </a:fld>
            <a:endParaRPr lang="en-US" dirty="0"/>
          </a:p>
        </p:txBody>
      </p:sp>
    </p:spTree>
    <p:extLst>
      <p:ext uri="{BB962C8B-B14F-4D97-AF65-F5344CB8AC3E}">
        <p14:creationId xmlns:p14="http://schemas.microsoft.com/office/powerpoint/2010/main" val="2703713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13</a:t>
            </a:fld>
            <a:endParaRPr lang="en-US" dirty="0"/>
          </a:p>
        </p:txBody>
      </p:sp>
    </p:spTree>
    <p:extLst>
      <p:ext uri="{BB962C8B-B14F-4D97-AF65-F5344CB8AC3E}">
        <p14:creationId xmlns:p14="http://schemas.microsoft.com/office/powerpoint/2010/main" val="280764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14</a:t>
            </a:fld>
            <a:endParaRPr lang="en-US" dirty="0"/>
          </a:p>
        </p:txBody>
      </p:sp>
    </p:spTree>
    <p:extLst>
      <p:ext uri="{BB962C8B-B14F-4D97-AF65-F5344CB8AC3E}">
        <p14:creationId xmlns:p14="http://schemas.microsoft.com/office/powerpoint/2010/main" val="347301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15</a:t>
            </a:fld>
            <a:endParaRPr lang="en-US" dirty="0"/>
          </a:p>
        </p:txBody>
      </p:sp>
    </p:spTree>
    <p:extLst>
      <p:ext uri="{BB962C8B-B14F-4D97-AF65-F5344CB8AC3E}">
        <p14:creationId xmlns:p14="http://schemas.microsoft.com/office/powerpoint/2010/main" val="2864341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16</a:t>
            </a:fld>
            <a:endParaRPr lang="en-US" dirty="0"/>
          </a:p>
        </p:txBody>
      </p:sp>
    </p:spTree>
    <p:extLst>
      <p:ext uri="{BB962C8B-B14F-4D97-AF65-F5344CB8AC3E}">
        <p14:creationId xmlns:p14="http://schemas.microsoft.com/office/powerpoint/2010/main" val="2978676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2" defTabSz="931774" eaLnBrk="0" fontAlgn="base" hangingPunct="0">
              <a:lnSpc>
                <a:spcPct val="110000"/>
              </a:lnSpc>
              <a:spcBef>
                <a:spcPts val="306"/>
              </a:spcBef>
              <a:spcAft>
                <a:spcPts val="611"/>
              </a:spcAft>
              <a:buClr>
                <a:srgbClr val="262626"/>
              </a:buClr>
              <a:defRPr/>
            </a:pPr>
            <a:endParaRPr lang="en-US" sz="1000" dirty="0"/>
          </a:p>
          <a:p>
            <a:pPr lvl="2" eaLnBrk="0" fontAlgn="base" hangingPunct="0">
              <a:lnSpc>
                <a:spcPct val="110000"/>
              </a:lnSpc>
              <a:spcBef>
                <a:spcPts val="306"/>
              </a:spcBef>
              <a:spcAft>
                <a:spcPts val="611"/>
              </a:spcAft>
              <a:buClr>
                <a:srgbClr val="262626"/>
              </a:buClr>
            </a:pPr>
            <a:endParaRPr lang="en-US" sz="1000" dirty="0"/>
          </a:p>
          <a:p>
            <a:endParaRPr lang="en-US" dirty="0"/>
          </a:p>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17</a:t>
            </a:fld>
            <a:endParaRPr lang="en-US" dirty="0"/>
          </a:p>
        </p:txBody>
      </p:sp>
    </p:spTree>
    <p:extLst>
      <p:ext uri="{BB962C8B-B14F-4D97-AF65-F5344CB8AC3E}">
        <p14:creationId xmlns:p14="http://schemas.microsoft.com/office/powerpoint/2010/main" val="1038684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18</a:t>
            </a:fld>
            <a:endParaRPr lang="en-US" dirty="0"/>
          </a:p>
        </p:txBody>
      </p:sp>
    </p:spTree>
    <p:extLst>
      <p:ext uri="{BB962C8B-B14F-4D97-AF65-F5344CB8AC3E}">
        <p14:creationId xmlns:p14="http://schemas.microsoft.com/office/powerpoint/2010/main" val="1960124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19</a:t>
            </a:fld>
            <a:endParaRPr lang="en-US" dirty="0"/>
          </a:p>
        </p:txBody>
      </p:sp>
    </p:spTree>
    <p:extLst>
      <p:ext uri="{BB962C8B-B14F-4D97-AF65-F5344CB8AC3E}">
        <p14:creationId xmlns:p14="http://schemas.microsoft.com/office/powerpoint/2010/main" val="1836270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a:t>
            </a:fld>
            <a:endParaRPr lang="en-US" dirty="0"/>
          </a:p>
        </p:txBody>
      </p:sp>
    </p:spTree>
    <p:extLst>
      <p:ext uri="{BB962C8B-B14F-4D97-AF65-F5344CB8AC3E}">
        <p14:creationId xmlns:p14="http://schemas.microsoft.com/office/powerpoint/2010/main" val="270641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20</a:t>
            </a:fld>
            <a:endParaRPr lang="en-US" dirty="0"/>
          </a:p>
        </p:txBody>
      </p:sp>
    </p:spTree>
    <p:extLst>
      <p:ext uri="{BB962C8B-B14F-4D97-AF65-F5344CB8AC3E}">
        <p14:creationId xmlns:p14="http://schemas.microsoft.com/office/powerpoint/2010/main" val="661346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21</a:t>
            </a:fld>
            <a:endParaRPr lang="en-US" dirty="0"/>
          </a:p>
        </p:txBody>
      </p:sp>
    </p:spTree>
    <p:extLst>
      <p:ext uri="{BB962C8B-B14F-4D97-AF65-F5344CB8AC3E}">
        <p14:creationId xmlns:p14="http://schemas.microsoft.com/office/powerpoint/2010/main" val="49266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4" lvl="2" defTabSz="931774" eaLnBrk="0" fontAlgn="base" hangingPunct="0">
              <a:lnSpc>
                <a:spcPct val="110000"/>
              </a:lnSpc>
              <a:spcBef>
                <a:spcPts val="306"/>
              </a:spcBef>
              <a:spcAft>
                <a:spcPts val="611"/>
              </a:spcAft>
              <a:buClr>
                <a:srgbClr val="262626"/>
              </a:buClr>
              <a:defRPr/>
            </a:pPr>
            <a:endParaRPr lang="en-US" sz="1000" dirty="0"/>
          </a:p>
          <a:p>
            <a:pPr lvl="2" eaLnBrk="0" fontAlgn="base" hangingPunct="0">
              <a:lnSpc>
                <a:spcPct val="110000"/>
              </a:lnSpc>
              <a:spcBef>
                <a:spcPts val="306"/>
              </a:spcBef>
              <a:spcAft>
                <a:spcPts val="611"/>
              </a:spcAft>
              <a:buClr>
                <a:srgbClr val="262626"/>
              </a:buClr>
            </a:pPr>
            <a:endParaRPr lang="en-US" sz="1000" dirty="0"/>
          </a:p>
          <a:p>
            <a:endParaRPr lang="en-US" dirty="0"/>
          </a:p>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22</a:t>
            </a:fld>
            <a:endParaRPr lang="en-US" dirty="0"/>
          </a:p>
        </p:txBody>
      </p:sp>
    </p:spTree>
    <p:extLst>
      <p:ext uri="{BB962C8B-B14F-4D97-AF65-F5344CB8AC3E}">
        <p14:creationId xmlns:p14="http://schemas.microsoft.com/office/powerpoint/2010/main" val="2810282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23</a:t>
            </a:fld>
            <a:endParaRPr lang="en-US" dirty="0"/>
          </a:p>
        </p:txBody>
      </p:sp>
    </p:spTree>
    <p:extLst>
      <p:ext uri="{BB962C8B-B14F-4D97-AF65-F5344CB8AC3E}">
        <p14:creationId xmlns:p14="http://schemas.microsoft.com/office/powerpoint/2010/main" val="1934035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24</a:t>
            </a:fld>
            <a:endParaRPr lang="en-US" dirty="0"/>
          </a:p>
        </p:txBody>
      </p:sp>
    </p:spTree>
    <p:extLst>
      <p:ext uri="{BB962C8B-B14F-4D97-AF65-F5344CB8AC3E}">
        <p14:creationId xmlns:p14="http://schemas.microsoft.com/office/powerpoint/2010/main" val="57166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25</a:t>
            </a:fld>
            <a:endParaRPr lang="en-US" dirty="0"/>
          </a:p>
        </p:txBody>
      </p:sp>
    </p:spTree>
    <p:extLst>
      <p:ext uri="{BB962C8B-B14F-4D97-AF65-F5344CB8AC3E}">
        <p14:creationId xmlns:p14="http://schemas.microsoft.com/office/powerpoint/2010/main" val="937163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26</a:t>
            </a:fld>
            <a:endParaRPr lang="en-US" dirty="0"/>
          </a:p>
        </p:txBody>
      </p:sp>
    </p:spTree>
    <p:extLst>
      <p:ext uri="{BB962C8B-B14F-4D97-AF65-F5344CB8AC3E}">
        <p14:creationId xmlns:p14="http://schemas.microsoft.com/office/powerpoint/2010/main" val="3409545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27</a:t>
            </a:fld>
            <a:endParaRPr lang="en-US" dirty="0"/>
          </a:p>
        </p:txBody>
      </p:sp>
    </p:spTree>
    <p:extLst>
      <p:ext uri="{BB962C8B-B14F-4D97-AF65-F5344CB8AC3E}">
        <p14:creationId xmlns:p14="http://schemas.microsoft.com/office/powerpoint/2010/main" val="4111663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28</a:t>
            </a:fld>
            <a:endParaRPr lang="en-US" dirty="0"/>
          </a:p>
        </p:txBody>
      </p:sp>
    </p:spTree>
    <p:extLst>
      <p:ext uri="{BB962C8B-B14F-4D97-AF65-F5344CB8AC3E}">
        <p14:creationId xmlns:p14="http://schemas.microsoft.com/office/powerpoint/2010/main" val="3178385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29</a:t>
            </a:fld>
            <a:endParaRPr lang="en-US" dirty="0"/>
          </a:p>
        </p:txBody>
      </p:sp>
    </p:spTree>
    <p:extLst>
      <p:ext uri="{BB962C8B-B14F-4D97-AF65-F5344CB8AC3E}">
        <p14:creationId xmlns:p14="http://schemas.microsoft.com/office/powerpoint/2010/main" val="50187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a:t>
            </a:fld>
            <a:endParaRPr lang="en-US" dirty="0"/>
          </a:p>
        </p:txBody>
      </p:sp>
    </p:spTree>
    <p:extLst>
      <p:ext uri="{BB962C8B-B14F-4D97-AF65-F5344CB8AC3E}">
        <p14:creationId xmlns:p14="http://schemas.microsoft.com/office/powerpoint/2010/main" val="8011834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30</a:t>
            </a:fld>
            <a:endParaRPr lang="en-US" dirty="0"/>
          </a:p>
        </p:txBody>
      </p:sp>
    </p:spTree>
    <p:extLst>
      <p:ext uri="{BB962C8B-B14F-4D97-AF65-F5344CB8AC3E}">
        <p14:creationId xmlns:p14="http://schemas.microsoft.com/office/powerpoint/2010/main" val="20058067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31</a:t>
            </a:fld>
            <a:endParaRPr lang="en-US" dirty="0"/>
          </a:p>
        </p:txBody>
      </p:sp>
    </p:spTree>
    <p:extLst>
      <p:ext uri="{BB962C8B-B14F-4D97-AF65-F5344CB8AC3E}">
        <p14:creationId xmlns:p14="http://schemas.microsoft.com/office/powerpoint/2010/main" val="2272087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32</a:t>
            </a:fld>
            <a:endParaRPr lang="en-US" dirty="0"/>
          </a:p>
        </p:txBody>
      </p:sp>
    </p:spTree>
    <p:extLst>
      <p:ext uri="{BB962C8B-B14F-4D97-AF65-F5344CB8AC3E}">
        <p14:creationId xmlns:p14="http://schemas.microsoft.com/office/powerpoint/2010/main" val="1468756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33</a:t>
            </a:fld>
            <a:endParaRPr lang="en-US" dirty="0"/>
          </a:p>
        </p:txBody>
      </p:sp>
    </p:spTree>
    <p:extLst>
      <p:ext uri="{BB962C8B-B14F-4D97-AF65-F5344CB8AC3E}">
        <p14:creationId xmlns:p14="http://schemas.microsoft.com/office/powerpoint/2010/main" val="1287170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34</a:t>
            </a:fld>
            <a:endParaRPr lang="en-US" dirty="0"/>
          </a:p>
        </p:txBody>
      </p:sp>
    </p:spTree>
    <p:extLst>
      <p:ext uri="{BB962C8B-B14F-4D97-AF65-F5344CB8AC3E}">
        <p14:creationId xmlns:p14="http://schemas.microsoft.com/office/powerpoint/2010/main" val="2433099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35</a:t>
            </a:fld>
            <a:endParaRPr lang="en-US" dirty="0"/>
          </a:p>
        </p:txBody>
      </p:sp>
    </p:spTree>
    <p:extLst>
      <p:ext uri="{BB962C8B-B14F-4D97-AF65-F5344CB8AC3E}">
        <p14:creationId xmlns:p14="http://schemas.microsoft.com/office/powerpoint/2010/main" val="33356331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36</a:t>
            </a:fld>
            <a:endParaRPr lang="en-US" dirty="0"/>
          </a:p>
        </p:txBody>
      </p:sp>
    </p:spTree>
    <p:extLst>
      <p:ext uri="{BB962C8B-B14F-4D97-AF65-F5344CB8AC3E}">
        <p14:creationId xmlns:p14="http://schemas.microsoft.com/office/powerpoint/2010/main" val="1962703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37</a:t>
            </a:fld>
            <a:endParaRPr lang="en-US" dirty="0"/>
          </a:p>
        </p:txBody>
      </p:sp>
    </p:spTree>
    <p:extLst>
      <p:ext uri="{BB962C8B-B14F-4D97-AF65-F5344CB8AC3E}">
        <p14:creationId xmlns:p14="http://schemas.microsoft.com/office/powerpoint/2010/main" val="95996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38</a:t>
            </a:fld>
            <a:endParaRPr lang="en-US" dirty="0"/>
          </a:p>
        </p:txBody>
      </p:sp>
    </p:spTree>
    <p:extLst>
      <p:ext uri="{BB962C8B-B14F-4D97-AF65-F5344CB8AC3E}">
        <p14:creationId xmlns:p14="http://schemas.microsoft.com/office/powerpoint/2010/main" val="451083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39</a:t>
            </a:fld>
            <a:endParaRPr lang="en-US" dirty="0"/>
          </a:p>
        </p:txBody>
      </p:sp>
    </p:spTree>
    <p:extLst>
      <p:ext uri="{BB962C8B-B14F-4D97-AF65-F5344CB8AC3E}">
        <p14:creationId xmlns:p14="http://schemas.microsoft.com/office/powerpoint/2010/main" val="698479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a:t>
            </a:fld>
            <a:endParaRPr lang="en-US" dirty="0"/>
          </a:p>
        </p:txBody>
      </p:sp>
    </p:spTree>
    <p:extLst>
      <p:ext uri="{BB962C8B-B14F-4D97-AF65-F5344CB8AC3E}">
        <p14:creationId xmlns:p14="http://schemas.microsoft.com/office/powerpoint/2010/main" val="2450433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40</a:t>
            </a:fld>
            <a:endParaRPr lang="en-US" dirty="0"/>
          </a:p>
        </p:txBody>
      </p:sp>
    </p:spTree>
    <p:extLst>
      <p:ext uri="{BB962C8B-B14F-4D97-AF65-F5344CB8AC3E}">
        <p14:creationId xmlns:p14="http://schemas.microsoft.com/office/powerpoint/2010/main" val="2541152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41</a:t>
            </a:fld>
            <a:endParaRPr lang="en-US" dirty="0"/>
          </a:p>
        </p:txBody>
      </p:sp>
    </p:spTree>
    <p:extLst>
      <p:ext uri="{BB962C8B-B14F-4D97-AF65-F5344CB8AC3E}">
        <p14:creationId xmlns:p14="http://schemas.microsoft.com/office/powerpoint/2010/main" val="3244654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42</a:t>
            </a:fld>
            <a:endParaRPr lang="en-US" dirty="0"/>
          </a:p>
        </p:txBody>
      </p:sp>
    </p:spTree>
    <p:extLst>
      <p:ext uri="{BB962C8B-B14F-4D97-AF65-F5344CB8AC3E}">
        <p14:creationId xmlns:p14="http://schemas.microsoft.com/office/powerpoint/2010/main" val="3679301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43</a:t>
            </a:fld>
            <a:endParaRPr lang="en-US" dirty="0"/>
          </a:p>
        </p:txBody>
      </p:sp>
    </p:spTree>
    <p:extLst>
      <p:ext uri="{BB962C8B-B14F-4D97-AF65-F5344CB8AC3E}">
        <p14:creationId xmlns:p14="http://schemas.microsoft.com/office/powerpoint/2010/main" val="3178212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44</a:t>
            </a:fld>
            <a:endParaRPr lang="en-US" dirty="0"/>
          </a:p>
        </p:txBody>
      </p:sp>
    </p:spTree>
    <p:extLst>
      <p:ext uri="{BB962C8B-B14F-4D97-AF65-F5344CB8AC3E}">
        <p14:creationId xmlns:p14="http://schemas.microsoft.com/office/powerpoint/2010/main" val="23714867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45</a:t>
            </a:fld>
            <a:endParaRPr lang="en-US" dirty="0"/>
          </a:p>
        </p:txBody>
      </p:sp>
    </p:spTree>
    <p:extLst>
      <p:ext uri="{BB962C8B-B14F-4D97-AF65-F5344CB8AC3E}">
        <p14:creationId xmlns:p14="http://schemas.microsoft.com/office/powerpoint/2010/main" val="2234518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46</a:t>
            </a:fld>
            <a:endParaRPr lang="en-US" dirty="0"/>
          </a:p>
        </p:txBody>
      </p:sp>
    </p:spTree>
    <p:extLst>
      <p:ext uri="{BB962C8B-B14F-4D97-AF65-F5344CB8AC3E}">
        <p14:creationId xmlns:p14="http://schemas.microsoft.com/office/powerpoint/2010/main" val="1797311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47</a:t>
            </a:fld>
            <a:endParaRPr lang="en-US" dirty="0"/>
          </a:p>
        </p:txBody>
      </p:sp>
    </p:spTree>
    <p:extLst>
      <p:ext uri="{BB962C8B-B14F-4D97-AF65-F5344CB8AC3E}">
        <p14:creationId xmlns:p14="http://schemas.microsoft.com/office/powerpoint/2010/main" val="18697073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48</a:t>
            </a:fld>
            <a:endParaRPr lang="en-US" dirty="0"/>
          </a:p>
        </p:txBody>
      </p:sp>
    </p:spTree>
    <p:extLst>
      <p:ext uri="{BB962C8B-B14F-4D97-AF65-F5344CB8AC3E}">
        <p14:creationId xmlns:p14="http://schemas.microsoft.com/office/powerpoint/2010/main" val="1073175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49</a:t>
            </a:fld>
            <a:endParaRPr lang="en-US" dirty="0"/>
          </a:p>
        </p:txBody>
      </p:sp>
    </p:spTree>
    <p:extLst>
      <p:ext uri="{BB962C8B-B14F-4D97-AF65-F5344CB8AC3E}">
        <p14:creationId xmlns:p14="http://schemas.microsoft.com/office/powerpoint/2010/main" val="296108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a:t>
            </a:fld>
            <a:endParaRPr lang="en-US" dirty="0"/>
          </a:p>
        </p:txBody>
      </p:sp>
    </p:spTree>
    <p:extLst>
      <p:ext uri="{BB962C8B-B14F-4D97-AF65-F5344CB8AC3E}">
        <p14:creationId xmlns:p14="http://schemas.microsoft.com/office/powerpoint/2010/main" val="31921646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50</a:t>
            </a:fld>
            <a:endParaRPr lang="en-US" dirty="0"/>
          </a:p>
        </p:txBody>
      </p:sp>
    </p:spTree>
    <p:extLst>
      <p:ext uri="{BB962C8B-B14F-4D97-AF65-F5344CB8AC3E}">
        <p14:creationId xmlns:p14="http://schemas.microsoft.com/office/powerpoint/2010/main" val="549355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51</a:t>
            </a:fld>
            <a:endParaRPr lang="en-US" dirty="0"/>
          </a:p>
        </p:txBody>
      </p:sp>
    </p:spTree>
    <p:extLst>
      <p:ext uri="{BB962C8B-B14F-4D97-AF65-F5344CB8AC3E}">
        <p14:creationId xmlns:p14="http://schemas.microsoft.com/office/powerpoint/2010/main" val="15544356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52</a:t>
            </a:fld>
            <a:endParaRPr lang="en-US" dirty="0"/>
          </a:p>
        </p:txBody>
      </p:sp>
    </p:spTree>
    <p:extLst>
      <p:ext uri="{BB962C8B-B14F-4D97-AF65-F5344CB8AC3E}">
        <p14:creationId xmlns:p14="http://schemas.microsoft.com/office/powerpoint/2010/main" val="8713730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53</a:t>
            </a:fld>
            <a:endParaRPr lang="en-US" dirty="0"/>
          </a:p>
        </p:txBody>
      </p:sp>
    </p:spTree>
    <p:extLst>
      <p:ext uri="{BB962C8B-B14F-4D97-AF65-F5344CB8AC3E}">
        <p14:creationId xmlns:p14="http://schemas.microsoft.com/office/powerpoint/2010/main" val="7659566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54</a:t>
            </a:fld>
            <a:endParaRPr lang="en-US" dirty="0"/>
          </a:p>
        </p:txBody>
      </p:sp>
    </p:spTree>
    <p:extLst>
      <p:ext uri="{BB962C8B-B14F-4D97-AF65-F5344CB8AC3E}">
        <p14:creationId xmlns:p14="http://schemas.microsoft.com/office/powerpoint/2010/main" val="10321775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55</a:t>
            </a:fld>
            <a:endParaRPr lang="en-US" dirty="0"/>
          </a:p>
        </p:txBody>
      </p:sp>
    </p:spTree>
    <p:extLst>
      <p:ext uri="{BB962C8B-B14F-4D97-AF65-F5344CB8AC3E}">
        <p14:creationId xmlns:p14="http://schemas.microsoft.com/office/powerpoint/2010/main" val="21140202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56</a:t>
            </a:fld>
            <a:endParaRPr lang="en-US" dirty="0"/>
          </a:p>
        </p:txBody>
      </p:sp>
    </p:spTree>
    <p:extLst>
      <p:ext uri="{BB962C8B-B14F-4D97-AF65-F5344CB8AC3E}">
        <p14:creationId xmlns:p14="http://schemas.microsoft.com/office/powerpoint/2010/main" val="205228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6</a:t>
            </a:fld>
            <a:endParaRPr lang="en-US" dirty="0"/>
          </a:p>
        </p:txBody>
      </p:sp>
    </p:spTree>
    <p:extLst>
      <p:ext uri="{BB962C8B-B14F-4D97-AF65-F5344CB8AC3E}">
        <p14:creationId xmlns:p14="http://schemas.microsoft.com/office/powerpoint/2010/main" val="905947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7</a:t>
            </a:fld>
            <a:endParaRPr lang="en-US" dirty="0"/>
          </a:p>
        </p:txBody>
      </p:sp>
    </p:spTree>
    <p:extLst>
      <p:ext uri="{BB962C8B-B14F-4D97-AF65-F5344CB8AC3E}">
        <p14:creationId xmlns:p14="http://schemas.microsoft.com/office/powerpoint/2010/main" val="425645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8</a:t>
            </a:fld>
            <a:endParaRPr lang="en-US" dirty="0"/>
          </a:p>
        </p:txBody>
      </p:sp>
    </p:spTree>
    <p:extLst>
      <p:ext uri="{BB962C8B-B14F-4D97-AF65-F5344CB8AC3E}">
        <p14:creationId xmlns:p14="http://schemas.microsoft.com/office/powerpoint/2010/main" val="2424992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EEBC8-6A34-4858-B1A9-B9A4AA223B9A}" type="slidenum">
              <a:rPr lang="en-US" smtClean="0"/>
              <a:t>9</a:t>
            </a:fld>
            <a:endParaRPr lang="en-US" dirty="0"/>
          </a:p>
        </p:txBody>
      </p:sp>
    </p:spTree>
    <p:extLst>
      <p:ext uri="{BB962C8B-B14F-4D97-AF65-F5344CB8AC3E}">
        <p14:creationId xmlns:p14="http://schemas.microsoft.com/office/powerpoint/2010/main" val="37919342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6417" r="3583" b="10000"/>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53000" y="1597819"/>
            <a:ext cx="3886200" cy="1102519"/>
          </a:xfrm>
        </p:spPr>
        <p:txBody>
          <a:bodyPr anchor="t">
            <a:normAutofit/>
          </a:bodyPr>
          <a:lstStyle>
            <a:lvl1pPr>
              <a:defRPr lang="en-US" sz="2800" b="1"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4953000" y="3009900"/>
            <a:ext cx="3886200" cy="1314450"/>
          </a:xfrm>
        </p:spPr>
        <p:txBody>
          <a:bodyPr>
            <a:normAutofit/>
          </a:bodyPr>
          <a:lstStyle>
            <a:lvl1pPr marL="0" indent="0" algn="l">
              <a:buNone/>
              <a:defRPr lang="en-US" sz="1800" b="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9"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85800" y="2266950"/>
            <a:ext cx="23066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6285706" y="246856"/>
            <a:ext cx="65088" cy="26035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284201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381000" y="4823460"/>
            <a:ext cx="2971800" cy="205740"/>
          </a:xfrm>
        </p:spPr>
        <p:txBody>
          <a:bodyPr/>
          <a:lstStyle/>
          <a:p>
            <a:pPr>
              <a:defRPr/>
            </a:pPr>
            <a:r>
              <a:rPr lang="en-US" dirty="0" smtClean="0"/>
              <a:t>DINSMORE &amp; SHOHL LLP  •  LEGAL COUNSEL • DINSMORE.COM</a:t>
            </a:r>
          </a:p>
          <a:p>
            <a:pPr>
              <a:defRPr/>
            </a:pPr>
            <a:r>
              <a:rPr lang="en-US" dirty="0" smtClean="0"/>
              <a:t>© 2019. ALL RIGHTS RESERVED</a:t>
            </a:r>
            <a:endParaRPr lang="en-US" dirty="0"/>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dirty="0"/>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4025" cy="51435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1562100"/>
            <a:ext cx="3291840" cy="1016000"/>
          </a:xfrm>
        </p:spPr>
        <p:txBody>
          <a:bodyPr anchor="t"/>
          <a:lstStyle>
            <a:lvl1pPr>
              <a:defRPr sz="2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3" name="Text Placeholder 2"/>
          <p:cNvSpPr>
            <a:spLocks noGrp="1"/>
          </p:cNvSpPr>
          <p:nvPr>
            <p:ph type="body" idx="1"/>
          </p:nvPr>
        </p:nvSpPr>
        <p:spPr>
          <a:xfrm>
            <a:off x="381000" y="2705100"/>
            <a:ext cx="3291840" cy="914135"/>
          </a:xfrm>
        </p:spPr>
        <p:txBody>
          <a:bodyPr>
            <a:noAutofit/>
          </a:bodyPr>
          <a:lstStyle>
            <a:lvl1pPr marL="0" indent="0">
              <a:lnSpc>
                <a:spcPts val="28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2"/>
          <p:cNvSpPr>
            <a:spLocks noGrp="1"/>
          </p:cNvSpPr>
          <p:nvPr>
            <p:ph idx="13"/>
          </p:nvPr>
        </p:nvSpPr>
        <p:spPr>
          <a:xfrm>
            <a:off x="4754880" y="209549"/>
            <a:ext cx="4236720" cy="4604385"/>
          </a:xfrm>
        </p:spPr>
        <p:txBody>
          <a:bodyPr anchor="ct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smtClean="0"/>
              <a:t>Click to edit Master text styles</a:t>
            </a:r>
          </a:p>
          <a:p>
            <a:pPr marL="285750" lvl="1" indent="-285750" algn="l" rtl="0" eaLnBrk="0" fontAlgn="base" hangingPunct="0">
              <a:lnSpc>
                <a:spcPct val="120000"/>
              </a:lnSpc>
              <a:spcBef>
                <a:spcPct val="0"/>
              </a:spcBef>
              <a:spcAft>
                <a:spcPts val="600"/>
              </a:spcAft>
              <a:buClr>
                <a:srgbClr val="262626"/>
              </a:buClr>
              <a:buSzPct val="80000"/>
              <a:buFont typeface="Lucida Grande"/>
              <a:buChar char="➝"/>
            </a:pPr>
            <a:r>
              <a:rPr lang="en-US" smtClean="0"/>
              <a:t>Second level</a:t>
            </a:r>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17" name="Rectangle 16"/>
          <p:cNvSpPr/>
          <p:nvPr userDrawn="1"/>
        </p:nvSpPr>
        <p:spPr>
          <a:xfrm rot="16200000">
            <a:off x="1339056" y="546895"/>
            <a:ext cx="65088" cy="18288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147460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381000" y="4823460"/>
            <a:ext cx="2971800" cy="205740"/>
          </a:xfrm>
        </p:spPr>
        <p:txBody>
          <a:bodyPr/>
          <a:lstStyle/>
          <a:p>
            <a:pPr>
              <a:defRPr/>
            </a:pPr>
            <a:r>
              <a:rPr lang="en-US" dirty="0" smtClean="0"/>
              <a:t>DINSMORE &amp; SHOHL LLP  •  LEGAL COUNSEL • DINSMORE.COM</a:t>
            </a:r>
          </a:p>
          <a:p>
            <a:pPr>
              <a:defRPr/>
            </a:pPr>
            <a:r>
              <a:rPr lang="en-US" dirty="0" smtClean="0"/>
              <a:t>© 2019. ALL RIGHTS RESERVED</a:t>
            </a:r>
            <a:endParaRPr lang="en-US" dirty="0"/>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dirty="0"/>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4025"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1562100"/>
            <a:ext cx="3291840" cy="1016000"/>
          </a:xfrm>
        </p:spPr>
        <p:txBody>
          <a:bodyPr anchor="t"/>
          <a:lstStyle>
            <a:lvl1pPr>
              <a:defRPr sz="2400" b="1">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3" name="Text Placeholder 2"/>
          <p:cNvSpPr>
            <a:spLocks noGrp="1"/>
          </p:cNvSpPr>
          <p:nvPr>
            <p:ph type="body" idx="1"/>
          </p:nvPr>
        </p:nvSpPr>
        <p:spPr>
          <a:xfrm>
            <a:off x="381000" y="2705100"/>
            <a:ext cx="3291840" cy="914135"/>
          </a:xfrm>
        </p:spPr>
        <p:txBody>
          <a:bodyPr>
            <a:noAutofit/>
          </a:bodyPr>
          <a:lstStyle>
            <a:lvl1pPr marL="0" indent="0">
              <a:lnSpc>
                <a:spcPts val="2800"/>
              </a:lnSpc>
              <a:buNone/>
              <a:defRPr sz="1800" b="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2"/>
          <p:cNvSpPr>
            <a:spLocks noGrp="1"/>
          </p:cNvSpPr>
          <p:nvPr>
            <p:ph idx="13"/>
          </p:nvPr>
        </p:nvSpPr>
        <p:spPr>
          <a:xfrm>
            <a:off x="4754880" y="209549"/>
            <a:ext cx="4236720" cy="4604385"/>
          </a:xfrm>
        </p:spPr>
        <p:txBody>
          <a:bodyPr anchor="ct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smtClean="0"/>
              <a:t>Click to edit Master text styles</a:t>
            </a:r>
          </a:p>
          <a:p>
            <a:pPr marL="285750" lvl="1" indent="-285750" algn="l" rtl="0" eaLnBrk="0" fontAlgn="base" hangingPunct="0">
              <a:lnSpc>
                <a:spcPct val="120000"/>
              </a:lnSpc>
              <a:spcBef>
                <a:spcPct val="0"/>
              </a:spcBef>
              <a:spcAft>
                <a:spcPts val="600"/>
              </a:spcAft>
              <a:buClr>
                <a:srgbClr val="262626"/>
              </a:buClr>
              <a:buSzPct val="80000"/>
              <a:buFont typeface="Lucida Grande"/>
              <a:buChar char="➝"/>
            </a:pPr>
            <a:r>
              <a:rPr lang="en-US" smtClean="0"/>
              <a:t>Second level</a:t>
            </a:r>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15" name="Rectangle 14"/>
          <p:cNvSpPr/>
          <p:nvPr userDrawn="1"/>
        </p:nvSpPr>
        <p:spPr>
          <a:xfrm rot="16200000">
            <a:off x="1339056" y="546895"/>
            <a:ext cx="65088" cy="18288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366647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3175" y="0"/>
            <a:ext cx="9144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cxnSp>
        <p:nvCxnSpPr>
          <p:cNvPr id="9" name="Straight Connector 8"/>
          <p:cNvCxnSpPr/>
          <p:nvPr userDrawn="1"/>
        </p:nvCxnSpPr>
        <p:spPr>
          <a:xfrm>
            <a:off x="457200" y="1028700"/>
            <a:ext cx="4038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724400" y="1028700"/>
            <a:ext cx="4038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2"/>
          <p:cNvSpPr>
            <a:spLocks noGrp="1"/>
          </p:cNvSpPr>
          <p:nvPr>
            <p:ph sz="half" idx="1"/>
          </p:nvPr>
        </p:nvSpPr>
        <p:spPr>
          <a:xfrm>
            <a:off x="457200" y="1169670"/>
            <a:ext cx="4038600" cy="3383280"/>
          </a:xfrm>
          <a:solidFill>
            <a:schemeClr val="bg1">
              <a:lumMod val="95000"/>
            </a:schemeClr>
          </a:solidFill>
        </p:spPr>
        <p:txBody>
          <a:bodyPr lIns="228600" tIns="228600" rIns="228600" bIns="228600"/>
          <a:lstStyle>
            <a:lvl1pPr>
              <a:lnSpc>
                <a:spcPct val="100000"/>
              </a:lnSpc>
              <a:spcBef>
                <a:spcPct val="0"/>
              </a:spcBef>
              <a:spcAft>
                <a:spcPct val="0"/>
              </a:spcAft>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28600" indent="-228600" algn="l">
              <a:lnSpc>
                <a:spcPct val="120000"/>
              </a:lnSpc>
              <a:spcBef>
                <a:spcPts val="600"/>
              </a:spcBef>
              <a:spcAft>
                <a:spcPct val="0"/>
              </a:spcAft>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457200" indent="-228600">
              <a:lnSpc>
                <a:spcPct val="120000"/>
              </a:lnSpc>
              <a:spcBef>
                <a:spcPct val="0"/>
              </a:spcBef>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685800" indent="-231775">
              <a:lnSpc>
                <a:spcPct val="120000"/>
              </a:lnSpc>
              <a:spcBef>
                <a:spcPct val="0"/>
              </a:spcBef>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914400" indent="-231775">
              <a:lnSpc>
                <a:spcPct val="120000"/>
              </a:lnSpc>
              <a:spcBef>
                <a:spcPct val="0"/>
              </a:spcBef>
              <a:defRPr lang="en-US" sz="1200" kern="120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smtClean="0"/>
              <a:t>Second level</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smtClean="0"/>
              <a:t>Second Level</a:t>
            </a:r>
          </a:p>
        </p:txBody>
      </p:sp>
      <p:sp>
        <p:nvSpPr>
          <p:cNvPr id="12" name="Content Placeholder 3"/>
          <p:cNvSpPr>
            <a:spLocks noGrp="1"/>
          </p:cNvSpPr>
          <p:nvPr>
            <p:ph sz="half" idx="2"/>
          </p:nvPr>
        </p:nvSpPr>
        <p:spPr>
          <a:xfrm>
            <a:off x="4724400" y="1169670"/>
            <a:ext cx="4038600" cy="3383280"/>
          </a:xfrm>
          <a:solidFill>
            <a:schemeClr val="bg1">
              <a:lumMod val="95000"/>
            </a:schemeClr>
          </a:solidFill>
        </p:spPr>
        <p:txBody>
          <a:bodyPr lIns="228600" tIns="228600" rIns="228600" bIns="228600"/>
          <a:lstStyle>
            <a:lvl1pPr>
              <a:lnSpc>
                <a:spcPct val="100000"/>
              </a:lnSpc>
              <a:spcBef>
                <a:spcPct val="0"/>
              </a:spcBef>
              <a:spcAft>
                <a:spcPct val="0"/>
              </a:spcAft>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spcBef>
                <a:spcPts val="300"/>
              </a:spcBef>
              <a:spcAft>
                <a:spcPct val="0"/>
              </a:spcAft>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342900" indent="-342900">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342900" indent="-342900">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342900" indent="-342900">
              <a:defRPr lang="en-US" sz="1200" kern="120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smtClean="0"/>
              <a:t>Second level</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smtClean="0"/>
              <a:t>Second Level</a:t>
            </a:r>
          </a:p>
        </p:txBody>
      </p:sp>
      <p:sp>
        <p:nvSpPr>
          <p:cNvPr id="13" name="Title 5"/>
          <p:cNvSpPr>
            <a:spLocks noGrp="1"/>
          </p:cNvSpPr>
          <p:nvPr>
            <p:ph type="title"/>
          </p:nvPr>
        </p:nvSpPr>
        <p:spPr>
          <a:xfrm>
            <a:off x="381000" y="266700"/>
            <a:ext cx="8382000" cy="698500"/>
          </a:xfrm>
        </p:spPr>
        <p:txBody>
          <a:bodyPr/>
          <a:lstStyle>
            <a:lvl1pPr>
              <a:defRPr sz="2400">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4" name="Date Placeholder 3"/>
          <p:cNvSpPr>
            <a:spLocks noGrp="1"/>
          </p:cNvSpPr>
          <p:nvPr>
            <p:ph type="dt" sz="half" idx="10"/>
          </p:nvPr>
        </p:nvSpPr>
        <p:spPr>
          <a:xfrm>
            <a:off x="381000" y="4823460"/>
            <a:ext cx="2971800" cy="205740"/>
          </a:xfrm>
          <a:prstGeom prst="rect">
            <a:avLst/>
          </a:prstGeom>
        </p:spPr>
        <p:txBody>
          <a:bodyPr vert="horz" lIns="91440" tIns="45720" rIns="91440" bIns="45720" rtlCol="0" anchor="ctr"/>
          <a:lstStyle>
            <a:lvl1pPr algn="l">
              <a:defRPr sz="7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15" name="Slide Number Placeholder 5"/>
          <p:cNvSpPr>
            <a:spLocks noGrp="1"/>
          </p:cNvSpPr>
          <p:nvPr>
            <p:ph type="sldNum" sz="quarter" idx="4"/>
          </p:nvPr>
        </p:nvSpPr>
        <p:spPr>
          <a:xfrm>
            <a:off x="8458200" y="4823460"/>
            <a:ext cx="457200" cy="205740"/>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A373EE0-89CD-4591-A7A8-AA350DD8042E}" type="slidenum">
              <a:rPr lang="en-US" smtClean="0"/>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5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p:cNvSpPr/>
          <p:nvPr userDrawn="1"/>
        </p:nvSpPr>
        <p:spPr>
          <a:xfrm>
            <a:off x="3175" y="0"/>
            <a:ext cx="9144000" cy="6400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3" name="Title 5"/>
          <p:cNvSpPr>
            <a:spLocks noGrp="1"/>
          </p:cNvSpPr>
          <p:nvPr>
            <p:ph type="title"/>
          </p:nvPr>
        </p:nvSpPr>
        <p:spPr>
          <a:xfrm>
            <a:off x="381000" y="266700"/>
            <a:ext cx="8382000" cy="698500"/>
          </a:xfrm>
        </p:spPr>
        <p:txBody>
          <a:bodyPr/>
          <a:lstStyle>
            <a:lvl1pPr>
              <a:defRPr sz="2400">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4" name="Date Placeholder 3"/>
          <p:cNvSpPr>
            <a:spLocks noGrp="1"/>
          </p:cNvSpPr>
          <p:nvPr>
            <p:ph type="dt" sz="half" idx="10"/>
          </p:nvPr>
        </p:nvSpPr>
        <p:spPr>
          <a:xfrm>
            <a:off x="381000" y="4823460"/>
            <a:ext cx="2971800" cy="205740"/>
          </a:xfrm>
          <a:prstGeom prst="rect">
            <a:avLst/>
          </a:prstGeom>
        </p:spPr>
        <p:txBody>
          <a:bodyPr vert="horz" lIns="91440" tIns="45720" rIns="91440" bIns="45720" rtlCol="0" anchor="ctr"/>
          <a:lstStyle>
            <a:lvl1pPr algn="l">
              <a:defRPr sz="7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15" name="Slide Number Placeholder 5"/>
          <p:cNvSpPr>
            <a:spLocks noGrp="1"/>
          </p:cNvSpPr>
          <p:nvPr>
            <p:ph type="sldNum" sz="quarter" idx="4"/>
          </p:nvPr>
        </p:nvSpPr>
        <p:spPr>
          <a:xfrm>
            <a:off x="8458200" y="4823460"/>
            <a:ext cx="457200" cy="205740"/>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A373EE0-89CD-4591-A7A8-AA350DD8042E}" type="slidenum">
              <a:rPr lang="en-US" smtClean="0"/>
              <a:t>‹#›</a:t>
            </a:fld>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457200" y="1028700"/>
            <a:ext cx="2514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3314700" y="1028700"/>
            <a:ext cx="2514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6172200" y="1028700"/>
            <a:ext cx="2514600" cy="0"/>
          </a:xfrm>
          <a:prstGeom prst="line">
            <a:avLst/>
          </a:prstGeom>
          <a:ln w="57150" cmpd="sng">
            <a:solidFill>
              <a:srgbClr val="FFD700"/>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p:cNvSpPr>
            <a:spLocks noGrp="1"/>
          </p:cNvSpPr>
          <p:nvPr>
            <p:ph sz="half" idx="1"/>
          </p:nvPr>
        </p:nvSpPr>
        <p:spPr>
          <a:xfrm>
            <a:off x="457200" y="1156970"/>
            <a:ext cx="2514600" cy="3383280"/>
          </a:xfrm>
          <a:solidFill>
            <a:schemeClr val="bg1">
              <a:lumMod val="95000"/>
            </a:schemeClr>
          </a:solidFill>
        </p:spPr>
        <p:txBody>
          <a:bodyPr lIns="228600" tIns="228600" rIns="228600" bIns="228600"/>
          <a:lstStyle>
            <a:lvl1pPr marL="0" indent="0">
              <a:lnSpc>
                <a:spcPct val="100000"/>
              </a:lnSpc>
              <a:spcBef>
                <a:spcPct val="0"/>
              </a:spcBef>
              <a:spcAft>
                <a:spcPct val="0"/>
              </a:spcAft>
              <a:buFont typeface="Arial" panose="020B0604020202020204" pitchFamily="34" charset="0"/>
              <a:buNon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85750" indent="-285750">
              <a:lnSpc>
                <a:spcPct val="100000"/>
              </a:lnSpc>
              <a:spcBef>
                <a:spcPts val="600"/>
              </a:spcBef>
              <a:spcAft>
                <a:spcPct val="0"/>
              </a:spcAft>
              <a:buNone/>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282575" indent="0">
              <a:lnSpc>
                <a:spcPct val="100000"/>
              </a:lnSpc>
              <a:spcBef>
                <a:spcPts val="200"/>
              </a:spcBef>
              <a:spcAft>
                <a:spcPts val="200"/>
              </a:spcAft>
              <a:buNone/>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854075" indent="-280988" algn="l" defTabSz="914400" rtl="0" eaLnBrk="1" latinLnBrk="0" hangingPunct="1">
              <a:lnSpc>
                <a:spcPct val="100000"/>
              </a:lnSpc>
              <a:spcBef>
                <a:spcPts val="200"/>
              </a:spcBef>
              <a:spcAft>
                <a:spcPts val="200"/>
              </a:spcAft>
              <a:buClrTx/>
              <a:buSzTx/>
              <a:buFont typeface="Arial" panose="020B0604020202020204" pitchFamily="34" charset="0"/>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682625" indent="0" algn="l" defTabSz="914400" rtl="0" eaLnBrk="1" latinLnBrk="0" hangingPunct="1">
              <a:lnSpc>
                <a:spcPct val="100000"/>
              </a:lnSpc>
              <a:spcBef>
                <a:spcPts val="200"/>
              </a:spcBef>
              <a:spcAft>
                <a:spcPts val="200"/>
              </a:spcAft>
              <a:buClrTx/>
              <a:buSzTx/>
              <a:buFont typeface="Wingdings" panose="05000000000000000000" pitchFamily="2" charset="2"/>
              <a:buNone/>
              <a:defRPr lang="en-US" sz="1200" kern="120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lvl="0"/>
            <a:r>
              <a:rPr lang="en-US" smtClean="0"/>
              <a:t>Click to edit Master text styles</a:t>
            </a:r>
          </a:p>
          <a:p>
            <a:pPr marL="228600" lvl="1" indent="-228600" algn="l" rtl="0" eaLnBrk="0" fontAlgn="base" hangingPunct="0">
              <a:lnSpc>
                <a:spcPct val="120000"/>
              </a:lnSpc>
              <a:spcBef>
                <a:spcPts val="600"/>
              </a:spcBef>
              <a:spcAft>
                <a:spcPct val="0"/>
              </a:spcAft>
              <a:buClr>
                <a:srgbClr val="262626"/>
              </a:buClr>
              <a:buSzPct val="80000"/>
              <a:buFont typeface="Lucida Grande"/>
              <a:buChar char="➝"/>
            </a:pPr>
            <a:r>
              <a:rPr lang="en-US" smtClean="0"/>
              <a:t>Second level</a:t>
            </a:r>
          </a:p>
        </p:txBody>
      </p:sp>
      <p:sp>
        <p:nvSpPr>
          <p:cNvPr id="21" name="Content Placeholder 3"/>
          <p:cNvSpPr>
            <a:spLocks noGrp="1"/>
          </p:cNvSpPr>
          <p:nvPr>
            <p:ph sz="half" idx="2"/>
          </p:nvPr>
        </p:nvSpPr>
        <p:spPr>
          <a:xfrm>
            <a:off x="3314700" y="1156970"/>
            <a:ext cx="2514600" cy="3383280"/>
          </a:xfrm>
          <a:solidFill>
            <a:schemeClr val="bg1">
              <a:lumMod val="95000"/>
            </a:schemeClr>
          </a:solidFill>
        </p:spPr>
        <p:txBody>
          <a:bodyPr lIns="228600" tIns="228600" rIns="228600" bIns="228600"/>
          <a:lstStyle>
            <a:lvl1pPr algn="l" rtl="0" eaLnBrk="0" fontAlgn="base" hangingPunct="0">
              <a:lnSpc>
                <a:spcPct val="125000"/>
              </a:lnSpc>
              <a:spcBef>
                <a:spcPts val="300"/>
              </a:spcBef>
              <a:spcAft>
                <a:spcPts val="600"/>
              </a:spcAft>
              <a:buClr>
                <a:srgbClr val="262626"/>
              </a:buClr>
              <a:buSzTx/>
              <a:buFont typeface="Lucida Grand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28600" indent="-228600" algn="l" rtl="0" eaLnBrk="0" fontAlgn="base" hangingPunct="0">
              <a:lnSpc>
                <a:spcPct val="120000"/>
              </a:lnSpc>
              <a:spcBef>
                <a:spcPct val="0"/>
              </a:spcBef>
              <a:spcAft>
                <a:spcPts val="600"/>
              </a:spcAft>
              <a:buClr>
                <a:srgbClr val="262626"/>
              </a:buClr>
              <a:buSzPct val="80000"/>
              <a:buFont typeface="Lucida Grande"/>
              <a:buChar char="➝"/>
              <a:defRPr lang="en-US" sz="1600" b="1" kern="120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457200" indent="-228600" algn="l" rtl="0" eaLnBrk="0" fontAlgn="base" hangingPunct="0">
              <a:lnSpc>
                <a:spcPct val="120000"/>
              </a:lnSpc>
              <a:spcBef>
                <a:spcPct val="0"/>
              </a:spcBef>
              <a:spcAft>
                <a:spcPts val="600"/>
              </a:spcAft>
              <a:buClr>
                <a:srgbClr val="262626"/>
              </a:buClr>
              <a:buSzPct val="80000"/>
              <a:buFont typeface="Lucida Grande"/>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685800" indent="-231775" algn="l" defTabSz="914400" rtl="0" eaLnBrk="0" fontAlgn="base" latinLnBrk="0" hangingPunct="0">
              <a:lnSpc>
                <a:spcPct val="120000"/>
              </a:lnSpc>
              <a:spcBef>
                <a:spcPct val="0"/>
              </a:spcBef>
              <a:spcAft>
                <a:spcPts val="600"/>
              </a:spcAft>
              <a:buClr>
                <a:srgbClr val="262626"/>
              </a:buClr>
              <a:buSzTx/>
              <a:buFont typeface="Arial" panose="020B0604020202020204" pitchFamily="34" charset="0"/>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914400" indent="-231775" algn="l" defTabSz="914400" rtl="0" eaLnBrk="0" fontAlgn="base" latinLnBrk="0" hangingPunct="0">
              <a:lnSpc>
                <a:spcPct val="120000"/>
              </a:lnSpc>
              <a:spcBef>
                <a:spcPct val="0"/>
              </a:spcBef>
              <a:spcAft>
                <a:spcPts val="600"/>
              </a:spcAft>
              <a:buClr>
                <a:srgbClr val="262626"/>
              </a:buClr>
              <a:buSzTx/>
              <a:buFont typeface="Wingdings" panose="05000000000000000000" pitchFamily="2" charset="2"/>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5pPr>
            <a:lvl6pPr>
              <a:defRPr sz="1800"/>
            </a:lvl6pPr>
            <a:lvl7pPr>
              <a:defRPr sz="1800"/>
            </a:lvl7pPr>
            <a:lvl8pPr>
              <a:defRPr sz="1800"/>
            </a:lvl8pPr>
            <a:lvl9pPr>
              <a:defRPr sz="1800"/>
            </a:lvl9pPr>
          </a:lstStyle>
          <a:p>
            <a:pPr marL="0" lvl="0" indent="0" algn="l" defTabSz="914400" rtl="0" eaLnBrk="1" latinLnBrk="0" hangingPunct="1">
              <a:lnSpc>
                <a:spcPct val="100000"/>
              </a:lnSpc>
              <a:spcBef>
                <a:spcPct val="0"/>
              </a:spcBef>
              <a:spcAft>
                <a:spcPct val="0"/>
              </a:spcAft>
              <a:buFont typeface="Arial" panose="020B0604020202020204" pitchFamily="34" charset="0"/>
              <a:buNone/>
            </a:pPr>
            <a:r>
              <a:rPr lang="en-US" smtClean="0"/>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smtClean="0"/>
              <a:t>Second level</a:t>
            </a:r>
            <a:endParaRPr lang="en-US"/>
          </a:p>
        </p:txBody>
      </p:sp>
      <p:sp>
        <p:nvSpPr>
          <p:cNvPr id="22" name="Content Placeholder 6"/>
          <p:cNvSpPr>
            <a:spLocks noGrp="1"/>
          </p:cNvSpPr>
          <p:nvPr>
            <p:ph sz="quarter" idx="11"/>
          </p:nvPr>
        </p:nvSpPr>
        <p:spPr>
          <a:xfrm>
            <a:off x="6172200" y="1169670"/>
            <a:ext cx="2514600" cy="3383280"/>
          </a:xfrm>
          <a:solidFill>
            <a:schemeClr val="bg1">
              <a:lumMod val="95000"/>
            </a:schemeClr>
          </a:solidFill>
        </p:spPr>
        <p:txBody>
          <a:bodyPr lIns="228600" tIns="228600" rIns="228600" bIns="228600"/>
          <a:lstStyle>
            <a:lvl1pPr algn="l" rtl="0" eaLnBrk="0" fontAlgn="base" hangingPunct="0">
              <a:lnSpc>
                <a:spcPct val="125000"/>
              </a:lnSpc>
              <a:spcBef>
                <a:spcPts val="300"/>
              </a:spcBef>
              <a:spcAft>
                <a:spcPts val="600"/>
              </a:spcAft>
              <a:buClr>
                <a:srgbClr val="262626"/>
              </a:buClr>
              <a:buSzTx/>
              <a:buFont typeface="Lucida Grand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228600" indent="-228600" algn="l" rtl="0" eaLnBrk="0" fontAlgn="base" hangingPunct="0">
              <a:lnSpc>
                <a:spcPct val="120000"/>
              </a:lnSpc>
              <a:spcBef>
                <a:spcPct val="0"/>
              </a:spcBef>
              <a:spcAft>
                <a:spcPts val="600"/>
              </a:spcAft>
              <a:buClr>
                <a:srgbClr val="262626"/>
              </a:buClr>
              <a:buSzPct val="80000"/>
              <a:buFont typeface="Lucida Grande"/>
              <a:buChar char="➝"/>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457200" indent="-228600" algn="l" rtl="0" eaLnBrk="0" fontAlgn="base" hangingPunct="0">
              <a:lnSpc>
                <a:spcPct val="120000"/>
              </a:lnSpc>
              <a:spcBef>
                <a:spcPct val="0"/>
              </a:spcBef>
              <a:spcAft>
                <a:spcPts val="600"/>
              </a:spcAft>
              <a:buClr>
                <a:srgbClr val="262626"/>
              </a:buClr>
              <a:buSzPct val="80000"/>
              <a:buFont typeface="Lucida Grande"/>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3pPr>
            <a:lvl4pPr marL="685800" indent="-231775" algn="l" defTabSz="914400" rtl="0" eaLnBrk="0" fontAlgn="base" latinLnBrk="0" hangingPunct="0">
              <a:lnSpc>
                <a:spcPct val="120000"/>
              </a:lnSpc>
              <a:spcBef>
                <a:spcPct val="0"/>
              </a:spcBef>
              <a:spcAft>
                <a:spcPts val="600"/>
              </a:spcAft>
              <a:buClr>
                <a:srgbClr val="262626"/>
              </a:buClr>
              <a:buSzTx/>
              <a:buFont typeface="Arial" panose="020B0604020202020204" pitchFamily="34" charset="0"/>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4pPr>
            <a:lvl5pPr marL="914400" indent="-231775" algn="l" defTabSz="914400" rtl="0" eaLnBrk="0" fontAlgn="base" latinLnBrk="0" hangingPunct="0">
              <a:lnSpc>
                <a:spcPct val="120000"/>
              </a:lnSpc>
              <a:spcBef>
                <a:spcPct val="0"/>
              </a:spcBef>
              <a:spcAft>
                <a:spcPts val="600"/>
              </a:spcAft>
              <a:buClr>
                <a:srgbClr val="262626"/>
              </a:buClr>
              <a:buSzTx/>
              <a:buFont typeface="Wingdings" panose="05000000000000000000" pitchFamily="2" charset="2"/>
              <a:buChar char="§"/>
              <a:defRPr lang="en-US" sz="1200"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5pPr>
          </a:lstStyle>
          <a:p>
            <a:pPr marL="0" lvl="0" indent="0" algn="l" defTabSz="914400" rtl="0" eaLnBrk="1" fontAlgn="base" latinLnBrk="0" hangingPunct="1">
              <a:lnSpc>
                <a:spcPct val="100000"/>
              </a:lnSpc>
              <a:spcBef>
                <a:spcPct val="0"/>
              </a:spcBef>
              <a:spcAft>
                <a:spcPct val="0"/>
              </a:spcAft>
              <a:buClr>
                <a:srgbClr val="262626"/>
              </a:buClr>
              <a:buSzTx/>
              <a:buFont typeface="Arial" panose="020B0604020202020204" pitchFamily="34" charset="0"/>
              <a:buNone/>
            </a:pPr>
            <a:r>
              <a:rPr lang="en-US" smtClean="0"/>
              <a:t>Click to edit Master text styles</a:t>
            </a:r>
          </a:p>
          <a:p>
            <a:pPr marL="228600" lvl="1" indent="-228600" algn="l" defTabSz="914400" rtl="0" eaLnBrk="0" fontAlgn="base" latinLnBrk="0" hangingPunct="0">
              <a:lnSpc>
                <a:spcPct val="120000"/>
              </a:lnSpc>
              <a:spcBef>
                <a:spcPts val="600"/>
              </a:spcBef>
              <a:spcAft>
                <a:spcPct val="0"/>
              </a:spcAft>
              <a:buClr>
                <a:srgbClr val="262626"/>
              </a:buClr>
              <a:buSzPct val="80000"/>
              <a:buFont typeface="Lucida Grande"/>
              <a:buChar char="➝"/>
            </a:pPr>
            <a:r>
              <a:rPr lang="en-US" smtClean="0"/>
              <a:t>Second level</a:t>
            </a:r>
          </a:p>
        </p:txBody>
      </p:sp>
    </p:spTree>
    <p:extLst>
      <p:ext uri="{BB962C8B-B14F-4D97-AF65-F5344CB8AC3E}">
        <p14:creationId xmlns:p14="http://schemas.microsoft.com/office/powerpoint/2010/main" val="220357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381000" y="4823460"/>
            <a:ext cx="2971800" cy="205740"/>
          </a:xfrm>
        </p:spPr>
        <p:txBody>
          <a:bodyPr/>
          <a:lstStyle/>
          <a:p>
            <a:pPr>
              <a:defRPr/>
            </a:pPr>
            <a:r>
              <a:rPr lang="en-US" dirty="0" smtClean="0"/>
              <a:t>DINSMORE &amp; SHOHL LLP  •  LEGAL COUNSEL • DINSMORE.COM</a:t>
            </a:r>
          </a:p>
          <a:p>
            <a:pPr>
              <a:defRPr/>
            </a:pPr>
            <a:r>
              <a:rPr lang="en-US" dirty="0" smtClean="0"/>
              <a:t>© 2019. ALL RIGHTS RESERVED</a:t>
            </a:r>
            <a:endParaRPr lang="en-US" dirty="0"/>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dirty="0"/>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7200" cy="5143500"/>
          </a:xfrm>
          <a:prstGeom prst="rect">
            <a:avLst/>
          </a:prstGeom>
          <a:solidFill>
            <a:srgbClr val="0067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2165350"/>
            <a:ext cx="3291840" cy="1016000"/>
          </a:xfrm>
        </p:spPr>
        <p:txBody>
          <a:bodyPr anchor="t"/>
          <a:lstStyle>
            <a:lvl1pPr>
              <a:defRPr sz="2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18" name="Content Placeholder 3"/>
          <p:cNvSpPr>
            <a:spLocks noGrp="1"/>
          </p:cNvSpPr>
          <p:nvPr>
            <p:ph sz="half" idx="2"/>
          </p:nvPr>
        </p:nvSpPr>
        <p:spPr>
          <a:xfrm>
            <a:off x="5806440" y="895350"/>
            <a:ext cx="3108960" cy="977636"/>
          </a:xfrm>
        </p:spPr>
        <p:txBody>
          <a:bodyPr>
            <a:noAutofit/>
          </a:bodyPr>
          <a:lstStyle>
            <a:lvl1pPr>
              <a:lnSpc>
                <a:spcPct val="100000"/>
              </a:lnSpc>
              <a:spcBef>
                <a:spcPct val="0"/>
              </a:spcBef>
              <a:spcAft>
                <a:spcPts val="300"/>
              </a:spcAft>
              <a:defRPr sz="160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00000"/>
              </a:lnSpc>
              <a:spcBef>
                <a:spcPct val="0"/>
              </a:spcBef>
              <a:spcAft>
                <a:spcPts val="2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0" indent="0">
              <a:lnSpc>
                <a:spcPct val="100000"/>
              </a:lnSpc>
              <a:spcBef>
                <a:spcPct val="0"/>
              </a:spcBef>
              <a:spcAft>
                <a:spcPct val="0"/>
              </a:spcAft>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0" indent="1371600">
              <a:buNone/>
              <a:defRPr lang="en-US" sz="1200" b="0" kern="1200" smtClean="0">
                <a:solidFill>
                  <a:schemeClr val="tx1">
                    <a:lumMod val="95000"/>
                    <a:lumOff val="5000"/>
                  </a:schemeClr>
                </a:solidFill>
                <a:latin typeface="Helvetica"/>
                <a:ea typeface="+mn-ea"/>
                <a:cs typeface="Helvetica"/>
              </a:defRPr>
            </a:lvl4pPr>
            <a:lvl5pPr marL="1828800" indent="0">
              <a:buNone/>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2"/>
            <a:r>
              <a:rPr lang="en-US" smtClean="0"/>
              <a:t>Fourth level</a:t>
            </a:r>
          </a:p>
        </p:txBody>
      </p:sp>
      <p:sp>
        <p:nvSpPr>
          <p:cNvPr id="19" name="Content Placeholder 3"/>
          <p:cNvSpPr>
            <a:spLocks noGrp="1"/>
          </p:cNvSpPr>
          <p:nvPr>
            <p:ph sz="half" idx="13"/>
          </p:nvPr>
        </p:nvSpPr>
        <p:spPr>
          <a:xfrm>
            <a:off x="5806440" y="2064015"/>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smtClean="0"/>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smtClean="0"/>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Fourth level</a:t>
            </a:r>
          </a:p>
        </p:txBody>
      </p:sp>
      <p:sp>
        <p:nvSpPr>
          <p:cNvPr id="20" name="Content Placeholder 3"/>
          <p:cNvSpPr>
            <a:spLocks noGrp="1"/>
          </p:cNvSpPr>
          <p:nvPr>
            <p:ph sz="half" idx="14"/>
          </p:nvPr>
        </p:nvSpPr>
        <p:spPr>
          <a:xfrm>
            <a:off x="5806440" y="3204210"/>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smtClean="0"/>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smtClean="0"/>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Fourth level</a:t>
            </a:r>
          </a:p>
        </p:txBody>
      </p:sp>
    </p:spTree>
    <p:extLst>
      <p:ext uri="{BB962C8B-B14F-4D97-AF65-F5344CB8AC3E}">
        <p14:creationId xmlns:p14="http://schemas.microsoft.com/office/powerpoint/2010/main" val="38964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l="10000" t="6333" r="10000" b="3667"/>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786063" y="2603500"/>
            <a:ext cx="36147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1828800" y="3314700"/>
            <a:ext cx="5486400" cy="0"/>
          </a:xfrm>
          <a:prstGeom prst="line">
            <a:avLst/>
          </a:prstGeom>
          <a:ln w="19050">
            <a:solidFill>
              <a:srgbClr val="FFD7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4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5" presetClass="entr" presetSubtype="0" fill="hold" nodeType="withEffec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par>
                          <p:cTn id="10" fill="hold" nodeType="withGroup">
                            <p:stCondLst>
                              <p:cond delay="1000"/>
                            </p:stCondLst>
                            <p:childTnLst>
                              <p:par>
                                <p:cTn id="11" presetID="16" presetClass="entr" presetSubtype="37" fill="hold" nodeType="afterEffec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ectangle 2"/>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0" y="0"/>
            <a:ext cx="4267200" cy="5143500"/>
          </a:xfrm>
          <a:prstGeom prst="rect">
            <a:avLst/>
          </a:prstGeom>
          <a:solidFill>
            <a:srgbClr val="006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ontent Placeholder 3"/>
          <p:cNvSpPr>
            <a:spLocks noGrp="1"/>
          </p:cNvSpPr>
          <p:nvPr>
            <p:ph sz="half" idx="2"/>
          </p:nvPr>
        </p:nvSpPr>
        <p:spPr>
          <a:xfrm>
            <a:off x="5806440" y="895350"/>
            <a:ext cx="3108960" cy="977636"/>
          </a:xfrm>
        </p:spPr>
        <p:txBody>
          <a:bodyPr>
            <a:noAutofit/>
          </a:bodyPr>
          <a:lstStyle>
            <a:lvl1pPr>
              <a:lnSpc>
                <a:spcPct val="100000"/>
              </a:lnSpc>
              <a:spcBef>
                <a:spcPct val="0"/>
              </a:spcBef>
              <a:spcAft>
                <a:spcPts val="300"/>
              </a:spcAft>
              <a:defRPr sz="160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00000"/>
              </a:lnSpc>
              <a:spcBef>
                <a:spcPct val="0"/>
              </a:spcBef>
              <a:spcAft>
                <a:spcPts val="2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0" indent="0">
              <a:lnSpc>
                <a:spcPct val="100000"/>
              </a:lnSpc>
              <a:spcBef>
                <a:spcPct val="0"/>
              </a:spcBef>
              <a:spcAft>
                <a:spcPct val="0"/>
              </a:spcAft>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0" indent="1371600">
              <a:buNone/>
              <a:defRPr lang="en-US" sz="1200" b="0" kern="1200" smtClean="0">
                <a:solidFill>
                  <a:schemeClr val="tx1">
                    <a:lumMod val="95000"/>
                    <a:lumOff val="5000"/>
                  </a:schemeClr>
                </a:solidFill>
                <a:latin typeface="Helvetica"/>
                <a:ea typeface="+mn-ea"/>
                <a:cs typeface="Helvetica"/>
              </a:defRPr>
            </a:lvl4pPr>
            <a:lvl5pPr marL="1828800" indent="0">
              <a:buNone/>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2"/>
            <a:r>
              <a:rPr lang="en-US" smtClean="0"/>
              <a:t>Fourth level</a:t>
            </a:r>
          </a:p>
        </p:txBody>
      </p:sp>
      <p:sp>
        <p:nvSpPr>
          <p:cNvPr id="9" name="Content Placeholder 3"/>
          <p:cNvSpPr>
            <a:spLocks noGrp="1"/>
          </p:cNvSpPr>
          <p:nvPr>
            <p:ph sz="half" idx="13"/>
          </p:nvPr>
        </p:nvSpPr>
        <p:spPr>
          <a:xfrm>
            <a:off x="5806440" y="2064015"/>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smtClean="0"/>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smtClean="0"/>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Fourth level</a:t>
            </a:r>
          </a:p>
        </p:txBody>
      </p:sp>
      <p:sp>
        <p:nvSpPr>
          <p:cNvPr id="10" name="Content Placeholder 3"/>
          <p:cNvSpPr>
            <a:spLocks noGrp="1"/>
          </p:cNvSpPr>
          <p:nvPr>
            <p:ph sz="half" idx="14"/>
          </p:nvPr>
        </p:nvSpPr>
        <p:spPr>
          <a:xfrm>
            <a:off x="5806440" y="3204210"/>
            <a:ext cx="3108960" cy="977636"/>
          </a:xfrm>
        </p:spPr>
        <p:txBody>
          <a:bodyPr>
            <a:noAutofit/>
          </a:bodyPr>
          <a:lstStyle>
            <a:lvl1pPr>
              <a:lnSpc>
                <a:spcPct val="110000"/>
              </a:lnSpc>
              <a:spcBef>
                <a:spcPct val="0"/>
              </a:spcBef>
              <a:spcAft>
                <a:spcPts val="300"/>
              </a:spcAft>
              <a:defRPr lang="en-US" sz="16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0" indent="0">
              <a:lnSpc>
                <a:spcPct val="110000"/>
              </a:lnSpc>
              <a:spcBef>
                <a:spcPct val="0"/>
              </a:spcBef>
              <a:spcAft>
                <a:spcPts val="300"/>
              </a:spcAft>
              <a:buNone/>
              <a:defRPr lang="en-US" sz="12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vl3pPr marL="1143000" indent="0">
              <a:buFont typeface="Arial"/>
              <a:buNone/>
              <a:defRPr lang="en-US" sz="1200" b="0"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3pPr>
            <a:lvl4pPr marL="1371600" indent="0">
              <a:buNone/>
              <a:defRPr sz="1800"/>
            </a:lvl4pPr>
            <a:lvl5pPr marL="1828800" indent="0">
              <a:buNone/>
              <a:defRPr sz="1400"/>
            </a:lvl5pPr>
            <a:lvl6pPr>
              <a:defRPr sz="1800"/>
            </a:lvl6pPr>
            <a:lvl7pPr>
              <a:defRPr sz="1800"/>
            </a:lvl7pPr>
            <a:lvl8pPr>
              <a:defRPr sz="1800"/>
            </a:lvl8pPr>
            <a:lvl9pPr>
              <a:defRPr sz="1800"/>
            </a:lvl9pPr>
          </a:lstStyle>
          <a:p>
            <a:pPr lvl="0" algn="l" rtl="0" eaLnBrk="0" fontAlgn="base" hangingPunct="0">
              <a:lnSpc>
                <a:spcPct val="100000"/>
              </a:lnSpc>
              <a:spcBef>
                <a:spcPct val="0"/>
              </a:spcBef>
              <a:spcAft>
                <a:spcPts val="300"/>
              </a:spcAft>
              <a:buClr>
                <a:srgbClr val="262626"/>
              </a:buClr>
              <a:buSzTx/>
              <a:buFont typeface="Lucida Grande"/>
            </a:pPr>
            <a:r>
              <a:rPr lang="en-US" smtClean="0"/>
              <a:t>Click to edit Master text styles</a:t>
            </a:r>
          </a:p>
          <a:p>
            <a:pPr marL="0" lvl="1" indent="0" algn="l" rtl="0" eaLnBrk="0" fontAlgn="base" hangingPunct="0">
              <a:lnSpc>
                <a:spcPct val="100000"/>
              </a:lnSpc>
              <a:spcBef>
                <a:spcPct val="0"/>
              </a:spcBef>
              <a:spcAft>
                <a:spcPts val="200"/>
              </a:spcAft>
              <a:buClr>
                <a:srgbClr val="262626"/>
              </a:buClr>
              <a:buSzPct val="80000"/>
              <a:buFont typeface="Lucida Grande"/>
              <a:buNone/>
            </a:pPr>
            <a:r>
              <a:rPr lang="en-US" smtClean="0"/>
              <a:t>Second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Third level</a:t>
            </a:r>
          </a:p>
          <a:p>
            <a:pPr marL="0" lvl="2" indent="0" algn="l" rtl="0" eaLnBrk="0" fontAlgn="base" hangingPunct="0">
              <a:lnSpc>
                <a:spcPct val="100000"/>
              </a:lnSpc>
              <a:spcBef>
                <a:spcPct val="0"/>
              </a:spcBef>
              <a:spcAft>
                <a:spcPct val="0"/>
              </a:spcAft>
              <a:buClr>
                <a:srgbClr val="262626"/>
              </a:buClr>
              <a:buSzPct val="80000"/>
              <a:buFont typeface="Arial"/>
              <a:buNone/>
            </a:pPr>
            <a:r>
              <a:rPr lang="en-US" smtClean="0"/>
              <a:t>Fourth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88975" y="2266950"/>
            <a:ext cx="23002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dirty="0"/>
          </a:p>
        </p:txBody>
      </p:sp>
      <p:pic>
        <p:nvPicPr>
          <p:cNvPr id="15"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884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b="11131"/>
          <a:stretch>
            <a:fillRect/>
          </a:stretch>
        </p:blipFill>
        <p:spPr>
          <a:xfrm>
            <a:off x="0" y="0"/>
            <a:ext cx="9144000" cy="5143500"/>
          </a:xfrm>
          <a:prstGeom prst="rect">
            <a:avLst/>
          </a:prstGeom>
        </p:spPr>
      </p:pic>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smtClean="0"/>
              <a:t>Click to edit Master title style</a:t>
            </a:r>
            <a:endParaRPr lang="en-US"/>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dirty="0"/>
          </a:p>
        </p:txBody>
      </p:sp>
      <p:pic>
        <p:nvPicPr>
          <p:cNvPr id="9"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398569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6798" t="7466" b="7466"/>
          <a:stretch>
            <a:fillRect/>
          </a:stretch>
        </p:blipFill>
        <p:spPr bwMode="auto">
          <a:xfrm flipH="1">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smtClean="0"/>
              <a:t>Click to edit Master title style</a:t>
            </a:r>
            <a:endParaRPr lang="en-US"/>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dirty="0"/>
          </a:p>
        </p:txBody>
      </p:sp>
      <p:pic>
        <p:nvPicPr>
          <p:cNvPr id="9"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207754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rcRect l="8895" t="12576" r="11046" b="12521"/>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smtClean="0"/>
              <a:t>Click to edit Master title style</a:t>
            </a:r>
            <a:endParaRPr lang="en-US"/>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dirty="0"/>
          </a:p>
        </p:txBody>
      </p:sp>
      <p:pic>
        <p:nvPicPr>
          <p:cNvPr id="9"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112842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0" name="Rectangle 9"/>
          <p:cNvSpPr/>
          <p:nvPr userDrawn="1"/>
        </p:nvSpPr>
        <p:spPr>
          <a:xfrm flipV="1">
            <a:off x="0" y="0"/>
            <a:ext cx="9144000" cy="5143500"/>
          </a:xfrm>
          <a:prstGeom prst="rect">
            <a:avLst/>
          </a:prstGeom>
          <a:solidFill>
            <a:srgbClr val="0067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smtClean="0"/>
              <a:t>Click to edit Master title style</a:t>
            </a:r>
            <a:endParaRPr lang="en-US"/>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dirty="0"/>
          </a:p>
        </p:txBody>
      </p:sp>
      <p:pic>
        <p:nvPicPr>
          <p:cNvPr id="9"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23275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11"/>
                                        </p:tgtEl>
                                        <p:attrNameLst>
                                          <p:attrName>style.visibility</p:attrName>
                                        </p:attrNameLst>
                                      </p:cBhvr>
                                      <p:to>
                                        <p:strVal val="visible"/>
                                      </p:to>
                                    </p:set>
                                    <p:animEffect transition="in" filter="wipe(left)">
                                      <p:cBhvr>
                                        <p:cTn id="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0" name="Rectangle 9"/>
          <p:cNvSpPr/>
          <p:nvPr userDrawn="1"/>
        </p:nvSpPr>
        <p:spPr>
          <a:xfrm flipV="1">
            <a:off x="0" y="0"/>
            <a:ext cx="9144000" cy="51435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2" name="Title 1"/>
          <p:cNvSpPr>
            <a:spLocks noGrp="1"/>
          </p:cNvSpPr>
          <p:nvPr>
            <p:ph type="title"/>
          </p:nvPr>
        </p:nvSpPr>
        <p:spPr>
          <a:xfrm>
            <a:off x="381000" y="2266950"/>
            <a:ext cx="3657600" cy="1021556"/>
          </a:xfrm>
        </p:spPr>
        <p:txBody>
          <a:bodyPr anchor="t">
            <a:normAutofit/>
          </a:bodyPr>
          <a:lstStyle>
            <a:lvl1pPr algn="l">
              <a:defRPr lang="en-US" sz="2800" b="1" kern="1200" smtClean="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lnSpc>
                <a:spcPct val="125000"/>
              </a:lnSpc>
              <a:spcBef>
                <a:spcPct val="0"/>
              </a:spcBef>
              <a:spcAft>
                <a:spcPct val="0"/>
              </a:spcAft>
              <a:buClr>
                <a:srgbClr val="262626"/>
              </a:buClr>
              <a:buSzTx/>
              <a:buFont typeface="Lucida Grande"/>
            </a:pPr>
            <a:r>
              <a:rPr lang="en-US" smtClean="0"/>
              <a:t>Click to edit Master title style</a:t>
            </a:r>
            <a:endParaRPr lang="en-US"/>
          </a:p>
        </p:txBody>
      </p:sp>
      <p:sp>
        <p:nvSpPr>
          <p:cNvPr id="6" name="Slide Number Placeholder 5"/>
          <p:cNvSpPr>
            <a:spLocks noGrp="1"/>
          </p:cNvSpPr>
          <p:nvPr>
            <p:ph type="sldNum" sz="quarter" idx="12"/>
          </p:nvPr>
        </p:nvSpPr>
        <p:spPr>
          <a:xfrm>
            <a:off x="8458200" y="4823460"/>
            <a:ext cx="457200" cy="205740"/>
          </a:xfrm>
        </p:spPr>
        <p:txBody>
          <a:bodyPr/>
          <a:lstStyle>
            <a:lvl1pPr>
              <a:defRPr>
                <a:solidFill>
                  <a:schemeClr val="bg1"/>
                </a:solidFill>
              </a:defRPr>
            </a:lvl1pPr>
          </a:lstStyle>
          <a:p>
            <a:fld id="{9A373EE0-89CD-4591-A7A8-AA350DD8042E}" type="slidenum">
              <a:rPr lang="en-US" smtClean="0"/>
              <a:t>‹#›</a:t>
            </a:fld>
            <a:endParaRPr lang="en-US" dirty="0"/>
          </a:p>
        </p:txBody>
      </p:sp>
      <p:pic>
        <p:nvPicPr>
          <p:cNvPr id="9"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7002" y="4827270"/>
            <a:ext cx="94575"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rot="16200000">
            <a:off x="1567656" y="1080294"/>
            <a:ext cx="65088" cy="22860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210731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22" presetClass="entr" presetSubtype="8" fill="hold" grpId="0" nodeType="afterEffect">
                                  <p:childTnLst>
                                    <p:set>
                                      <p:cBhvr>
                                        <p:cTn id="7" dur="1" fill="hold">
                                          <p:stCondLst>
                                            <p:cond delay="0"/>
                                          </p:stCondLst>
                                        </p:cTn>
                                        <p:tgtEl>
                                          <p:spTgt spid="7"/>
                                        </p:tgtEl>
                                        <p:attrNameLst>
                                          <p:attrName>style.visibility</p:attrName>
                                        </p:attrNameLst>
                                      </p:cBhvr>
                                      <p:to>
                                        <p:strVal val="visible"/>
                                      </p:to>
                                    </p:set>
                                    <p:animEffect transition="in" filter="wipe(left)">
                                      <p:cBhvr>
                                        <p:cTn id="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lang="en-US" sz="2600" b="1"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a:lstStyle>
          <a:p>
            <a:pPr lvl="0" algn="l" rtl="0" eaLnBrk="0" fontAlgn="base" hangingPunct="0">
              <a:spcBef>
                <a:spcPct val="0"/>
              </a:spcBef>
              <a:spcAft>
                <a:spcPct val="0"/>
              </a:spcAft>
            </a:pPr>
            <a:r>
              <a:rPr lang="en-US" smtClean="0"/>
              <a:t>Click to edit Master title style</a:t>
            </a:r>
            <a:endParaRPr lang="en-US"/>
          </a:p>
        </p:txBody>
      </p:sp>
      <p:sp>
        <p:nvSpPr>
          <p:cNvPr id="3" name="Content Placeholder 2"/>
          <p:cNvSpPr>
            <a:spLocks noGrp="1"/>
          </p:cNvSpPr>
          <p:nvPr>
            <p:ph idx="1"/>
          </p:nvPr>
        </p:nvSpPr>
        <p:spPr/>
        <p:txBody>
          <a:bodyP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smtClean="0"/>
              <a:t>Click to edit Master text styles</a:t>
            </a:r>
          </a:p>
          <a:p>
            <a:pPr marL="285750" lvl="1" indent="-285750" algn="l" defTabSz="914400" rtl="0" eaLnBrk="0" fontAlgn="base" latinLnBrk="0" hangingPunct="0">
              <a:lnSpc>
                <a:spcPct val="120000"/>
              </a:lnSpc>
              <a:spcBef>
                <a:spcPct val="0"/>
              </a:spcBef>
              <a:spcAft>
                <a:spcPts val="600"/>
              </a:spcAft>
              <a:buClr>
                <a:srgbClr val="262626"/>
              </a:buClr>
              <a:buSzPct val="80000"/>
              <a:buFont typeface="Lucida Grande"/>
              <a:buChar char="➝"/>
            </a:pPr>
            <a:r>
              <a:rPr lang="en-US" smtClean="0"/>
              <a:t>Second level</a:t>
            </a:r>
          </a:p>
        </p:txBody>
      </p:sp>
      <p:sp>
        <p:nvSpPr>
          <p:cNvPr id="4" name="Date Placeholder 3"/>
          <p:cNvSpPr>
            <a:spLocks noGrp="1"/>
          </p:cNvSpPr>
          <p:nvPr>
            <p:ph type="dt" sz="half" idx="10"/>
          </p:nvPr>
        </p:nvSpPr>
        <p:spPr>
          <a:xfrm>
            <a:off x="381000" y="4823460"/>
            <a:ext cx="2971800" cy="205740"/>
          </a:xfrm>
        </p:spPr>
        <p:txBody>
          <a:body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dirty="0"/>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rot="16200000">
            <a:off x="1800225" y="-678655"/>
            <a:ext cx="65088" cy="26035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87268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1" name="Rectangle 10"/>
          <p:cNvSpPr/>
          <p:nvPr userDrawn="1"/>
        </p:nvSpPr>
        <p:spPr>
          <a:xfrm>
            <a:off x="0" y="0"/>
            <a:ext cx="3505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a:xfrm>
            <a:off x="381000" y="4823460"/>
            <a:ext cx="2971800" cy="205740"/>
          </a:xfrm>
        </p:spPr>
        <p:txBody>
          <a:bodyPr/>
          <a:lstStyle/>
          <a:p>
            <a:pPr>
              <a:defRPr/>
            </a:pPr>
            <a:r>
              <a:rPr lang="en-US" dirty="0" smtClean="0"/>
              <a:t>DINSMORE &amp; SHOHL LLP  •  LEGAL COUNSEL • DINSMORE.COM</a:t>
            </a:r>
          </a:p>
          <a:p>
            <a:pPr>
              <a:defRPr/>
            </a:pPr>
            <a:r>
              <a:rPr lang="en-US" dirty="0" smtClean="0"/>
              <a:t>© 2019. ALL RIGHTS RESERVED</a:t>
            </a:r>
            <a:endParaRPr lang="en-US" dirty="0"/>
          </a:p>
        </p:txBody>
      </p:sp>
      <p:sp>
        <p:nvSpPr>
          <p:cNvPr id="7" name="Slide Number Placeholder 5"/>
          <p:cNvSpPr>
            <a:spLocks noGrp="1"/>
          </p:cNvSpPr>
          <p:nvPr>
            <p:ph type="sldNum" sz="quarter" idx="12"/>
          </p:nvPr>
        </p:nvSpPr>
        <p:spPr>
          <a:xfrm>
            <a:off x="8458200" y="4823460"/>
            <a:ext cx="457200" cy="205740"/>
          </a:xfrm>
        </p:spPr>
        <p:txBody>
          <a:bodyPr/>
          <a:lstStyle/>
          <a:p>
            <a:fld id="{9A373EE0-89CD-4591-A7A8-AA350DD8042E}" type="slidenum">
              <a:rPr lang="en-US" smtClean="0"/>
              <a:t>‹#›</a:t>
            </a:fld>
            <a:endParaRPr lang="en-US" dirty="0"/>
          </a:p>
        </p:txBody>
      </p:sp>
      <p:pic>
        <p:nvPicPr>
          <p:cNvPr id="8"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96980" y="4827270"/>
            <a:ext cx="94620" cy="18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flipV="1">
            <a:off x="0" y="0"/>
            <a:ext cx="4264025" cy="5143500"/>
          </a:xfrm>
          <a:prstGeom prst="rect">
            <a:avLst/>
          </a:prstGeom>
          <a:solidFill>
            <a:srgbClr val="0067A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solidFill>
                <a:srgbClr val="1B7BC0"/>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Title 1"/>
          <p:cNvSpPr>
            <a:spLocks noGrp="1"/>
          </p:cNvSpPr>
          <p:nvPr>
            <p:ph type="title"/>
          </p:nvPr>
        </p:nvSpPr>
        <p:spPr>
          <a:xfrm>
            <a:off x="381000" y="1562100"/>
            <a:ext cx="3291840" cy="1016000"/>
          </a:xfrm>
        </p:spPr>
        <p:txBody>
          <a:bodyPr anchor="t"/>
          <a:lstStyle>
            <a:lvl1pPr>
              <a:defRPr sz="2400" b="1">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smtClean="0"/>
              <a:t>Click to edit Master title style</a:t>
            </a:r>
            <a:endParaRPr lang="en-US"/>
          </a:p>
        </p:txBody>
      </p:sp>
      <p:sp>
        <p:nvSpPr>
          <p:cNvPr id="13" name="Text Placeholder 2"/>
          <p:cNvSpPr>
            <a:spLocks noGrp="1"/>
          </p:cNvSpPr>
          <p:nvPr>
            <p:ph type="body" idx="1"/>
          </p:nvPr>
        </p:nvSpPr>
        <p:spPr>
          <a:xfrm>
            <a:off x="381000" y="2705100"/>
            <a:ext cx="3291840" cy="914135"/>
          </a:xfrm>
        </p:spPr>
        <p:txBody>
          <a:bodyPr>
            <a:noAutofit/>
          </a:bodyPr>
          <a:lstStyle>
            <a:lvl1pPr marL="0" indent="0">
              <a:lnSpc>
                <a:spcPts val="2800"/>
              </a:lnSpc>
              <a:buNone/>
              <a:defRPr sz="1800" b="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Content Placeholder 2"/>
          <p:cNvSpPr>
            <a:spLocks noGrp="1"/>
          </p:cNvSpPr>
          <p:nvPr>
            <p:ph idx="13"/>
          </p:nvPr>
        </p:nvSpPr>
        <p:spPr>
          <a:xfrm>
            <a:off x="4754880" y="209549"/>
            <a:ext cx="4236720" cy="4604385"/>
          </a:xfrm>
        </p:spPr>
        <p:txBody>
          <a:bodyPr anchor="ctr"/>
          <a:lstStyle>
            <a:lvl1pPr>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defRPr lang="en-US" sz="1600" b="1" kern="1200" smtClean="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2pPr>
          </a:lstStyle>
          <a:p>
            <a:pPr lvl="0" algn="l" rtl="0" eaLnBrk="0" fontAlgn="base" hangingPunct="0">
              <a:lnSpc>
                <a:spcPct val="125000"/>
              </a:lnSpc>
              <a:spcBef>
                <a:spcPts val="300"/>
              </a:spcBef>
              <a:spcAft>
                <a:spcPts val="600"/>
              </a:spcAft>
              <a:buClr>
                <a:srgbClr val="262626"/>
              </a:buClr>
              <a:buSzTx/>
              <a:buFont typeface="Lucida Grande"/>
            </a:pPr>
            <a:r>
              <a:rPr lang="en-US" smtClean="0"/>
              <a:t>Click to edit Master text styles</a:t>
            </a:r>
          </a:p>
          <a:p>
            <a:pPr marL="285750" lvl="1" indent="-285750" algn="l" rtl="0" eaLnBrk="0" fontAlgn="base" hangingPunct="0">
              <a:lnSpc>
                <a:spcPct val="120000"/>
              </a:lnSpc>
              <a:spcBef>
                <a:spcPct val="0"/>
              </a:spcBef>
              <a:spcAft>
                <a:spcPts val="600"/>
              </a:spcAft>
              <a:buClr>
                <a:srgbClr val="262626"/>
              </a:buClr>
              <a:buSzPct val="80000"/>
              <a:buFont typeface="Lucida Grande"/>
              <a:buChar char="➝"/>
            </a:pPr>
            <a:r>
              <a:rPr lang="en-US" smtClean="0"/>
              <a:t>Second level</a:t>
            </a:r>
          </a:p>
        </p:txBody>
      </p:sp>
      <p:sp>
        <p:nvSpPr>
          <p:cNvPr id="16" name="Date Placeholder 3"/>
          <p:cNvSpPr txBox="1"/>
          <p:nvPr userDrawn="1"/>
        </p:nvSpPr>
        <p:spPr>
          <a:xfrm>
            <a:off x="381000" y="4813935"/>
            <a:ext cx="2971800" cy="205740"/>
          </a:xfrm>
          <a:prstGeom prst="rect">
            <a:avLst/>
          </a:prstGeom>
        </p:spPr>
        <p:txBody>
          <a:bodyPr vert="horz" lIns="91440" tIns="45720" rIns="91440" bIns="45720" rtlCol="0" anchor="ctr"/>
          <a:lstStyle>
            <a:defPPr>
              <a:defRPr lang="en-US"/>
            </a:defPPr>
            <a:lvl1pPr marL="0" algn="l" defTabSz="914400" rtl="0" eaLnBrk="1" latinLnBrk="0" hangingPunct="1">
              <a:defRPr sz="700" kern="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18" name="Rectangle 17"/>
          <p:cNvSpPr/>
          <p:nvPr userDrawn="1"/>
        </p:nvSpPr>
        <p:spPr>
          <a:xfrm rot="16200000">
            <a:off x="1339056" y="546895"/>
            <a:ext cx="65088" cy="1828800"/>
          </a:xfrm>
          <a:prstGeom prst="rect">
            <a:avLst/>
          </a:prstGeom>
          <a:solidFill>
            <a:srgbClr val="FFD7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ct val="0"/>
              </a:spcBef>
              <a:spcAft>
                <a:spcPct val="0"/>
              </a:spcAft>
              <a:defRPr/>
            </a:pPr>
            <a:endParaRPr lang="en-US" dirty="0"/>
          </a:p>
        </p:txBody>
      </p:sp>
    </p:spTree>
    <p:extLst>
      <p:ext uri="{BB962C8B-B14F-4D97-AF65-F5344CB8AC3E}">
        <p14:creationId xmlns:p14="http://schemas.microsoft.com/office/powerpoint/2010/main" val="402620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685800"/>
          </a:xfrm>
          <a:prstGeom prst="rect">
            <a:avLst/>
          </a:prstGeom>
        </p:spPr>
        <p:txBody>
          <a:bodyPr vert="horz" lIns="91440" tIns="45720" rIns="91440" bIns="45720" rtlCol="0" anchor="t">
            <a:normAutofit/>
          </a:bodyPr>
          <a:lstStyle/>
          <a:p>
            <a:pPr lvl="0" algn="l" rtl="0" eaLnBrk="0" fontAlgn="base" hangingPunct="0">
              <a:spcBef>
                <a:spcPct val="0"/>
              </a:spcBef>
              <a:spcAft>
                <a:spcPct val="0"/>
              </a:spcAft>
            </a:pPr>
            <a:r>
              <a:rPr lang="en-US" smtClean="0"/>
              <a:t>Click to edit Master title style</a:t>
            </a:r>
            <a:endParaRPr lang="en-US"/>
          </a:p>
        </p:txBody>
      </p:sp>
      <p:sp>
        <p:nvSpPr>
          <p:cNvPr id="3" name="Text Placeholder 2"/>
          <p:cNvSpPr>
            <a:spLocks noGrp="1"/>
          </p:cNvSpPr>
          <p:nvPr>
            <p:ph type="body" idx="1"/>
          </p:nvPr>
        </p:nvSpPr>
        <p:spPr>
          <a:xfrm>
            <a:off x="457200" y="2114550"/>
            <a:ext cx="8229600" cy="2057400"/>
          </a:xfrm>
          <a:prstGeom prst="rect">
            <a:avLst/>
          </a:prstGeom>
        </p:spPr>
        <p:txBody>
          <a:bodyPr vert="horz" lIns="91440" tIns="45720" rIns="91440" bIns="45720" rtlCol="0">
            <a:normAutofit/>
          </a:bodyPr>
          <a:lstStyle/>
          <a:p>
            <a:pPr lvl="0" algn="l" rtl="0" eaLnBrk="0" fontAlgn="base" hangingPunct="0">
              <a:lnSpc>
                <a:spcPct val="125000"/>
              </a:lnSpc>
              <a:spcBef>
                <a:spcPts val="300"/>
              </a:spcBef>
              <a:spcAft>
                <a:spcPts val="600"/>
              </a:spcAft>
              <a:buClr>
                <a:srgbClr val="262626"/>
              </a:buClr>
              <a:buSzTx/>
              <a:buFont typeface="Lucida Grande"/>
            </a:pPr>
            <a:r>
              <a:rPr lang="en-US" smtClean="0"/>
              <a:t>Click to edit Master text styles</a:t>
            </a:r>
          </a:p>
          <a:p>
            <a:pPr marL="285750" lvl="1" indent="-285750" algn="l" defTabSz="914400" rtl="0" eaLnBrk="0" fontAlgn="base" latinLnBrk="0" hangingPunct="0">
              <a:lnSpc>
                <a:spcPct val="120000"/>
              </a:lnSpc>
              <a:spcBef>
                <a:spcPct val="0"/>
              </a:spcBef>
              <a:spcAft>
                <a:spcPts val="600"/>
              </a:spcAft>
              <a:buClr>
                <a:srgbClr val="262626"/>
              </a:buClr>
              <a:buSzPct val="80000"/>
              <a:buFont typeface="Lucida Grande"/>
              <a:buChar char="➝"/>
            </a:pPr>
            <a:r>
              <a:rPr lang="en-US" smtClean="0"/>
              <a:t>Second level</a:t>
            </a:r>
          </a:p>
        </p:txBody>
      </p:sp>
      <p:sp>
        <p:nvSpPr>
          <p:cNvPr id="4" name="Date Placeholder 3"/>
          <p:cNvSpPr>
            <a:spLocks noGrp="1"/>
          </p:cNvSpPr>
          <p:nvPr>
            <p:ph type="dt" sz="half" idx="2"/>
          </p:nvPr>
        </p:nvSpPr>
        <p:spPr>
          <a:xfrm>
            <a:off x="381000" y="4823460"/>
            <a:ext cx="2971800" cy="205740"/>
          </a:xfrm>
          <a:prstGeom prst="rect">
            <a:avLst/>
          </a:prstGeom>
        </p:spPr>
        <p:txBody>
          <a:bodyPr vert="horz" lIns="91440" tIns="45720" rIns="91440" bIns="45720" rtlCol="0" anchor="ctr"/>
          <a:lstStyle>
            <a:lvl1pPr algn="l">
              <a:defRPr sz="7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6" name="Slide Number Placeholder 5"/>
          <p:cNvSpPr>
            <a:spLocks noGrp="1"/>
          </p:cNvSpPr>
          <p:nvPr>
            <p:ph type="sldNum" sz="quarter" idx="4"/>
          </p:nvPr>
        </p:nvSpPr>
        <p:spPr>
          <a:xfrm>
            <a:off x="8458200" y="4823460"/>
            <a:ext cx="457200" cy="205740"/>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9A373EE0-89CD-4591-A7A8-AA350DD8042E}" type="slidenum">
              <a:rPr lang="en-US" smtClean="0"/>
              <a:t>‹#›</a:t>
            </a:fld>
            <a:endParaRPr lang="en-US" dirty="0"/>
          </a:p>
        </p:txBody>
      </p:sp>
      <p:cxnSp>
        <p:nvCxnSpPr>
          <p:cNvPr id="8" name="Straight Connector 7"/>
          <p:cNvCxnSpPr/>
          <p:nvPr userDrawn="1"/>
        </p:nvCxnSpPr>
        <p:spPr>
          <a:xfrm>
            <a:off x="457200" y="4800600"/>
            <a:ext cx="2971800" cy="0"/>
          </a:xfrm>
          <a:prstGeom prst="line">
            <a:avLst/>
          </a:prstGeom>
          <a:ln w="63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30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0" r:id="rId8"/>
    <p:sldLayoutId id="2147483666" r:id="rId9"/>
    <p:sldLayoutId id="2147483667" r:id="rId10"/>
    <p:sldLayoutId id="2147483668" r:id="rId11"/>
    <p:sldLayoutId id="2147483652" r:id="rId12"/>
    <p:sldLayoutId id="2147483669" r:id="rId13"/>
    <p:sldLayoutId id="2147483670" r:id="rId14"/>
    <p:sldLayoutId id="2147483651" r:id="rId15"/>
  </p:sldLayoutIdLst>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xStyles>
    <p:titleStyle>
      <a:lvl1pPr algn="l" defTabSz="914400" rtl="0" eaLnBrk="1" latinLnBrk="0" hangingPunct="1">
        <a:spcBef>
          <a:spcPct val="0"/>
        </a:spcBef>
        <a:buNone/>
        <a:defRPr lang="en-US" sz="2600" b="1" kern="1200">
          <a:solidFill>
            <a:schemeClr val="tx1">
              <a:lumMod val="75000"/>
              <a:lumOff val="25000"/>
            </a:schemeClr>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1800" b="1" kern="1200" smtClean="0">
          <a:solidFill>
            <a:srgbClr val="1B7BC0"/>
          </a:solidFill>
          <a:latin typeface="Segoe UI" panose="020B0502040204020203" pitchFamily="34" charset="0"/>
          <a:ea typeface="Segoe UI" panose="020B0502040204020203" pitchFamily="34" charset="0"/>
          <a:cs typeface="Segoe UI" panose="020B0502040204020203" pitchFamily="34" charset="0"/>
        </a:defRPr>
      </a:lvl1pPr>
      <a:lvl2pPr marL="342900" indent="-342900" algn="l" defTabSz="914400" rtl="0" eaLnBrk="1" latinLnBrk="0" hangingPunct="1">
        <a:spcBef>
          <a:spcPct val="20000"/>
        </a:spcBef>
        <a:buFont typeface="Arial" panose="020B0604020202020204" pitchFamily="34" charset="0"/>
        <a:buChar char="–"/>
        <a:defRPr lang="en-US" sz="1600" b="1" kern="1200" smtClean="0">
          <a:solidFill>
            <a:srgbClr val="404040"/>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hyperlink" Target="https://www.dol.gov/sites/dolgov/files/WHD/posters/FFCRA_Poster_WH1422_Non-Federal.pdf" TargetMode="Externa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0" y="1597819"/>
            <a:ext cx="3886200" cy="1507331"/>
          </a:xfrm>
        </p:spPr>
        <p:txBody>
          <a:bodyPr>
            <a:normAutofit fontScale="90000"/>
          </a:bodyPr>
          <a:lstStyle/>
          <a:p>
            <a:r>
              <a:rPr lang="en-US" dirty="0" smtClean="0"/>
              <a:t>Understanding the New Emergency Leave Laws Under the Families First Coronavirus Response Act</a:t>
            </a:r>
            <a:endParaRPr lang="en-US" dirty="0"/>
          </a:p>
        </p:txBody>
      </p:sp>
      <p:sp>
        <p:nvSpPr>
          <p:cNvPr id="3" name="Subtitle 2"/>
          <p:cNvSpPr>
            <a:spLocks noGrp="1"/>
          </p:cNvSpPr>
          <p:nvPr>
            <p:ph type="subTitle" idx="1"/>
          </p:nvPr>
        </p:nvSpPr>
        <p:spPr>
          <a:xfrm>
            <a:off x="4925833" y="3790950"/>
            <a:ext cx="3886200" cy="609600"/>
          </a:xfrm>
        </p:spPr>
        <p:txBody>
          <a:bodyPr/>
          <a:lstStyle/>
          <a:p>
            <a:r>
              <a:rPr lang="en-US" altLang="en-US" dirty="0" smtClean="0"/>
              <a:t>April 17, 2020</a:t>
            </a:r>
            <a:endParaRPr lang="en-US" altLang="en-US" dirty="0"/>
          </a:p>
        </p:txBody>
      </p:sp>
    </p:spTree>
    <p:extLst>
      <p:ext uri="{BB962C8B-B14F-4D97-AF65-F5344CB8AC3E}">
        <p14:creationId xmlns:p14="http://schemas.microsoft.com/office/powerpoint/2010/main" val="170733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Paid Sick Leave Act &amp; Expanded FMLA for Public Health Emergency</a:t>
            </a:r>
            <a:br>
              <a:rPr lang="en-US" dirty="0" smtClean="0"/>
            </a:br>
            <a:r>
              <a:rPr lang="en-US" dirty="0"/>
              <a:t/>
            </a:r>
            <a:br>
              <a:rPr lang="en-US" dirty="0"/>
            </a:br>
            <a:endParaRPr lang="en-US" dirty="0"/>
          </a:p>
        </p:txBody>
      </p:sp>
      <p:sp>
        <p:nvSpPr>
          <p:cNvPr id="4" name="Content Placeholder 3"/>
          <p:cNvSpPr>
            <a:spLocks noGrp="1"/>
          </p:cNvSpPr>
          <p:nvPr>
            <p:ph sz="half" idx="1"/>
          </p:nvPr>
        </p:nvSpPr>
        <p:spPr/>
        <p:txBody>
          <a:bodyPr/>
          <a:lstStyle/>
          <a:p>
            <a:r>
              <a:rPr lang="en-US" dirty="0" smtClean="0"/>
              <a:t>Drive-Thru Window Servers</a:t>
            </a:r>
          </a:p>
          <a:p>
            <a:endParaRPr lang="en-US" dirty="0"/>
          </a:p>
          <a:p>
            <a:r>
              <a:rPr lang="en-US" dirty="0" smtClean="0"/>
              <a:t>Still Working at Restaurant Location</a:t>
            </a:r>
          </a:p>
          <a:p>
            <a:endParaRPr lang="en-US" dirty="0"/>
          </a:p>
          <a:p>
            <a:endParaRPr lang="en-US" dirty="0"/>
          </a:p>
        </p:txBody>
      </p:sp>
      <p:sp>
        <p:nvSpPr>
          <p:cNvPr id="6" name="Content Placeholder 5"/>
          <p:cNvSpPr>
            <a:spLocks noGrp="1"/>
          </p:cNvSpPr>
          <p:nvPr>
            <p:ph sz="half" idx="2"/>
          </p:nvPr>
        </p:nvSpPr>
        <p:spPr/>
        <p:txBody>
          <a:bodyPr/>
          <a:lstStyle/>
          <a:p>
            <a:r>
              <a:rPr lang="en-US" dirty="0" smtClean="0"/>
              <a:t>Dining Room Servers</a:t>
            </a:r>
          </a:p>
          <a:p>
            <a:r>
              <a:rPr lang="en-US" dirty="0" smtClean="0"/>
              <a:t>Laid off</a:t>
            </a:r>
            <a:endParaRPr lang="en-US" dirty="0"/>
          </a:p>
        </p:txBody>
      </p:sp>
      <p:sp>
        <p:nvSpPr>
          <p:cNvPr id="7" name="Content Placeholder 6"/>
          <p:cNvSpPr>
            <a:spLocks noGrp="1"/>
          </p:cNvSpPr>
          <p:nvPr>
            <p:ph sz="quarter" idx="11"/>
          </p:nvPr>
        </p:nvSpPr>
        <p:spPr/>
        <p:txBody>
          <a:bodyPr/>
          <a:lstStyle/>
          <a:p>
            <a:r>
              <a:rPr lang="en-US" dirty="0" smtClean="0"/>
              <a:t>Office Staff Members</a:t>
            </a:r>
          </a:p>
          <a:p>
            <a:r>
              <a:rPr lang="en-US" dirty="0" smtClean="0"/>
              <a:t>Teleworking from home</a:t>
            </a:r>
            <a:endParaRPr lang="en-US" dirty="0"/>
          </a:p>
          <a:p>
            <a:endParaRPr lang="en-US" dirty="0"/>
          </a:p>
        </p:txBody>
      </p:sp>
      <p:sp>
        <p:nvSpPr>
          <p:cNvPr id="8" name="TextBox 7"/>
          <p:cNvSpPr txBox="1"/>
          <p:nvPr/>
        </p:nvSpPr>
        <p:spPr>
          <a:xfrm>
            <a:off x="228600" y="2960552"/>
            <a:ext cx="8686800" cy="769441"/>
          </a:xfrm>
          <a:prstGeom prst="rect">
            <a:avLst/>
          </a:prstGeom>
          <a:noFill/>
        </p:spPr>
        <p:txBody>
          <a:bodyPr wrap="square" rtlCol="0">
            <a:spAutoFit/>
          </a:bodyPr>
          <a:lstStyle/>
          <a:p>
            <a:pPr algn="ctr"/>
            <a:r>
              <a:rPr lang="en-US" sz="4400" dirty="0" smtClean="0">
                <a:solidFill>
                  <a:srgbClr val="FF0000"/>
                </a:solidFill>
              </a:rPr>
              <a:t>QUALIFYING REASON</a:t>
            </a:r>
            <a:endParaRPr lang="en-US" sz="4400" dirty="0">
              <a:solidFill>
                <a:srgbClr val="FF0000"/>
              </a:solidFill>
            </a:endParaRPr>
          </a:p>
        </p:txBody>
      </p:sp>
      <p:sp>
        <p:nvSpPr>
          <p:cNvPr id="9" name="TextBox 8"/>
          <p:cNvSpPr txBox="1"/>
          <p:nvPr/>
        </p:nvSpPr>
        <p:spPr>
          <a:xfrm>
            <a:off x="670034" y="3645929"/>
            <a:ext cx="2209800" cy="646331"/>
          </a:xfrm>
          <a:prstGeom prst="rect">
            <a:avLst/>
          </a:prstGeom>
          <a:noFill/>
        </p:spPr>
        <p:txBody>
          <a:bodyPr wrap="square" rtlCol="0">
            <a:spAutoFit/>
          </a:bodyPr>
          <a:lstStyle/>
          <a:p>
            <a:pPr algn="ctr"/>
            <a:r>
              <a:rPr lang="en-US" dirty="0" smtClean="0"/>
              <a:t>Analyze whether paid leave is </a:t>
            </a:r>
            <a:r>
              <a:rPr lang="en-US" dirty="0"/>
              <a:t>a</a:t>
            </a:r>
            <a:r>
              <a:rPr lang="en-US" dirty="0" smtClean="0"/>
              <a:t>vailable</a:t>
            </a:r>
            <a:endParaRPr lang="en-US" dirty="0"/>
          </a:p>
        </p:txBody>
      </p:sp>
      <p:sp>
        <p:nvSpPr>
          <p:cNvPr id="10" name="TextBox 9"/>
          <p:cNvSpPr txBox="1"/>
          <p:nvPr/>
        </p:nvSpPr>
        <p:spPr>
          <a:xfrm>
            <a:off x="6387662" y="3632190"/>
            <a:ext cx="2209800" cy="1384995"/>
          </a:xfrm>
          <a:prstGeom prst="rect">
            <a:avLst/>
          </a:prstGeom>
          <a:noFill/>
        </p:spPr>
        <p:txBody>
          <a:bodyPr wrap="square" rtlCol="0">
            <a:spAutoFit/>
          </a:bodyPr>
          <a:lstStyle/>
          <a:p>
            <a:pPr algn="ctr"/>
            <a:r>
              <a:rPr lang="en-US" sz="1400" dirty="0" smtClean="0"/>
              <a:t>If the Employee and Employer cannot agree to a telework schedule outside normal hours, analyze whether paid leave is available.</a:t>
            </a:r>
            <a:endParaRPr lang="en-US" sz="1400" dirty="0"/>
          </a:p>
        </p:txBody>
      </p:sp>
      <p:sp>
        <p:nvSpPr>
          <p:cNvPr id="11" name="TextBox 10"/>
          <p:cNvSpPr txBox="1"/>
          <p:nvPr/>
        </p:nvSpPr>
        <p:spPr>
          <a:xfrm>
            <a:off x="3367252" y="3695678"/>
            <a:ext cx="2667000" cy="369332"/>
          </a:xfrm>
          <a:prstGeom prst="rect">
            <a:avLst/>
          </a:prstGeom>
          <a:noFill/>
        </p:spPr>
        <p:txBody>
          <a:bodyPr wrap="square" rtlCol="0">
            <a:spAutoFit/>
          </a:bodyPr>
          <a:lstStyle/>
          <a:p>
            <a:r>
              <a:rPr lang="en-US" dirty="0" smtClean="0"/>
              <a:t>Paid Leave Unavailable</a:t>
            </a:r>
            <a:endParaRPr lang="en-US" dirty="0"/>
          </a:p>
        </p:txBody>
      </p:sp>
      <p:sp>
        <p:nvSpPr>
          <p:cNvPr id="12"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82631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Analyzing a Request for Paid Leave under the Emergency Paid Sick Leave Act and Expanded FMLA</a:t>
            </a:r>
            <a:endParaRPr lang="en-US" dirty="0"/>
          </a:p>
        </p:txBody>
      </p:sp>
      <p:sp>
        <p:nvSpPr>
          <p:cNvPr id="9" name="Text Placeholder 8"/>
          <p:cNvSpPr>
            <a:spLocks noGrp="1"/>
          </p:cNvSpPr>
          <p:nvPr>
            <p:ph type="body" idx="1"/>
          </p:nvPr>
        </p:nvSpPr>
        <p:spPr/>
        <p:txBody>
          <a:bodyPr/>
          <a:lstStyle/>
          <a:p>
            <a:endParaRPr lang="en-US" dirty="0"/>
          </a:p>
        </p:txBody>
      </p:sp>
      <p:sp>
        <p:nvSpPr>
          <p:cNvPr id="5" name="Content Placeholder 4"/>
          <p:cNvSpPr>
            <a:spLocks noGrp="1"/>
          </p:cNvSpPr>
          <p:nvPr>
            <p:ph idx="13"/>
          </p:nvPr>
        </p:nvSpPr>
        <p:spPr/>
        <p:txBody>
          <a:bodyPr>
            <a:normAutofit lnSpcReduction="10000"/>
          </a:bodyPr>
          <a:lstStyle/>
          <a:p>
            <a:pPr marL="285750" indent="-285750">
              <a:buFont typeface="Arial" panose="020B0604020202020204" pitchFamily="34" charset="0"/>
              <a:buChar char="•"/>
            </a:pPr>
            <a:r>
              <a:rPr lang="en-US" dirty="0" smtClean="0"/>
              <a:t>What is the employee’s reason for leave?</a:t>
            </a:r>
          </a:p>
          <a:p>
            <a:pPr marL="285750" indent="-285750">
              <a:buFont typeface="Arial" panose="020B0604020202020204" pitchFamily="34" charset="0"/>
              <a:buChar char="•"/>
            </a:pPr>
            <a:r>
              <a:rPr lang="en-US" dirty="0" smtClean="0"/>
              <a:t>Is the employer covered under the Emergency Paid Sick Leave Act or Expanded FMLA for this particular reason?</a:t>
            </a:r>
          </a:p>
          <a:p>
            <a:pPr marL="285750" indent="-285750">
              <a:buFont typeface="Arial" panose="020B0604020202020204" pitchFamily="34" charset="0"/>
              <a:buChar char="•"/>
            </a:pPr>
            <a:r>
              <a:rPr lang="en-US" dirty="0" smtClean="0"/>
              <a:t>Is the employee an eligible employee under the Emergency Paid Sick Leave Act or Expanded FMLA for this particular reason?</a:t>
            </a:r>
          </a:p>
          <a:p>
            <a:pPr marL="285750" indent="-285750">
              <a:buFont typeface="Arial" panose="020B0604020202020204" pitchFamily="34" charset="0"/>
              <a:buChar char="•"/>
            </a:pPr>
            <a:r>
              <a:rPr lang="en-US" dirty="0" smtClean="0"/>
              <a:t>What are the employer’s obligations under the Emergency Paid Sick Leave Act and Expanded FMLA?</a:t>
            </a:r>
          </a:p>
          <a:p>
            <a:pPr marL="285750" indent="-285750">
              <a:buFont typeface="Arial" panose="020B0604020202020204" pitchFamily="34" charset="0"/>
              <a:buChar char="•"/>
            </a:pPr>
            <a:r>
              <a:rPr lang="en-US" dirty="0" smtClean="0"/>
              <a:t>What other paid or unpaid leave is available? </a:t>
            </a:r>
            <a:endParaRPr lang="en-US" dirty="0"/>
          </a:p>
        </p:txBody>
      </p:sp>
    </p:spTree>
    <p:extLst>
      <p:ext uri="{BB962C8B-B14F-4D97-AF65-F5344CB8AC3E}">
        <p14:creationId xmlns:p14="http://schemas.microsoft.com/office/powerpoint/2010/main" val="156070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548537104"/>
              </p:ext>
            </p:extLst>
          </p:nvPr>
        </p:nvGraphicFramePr>
        <p:xfrm>
          <a:off x="76200" y="1123950"/>
          <a:ext cx="8991599" cy="360578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209799">
                  <a:extLst>
                    <a:ext uri="{9D8B030D-6E8A-4147-A177-3AD203B41FA5}">
                      <a16:colId xmlns:a16="http://schemas.microsoft.com/office/drawing/2014/main" val="20002"/>
                    </a:ext>
                  </a:extLst>
                </a:gridCol>
              </a:tblGrid>
              <a:tr h="480058">
                <a:tc>
                  <a:txBody>
                    <a:bodyPr/>
                    <a:lstStyle/>
                    <a:p>
                      <a:r>
                        <a:rPr lang="en-US" dirty="0" smtClean="0"/>
                        <a:t>Reason:  Employee’s Own Health</a:t>
                      </a:r>
                      <a:endParaRPr lang="en-US" dirty="0"/>
                    </a:p>
                  </a:txBody>
                  <a:tcPr/>
                </a:tc>
                <a:tc>
                  <a:txBody>
                    <a:bodyPr/>
                    <a:lstStyle/>
                    <a:p>
                      <a:r>
                        <a:rPr lang="en-US" dirty="0" smtClean="0"/>
                        <a:t>Someone</a:t>
                      </a:r>
                      <a:r>
                        <a:rPr lang="en-US" baseline="0" dirty="0" smtClean="0"/>
                        <a:t> Else’s Health</a:t>
                      </a:r>
                      <a:endParaRPr lang="en-US" dirty="0"/>
                    </a:p>
                  </a:txBody>
                  <a:tcPr/>
                </a:tc>
                <a:tc>
                  <a:txBody>
                    <a:bodyPr/>
                    <a:lstStyle/>
                    <a:p>
                      <a:r>
                        <a:rPr lang="en-US" dirty="0" smtClean="0"/>
                        <a:t>School/Childcare Closure</a:t>
                      </a:r>
                      <a:endParaRPr lang="en-US" dirty="0"/>
                    </a:p>
                  </a:txBody>
                  <a:tcPr/>
                </a:tc>
                <a:extLst>
                  <a:ext uri="{0D108BD9-81ED-4DB2-BD59-A6C34878D82A}">
                    <a16:rowId xmlns:a16="http://schemas.microsoft.com/office/drawing/2014/main" val="10000"/>
                  </a:ext>
                </a:extLst>
              </a:tr>
              <a:tr h="2945269">
                <a:tc>
                  <a:txBody>
                    <a:bodyPr/>
                    <a:lstStyle/>
                    <a:p>
                      <a:pPr marL="0" lvl="1" indent="0" eaLnBrk="0" fontAlgn="base" hangingPunct="0">
                        <a:lnSpc>
                          <a:spcPct val="115000"/>
                        </a:lnSpc>
                        <a:spcBef>
                          <a:spcPts val="300"/>
                        </a:spcBef>
                        <a:spcAft>
                          <a:spcPts val="600"/>
                        </a:spcAft>
                        <a:buClr>
                          <a:srgbClr val="262626"/>
                        </a:buClr>
                      </a:pPr>
                      <a:r>
                        <a:rPr lang="en-US" sz="1200" dirty="0" smtClean="0">
                          <a:solidFill>
                            <a:schemeClr val="tx1"/>
                          </a:solidFill>
                        </a:rPr>
                        <a:t>EPSLA Reason (1):  The employee is subject to a Federal, State, or local quarantine or isolation order related to COVID–19.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(2):  The employee has been advised by a health care provider to self-quarantine due to concerns related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(3): The employee is experiencing symptoms of COVID–19 and seeking a medical diagnosis.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EPSLA Reason (6):  The employee is experiencing any other substantially similar condition specified by the Secretary of Health and Human Services in consultation with the Secretary of the Treasury and the Secretary of Labor.</a:t>
                      </a:r>
                    </a:p>
                    <a:p>
                      <a:endParaRPr lang="en-US" sz="1200" dirty="0"/>
                    </a:p>
                  </a:txBody>
                  <a:tcPr/>
                </a:tc>
                <a:tc>
                  <a:txBody>
                    <a:bodyPr/>
                    <a:lstStyle/>
                    <a:p>
                      <a:r>
                        <a:rPr lang="en-US" sz="1200" dirty="0" smtClean="0"/>
                        <a:t>EPSLA Reason (4):</a:t>
                      </a:r>
                      <a:r>
                        <a:rPr lang="en-US" sz="1200" baseline="0" dirty="0" smtClean="0"/>
                        <a:t>  The employee is caring for an individual who is subject to a Federal, State, or local quarantine or isolation order or has been advised by a health care provider to self-quarantine due to concerns about COVID-19.</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(5) and Expanded FMLA:</a:t>
                      </a:r>
                      <a:r>
                        <a:rPr lang="en-US" sz="1200" baseline="0" dirty="0" smtClean="0">
                          <a:solidFill>
                            <a:schemeClr val="tx1"/>
                          </a:solidFill>
                        </a:rPr>
                        <a:t>  </a:t>
                      </a:r>
                      <a:r>
                        <a:rPr lang="en-US" sz="1200" dirty="0" smtClean="0">
                          <a:solidFill>
                            <a:schemeClr val="tx1"/>
                          </a:solidFill>
                        </a:rPr>
                        <a:t>The employee is caring for a son or daughter of such employee if the school or place of care of the son or daughter has been closed, or the child care provider of such son or daughter is unavailable, due to COVID–19 reasons.</a:t>
                      </a:r>
                    </a:p>
                  </a:txBody>
                  <a:tcPr/>
                </a:tc>
                <a:extLst>
                  <a:ext uri="{0D108BD9-81ED-4DB2-BD59-A6C34878D82A}">
                    <a16:rowId xmlns:a16="http://schemas.microsoft.com/office/drawing/2014/main" val="10001"/>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158438692"/>
              </p:ext>
            </p:extLst>
          </p:nvPr>
        </p:nvGraphicFramePr>
        <p:xfrm>
          <a:off x="91966" y="1733550"/>
          <a:ext cx="4099034" cy="3057144"/>
        </p:xfrm>
        <a:graphic>
          <a:graphicData uri="http://schemas.openxmlformats.org/drawingml/2006/table">
            <a:tbl>
              <a:tblPr firstRow="1" bandRow="1">
                <a:tableStyleId>{5C22544A-7EE6-4342-B048-85BDC9FD1C3A}</a:tableStyleId>
              </a:tblPr>
              <a:tblGrid>
                <a:gridCol w="4099034">
                  <a:extLst>
                    <a:ext uri="{9D8B030D-6E8A-4147-A177-3AD203B41FA5}">
                      <a16:colId xmlns:a16="http://schemas.microsoft.com/office/drawing/2014/main" val="20000"/>
                    </a:ext>
                  </a:extLst>
                </a:gridCol>
              </a:tblGrid>
              <a:tr h="2971800">
                <a:tc>
                  <a:txBody>
                    <a:bodyPr/>
                    <a:lstStyle/>
                    <a:p>
                      <a:pPr marL="0" lvl="1" indent="0" eaLnBrk="0" fontAlgn="base" hangingPunct="0">
                        <a:lnSpc>
                          <a:spcPct val="115000"/>
                        </a:lnSpc>
                        <a:spcBef>
                          <a:spcPts val="300"/>
                        </a:spcBef>
                        <a:spcAft>
                          <a:spcPts val="600"/>
                        </a:spcAft>
                        <a:buClr>
                          <a:srgbClr val="262626"/>
                        </a:buClr>
                      </a:pPr>
                      <a:r>
                        <a:rPr lang="en-US" sz="1200" b="0" dirty="0" smtClean="0">
                          <a:solidFill>
                            <a:srgbClr val="FF0000"/>
                          </a:solidFill>
                        </a:rPr>
                        <a:t>EPSLA Reason (1):  The employee is subject to a Federal, State, or local quarantine or isolation order related to COVID–19. </a:t>
                      </a:r>
                    </a:p>
                    <a:p>
                      <a:endParaRPr lang="en-US" sz="1200" b="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EPSLA Reason (2):  The employee has been advised by a health care provider to self-quarantine due to concerns related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EPSLA Reason (3): The employee is experiencing symptoms of COVID–19 and seeking a medical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0000"/>
                          </a:solidFill>
                        </a:rPr>
                        <a:t>EPSLA Reason (6):  The employee is experiencing any other substantially similar condition specified by the Secretary of Health and Human Services in consultation with the Secretary of the Treasury and the Secretary of Labor.</a:t>
                      </a:r>
                    </a:p>
                    <a:p>
                      <a:endParaRPr lang="en-US" dirty="0"/>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3939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Families First Coronavirus Response Act: Reasons for Leave</a:t>
            </a:r>
          </a:p>
        </p:txBody>
      </p:sp>
      <p:sp>
        <p:nvSpPr>
          <p:cNvPr id="3" name="Content Placeholder 2"/>
          <p:cNvSpPr>
            <a:spLocks noGrp="1"/>
          </p:cNvSpPr>
          <p:nvPr>
            <p:ph idx="1"/>
          </p:nvPr>
        </p:nvSpPr>
        <p:spPr>
          <a:xfrm>
            <a:off x="457200" y="1657350"/>
            <a:ext cx="8229600" cy="2971800"/>
          </a:xfrm>
        </p:spPr>
        <p:txBody>
          <a:bodyPr>
            <a:normAutofit lnSpcReduction="10000"/>
          </a:bodyPr>
          <a:lstStyle/>
          <a:p>
            <a:pPr fontAlgn="t"/>
            <a:r>
              <a:rPr lang="en-US" dirty="0"/>
              <a:t>Reason:  Employee’s Own Health</a:t>
            </a:r>
            <a:endParaRPr lang="en-US" b="0" dirty="0"/>
          </a:p>
          <a:p>
            <a:pPr eaLnBrk="0" fontAlgn="base" hangingPunct="0"/>
            <a:r>
              <a:rPr lang="en-US" b="0" dirty="0"/>
              <a:t>EPSLA Reason (1):  The employee is </a:t>
            </a:r>
            <a:r>
              <a:rPr lang="en-US" b="0" dirty="0">
                <a:solidFill>
                  <a:srgbClr val="FF0000"/>
                </a:solidFill>
              </a:rPr>
              <a:t>subject to a Federal, State, or local quarantine or isolation order related to COVID–19</a:t>
            </a:r>
            <a:r>
              <a:rPr lang="en-US" b="0" dirty="0"/>
              <a:t>. </a:t>
            </a:r>
          </a:p>
          <a:p>
            <a:r>
              <a:rPr lang="en-US" b="0" dirty="0"/>
              <a:t>EPSLA Reason (2):  The employee has been advised by a </a:t>
            </a:r>
            <a:r>
              <a:rPr lang="en-US" b="0" dirty="0">
                <a:solidFill>
                  <a:srgbClr val="FF0000"/>
                </a:solidFill>
              </a:rPr>
              <a:t>health care provider </a:t>
            </a:r>
            <a:r>
              <a:rPr lang="en-US" b="0" dirty="0"/>
              <a:t>to </a:t>
            </a:r>
            <a:r>
              <a:rPr lang="en-US" b="0" dirty="0">
                <a:solidFill>
                  <a:srgbClr val="FF0000"/>
                </a:solidFill>
              </a:rPr>
              <a:t>self-quarantine due to concerns related to COVID–19</a:t>
            </a:r>
            <a:r>
              <a:rPr lang="en-US" b="0" dirty="0"/>
              <a:t>.</a:t>
            </a:r>
          </a:p>
          <a:p>
            <a:r>
              <a:rPr lang="en-US" b="0" dirty="0"/>
              <a:t>EPSLA Reason (3): The employee is </a:t>
            </a:r>
            <a:r>
              <a:rPr lang="en-US" b="0" dirty="0">
                <a:solidFill>
                  <a:srgbClr val="FF0000"/>
                </a:solidFill>
              </a:rPr>
              <a:t>experiencing symptoms of COVID–19 and seeking a medical diagnosis</a:t>
            </a:r>
            <a:r>
              <a:rPr lang="en-US" b="0" dirty="0"/>
              <a:t>.</a:t>
            </a:r>
          </a:p>
          <a:p>
            <a:r>
              <a:rPr lang="en-US" b="0" dirty="0"/>
              <a:t>EPSLA Reason (6):  </a:t>
            </a:r>
            <a:r>
              <a:rPr lang="en-US" b="0" dirty="0">
                <a:solidFill>
                  <a:srgbClr val="FF0000"/>
                </a:solidFill>
              </a:rPr>
              <a:t>The employee is experiencing any other substantially similar condition specified by the Secretary of Health and Human Services in consultation with the Secretary of the Treasury and the Secretary of Labor</a:t>
            </a:r>
            <a:r>
              <a:rPr lang="en-US" b="0" dirty="0"/>
              <a:t>.</a:t>
            </a:r>
          </a:p>
          <a:p>
            <a:endParaRPr lang="en-US" dirty="0"/>
          </a:p>
        </p:txBody>
      </p:sp>
      <p:sp>
        <p:nvSpPr>
          <p:cNvPr id="4"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906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79257070"/>
              </p:ext>
            </p:extLst>
          </p:nvPr>
        </p:nvGraphicFramePr>
        <p:xfrm>
          <a:off x="152400" y="1123949"/>
          <a:ext cx="8915399" cy="3633216"/>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199">
                  <a:extLst>
                    <a:ext uri="{9D8B030D-6E8A-4147-A177-3AD203B41FA5}">
                      <a16:colId xmlns:a16="http://schemas.microsoft.com/office/drawing/2014/main" val="20002"/>
                    </a:ext>
                  </a:extLst>
                </a:gridCol>
              </a:tblGrid>
              <a:tr h="555561">
                <a:tc>
                  <a:txBody>
                    <a:bodyPr/>
                    <a:lstStyle/>
                    <a:p>
                      <a:pPr algn="l"/>
                      <a:r>
                        <a:rPr lang="en-US" dirty="0" smtClean="0">
                          <a:solidFill>
                            <a:schemeClr val="tx1"/>
                          </a:solidFill>
                        </a:rPr>
                        <a:t>Reason:</a:t>
                      </a:r>
                      <a:r>
                        <a:rPr lang="en-US" baseline="0" dirty="0" smtClean="0">
                          <a:solidFill>
                            <a:schemeClr val="tx1"/>
                          </a:solidFill>
                        </a:rPr>
                        <a:t>  </a:t>
                      </a:r>
                      <a:r>
                        <a:rPr lang="en-US" dirty="0" smtClean="0">
                          <a:solidFill>
                            <a:schemeClr val="tx1"/>
                          </a:solidFill>
                        </a:rPr>
                        <a:t>Employee’s Own Health</a:t>
                      </a:r>
                      <a:endParaRPr lang="en-US" dirty="0">
                        <a:solidFill>
                          <a:schemeClr val="tx1"/>
                        </a:solidFill>
                      </a:endParaRPr>
                    </a:p>
                  </a:txBody>
                  <a:tcPr/>
                </a:tc>
                <a:tc>
                  <a:txBody>
                    <a:bodyPr/>
                    <a:lstStyle/>
                    <a:p>
                      <a:pPr algn="l"/>
                      <a:r>
                        <a:rPr lang="en-US" dirty="0" smtClean="0"/>
                        <a:t>Covered</a:t>
                      </a:r>
                      <a:r>
                        <a:rPr lang="en-US" baseline="0" dirty="0" smtClean="0"/>
                        <a:t> Employer?</a:t>
                      </a:r>
                      <a:endParaRPr lang="en-US" dirty="0"/>
                    </a:p>
                  </a:txBody>
                  <a:tcPr/>
                </a:tc>
                <a:tc>
                  <a:txBody>
                    <a:bodyPr/>
                    <a:lstStyle/>
                    <a:p>
                      <a:pPr algn="l"/>
                      <a:r>
                        <a:rPr lang="en-US" dirty="0" smtClean="0"/>
                        <a:t>Is the Employee an</a:t>
                      </a:r>
                      <a:r>
                        <a:rPr lang="en-US" baseline="0" dirty="0" smtClean="0"/>
                        <a:t> Eligible Employee?</a:t>
                      </a:r>
                      <a:endParaRPr lang="en-US" dirty="0"/>
                    </a:p>
                  </a:txBody>
                  <a:tcPr/>
                </a:tc>
                <a:extLst>
                  <a:ext uri="{0D108BD9-81ED-4DB2-BD59-A6C34878D82A}">
                    <a16:rowId xmlns:a16="http://schemas.microsoft.com/office/drawing/2014/main" val="10000"/>
                  </a:ext>
                </a:extLst>
              </a:tr>
              <a:tr h="2721539">
                <a:tc>
                  <a:txBody>
                    <a:bodyPr/>
                    <a:lstStyle/>
                    <a:p>
                      <a:pPr marL="0" lvl="1" indent="0" algn="l" eaLnBrk="0" fontAlgn="base" hangingPunct="0">
                        <a:lnSpc>
                          <a:spcPct val="115000"/>
                        </a:lnSpc>
                        <a:spcBef>
                          <a:spcPts val="300"/>
                        </a:spcBef>
                        <a:spcAft>
                          <a:spcPts val="600"/>
                        </a:spcAft>
                        <a:buClr>
                          <a:srgbClr val="262626"/>
                        </a:buClr>
                      </a:pPr>
                      <a:r>
                        <a:rPr lang="en-US" sz="1200" dirty="0" smtClean="0">
                          <a:solidFill>
                            <a:schemeClr val="tx1"/>
                          </a:solidFill>
                        </a:rPr>
                        <a:t>EPSLA Reason (1):  The employee is subject to a Federal, State, or local quarantine or isolation order related to COVID–19. </a:t>
                      </a: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(2):  The employee has been advised by a health care provider to self-quarantine due to concerns related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(3): The employee is experiencing symptoms of COVID–19 and seeking a medical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EPSLA Reason (6):  The employee is experiencing any other substantially similar condition specified by the Secretary of Health and Human Services in consultation with the Secretary of the Treasury and the Secretary of Labor.</a:t>
                      </a:r>
                    </a:p>
                    <a:p>
                      <a:endParaRPr lang="en-US" sz="1200" dirty="0">
                        <a:solidFill>
                          <a:schemeClr val="tx1"/>
                        </a:solidFill>
                      </a:endParaRPr>
                    </a:p>
                  </a:txBody>
                  <a:tcPr/>
                </a:tc>
                <a:tc>
                  <a:txBody>
                    <a:bodyPr/>
                    <a:lstStyle/>
                    <a:p>
                      <a:pPr marL="457200" lvl="1" indent="0" algn="l" eaLnBrk="0" fontAlgn="base" hangingPunct="0">
                        <a:lnSpc>
                          <a:spcPct val="100000"/>
                        </a:lnSpc>
                        <a:spcAft>
                          <a:spcPts val="0"/>
                        </a:spcAft>
                        <a:buClr>
                          <a:srgbClr val="262626"/>
                        </a:buClr>
                        <a:buFont typeface="Arial" panose="020B0604020202020204" pitchFamily="34" charset="0"/>
                        <a:buNone/>
                      </a:pPr>
                      <a:r>
                        <a:rPr lang="en-US" sz="1200" dirty="0" smtClean="0">
                          <a:solidFill>
                            <a:schemeClr val="tx1"/>
                          </a:solidFill>
                        </a:rPr>
                        <a:t>Public agencies with at least one employee</a:t>
                      </a:r>
                    </a:p>
                    <a:p>
                      <a:pPr marL="457200" lvl="1" indent="0" algn="l" eaLnBrk="0" fontAlgn="base" hangingPunct="0">
                        <a:lnSpc>
                          <a:spcPct val="100000"/>
                        </a:lnSpc>
                        <a:spcAft>
                          <a:spcPts val="0"/>
                        </a:spcAft>
                        <a:buClr>
                          <a:srgbClr val="262626"/>
                        </a:buClr>
                        <a:buFont typeface="Arial" panose="020B0604020202020204" pitchFamily="34" charset="0"/>
                        <a:buNone/>
                      </a:pPr>
                      <a:endParaRPr lang="en-US" sz="1200" dirty="0" smtClean="0">
                        <a:solidFill>
                          <a:schemeClr val="tx1"/>
                        </a:solidFill>
                      </a:endParaRPr>
                    </a:p>
                    <a:p>
                      <a:pPr marL="457200" lvl="1" indent="0" algn="l" eaLnBrk="0" fontAlgn="base" hangingPunct="0">
                        <a:lnSpc>
                          <a:spcPct val="100000"/>
                        </a:lnSpc>
                        <a:spcAft>
                          <a:spcPts val="0"/>
                        </a:spcAft>
                        <a:buClr>
                          <a:srgbClr val="262626"/>
                        </a:buClr>
                        <a:buFont typeface="Arial" panose="020B0604020202020204" pitchFamily="34" charset="0"/>
                        <a:buNone/>
                      </a:pPr>
                      <a:r>
                        <a:rPr lang="en-US" sz="1200" dirty="0" smtClean="0">
                          <a:solidFill>
                            <a:srgbClr val="FF0000"/>
                          </a:solidFill>
                        </a:rPr>
                        <a:t>Private employers with</a:t>
                      </a:r>
                      <a:r>
                        <a:rPr lang="en-US" sz="1200" baseline="0" dirty="0" smtClean="0">
                          <a:solidFill>
                            <a:srgbClr val="FF0000"/>
                          </a:solidFill>
                        </a:rPr>
                        <a:t> less than 500 </a:t>
                      </a:r>
                      <a:r>
                        <a:rPr lang="en-US" sz="1200" dirty="0" smtClean="0">
                          <a:solidFill>
                            <a:srgbClr val="FF0000"/>
                          </a:solidFill>
                        </a:rPr>
                        <a:t>employees (no small</a:t>
                      </a:r>
                      <a:r>
                        <a:rPr lang="en-US" sz="1200" baseline="0" dirty="0" smtClean="0">
                          <a:solidFill>
                            <a:srgbClr val="FF0000"/>
                          </a:solidFill>
                        </a:rPr>
                        <a:t> business exception)</a:t>
                      </a:r>
                      <a:endParaRPr lang="en-US" sz="1200" dirty="0" smtClean="0">
                        <a:solidFill>
                          <a:srgbClr val="FF0000"/>
                        </a:solidFill>
                      </a:endParaRPr>
                    </a:p>
                    <a:p>
                      <a:pPr marL="457200" lvl="1" indent="0" algn="l" eaLnBrk="0" fontAlgn="base" hangingPunct="0">
                        <a:lnSpc>
                          <a:spcPct val="100000"/>
                        </a:lnSpc>
                        <a:spcAft>
                          <a:spcPts val="0"/>
                        </a:spcAft>
                        <a:buClr>
                          <a:srgbClr val="262626"/>
                        </a:buClr>
                        <a:buFont typeface="Arial" panose="020B0604020202020204" pitchFamily="34" charset="0"/>
                        <a:buNone/>
                      </a:pPr>
                      <a:endParaRPr lang="en-US" sz="1200" dirty="0" smtClean="0">
                        <a:solidFill>
                          <a:schemeClr val="tx1"/>
                        </a:solidFill>
                      </a:endParaRPr>
                    </a:p>
                  </a:txBody>
                  <a:tcPr/>
                </a:tc>
                <a:tc>
                  <a:txBody>
                    <a:bodyPr/>
                    <a:lstStyle/>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200" dirty="0" smtClean="0"/>
                        <a:t>Same as FLSA</a:t>
                      </a:r>
                    </a:p>
                    <a:p>
                      <a:pPr marL="171450" lvl="1" indent="-171450" algn="l" eaLnBrk="0" fontAlgn="base" hangingPunct="0">
                        <a:lnSpc>
                          <a:spcPct val="100000"/>
                        </a:lnSpc>
                        <a:spcAft>
                          <a:spcPts val="0"/>
                        </a:spcAft>
                        <a:buClr>
                          <a:srgbClr val="262626"/>
                        </a:buClr>
                        <a:buFont typeface="Arial" panose="020B0604020202020204" pitchFamily="34" charset="0"/>
                        <a:buChar char="•"/>
                      </a:pPr>
                      <a:endParaRPr lang="en-US" sz="1200" dirty="0" smtClean="0"/>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200" dirty="0" smtClean="0">
                          <a:solidFill>
                            <a:srgbClr val="FF0000"/>
                          </a:solidFill>
                        </a:rPr>
                        <a:t>Emergency Paid Sick Leave is available for immediate use regardless of how long the employee has been employed by an employer.</a:t>
                      </a:r>
                    </a:p>
                    <a:p>
                      <a:pPr marL="171450" lvl="1" indent="-171450" algn="l" eaLnBrk="0" fontAlgn="base" hangingPunct="0">
                        <a:lnSpc>
                          <a:spcPct val="100000"/>
                        </a:lnSpc>
                        <a:spcAft>
                          <a:spcPts val="0"/>
                        </a:spcAft>
                        <a:buClr>
                          <a:srgbClr val="262626"/>
                        </a:buClr>
                        <a:buFont typeface="Arial" panose="020B0604020202020204" pitchFamily="34" charset="0"/>
                        <a:buChar char="•"/>
                      </a:pPr>
                      <a:endParaRPr lang="en-US" sz="1200" dirty="0" smtClean="0">
                        <a:solidFill>
                          <a:schemeClr val="tx1"/>
                        </a:solidFill>
                      </a:endParaRP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200" dirty="0" smtClean="0">
                          <a:solidFill>
                            <a:srgbClr val="FF0000"/>
                          </a:solidFill>
                        </a:rPr>
                        <a:t>An employer of an employee who is a health care provider or an emergency responder may elect to exclude such employee.</a:t>
                      </a:r>
                      <a:endParaRPr lang="en-US" sz="1200" dirty="0" smtClean="0">
                        <a:solidFill>
                          <a:srgbClr val="FF0000"/>
                        </a:solidFill>
                        <a:latin typeface="Times" panose="02020603050405020304" pitchFamily="18" charset="0"/>
                      </a:endParaRPr>
                    </a:p>
                    <a:p>
                      <a:pPr lvl="1" algn="l" eaLnBrk="0" fontAlgn="base" hangingPunct="0">
                        <a:lnSpc>
                          <a:spcPct val="100000"/>
                        </a:lnSpc>
                        <a:spcAft>
                          <a:spcPts val="0"/>
                        </a:spcAft>
                        <a:buClr>
                          <a:srgbClr val="262626"/>
                        </a:buClr>
                        <a:buFont typeface="Arial" panose="020B0604020202020204" pitchFamily="34" charset="0"/>
                        <a:buChar char="•"/>
                      </a:pPr>
                      <a:endParaRPr lang="en-US" sz="1200" dirty="0"/>
                    </a:p>
                  </a:txBody>
                  <a:tcPr/>
                </a:tc>
                <a:extLst>
                  <a:ext uri="{0D108BD9-81ED-4DB2-BD59-A6C34878D82A}">
                    <a16:rowId xmlns:a16="http://schemas.microsoft.com/office/drawing/2014/main" val="10001"/>
                  </a:ext>
                </a:extLst>
              </a:tr>
            </a:tbl>
          </a:graphicData>
        </a:graphic>
      </p:graphicFrame>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2729640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95580"/>
            <a:ext cx="8305800" cy="685800"/>
          </a:xfrm>
        </p:spPr>
        <p:txBody>
          <a:bodyPr/>
          <a:lstStyle/>
          <a:p>
            <a:pPr eaLnBrk="0" fontAlgn="base" hangingPunct="0">
              <a:spcAft>
                <a:spcPct val="0"/>
              </a:spcAft>
            </a:pPr>
            <a:r>
              <a:rPr lang="en-US" sz="1600" dirty="0" smtClean="0">
                <a:solidFill>
                  <a:srgbClr val="404040"/>
                </a:solidFill>
              </a:rPr>
              <a:t>FFCRA: </a:t>
            </a:r>
            <a:r>
              <a:rPr lang="en-US" sz="1600" dirty="0" smtClean="0">
                <a:solidFill>
                  <a:srgbClr val="0066AC"/>
                </a:solidFill>
              </a:rPr>
              <a:t>Reasons for Leave &amp; Calculating Paid Sick Time</a:t>
            </a:r>
            <a:endParaRPr lang="en-US" sz="1600" dirty="0">
              <a:solidFill>
                <a:srgbClr val="0066AC"/>
              </a:solidFill>
            </a:endParaRP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15</a:t>
            </a:fld>
            <a:endParaRPr lang="en-US" baseline="30000" dirty="0"/>
          </a:p>
        </p:txBody>
      </p:sp>
      <p:sp>
        <p:nvSpPr>
          <p:cNvPr id="5" name="Footer Placeholder 4"/>
          <p:cNvSpPr txBox="1"/>
          <p:nvPr/>
        </p:nvSpPr>
        <p:spPr>
          <a:xfrm>
            <a:off x="457200" y="482346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20806511"/>
              </p:ext>
            </p:extLst>
          </p:nvPr>
        </p:nvGraphicFramePr>
        <p:xfrm>
          <a:off x="76199" y="697230"/>
          <a:ext cx="8991600" cy="4084320"/>
        </p:xfrm>
        <a:graphic>
          <a:graphicData uri="http://schemas.openxmlformats.org/drawingml/2006/table">
            <a:tbl>
              <a:tblPr firstRow="1" bandRow="1">
                <a:tableStyleId>{5C22544A-7EE6-4342-B048-85BDC9FD1C3A}</a:tableStyleId>
              </a:tblPr>
              <a:tblGrid>
                <a:gridCol w="1921283">
                  <a:extLst>
                    <a:ext uri="{9D8B030D-6E8A-4147-A177-3AD203B41FA5}">
                      <a16:colId xmlns:a16="http://schemas.microsoft.com/office/drawing/2014/main" val="20000"/>
                    </a:ext>
                  </a:extLst>
                </a:gridCol>
                <a:gridCol w="898118">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524000">
                  <a:extLst>
                    <a:ext uri="{9D8B030D-6E8A-4147-A177-3AD203B41FA5}">
                      <a16:colId xmlns:a16="http://schemas.microsoft.com/office/drawing/2014/main" val="20001"/>
                    </a:ext>
                  </a:extLst>
                </a:gridCol>
                <a:gridCol w="1891323">
                  <a:extLst>
                    <a:ext uri="{9D8B030D-6E8A-4147-A177-3AD203B41FA5}">
                      <a16:colId xmlns:a16="http://schemas.microsoft.com/office/drawing/2014/main" val="20002"/>
                    </a:ext>
                  </a:extLst>
                </a:gridCol>
                <a:gridCol w="768513">
                  <a:extLst>
                    <a:ext uri="{9D8B030D-6E8A-4147-A177-3AD203B41FA5}">
                      <a16:colId xmlns:a16="http://schemas.microsoft.com/office/drawing/2014/main" val="20003"/>
                    </a:ext>
                  </a:extLst>
                </a:gridCol>
                <a:gridCol w="845363">
                  <a:extLst>
                    <a:ext uri="{9D8B030D-6E8A-4147-A177-3AD203B41FA5}">
                      <a16:colId xmlns:a16="http://schemas.microsoft.com/office/drawing/2014/main" val="20006"/>
                    </a:ext>
                  </a:extLst>
                </a:gridCol>
              </a:tblGrid>
              <a:tr h="527419">
                <a:tc>
                  <a:txBody>
                    <a:bodyPr/>
                    <a:lstStyle/>
                    <a:p>
                      <a:r>
                        <a:rPr lang="en-US" sz="1000" dirty="0" smtClean="0"/>
                        <a:t>Reason:  Employee’s Own Health</a:t>
                      </a:r>
                      <a:endParaRPr lang="en-US" sz="1000" dirty="0"/>
                    </a:p>
                  </a:txBody>
                  <a:tcPr/>
                </a:tc>
                <a:tc>
                  <a:txBody>
                    <a:bodyPr/>
                    <a:lstStyle/>
                    <a:p>
                      <a:r>
                        <a:rPr lang="en-US" sz="1000" dirty="0" smtClean="0"/>
                        <a:t>How much leave is available?</a:t>
                      </a:r>
                      <a:endParaRPr lang="en-US" sz="1000" dirty="0"/>
                    </a:p>
                  </a:txBody>
                  <a:tcPr/>
                </a:tc>
                <a:tc>
                  <a:txBody>
                    <a:bodyPr/>
                    <a:lstStyle/>
                    <a:p>
                      <a:r>
                        <a:rPr lang="en-US" sz="1000" dirty="0" smtClean="0"/>
                        <a:t>Intermittent Leave</a:t>
                      </a:r>
                      <a:endParaRPr lang="en-US" sz="1000" dirty="0"/>
                    </a:p>
                  </a:txBody>
                  <a:tcPr/>
                </a:tc>
                <a:tc>
                  <a:txBody>
                    <a:bodyPr/>
                    <a:lstStyle/>
                    <a:p>
                      <a:r>
                        <a:rPr lang="en-US" sz="1000" dirty="0" smtClean="0"/>
                        <a:t>Pay Rate</a:t>
                      </a:r>
                      <a:endParaRPr lang="en-US" sz="1000" dirty="0"/>
                    </a:p>
                  </a:txBody>
                  <a:tcPr/>
                </a:tc>
                <a:tc>
                  <a:txBody>
                    <a:bodyPr/>
                    <a:lstStyle/>
                    <a:p>
                      <a:r>
                        <a:rPr lang="en-US" sz="1000" dirty="0" smtClean="0"/>
                        <a:t>Hours</a:t>
                      </a:r>
                      <a:endParaRPr lang="en-US" sz="1000" dirty="0"/>
                    </a:p>
                  </a:txBody>
                  <a:tcPr/>
                </a:tc>
                <a:tc>
                  <a:txBody>
                    <a:bodyPr/>
                    <a:lstStyle/>
                    <a:p>
                      <a:r>
                        <a:rPr lang="en-US" sz="1000" dirty="0" smtClean="0"/>
                        <a:t>Paid Sick</a:t>
                      </a:r>
                      <a:r>
                        <a:rPr lang="en-US" sz="1000" baseline="0" dirty="0" smtClean="0"/>
                        <a:t> Time </a:t>
                      </a:r>
                      <a:r>
                        <a:rPr lang="en-US" sz="1000" dirty="0" smtClean="0"/>
                        <a:t>Limit</a:t>
                      </a:r>
                      <a:endParaRPr lang="en-US" sz="1000" dirty="0"/>
                    </a:p>
                  </a:txBody>
                  <a:tcPr/>
                </a:tc>
                <a:tc>
                  <a:txBody>
                    <a:bodyPr/>
                    <a:lstStyle/>
                    <a:p>
                      <a:r>
                        <a:rPr lang="en-US" sz="1000" dirty="0" smtClean="0"/>
                        <a:t>Job Restoration</a:t>
                      </a:r>
                      <a:endParaRPr lang="en-US" sz="1000" dirty="0"/>
                    </a:p>
                  </a:txBody>
                  <a:tcPr/>
                </a:tc>
                <a:extLst>
                  <a:ext uri="{0D108BD9-81ED-4DB2-BD59-A6C34878D82A}">
                    <a16:rowId xmlns:a16="http://schemas.microsoft.com/office/drawing/2014/main" val="10000"/>
                  </a:ext>
                </a:extLst>
              </a:tr>
              <a:tr h="2138976">
                <a:tc>
                  <a:txBody>
                    <a:bodyPr/>
                    <a:lstStyle/>
                    <a:p>
                      <a:r>
                        <a:rPr lang="en-US" sz="1000" b="0" dirty="0" smtClean="0"/>
                        <a:t>EPSLA Reason (1) The employee is subject to a Federal, State, or local quarantine or isolation order related to COVID–19.</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EPSLA Reason (2) The employee has been advised by a health care provider to self-quarantine due to concerns related to COVID–19.</a:t>
                      </a:r>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EPSLA Reason (3) The employee is experiencing symptoms of COVID–19 and seeking a medical diagnosis.</a:t>
                      </a:r>
                      <a:endParaRPr lang="en-US" sz="1000" dirty="0"/>
                    </a:p>
                  </a:txBody>
                  <a:tcPr/>
                </a:tc>
                <a:tc rowSpan="2">
                  <a:txBody>
                    <a:bodyPr/>
                    <a:lstStyle/>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Full-time employees = 80 hours</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Part-time employees = </a:t>
                      </a:r>
                      <a:r>
                        <a:rPr lang="en-US" sz="1000" baseline="0" dirty="0" smtClean="0">
                          <a:solidFill>
                            <a:srgbClr val="FF0000"/>
                          </a:solidFill>
                        </a:rPr>
                        <a:t># of hours equal to the # of hours that such employee works, on average, over a 2-week period</a:t>
                      </a:r>
                      <a:r>
                        <a:rPr lang="en-US" sz="1000" dirty="0" smtClean="0">
                          <a:solidFill>
                            <a:schemeClr val="tx1"/>
                          </a:solidFill>
                        </a:rPr>
                        <a:t>.</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txBody>
                  <a:tcPr>
                    <a:solidFill>
                      <a:schemeClr val="tx2">
                        <a:lumMod val="60000"/>
                        <a:lumOff val="40000"/>
                      </a:schemeClr>
                    </a:solidFill>
                  </a:tcPr>
                </a:tc>
                <a:tc rowSpan="2">
                  <a:txBody>
                    <a:bodyPr/>
                    <a:lstStyle/>
                    <a:p>
                      <a:r>
                        <a:rPr lang="en-US" sz="800" dirty="0" smtClean="0">
                          <a:solidFill>
                            <a:srgbClr val="FF0000"/>
                          </a:solidFill>
                        </a:rPr>
                        <a:t>While reporting to Employer’s Worksite:  No – Leave must be taken consecutively until Employee no longer has qualifying reason.</a:t>
                      </a:r>
                    </a:p>
                    <a:p>
                      <a:endParaRPr lang="en-US" sz="800" dirty="0" smtClean="0"/>
                    </a:p>
                    <a:p>
                      <a:r>
                        <a:rPr lang="en-US" sz="800" dirty="0" smtClean="0">
                          <a:solidFill>
                            <a:srgbClr val="FF0000"/>
                          </a:solidFill>
                        </a:rPr>
                        <a:t>While teleworking:  Yes, if employer</a:t>
                      </a:r>
                      <a:r>
                        <a:rPr lang="en-US" sz="800" baseline="0" dirty="0" smtClean="0">
                          <a:solidFill>
                            <a:srgbClr val="FF0000"/>
                          </a:solidFill>
                        </a:rPr>
                        <a:t> and employee agree.  Only the amount of leave taken may be counted against the employee’s leave.  </a:t>
                      </a:r>
                      <a:endParaRPr lang="en-US" sz="800" dirty="0">
                        <a:solidFill>
                          <a:srgbClr val="FF0000"/>
                        </a:solidFill>
                      </a:endParaRPr>
                    </a:p>
                  </a:txBody>
                  <a:tcPr>
                    <a:solidFill>
                      <a:schemeClr val="tx2">
                        <a:lumMod val="60000"/>
                        <a:lumOff val="40000"/>
                      </a:schemeClr>
                    </a:solidFill>
                  </a:tcPr>
                </a:tc>
                <a:tc>
                  <a:txBody>
                    <a:bodyPr/>
                    <a:lstStyle/>
                    <a:p>
                      <a:r>
                        <a:rPr lang="en-US" sz="800" dirty="0" smtClean="0"/>
                        <a:t>No less than the greater of the following:</a:t>
                      </a:r>
                      <a:r>
                        <a:rPr lang="en-US" sz="800" u="sng" dirty="0" smtClean="0"/>
                        <a:t> </a:t>
                      </a:r>
                      <a:endParaRPr lang="en-US" sz="800" dirty="0" smtClean="0"/>
                    </a:p>
                    <a:p>
                      <a:r>
                        <a:rPr lang="en-US" sz="800" dirty="0" smtClean="0"/>
                        <a:t>(I) Employee’s FLSA regular rate of pay.</a:t>
                      </a:r>
                    </a:p>
                    <a:p>
                      <a:r>
                        <a:rPr lang="en-US" sz="800" dirty="0" smtClean="0"/>
                        <a:t>(II) FLSA minimum wage rate.</a:t>
                      </a:r>
                    </a:p>
                    <a:p>
                      <a:r>
                        <a:rPr lang="en-US" sz="800" dirty="0" smtClean="0"/>
                        <a:t>(III) State or local minimum wage rate, whichever is greater, in which the employee is employed.</a:t>
                      </a:r>
                      <a:endParaRPr lang="en-US" sz="800" dirty="0"/>
                    </a:p>
                  </a:txBody>
                  <a:tcPr/>
                </a:tc>
                <a:tc rowSpan="2">
                  <a:txBody>
                    <a:bodyPr/>
                    <a:lstStyle/>
                    <a:p>
                      <a:r>
                        <a:rPr lang="en-US" sz="800" b="0" i="0" u="none" strike="noStrike" kern="1200" dirty="0" smtClean="0">
                          <a:solidFill>
                            <a:schemeClr val="dk1"/>
                          </a:solidFill>
                          <a:effectLst/>
                          <a:latin typeface="+mn-lt"/>
                          <a:ea typeface="+mn-ea"/>
                          <a:cs typeface="+mn-cs"/>
                        </a:rPr>
                        <a:t># of hours the employee would otherwise be normally scheduled to work (or the number of hours calculated for part-time employee with varying schedule hours) </a:t>
                      </a: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r>
                        <a:rPr lang="en-US" sz="800" dirty="0" smtClean="0">
                          <a:solidFill>
                            <a:srgbClr val="333333"/>
                          </a:solidFill>
                          <a:latin typeface="Arial" panose="020B0604020202020204" pitchFamily="34" charset="0"/>
                          <a:cs typeface="Arial" panose="020B0604020202020204" pitchFamily="34" charset="0"/>
                        </a:rPr>
                        <a:t>If part-time employee’s </a:t>
                      </a:r>
                      <a:r>
                        <a:rPr lang="en-US" sz="800" dirty="0" smtClean="0">
                          <a:solidFill>
                            <a:srgbClr val="C00000"/>
                          </a:solidFill>
                          <a:latin typeface="Arial" panose="020B0604020202020204" pitchFamily="34" charset="0"/>
                          <a:cs typeface="Arial" panose="020B0604020202020204" pitchFamily="34" charset="0"/>
                        </a:rPr>
                        <a:t>schedule varies from week to week so an employer is unable to determine with certainty the number of hours the employee would have worked if such employee had not taken paid sick time</a:t>
                      </a:r>
                      <a:r>
                        <a:rPr lang="en-US" sz="800" dirty="0" smtClean="0">
                          <a:solidFill>
                            <a:srgbClr val="333333"/>
                          </a:solidFill>
                          <a:latin typeface="Arial" panose="020B0604020202020204" pitchFamily="34" charset="0"/>
                          <a:cs typeface="Arial" panose="020B0604020202020204" pitchFamily="34" charset="0"/>
                        </a:rPr>
                        <a:t>, use the following number:</a:t>
                      </a:r>
                      <a:r>
                        <a:rPr lang="en-US" sz="800" u="sng" dirty="0" smtClean="0">
                          <a:solidFill>
                            <a:srgbClr val="3366CC"/>
                          </a:solidFill>
                          <a:latin typeface="Arial" panose="020B0604020202020204" pitchFamily="34" charset="0"/>
                          <a:cs typeface="Arial" panose="020B0604020202020204" pitchFamily="34" charset="0"/>
                        </a:rPr>
                        <a:t> </a:t>
                      </a:r>
                    </a:p>
                    <a:p>
                      <a:endParaRPr lang="en-US" sz="800" dirty="0" smtClean="0">
                        <a:solidFill>
                          <a:srgbClr val="333333"/>
                        </a:solidFill>
                        <a:latin typeface="Arial" panose="020B0604020202020204" pitchFamily="34" charset="0"/>
                        <a:cs typeface="Arial" panose="020B0604020202020204" pitchFamily="34" charset="0"/>
                      </a:endParaRPr>
                    </a:p>
                    <a:p>
                      <a:r>
                        <a:rPr lang="en-US" sz="800" dirty="0" smtClean="0">
                          <a:solidFill>
                            <a:srgbClr val="333333"/>
                          </a:solidFill>
                          <a:latin typeface="Arial" panose="020B0604020202020204" pitchFamily="34" charset="0"/>
                          <a:cs typeface="Arial" panose="020B0604020202020204" pitchFamily="34" charset="0"/>
                        </a:rPr>
                        <a:t>(i) # equal to the average # of hours the employee was scheduled per day over the 6-month period ending on the date on which the employee takes the paid sick time, including hours for which the employee took leave of any type.</a:t>
                      </a:r>
                    </a:p>
                    <a:p>
                      <a:pPr marL="400050" indent="-400050">
                        <a:buAutoNum type="romanLcParenBoth"/>
                      </a:pPr>
                      <a:endParaRPr lang="en-US" sz="800" dirty="0" smtClean="0">
                        <a:solidFill>
                          <a:srgbClr val="333333"/>
                        </a:solidFill>
                        <a:latin typeface="Arial" panose="020B0604020202020204" pitchFamily="34" charset="0"/>
                        <a:cs typeface="Arial" panose="020B0604020202020204" pitchFamily="34" charset="0"/>
                      </a:endParaRPr>
                    </a:p>
                    <a:p>
                      <a:r>
                        <a:rPr lang="en-US" sz="800" dirty="0" smtClean="0">
                          <a:solidFill>
                            <a:srgbClr val="333333"/>
                          </a:solidFill>
                          <a:latin typeface="Arial" panose="020B0604020202020204" pitchFamily="34" charset="0"/>
                          <a:cs typeface="Arial" panose="020B0604020202020204" pitchFamily="34" charset="0"/>
                        </a:rPr>
                        <a:t>(ii) If the employee did not work over such period, the reasonable expectation of the employee at the time of hiring of the average number of hours per day that the employee would normally be scheduled to work.</a:t>
                      </a:r>
                      <a:endParaRPr lang="en-US" sz="800" dirty="0"/>
                    </a:p>
                  </a:txBody>
                  <a:tcPr>
                    <a:solidFill>
                      <a:schemeClr val="tx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$511 per day and $5,110 in the aggregate</a:t>
                      </a:r>
                      <a:endParaRPr lang="en-US" sz="1000" dirty="0" smtClean="0"/>
                    </a:p>
                    <a:p>
                      <a:endParaRPr lang="en-US" sz="1000" dirty="0"/>
                    </a:p>
                    <a:p>
                      <a:endParaRPr lang="en-US" dirty="0"/>
                    </a:p>
                  </a:txBody>
                  <a:tcPr/>
                </a:tc>
                <a:tc rowSpan="2">
                  <a:txBody>
                    <a:bodyPr/>
                    <a:lstStyle/>
                    <a:p>
                      <a:r>
                        <a:rPr lang="en-US" sz="1000" dirty="0" smtClean="0"/>
                        <a:t>Same  or equivalent</a:t>
                      </a:r>
                      <a:r>
                        <a:rPr lang="en-US" sz="1000" baseline="0" dirty="0" smtClean="0"/>
                        <a:t> position</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Not protected from employment actions (like layoffs) that would have affected the employee regardless of whether employee took leave.</a:t>
                      </a:r>
                      <a:endParaRPr lang="en-US" sz="1000" dirty="0" smtClean="0"/>
                    </a:p>
                    <a:p>
                      <a:endParaRPr lang="en-US" sz="1000" baseline="0" dirty="0" smtClean="0"/>
                    </a:p>
                    <a:p>
                      <a:endParaRPr lang="en-US" dirty="0"/>
                    </a:p>
                  </a:txBody>
                  <a:tcPr>
                    <a:solidFill>
                      <a:schemeClr val="tx2">
                        <a:lumMod val="60000"/>
                        <a:lumOff val="40000"/>
                      </a:schemeClr>
                    </a:solidFill>
                  </a:tcPr>
                </a:tc>
                <a:extLst>
                  <a:ext uri="{0D108BD9-81ED-4DB2-BD59-A6C34878D82A}">
                    <a16:rowId xmlns:a16="http://schemas.microsoft.com/office/drawing/2014/main" val="10001"/>
                  </a:ext>
                </a:extLst>
              </a:tr>
              <a:tr h="1264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EPSLA</a:t>
                      </a:r>
                      <a:r>
                        <a:rPr lang="en-US" sz="1000" b="0" baseline="0" dirty="0" smtClean="0"/>
                        <a:t> Reason </a:t>
                      </a:r>
                      <a:r>
                        <a:rPr lang="en-US" sz="1000" b="0" dirty="0" smtClean="0"/>
                        <a:t>(6): </a:t>
                      </a:r>
                      <a:r>
                        <a:rPr lang="en-US" sz="1000" b="0" dirty="0" smtClean="0">
                          <a:solidFill>
                            <a:schemeClr val="tx1"/>
                          </a:solidFill>
                        </a:rPr>
                        <a:t>The employee </a:t>
                      </a:r>
                      <a:r>
                        <a:rPr lang="en-US" sz="1000" b="0" dirty="0" smtClean="0"/>
                        <a:t>is experiencing any other substantially similar condition specified by the Secretary of Health and Human Services in consultation with the Secretary of the Treasury and the Secretary of Labor.</a:t>
                      </a:r>
                      <a:endParaRPr lang="en-US" sz="1000" dirty="0"/>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smtClean="0">
                          <a:solidFill>
                            <a:srgbClr val="FF0000"/>
                          </a:solidFill>
                        </a:rPr>
                        <a:t>2/3 X  </a:t>
                      </a:r>
                      <a:r>
                        <a:rPr lang="en-US" sz="800" dirty="0" smtClean="0"/>
                        <a:t>No less than the greater of the following:</a:t>
                      </a:r>
                      <a:r>
                        <a:rPr lang="en-US" sz="800" u="sng" dirty="0" smtClean="0"/>
                        <a:t> </a:t>
                      </a:r>
                      <a:endParaRPr lang="en-US" sz="800" dirty="0" smtClean="0"/>
                    </a:p>
                    <a:p>
                      <a:r>
                        <a:rPr lang="en-US" sz="800" dirty="0" smtClean="0"/>
                        <a:t>(I) Employee’s FLSA regular rate of pay.</a:t>
                      </a:r>
                    </a:p>
                    <a:p>
                      <a:r>
                        <a:rPr lang="en-US" sz="800" dirty="0" smtClean="0"/>
                        <a:t>(II) FLSA minimum wage rate.</a:t>
                      </a:r>
                    </a:p>
                    <a:p>
                      <a:r>
                        <a:rPr lang="en-US" sz="800" dirty="0" smtClean="0"/>
                        <a:t>(III) State or local minimum wage rate, whichever is greater, in which the employee is employed.</a:t>
                      </a:r>
                      <a:endParaRPr lang="en-US" sz="800" dirty="0"/>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effectLst/>
                          <a:latin typeface="+mn-lt"/>
                          <a:ea typeface="+mn-ea"/>
                          <a:cs typeface="+mn-cs"/>
                        </a:rPr>
                        <a:t>$200 per day and $2,000 in the aggregate</a:t>
                      </a:r>
                      <a:endParaRPr lang="en-US" sz="10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73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079329150"/>
              </p:ext>
            </p:extLst>
          </p:nvPr>
        </p:nvGraphicFramePr>
        <p:xfrm>
          <a:off x="120869" y="1123950"/>
          <a:ext cx="8991600" cy="377952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3787206">
                  <a:extLst>
                    <a:ext uri="{9D8B030D-6E8A-4147-A177-3AD203B41FA5}">
                      <a16:colId xmlns:a16="http://schemas.microsoft.com/office/drawing/2014/main" val="20001"/>
                    </a:ext>
                  </a:extLst>
                </a:gridCol>
                <a:gridCol w="2689794">
                  <a:extLst>
                    <a:ext uri="{9D8B030D-6E8A-4147-A177-3AD203B41FA5}">
                      <a16:colId xmlns:a16="http://schemas.microsoft.com/office/drawing/2014/main" val="20002"/>
                    </a:ext>
                  </a:extLst>
                </a:gridCol>
              </a:tblGrid>
              <a:tr h="615708">
                <a:tc>
                  <a:txBody>
                    <a:bodyPr/>
                    <a:lstStyle/>
                    <a:p>
                      <a:pPr algn="l"/>
                      <a:r>
                        <a:rPr lang="en-US" dirty="0" smtClean="0">
                          <a:solidFill>
                            <a:schemeClr val="bg1"/>
                          </a:solidFill>
                        </a:rPr>
                        <a:t>Reason:</a:t>
                      </a:r>
                      <a:r>
                        <a:rPr lang="en-US" baseline="0" dirty="0" smtClean="0">
                          <a:solidFill>
                            <a:schemeClr val="bg1"/>
                          </a:solidFill>
                        </a:rPr>
                        <a:t>  </a:t>
                      </a:r>
                      <a:r>
                        <a:rPr lang="en-US" dirty="0" smtClean="0">
                          <a:solidFill>
                            <a:schemeClr val="bg1"/>
                          </a:solidFill>
                        </a:rPr>
                        <a:t>Employee’s Own Health</a:t>
                      </a:r>
                      <a:endParaRPr lang="en-US" dirty="0">
                        <a:solidFill>
                          <a:schemeClr val="bg1"/>
                        </a:solidFill>
                      </a:endParaRPr>
                    </a:p>
                  </a:txBody>
                  <a:tcPr/>
                </a:tc>
                <a:tc>
                  <a:txBody>
                    <a:bodyPr/>
                    <a:lstStyle/>
                    <a:p>
                      <a:pPr algn="l"/>
                      <a:r>
                        <a:rPr lang="en-US" dirty="0" smtClean="0"/>
                        <a:t>Employee</a:t>
                      </a:r>
                      <a:r>
                        <a:rPr lang="en-US" baseline="0" dirty="0" smtClean="0"/>
                        <a:t> Notice?</a:t>
                      </a:r>
                      <a:endParaRPr lang="en-US" dirty="0"/>
                    </a:p>
                  </a:txBody>
                  <a:tcPr/>
                </a:tc>
                <a:tc>
                  <a:txBody>
                    <a:bodyPr/>
                    <a:lstStyle/>
                    <a:p>
                      <a:pPr algn="l"/>
                      <a:r>
                        <a:rPr lang="en-US" dirty="0" smtClean="0"/>
                        <a:t>Required documentation</a:t>
                      </a:r>
                      <a:r>
                        <a:rPr lang="en-US" baseline="0" dirty="0" smtClean="0"/>
                        <a:t>?</a:t>
                      </a:r>
                      <a:endParaRPr lang="en-US" dirty="0"/>
                    </a:p>
                  </a:txBody>
                  <a:tcPr/>
                </a:tc>
                <a:extLst>
                  <a:ext uri="{0D108BD9-81ED-4DB2-BD59-A6C34878D82A}">
                    <a16:rowId xmlns:a16="http://schemas.microsoft.com/office/drawing/2014/main" val="10000"/>
                  </a:ext>
                </a:extLst>
              </a:tr>
              <a:tr h="2941321">
                <a:tc>
                  <a:txBody>
                    <a:bodyPr/>
                    <a:lstStyle/>
                    <a:p>
                      <a:pPr marL="0" lvl="1" indent="0" algn="l" eaLnBrk="0" fontAlgn="base" hangingPunct="0">
                        <a:lnSpc>
                          <a:spcPct val="115000"/>
                        </a:lnSpc>
                        <a:spcBef>
                          <a:spcPts val="300"/>
                        </a:spcBef>
                        <a:spcAft>
                          <a:spcPts val="600"/>
                        </a:spcAft>
                        <a:buClr>
                          <a:srgbClr val="262626"/>
                        </a:buClr>
                      </a:pPr>
                      <a:r>
                        <a:rPr lang="en-US" sz="1000" dirty="0" smtClean="0">
                          <a:solidFill>
                            <a:schemeClr val="tx1"/>
                          </a:solidFill>
                        </a:rPr>
                        <a:t>EPSLA Reason (1):  The employee is subject to a Federal, State, or local quarantine or isolation order related to COVID–19. </a:t>
                      </a: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EPSLA Reason (2):  The employee has been advised by a health care provider to self-quarantine due to concerns related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EPSLA Reason (3): The employee is experiencing symptoms of COVID–19 and seeking a medical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EPSLA Reason (6):  The employee is experiencing any other substantially similar condition specified by the Secretary of Health and Human Services in consultation with the Secretary of the Treasury and the Secretary of Labor.</a:t>
                      </a:r>
                      <a:endParaRPr lang="en-US" sz="1200" dirty="0">
                        <a:solidFill>
                          <a:schemeClr val="tx1"/>
                        </a:solidFill>
                      </a:endParaRPr>
                    </a:p>
                  </a:txBody>
                  <a:tcPr/>
                </a:tc>
                <a:tc>
                  <a:txBody>
                    <a:bodyPr/>
                    <a:lstStyle/>
                    <a:p>
                      <a:pPr marL="457200" lvl="1" indent="0" algn="l" eaLnBrk="0" fontAlgn="base" hangingPunct="0">
                        <a:lnSpc>
                          <a:spcPct val="100000"/>
                        </a:lnSpc>
                        <a:spcAft>
                          <a:spcPts val="0"/>
                        </a:spcAft>
                        <a:buClr>
                          <a:srgbClr val="262626"/>
                        </a:buClr>
                        <a:buFont typeface="Arial" panose="020B0604020202020204" pitchFamily="34" charset="0"/>
                        <a:buNone/>
                      </a:pPr>
                      <a:r>
                        <a:rPr lang="en-US" sz="1000" dirty="0" smtClean="0">
                          <a:solidFill>
                            <a:schemeClr val="tx1"/>
                          </a:solidFill>
                        </a:rPr>
                        <a:t>Employer</a:t>
                      </a:r>
                      <a:r>
                        <a:rPr lang="en-US" sz="1000" baseline="0" dirty="0" smtClean="0">
                          <a:solidFill>
                            <a:schemeClr val="tx1"/>
                          </a:solidFill>
                        </a:rPr>
                        <a:t> may require Employee to follow reasonable notice procedures </a:t>
                      </a:r>
                      <a:r>
                        <a:rPr lang="en-US" sz="1000" baseline="0" dirty="0" smtClean="0">
                          <a:solidFill>
                            <a:srgbClr val="FF0000"/>
                          </a:solidFill>
                        </a:rPr>
                        <a:t>after first day</a:t>
                      </a:r>
                      <a:r>
                        <a:rPr lang="en-US" sz="1000" baseline="0" dirty="0" smtClean="0">
                          <a:solidFill>
                            <a:schemeClr val="tx1"/>
                          </a:solidFill>
                        </a:rPr>
                        <a:t>.  </a:t>
                      </a:r>
                      <a:r>
                        <a:rPr lang="en-US" sz="1000" baseline="0" dirty="0" smtClean="0">
                          <a:solidFill>
                            <a:srgbClr val="FF0000"/>
                          </a:solidFill>
                        </a:rPr>
                        <a:t>After the first day</a:t>
                      </a:r>
                      <a:r>
                        <a:rPr lang="en-US" sz="1000" baseline="0" dirty="0" smtClean="0">
                          <a:solidFill>
                            <a:schemeClr val="tx1"/>
                          </a:solidFill>
                        </a:rPr>
                        <a:t>, “reasonable” depends upon the circumstances. </a:t>
                      </a:r>
                      <a:r>
                        <a:rPr lang="en-US" sz="1000" dirty="0" smtClean="0">
                          <a:solidFill>
                            <a:schemeClr val="tx1"/>
                          </a:solidFill>
                        </a:rPr>
                        <a:t>After first workday, it will be reasonable for an Employer to require notice:</a:t>
                      </a:r>
                    </a:p>
                    <a:p>
                      <a:pPr marL="628650" marR="0" lvl="1" indent="-17145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Char char="§"/>
                        <a:tabLst/>
                        <a:defRPr/>
                      </a:pPr>
                      <a:r>
                        <a:rPr lang="en-US" sz="1000" dirty="0" smtClean="0">
                          <a:solidFill>
                            <a:schemeClr val="tx1"/>
                          </a:solidFill>
                        </a:rPr>
                        <a:t> require notice as soon as practicable</a:t>
                      </a:r>
                      <a:r>
                        <a:rPr lang="en-US" sz="1000" baseline="0" dirty="0" smtClean="0">
                          <a:solidFill>
                            <a:schemeClr val="tx1"/>
                          </a:solidFill>
                        </a:rPr>
                        <a:t> under the circumstances. </a:t>
                      </a:r>
                    </a:p>
                    <a:p>
                      <a:pPr marL="628650" marR="0" lvl="1" indent="-17145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Char char="§"/>
                        <a:tabLst/>
                        <a:defRPr/>
                      </a:pPr>
                      <a:r>
                        <a:rPr lang="en-US" sz="1000" baseline="0" dirty="0" smtClean="0">
                          <a:solidFill>
                            <a:schemeClr val="tx1"/>
                          </a:solidFill>
                        </a:rPr>
                        <a:t>to follow Employer’s usual and customary  notice and procedural requirements for requesting leave absent unusual circumstances.  </a:t>
                      </a:r>
                    </a:p>
                    <a:p>
                      <a:pPr marL="457200" marR="0" lvl="1" indent="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None/>
                        <a:tabLst/>
                        <a:defRPr/>
                      </a:pPr>
                      <a:endParaRPr lang="en-US" sz="1000" baseline="0" dirty="0" smtClean="0">
                        <a:solidFill>
                          <a:schemeClr val="tx1"/>
                        </a:solidFill>
                      </a:endParaRP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dirty="0" smtClean="0">
                          <a:solidFill>
                            <a:schemeClr val="tx1"/>
                          </a:solidFill>
                        </a:rPr>
                        <a:t>Oral</a:t>
                      </a:r>
                      <a:r>
                        <a:rPr lang="en-US" sz="1000" baseline="0" dirty="0" smtClean="0">
                          <a:solidFill>
                            <a:schemeClr val="tx1"/>
                          </a:solidFill>
                        </a:rPr>
                        <a:t> notice and sufficient information to know it is leave covered by EPSALA is all that is required.  Employer may not require notice that involves documentation beyond the allowed required documentation. Notice from spokesperson is OK.</a:t>
                      </a: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baseline="0" dirty="0" smtClean="0">
                          <a:solidFill>
                            <a:schemeClr val="tx1"/>
                          </a:solidFill>
                        </a:rPr>
                        <a:t> </a:t>
                      </a: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baseline="0" dirty="0" smtClean="0">
                          <a:solidFill>
                            <a:schemeClr val="tx1"/>
                          </a:solidFill>
                        </a:rPr>
                        <a:t>Employers should notify Employees if they have not proper notice and opportunity to provide required documentation before denying leave.</a:t>
                      </a:r>
                    </a:p>
                    <a:p>
                      <a:pPr marL="457200" lvl="1" indent="0" algn="l" eaLnBrk="0" fontAlgn="base" hangingPunct="0">
                        <a:lnSpc>
                          <a:spcPct val="100000"/>
                        </a:lnSpc>
                        <a:spcAft>
                          <a:spcPts val="0"/>
                        </a:spcAft>
                        <a:buClr>
                          <a:srgbClr val="262626"/>
                        </a:buClr>
                        <a:buFont typeface="Arial" panose="020B0604020202020204" pitchFamily="34" charset="0"/>
                        <a:buNone/>
                      </a:pPr>
                      <a:endParaRPr lang="en-US" sz="1000" baseline="0" dirty="0" smtClean="0">
                        <a:solidFill>
                          <a:schemeClr val="tx1"/>
                        </a:solidFill>
                      </a:endParaRPr>
                    </a:p>
                  </a:txBody>
                  <a:tcPr/>
                </a:tc>
                <a:tc>
                  <a:txBody>
                    <a:bodyPr/>
                    <a:lstStyle/>
                    <a:p>
                      <a:pPr marL="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kern="1200" dirty="0" smtClean="0">
                          <a:solidFill>
                            <a:schemeClr val="dk1"/>
                          </a:solidFill>
                          <a:latin typeface="+mn-lt"/>
                          <a:ea typeface="+mn-ea"/>
                          <a:cs typeface="+mn-cs"/>
                        </a:rPr>
                        <a:t>Signed Statement containing:</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t>Employee’s name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chemeClr val="tx1"/>
                          </a:solidFill>
                          <a:latin typeface="Times" panose="02020603050405020304" pitchFamily="18" charset="0"/>
                        </a:rPr>
                        <a:t>Date for which leave is requested</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chemeClr val="tx1"/>
                          </a:solidFill>
                          <a:latin typeface="Times" panose="02020603050405020304" pitchFamily="18" charset="0"/>
                        </a:rPr>
                        <a:t>Qualifying</a:t>
                      </a:r>
                      <a:r>
                        <a:rPr lang="en-US" sz="1000" baseline="0" dirty="0" smtClean="0">
                          <a:solidFill>
                            <a:schemeClr val="tx1"/>
                          </a:solidFill>
                          <a:latin typeface="Times" panose="02020603050405020304" pitchFamily="18" charset="0"/>
                        </a:rPr>
                        <a:t> reason for leave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baseline="0" dirty="0" smtClean="0">
                          <a:solidFill>
                            <a:schemeClr val="tx1"/>
                          </a:solidFill>
                          <a:latin typeface="Times" panose="02020603050405020304" pitchFamily="18" charset="0"/>
                        </a:rPr>
                        <a:t>Oral or written statement that Employee is unable to work because of the qualified reason.</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baseline="0" dirty="0" smtClean="0">
                          <a:solidFill>
                            <a:schemeClr val="tx1"/>
                          </a:solidFill>
                          <a:latin typeface="Times" panose="02020603050405020304" pitchFamily="18" charset="0"/>
                        </a:rPr>
                        <a:t>If for reason (1), name of government entity issuing the isolation or quarantine order.</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baseline="0" dirty="0" smtClean="0">
                          <a:solidFill>
                            <a:schemeClr val="tx1"/>
                          </a:solidFill>
                          <a:latin typeface="Times" panose="02020603050405020304" pitchFamily="18" charset="0"/>
                        </a:rPr>
                        <a:t>If for reason (2), name of healthcare provider who advises employee to self-quarantine.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baseline="0" dirty="0" smtClean="0">
                          <a:solidFill>
                            <a:schemeClr val="tx1"/>
                          </a:solidFill>
                          <a:latin typeface="Times" panose="02020603050405020304" pitchFamily="18" charset="0"/>
                        </a:rPr>
                        <a:t>Any additional materials required by IRS</a:t>
                      </a:r>
                    </a:p>
                    <a:p>
                      <a:pPr marL="171450" lvl="1" indent="-171450" algn="l" eaLnBrk="0" fontAlgn="base" hangingPunct="0">
                        <a:lnSpc>
                          <a:spcPct val="100000"/>
                        </a:lnSpc>
                        <a:spcAft>
                          <a:spcPts val="0"/>
                        </a:spcAft>
                        <a:buClr>
                          <a:srgbClr val="262626"/>
                        </a:buClr>
                        <a:buFont typeface="Arial" panose="020B0604020202020204" pitchFamily="34" charset="0"/>
                        <a:buChar char="•"/>
                      </a:pPr>
                      <a:endParaRPr lang="en-US" sz="1000" baseline="0" dirty="0" smtClean="0">
                        <a:solidFill>
                          <a:schemeClr val="tx1"/>
                        </a:solidFill>
                        <a:latin typeface="Times" panose="02020603050405020304" pitchFamily="18" charset="0"/>
                      </a:endParaRPr>
                    </a:p>
                    <a:p>
                      <a:pPr marL="0" lvl="1" indent="0" algn="l" eaLnBrk="0" fontAlgn="base" hangingPunct="0">
                        <a:lnSpc>
                          <a:spcPct val="100000"/>
                        </a:lnSpc>
                        <a:spcAft>
                          <a:spcPts val="0"/>
                        </a:spcAft>
                        <a:buClr>
                          <a:srgbClr val="262626"/>
                        </a:buClr>
                        <a:buFont typeface="Arial" panose="020B0604020202020204" pitchFamily="34" charset="0"/>
                        <a:buNone/>
                      </a:pPr>
                      <a:r>
                        <a:rPr lang="en-US" sz="1000" baseline="0" dirty="0" smtClean="0">
                          <a:solidFill>
                            <a:schemeClr val="tx1"/>
                          </a:solidFill>
                          <a:latin typeface="Times" panose="02020603050405020304" pitchFamily="18" charset="0"/>
                        </a:rPr>
                        <a:t>Employer is not required to provide leave if Employee has not provided materials sufficient to support the applicable tax credit.</a:t>
                      </a:r>
                      <a:endParaRPr lang="en-US" sz="1000" dirty="0" smtClean="0">
                        <a:solidFill>
                          <a:schemeClr val="tx1"/>
                        </a:solidFill>
                        <a:latin typeface="Times" panose="02020603050405020304" pitchFamily="18" charset="0"/>
                      </a:endParaRPr>
                    </a:p>
                    <a:p>
                      <a:pPr lvl="1" algn="l" eaLnBrk="0" fontAlgn="base" hangingPunct="0">
                        <a:lnSpc>
                          <a:spcPct val="100000"/>
                        </a:lnSpc>
                        <a:spcAft>
                          <a:spcPts val="0"/>
                        </a:spcAft>
                        <a:buClr>
                          <a:srgbClr val="262626"/>
                        </a:buClr>
                        <a:buFont typeface="Arial" panose="020B0604020202020204" pitchFamily="34" charset="0"/>
                        <a:buChar char="•"/>
                      </a:pPr>
                      <a:endParaRPr lang="en-US" sz="12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2" name="Right Arrow 1"/>
          <p:cNvSpPr/>
          <p:nvPr/>
        </p:nvSpPr>
        <p:spPr>
          <a:xfrm>
            <a:off x="6096000" y="363855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1150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097767515"/>
              </p:ext>
            </p:extLst>
          </p:nvPr>
        </p:nvGraphicFramePr>
        <p:xfrm>
          <a:off x="76200" y="1123950"/>
          <a:ext cx="8991599" cy="3445762"/>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2913568">
                  <a:extLst>
                    <a:ext uri="{9D8B030D-6E8A-4147-A177-3AD203B41FA5}">
                      <a16:colId xmlns:a16="http://schemas.microsoft.com/office/drawing/2014/main" val="20001"/>
                    </a:ext>
                  </a:extLst>
                </a:gridCol>
                <a:gridCol w="1963231">
                  <a:extLst>
                    <a:ext uri="{9D8B030D-6E8A-4147-A177-3AD203B41FA5}">
                      <a16:colId xmlns:a16="http://schemas.microsoft.com/office/drawing/2014/main" val="20002"/>
                    </a:ext>
                  </a:extLst>
                </a:gridCol>
              </a:tblGrid>
              <a:tr h="480058">
                <a:tc>
                  <a:txBody>
                    <a:bodyPr/>
                    <a:lstStyle/>
                    <a:p>
                      <a:r>
                        <a:rPr lang="en-US" dirty="0" smtClean="0"/>
                        <a:t>Employee’s Own Health</a:t>
                      </a:r>
                      <a:endParaRPr lang="en-US" dirty="0"/>
                    </a:p>
                  </a:txBody>
                  <a:tcPr/>
                </a:tc>
                <a:tc>
                  <a:txBody>
                    <a:bodyPr/>
                    <a:lstStyle/>
                    <a:p>
                      <a:r>
                        <a:rPr lang="en-US" dirty="0" smtClean="0">
                          <a:solidFill>
                            <a:srgbClr val="FF0000"/>
                          </a:solidFill>
                        </a:rPr>
                        <a:t>Someone</a:t>
                      </a:r>
                      <a:r>
                        <a:rPr lang="en-US" baseline="0" dirty="0" smtClean="0">
                          <a:solidFill>
                            <a:srgbClr val="FF0000"/>
                          </a:solidFill>
                        </a:rPr>
                        <a:t> Else’s Health</a:t>
                      </a:r>
                      <a:endParaRPr lang="en-US" dirty="0">
                        <a:solidFill>
                          <a:srgbClr val="FF0000"/>
                        </a:solidFill>
                      </a:endParaRPr>
                    </a:p>
                  </a:txBody>
                  <a:tcPr/>
                </a:tc>
                <a:tc>
                  <a:txBody>
                    <a:bodyPr/>
                    <a:lstStyle/>
                    <a:p>
                      <a:r>
                        <a:rPr lang="en-US" dirty="0" smtClean="0"/>
                        <a:t>School/Childcare</a:t>
                      </a:r>
                      <a:endParaRPr lang="en-US" dirty="0"/>
                    </a:p>
                  </a:txBody>
                  <a:tcPr/>
                </a:tc>
                <a:extLst>
                  <a:ext uri="{0D108BD9-81ED-4DB2-BD59-A6C34878D82A}">
                    <a16:rowId xmlns:a16="http://schemas.microsoft.com/office/drawing/2014/main" val="10000"/>
                  </a:ext>
                </a:extLst>
              </a:tr>
              <a:tr h="2945269">
                <a:tc>
                  <a:txBody>
                    <a:bodyPr/>
                    <a:lstStyle/>
                    <a:p>
                      <a:pPr marL="0" lvl="1" indent="0" eaLnBrk="0" fontAlgn="base" hangingPunct="0">
                        <a:lnSpc>
                          <a:spcPct val="115000"/>
                        </a:lnSpc>
                        <a:spcBef>
                          <a:spcPts val="300"/>
                        </a:spcBef>
                        <a:spcAft>
                          <a:spcPts val="600"/>
                        </a:spcAft>
                        <a:buClr>
                          <a:srgbClr val="262626"/>
                        </a:buClr>
                      </a:pPr>
                      <a:r>
                        <a:rPr lang="en-US" sz="1200" dirty="0" smtClean="0">
                          <a:solidFill>
                            <a:schemeClr val="tx1"/>
                          </a:solidFill>
                        </a:rPr>
                        <a:t>EPSLA Reason (1):  The employee is subject to a Federal, State, or local quarantine or isolation order related to COVID–19.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(2):  The employee has been advised by a health care provider to self-quarantine due to concerns related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(3): The employee is experiencing symptoms of COVID–19 and seeking a medical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EPSLA Reason (6):  The employee is experiencing any other substantially similar condition specified by the Secretary of Health and Human Services in consultation with the Secretary of the Treasury and the Secretary of Labor.</a:t>
                      </a:r>
                    </a:p>
                    <a:p>
                      <a:endParaRPr lang="en-US" sz="1200" dirty="0"/>
                    </a:p>
                  </a:txBody>
                  <a:tcPr/>
                </a:tc>
                <a:tc>
                  <a:txBody>
                    <a:bodyPr/>
                    <a:lstStyle/>
                    <a:p>
                      <a:r>
                        <a:rPr lang="en-US" sz="1200" dirty="0" smtClean="0">
                          <a:solidFill>
                            <a:srgbClr val="FF0000"/>
                          </a:solidFill>
                        </a:rPr>
                        <a:t>EPSLA Reason (4):</a:t>
                      </a:r>
                      <a:r>
                        <a:rPr lang="en-US" sz="1200" baseline="0" dirty="0" smtClean="0">
                          <a:solidFill>
                            <a:srgbClr val="FF0000"/>
                          </a:solidFill>
                        </a:rPr>
                        <a:t>  The employee is caring for an individual who is subject to a Federal, State, or local quarantine or isolation order or has been advised by a health care provider to self-quarantine due to concerns about COVID-19.</a:t>
                      </a:r>
                      <a:endParaRPr lang="en-US" sz="1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(5) and Expanded FMLA:</a:t>
                      </a:r>
                      <a:r>
                        <a:rPr lang="en-US" sz="1200" baseline="0" dirty="0" smtClean="0">
                          <a:solidFill>
                            <a:schemeClr val="tx1"/>
                          </a:solidFill>
                        </a:rPr>
                        <a:t>  </a:t>
                      </a:r>
                      <a:r>
                        <a:rPr lang="en-US" sz="1200" dirty="0" smtClean="0">
                          <a:solidFill>
                            <a:schemeClr val="tx1"/>
                          </a:solidFill>
                        </a:rPr>
                        <a:t>The employee is caring for a son or daughter of such employee if the school or place of care of the son or daughter has been closed, or the child care provider of such son or daughter is unavailable, due to COVID–19 reasons.</a:t>
                      </a:r>
                    </a:p>
                  </a:txBody>
                  <a:tcPr/>
                </a:tc>
                <a:extLst>
                  <a:ext uri="{0D108BD9-81ED-4DB2-BD59-A6C34878D82A}">
                    <a16:rowId xmlns:a16="http://schemas.microsoft.com/office/drawing/2014/main" val="10001"/>
                  </a:ext>
                </a:extLst>
              </a:tr>
            </a:tbl>
          </a:graphicData>
        </a:graphic>
      </p:graphicFrame>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20261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Families First Coronavirus Response Act: Reasons for Leave</a:t>
            </a:r>
          </a:p>
        </p:txBody>
      </p:sp>
      <p:sp>
        <p:nvSpPr>
          <p:cNvPr id="3" name="Content Placeholder 2"/>
          <p:cNvSpPr>
            <a:spLocks noGrp="1"/>
          </p:cNvSpPr>
          <p:nvPr>
            <p:ph idx="1"/>
          </p:nvPr>
        </p:nvSpPr>
        <p:spPr/>
        <p:txBody>
          <a:bodyPr/>
          <a:lstStyle/>
          <a:p>
            <a:pPr fontAlgn="t"/>
            <a:r>
              <a:rPr lang="en-US" dirty="0"/>
              <a:t>Someone Else’s Health</a:t>
            </a:r>
            <a:endParaRPr lang="en-US" b="0" dirty="0"/>
          </a:p>
          <a:p>
            <a:pPr fontAlgn="t"/>
            <a:r>
              <a:rPr lang="en-US" b="0" dirty="0"/>
              <a:t>EPSLA Reason (4):  The employee is caring for an </a:t>
            </a:r>
            <a:r>
              <a:rPr lang="en-US" b="0" dirty="0">
                <a:solidFill>
                  <a:srgbClr val="FF0000"/>
                </a:solidFill>
              </a:rPr>
              <a:t>individual</a:t>
            </a:r>
            <a:r>
              <a:rPr lang="en-US" b="0" dirty="0"/>
              <a:t> who is subject to a </a:t>
            </a:r>
            <a:r>
              <a:rPr lang="en-US" b="0" dirty="0">
                <a:solidFill>
                  <a:srgbClr val="FF0000"/>
                </a:solidFill>
              </a:rPr>
              <a:t>Federal, State, or local quarantine or isolation order or has been advised by a health care provider to self-quarantine due to concerns about COVID-19</a:t>
            </a:r>
            <a:r>
              <a:rPr lang="en-US" b="0" dirty="0"/>
              <a:t>.</a:t>
            </a:r>
          </a:p>
          <a:p>
            <a:endParaRPr lang="en-US" dirty="0"/>
          </a:p>
        </p:txBody>
      </p:sp>
      <p:sp>
        <p:nvSpPr>
          <p:cNvPr id="4"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8791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97017944"/>
              </p:ext>
            </p:extLst>
          </p:nvPr>
        </p:nvGraphicFramePr>
        <p:xfrm>
          <a:off x="152400" y="1123949"/>
          <a:ext cx="8610600" cy="3361619"/>
        </p:xfrm>
        <a:graphic>
          <a:graphicData uri="http://schemas.openxmlformats.org/drawingml/2006/table">
            <a:tbl>
              <a:tblPr firstRow="1" bandRow="1">
                <a:tableStyleId>{5C22544A-7EE6-4342-B048-85BDC9FD1C3A}</a:tableStyleId>
              </a:tblPr>
              <a:tblGrid>
                <a:gridCol w="3385364">
                  <a:extLst>
                    <a:ext uri="{9D8B030D-6E8A-4147-A177-3AD203B41FA5}">
                      <a16:colId xmlns:a16="http://schemas.microsoft.com/office/drawing/2014/main" val="20000"/>
                    </a:ext>
                  </a:extLst>
                </a:gridCol>
                <a:gridCol w="2575821">
                  <a:extLst>
                    <a:ext uri="{9D8B030D-6E8A-4147-A177-3AD203B41FA5}">
                      <a16:colId xmlns:a16="http://schemas.microsoft.com/office/drawing/2014/main" val="20001"/>
                    </a:ext>
                  </a:extLst>
                </a:gridCol>
                <a:gridCol w="2649415">
                  <a:extLst>
                    <a:ext uri="{9D8B030D-6E8A-4147-A177-3AD203B41FA5}">
                      <a16:colId xmlns:a16="http://schemas.microsoft.com/office/drawing/2014/main" val="20002"/>
                    </a:ext>
                  </a:extLst>
                </a:gridCol>
              </a:tblGrid>
              <a:tr h="555561">
                <a:tc>
                  <a:txBody>
                    <a:bodyPr/>
                    <a:lstStyle/>
                    <a:p>
                      <a:pPr algn="l"/>
                      <a:r>
                        <a:rPr lang="en-US" dirty="0" smtClean="0"/>
                        <a:t>Reason:  Someone Else’s Health</a:t>
                      </a:r>
                      <a:endParaRPr lang="en-US" dirty="0"/>
                    </a:p>
                  </a:txBody>
                  <a:tcPr/>
                </a:tc>
                <a:tc>
                  <a:txBody>
                    <a:bodyPr/>
                    <a:lstStyle/>
                    <a:p>
                      <a:pPr algn="l"/>
                      <a:r>
                        <a:rPr lang="en-US" dirty="0" smtClean="0"/>
                        <a:t>Covered</a:t>
                      </a:r>
                      <a:r>
                        <a:rPr lang="en-US" baseline="0" dirty="0" smtClean="0"/>
                        <a:t> Employer?</a:t>
                      </a:r>
                      <a:endParaRPr lang="en-US" dirty="0"/>
                    </a:p>
                  </a:txBody>
                  <a:tcPr/>
                </a:tc>
                <a:tc>
                  <a:txBody>
                    <a:bodyPr/>
                    <a:lstStyle/>
                    <a:p>
                      <a:pPr algn="l"/>
                      <a:r>
                        <a:rPr lang="en-US" dirty="0" smtClean="0"/>
                        <a:t>Is the Employee an</a:t>
                      </a:r>
                      <a:r>
                        <a:rPr lang="en-US" baseline="0" dirty="0" smtClean="0"/>
                        <a:t> Eligible Employee?</a:t>
                      </a:r>
                      <a:endParaRPr lang="en-US" dirty="0"/>
                    </a:p>
                  </a:txBody>
                  <a:tcPr/>
                </a:tc>
                <a:extLst>
                  <a:ext uri="{0D108BD9-81ED-4DB2-BD59-A6C34878D82A}">
                    <a16:rowId xmlns:a16="http://schemas.microsoft.com/office/drawing/2014/main" val="10000"/>
                  </a:ext>
                </a:extLst>
              </a:tr>
              <a:tr h="2721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EPSLA Reason (4):   The employee is caring for </a:t>
                      </a:r>
                      <a:r>
                        <a:rPr lang="en-US" sz="1000" b="0" dirty="0" smtClean="0">
                          <a:solidFill>
                            <a:schemeClr val="tx1"/>
                          </a:solidFill>
                        </a:rPr>
                        <a:t>an individual </a:t>
                      </a:r>
                      <a:r>
                        <a:rPr lang="en-US" sz="1000" b="0" dirty="0" smtClean="0"/>
                        <a:t>who is subject to a Federal, State, or local quarantine or isolation order related to COVID–19 or has been advised by health care provider to self-quarantine due to concerns related to COVID–19.</a:t>
                      </a:r>
                    </a:p>
                    <a:p>
                      <a:pPr algn="l"/>
                      <a:endParaRPr lang="en-US" sz="1200" dirty="0"/>
                    </a:p>
                  </a:txBody>
                  <a:tcPr/>
                </a:tc>
                <a:tc>
                  <a:txBody>
                    <a:bodyPr/>
                    <a:lstStyle/>
                    <a:p>
                      <a:pPr marL="457200" lvl="1" indent="0" algn="l" eaLnBrk="0" fontAlgn="base" hangingPunct="0">
                        <a:lnSpc>
                          <a:spcPct val="100000"/>
                        </a:lnSpc>
                        <a:spcAft>
                          <a:spcPts val="0"/>
                        </a:spcAft>
                        <a:buClr>
                          <a:srgbClr val="262626"/>
                        </a:buClr>
                        <a:buFont typeface="Arial" panose="020B0604020202020204" pitchFamily="34" charset="0"/>
                        <a:buNone/>
                      </a:pPr>
                      <a:r>
                        <a:rPr lang="en-US" sz="1200" dirty="0" smtClean="0">
                          <a:solidFill>
                            <a:schemeClr val="tx1"/>
                          </a:solidFill>
                        </a:rPr>
                        <a:t>Public agencies with at least one employee</a:t>
                      </a:r>
                    </a:p>
                    <a:p>
                      <a:pPr marL="457200" lvl="1" indent="0" algn="l" eaLnBrk="0" fontAlgn="base" hangingPunct="0">
                        <a:lnSpc>
                          <a:spcPct val="100000"/>
                        </a:lnSpc>
                        <a:spcAft>
                          <a:spcPts val="0"/>
                        </a:spcAft>
                        <a:buClr>
                          <a:srgbClr val="262626"/>
                        </a:buClr>
                        <a:buFont typeface="Arial" panose="020B0604020202020204" pitchFamily="34" charset="0"/>
                        <a:buNone/>
                      </a:pPr>
                      <a:endParaRPr lang="en-US" sz="1200" dirty="0" smtClean="0">
                        <a:solidFill>
                          <a:schemeClr val="tx1"/>
                        </a:solidFill>
                      </a:endParaRPr>
                    </a:p>
                    <a:p>
                      <a:pPr marL="457200" lvl="1" indent="0" algn="l" eaLnBrk="0" fontAlgn="base" hangingPunct="0">
                        <a:lnSpc>
                          <a:spcPct val="100000"/>
                        </a:lnSpc>
                        <a:spcAft>
                          <a:spcPts val="0"/>
                        </a:spcAft>
                        <a:buClr>
                          <a:srgbClr val="262626"/>
                        </a:buClr>
                        <a:buFont typeface="Arial" panose="020B0604020202020204" pitchFamily="34" charset="0"/>
                        <a:buNone/>
                      </a:pPr>
                      <a:r>
                        <a:rPr lang="en-US" sz="1200" dirty="0" smtClean="0">
                          <a:solidFill>
                            <a:srgbClr val="FF0000"/>
                          </a:solidFill>
                        </a:rPr>
                        <a:t>Private employers with</a:t>
                      </a:r>
                      <a:r>
                        <a:rPr lang="en-US" sz="1200" baseline="0" dirty="0" smtClean="0">
                          <a:solidFill>
                            <a:srgbClr val="FF0000"/>
                          </a:solidFill>
                        </a:rPr>
                        <a:t> less than 500 (no  small business exemption)</a:t>
                      </a:r>
                      <a:endParaRPr lang="en-US" sz="1200" dirty="0" smtClean="0">
                        <a:solidFill>
                          <a:srgbClr val="FF0000"/>
                        </a:solidFill>
                      </a:endParaRPr>
                    </a:p>
                  </a:txBody>
                  <a:tcPr/>
                </a:tc>
                <a:tc>
                  <a:txBody>
                    <a:bodyPr/>
                    <a:lstStyle/>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200" dirty="0" smtClean="0"/>
                        <a:t>Same as FLSA</a:t>
                      </a:r>
                    </a:p>
                    <a:p>
                      <a:pPr marL="171450" lvl="1" indent="-171450" algn="l" eaLnBrk="0" fontAlgn="base" hangingPunct="0">
                        <a:lnSpc>
                          <a:spcPct val="100000"/>
                        </a:lnSpc>
                        <a:spcAft>
                          <a:spcPts val="0"/>
                        </a:spcAft>
                        <a:buClr>
                          <a:srgbClr val="262626"/>
                        </a:buClr>
                        <a:buFont typeface="Arial" panose="020B0604020202020204" pitchFamily="34" charset="0"/>
                        <a:buChar char="•"/>
                      </a:pPr>
                      <a:endParaRPr lang="en-US" sz="1200" dirty="0" smtClean="0"/>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200" dirty="0" smtClean="0">
                          <a:solidFill>
                            <a:srgbClr val="FF0000"/>
                          </a:solidFill>
                        </a:rPr>
                        <a:t>Emergency Paid Sick Leave is available for immediate use regardless of how long the employee has been employed by an employer.</a:t>
                      </a:r>
                    </a:p>
                    <a:p>
                      <a:pPr marL="171450" lvl="1" indent="-171450" algn="l" eaLnBrk="0" fontAlgn="base" hangingPunct="0">
                        <a:lnSpc>
                          <a:spcPct val="100000"/>
                        </a:lnSpc>
                        <a:spcAft>
                          <a:spcPts val="0"/>
                        </a:spcAft>
                        <a:buClr>
                          <a:srgbClr val="262626"/>
                        </a:buClr>
                        <a:buFont typeface="Arial" panose="020B0604020202020204" pitchFamily="34" charset="0"/>
                        <a:buChar char="•"/>
                      </a:pPr>
                      <a:endParaRPr lang="en-US" sz="1200" dirty="0" smtClean="0">
                        <a:solidFill>
                          <a:schemeClr val="tx1"/>
                        </a:solidFill>
                      </a:endParaRP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200" dirty="0" smtClean="0">
                          <a:solidFill>
                            <a:srgbClr val="FF0000"/>
                          </a:solidFill>
                        </a:rPr>
                        <a:t>An employer of an employee who is a health care provider or an emergency responder may elect to exclude such employee.</a:t>
                      </a:r>
                      <a:endParaRPr lang="en-US" sz="1200" dirty="0" smtClean="0">
                        <a:solidFill>
                          <a:srgbClr val="FF0000"/>
                        </a:solidFill>
                        <a:latin typeface="Times" panose="02020603050405020304" pitchFamily="18" charset="0"/>
                      </a:endParaRPr>
                    </a:p>
                    <a:p>
                      <a:pPr lvl="1" algn="l" eaLnBrk="0" fontAlgn="base" hangingPunct="0">
                        <a:lnSpc>
                          <a:spcPct val="100000"/>
                        </a:lnSpc>
                        <a:spcAft>
                          <a:spcPts val="0"/>
                        </a:spcAft>
                        <a:buClr>
                          <a:srgbClr val="262626"/>
                        </a:buClr>
                        <a:buFont typeface="Arial" panose="020B0604020202020204" pitchFamily="34" charset="0"/>
                        <a:buChar char="•"/>
                      </a:pPr>
                      <a:endParaRPr lang="en-US" sz="1200" dirty="0"/>
                    </a:p>
                  </a:txBody>
                  <a:tcPr/>
                </a:tc>
                <a:extLst>
                  <a:ext uri="{0D108BD9-81ED-4DB2-BD59-A6C34878D82A}">
                    <a16:rowId xmlns:a16="http://schemas.microsoft.com/office/drawing/2014/main" val="10001"/>
                  </a:ext>
                </a:extLst>
              </a:tr>
            </a:tbl>
          </a:graphicData>
        </a:graphic>
      </p:graphicFrame>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3880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6035040" y="1770047"/>
            <a:ext cx="3108960" cy="1447800"/>
          </a:xfrm>
        </p:spPr>
        <p:txBody>
          <a:bodyPr/>
          <a:lstStyle/>
          <a:p>
            <a:pPr>
              <a:spcBef>
                <a:spcPct val="0"/>
              </a:spcBef>
            </a:pPr>
            <a:r>
              <a:rPr lang="en-US" altLang="en-US" dirty="0" smtClean="0"/>
              <a:t>Brian J. Moore</a:t>
            </a:r>
            <a:endParaRPr lang="en-US" altLang="en-US" dirty="0"/>
          </a:p>
          <a:p>
            <a:pPr lvl="1">
              <a:spcBef>
                <a:spcPct val="0"/>
              </a:spcBef>
            </a:pPr>
            <a:r>
              <a:rPr lang="en-US" altLang="en-US" dirty="0" smtClean="0"/>
              <a:t>Partner </a:t>
            </a:r>
            <a:endParaRPr lang="en-US" altLang="en-US" dirty="0"/>
          </a:p>
          <a:p>
            <a:pPr lvl="2">
              <a:spcBef>
                <a:spcPct val="0"/>
              </a:spcBef>
              <a:spcAft>
                <a:spcPct val="0"/>
              </a:spcAft>
            </a:pPr>
            <a:r>
              <a:rPr lang="en-US" altLang="en-US" dirty="0" smtClean="0"/>
              <a:t>Labor &amp; Employment </a:t>
            </a:r>
            <a:endParaRPr lang="en-US" altLang="en-US" dirty="0"/>
          </a:p>
          <a:p>
            <a:pPr lvl="2">
              <a:spcBef>
                <a:spcPct val="0"/>
              </a:spcBef>
              <a:spcAft>
                <a:spcPct val="0"/>
              </a:spcAft>
            </a:pPr>
            <a:r>
              <a:rPr lang="en-US" altLang="en-US" dirty="0" smtClean="0"/>
              <a:t>Charleston, West Virginia</a:t>
            </a:r>
          </a:p>
          <a:p>
            <a:pPr lvl="2">
              <a:spcBef>
                <a:spcPct val="0"/>
              </a:spcBef>
              <a:spcAft>
                <a:spcPct val="0"/>
              </a:spcAft>
            </a:pPr>
            <a:r>
              <a:rPr lang="en-US" altLang="en-US" dirty="0" smtClean="0"/>
              <a:t>304-357-0900</a:t>
            </a:r>
          </a:p>
          <a:p>
            <a:pPr lvl="2">
              <a:spcBef>
                <a:spcPct val="0"/>
              </a:spcBef>
              <a:spcAft>
                <a:spcPct val="0"/>
              </a:spcAft>
            </a:pPr>
            <a:r>
              <a:rPr lang="en-US" altLang="en-US" dirty="0" smtClean="0"/>
              <a:t>brian.moore@dinsmore.com </a:t>
            </a:r>
            <a:endParaRPr lang="en-US" altLang="en-US" dirty="0"/>
          </a:p>
        </p:txBody>
      </p:sp>
      <p:sp>
        <p:nvSpPr>
          <p:cNvPr id="8" name="Slide Number Placeholder 5"/>
          <p:cNvSpPr>
            <a:spLocks noGrp="1"/>
          </p:cNvSpPr>
          <p:nvPr>
            <p:ph type="sldNum" sz="quarter" idx="12"/>
          </p:nvPr>
        </p:nvSpPr>
        <p:spPr>
          <a:xfrm>
            <a:off x="8382000" y="4781550"/>
            <a:ext cx="533400" cy="254000"/>
          </a:xfrm>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a:t>
            </a:fld>
            <a:endParaRPr lang="en-US" baseline="30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4617" y="1179497"/>
            <a:ext cx="1752600" cy="2628900"/>
          </a:xfrm>
          <a:prstGeom prst="rect">
            <a:avLst/>
          </a:prstGeom>
        </p:spPr>
      </p:pic>
    </p:spTree>
    <p:extLst>
      <p:ext uri="{BB962C8B-B14F-4D97-AF65-F5344CB8AC3E}">
        <p14:creationId xmlns:p14="http://schemas.microsoft.com/office/powerpoint/2010/main" val="11847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20</a:t>
            </a:fld>
            <a:endParaRPr lang="en-US" baseline="30000" dirty="0"/>
          </a:p>
        </p:txBody>
      </p:sp>
      <p:sp>
        <p:nvSpPr>
          <p:cNvPr id="3" name="Title 2"/>
          <p:cNvSpPr>
            <a:spLocks noGrp="1"/>
          </p:cNvSpPr>
          <p:nvPr>
            <p:ph type="title"/>
          </p:nvPr>
        </p:nvSpPr>
        <p:spPr>
          <a:xfrm>
            <a:off x="304800" y="628650"/>
            <a:ext cx="8229600" cy="685800"/>
          </a:xfrm>
        </p:spPr>
        <p:txBody>
          <a:bodyPr/>
          <a:lstStyle/>
          <a:p>
            <a:pPr eaLnBrk="0" fontAlgn="base" hangingPunct="0">
              <a:spcAft>
                <a:spcPct val="0"/>
              </a:spcAft>
            </a:pPr>
            <a:r>
              <a:rPr lang="en-US" sz="1600" dirty="0">
                <a:solidFill>
                  <a:srgbClr val="404040"/>
                </a:solidFill>
              </a:rPr>
              <a:t>Emergency Paid Sick Leave Act: </a:t>
            </a:r>
            <a:r>
              <a:rPr lang="en-US" sz="1600" dirty="0">
                <a:solidFill>
                  <a:srgbClr val="0066AC"/>
                </a:solidFill>
              </a:rPr>
              <a:t>Reasons for Leave &amp; Calculating Paid Sick Time</a:t>
            </a:r>
            <a:endParaRPr lang="en-US" sz="1600" dirty="0">
              <a:solidFill>
                <a:srgbClr val="40404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56375824"/>
              </p:ext>
            </p:extLst>
          </p:nvPr>
        </p:nvGraphicFramePr>
        <p:xfrm>
          <a:off x="76201" y="971549"/>
          <a:ext cx="8991599" cy="3810000"/>
        </p:xfrm>
        <a:graphic>
          <a:graphicData uri="http://schemas.openxmlformats.org/drawingml/2006/table">
            <a:tbl>
              <a:tblPr firstRow="1" bandRow="1">
                <a:tableStyleId>{5C22544A-7EE6-4342-B048-85BDC9FD1C3A}</a:tableStyleId>
              </a:tblPr>
              <a:tblGrid>
                <a:gridCol w="1300503">
                  <a:extLst>
                    <a:ext uri="{9D8B030D-6E8A-4147-A177-3AD203B41FA5}">
                      <a16:colId xmlns:a16="http://schemas.microsoft.com/office/drawing/2014/main" val="20000"/>
                    </a:ext>
                  </a:extLst>
                </a:gridCol>
                <a:gridCol w="855472">
                  <a:extLst>
                    <a:ext uri="{9D8B030D-6E8A-4147-A177-3AD203B41FA5}">
                      <a16:colId xmlns:a16="http://schemas.microsoft.com/office/drawing/2014/main" val="20004"/>
                    </a:ext>
                  </a:extLst>
                </a:gridCol>
                <a:gridCol w="1599595">
                  <a:extLst>
                    <a:ext uri="{9D8B030D-6E8A-4147-A177-3AD203B41FA5}">
                      <a16:colId xmlns:a16="http://schemas.microsoft.com/office/drawing/2014/main" val="20005"/>
                    </a:ext>
                  </a:extLst>
                </a:gridCol>
                <a:gridCol w="1321405">
                  <a:extLst>
                    <a:ext uri="{9D8B030D-6E8A-4147-A177-3AD203B41FA5}">
                      <a16:colId xmlns:a16="http://schemas.microsoft.com/office/drawing/2014/main" val="20001"/>
                    </a:ext>
                  </a:extLst>
                </a:gridCol>
                <a:gridCol w="2155976">
                  <a:extLst>
                    <a:ext uri="{9D8B030D-6E8A-4147-A177-3AD203B41FA5}">
                      <a16:colId xmlns:a16="http://schemas.microsoft.com/office/drawing/2014/main" val="20002"/>
                    </a:ext>
                  </a:extLst>
                </a:gridCol>
                <a:gridCol w="765024">
                  <a:extLst>
                    <a:ext uri="{9D8B030D-6E8A-4147-A177-3AD203B41FA5}">
                      <a16:colId xmlns:a16="http://schemas.microsoft.com/office/drawing/2014/main" val="20003"/>
                    </a:ext>
                  </a:extLst>
                </a:gridCol>
                <a:gridCol w="993624">
                  <a:extLst>
                    <a:ext uri="{9D8B030D-6E8A-4147-A177-3AD203B41FA5}">
                      <a16:colId xmlns:a16="http://schemas.microsoft.com/office/drawing/2014/main" val="20006"/>
                    </a:ext>
                  </a:extLst>
                </a:gridCol>
              </a:tblGrid>
              <a:tr h="472440">
                <a:tc>
                  <a:txBody>
                    <a:bodyPr/>
                    <a:lstStyle/>
                    <a:p>
                      <a:r>
                        <a:rPr lang="en-US" sz="1000" dirty="0" smtClean="0"/>
                        <a:t>Reason:  Someone</a:t>
                      </a:r>
                      <a:r>
                        <a:rPr lang="en-US" sz="1000" baseline="0" dirty="0" smtClean="0"/>
                        <a:t> Else’s Health</a:t>
                      </a:r>
                      <a:endParaRPr lang="en-US" sz="1000" dirty="0"/>
                    </a:p>
                  </a:txBody>
                  <a:tcPr/>
                </a:tc>
                <a:tc>
                  <a:txBody>
                    <a:bodyPr/>
                    <a:lstStyle/>
                    <a:p>
                      <a:r>
                        <a:rPr lang="en-US" sz="1000" dirty="0" smtClean="0"/>
                        <a:t>How much leave is available?</a:t>
                      </a:r>
                      <a:endParaRPr lang="en-US" sz="1000" dirty="0"/>
                    </a:p>
                  </a:txBody>
                  <a:tcPr/>
                </a:tc>
                <a:tc>
                  <a:txBody>
                    <a:bodyPr/>
                    <a:lstStyle/>
                    <a:p>
                      <a:r>
                        <a:rPr lang="en-US" sz="1000" dirty="0" smtClean="0"/>
                        <a:t>Intermittent</a:t>
                      </a:r>
                      <a:r>
                        <a:rPr lang="en-US" sz="1000" baseline="0" dirty="0" smtClean="0"/>
                        <a:t> Leave</a:t>
                      </a:r>
                      <a:endParaRPr lang="en-US" sz="1000" dirty="0"/>
                    </a:p>
                  </a:txBody>
                  <a:tcPr/>
                </a:tc>
                <a:tc>
                  <a:txBody>
                    <a:bodyPr/>
                    <a:lstStyle/>
                    <a:p>
                      <a:r>
                        <a:rPr lang="en-US" sz="1000" dirty="0" smtClean="0"/>
                        <a:t>Pay Rate</a:t>
                      </a:r>
                      <a:endParaRPr lang="en-US" sz="1000" dirty="0"/>
                    </a:p>
                  </a:txBody>
                  <a:tcPr/>
                </a:tc>
                <a:tc>
                  <a:txBody>
                    <a:bodyPr/>
                    <a:lstStyle/>
                    <a:p>
                      <a:r>
                        <a:rPr lang="en-US" sz="1000" dirty="0" smtClean="0"/>
                        <a:t>Hours</a:t>
                      </a:r>
                      <a:endParaRPr lang="en-US" sz="1000" dirty="0"/>
                    </a:p>
                  </a:txBody>
                  <a:tcPr/>
                </a:tc>
                <a:tc>
                  <a:txBody>
                    <a:bodyPr/>
                    <a:lstStyle/>
                    <a:p>
                      <a:r>
                        <a:rPr lang="en-US" sz="1000" dirty="0" smtClean="0"/>
                        <a:t>Paid Sick</a:t>
                      </a:r>
                      <a:r>
                        <a:rPr lang="en-US" sz="1000" baseline="0" dirty="0" smtClean="0"/>
                        <a:t> Time </a:t>
                      </a:r>
                      <a:r>
                        <a:rPr lang="en-US" sz="1000" dirty="0" smtClean="0"/>
                        <a:t>Limit</a:t>
                      </a:r>
                      <a:endParaRPr lang="en-US" sz="1000" dirty="0"/>
                    </a:p>
                  </a:txBody>
                  <a:tcPr/>
                </a:tc>
                <a:tc>
                  <a:txBody>
                    <a:bodyPr/>
                    <a:lstStyle/>
                    <a:p>
                      <a:r>
                        <a:rPr lang="en-US" sz="1000" dirty="0" smtClean="0"/>
                        <a:t>Job Restoration</a:t>
                      </a:r>
                      <a:endParaRPr lang="en-US" sz="1000" dirty="0"/>
                    </a:p>
                  </a:txBody>
                  <a:tcPr/>
                </a:tc>
                <a:extLst>
                  <a:ext uri="{0D108BD9-81ED-4DB2-BD59-A6C34878D82A}">
                    <a16:rowId xmlns:a16="http://schemas.microsoft.com/office/drawing/2014/main" val="10000"/>
                  </a:ext>
                </a:extLst>
              </a:tr>
              <a:tr h="3108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EPSLA Reason (4):   The employee is caring for </a:t>
                      </a:r>
                      <a:r>
                        <a:rPr lang="en-US" sz="1000" b="0" dirty="0" smtClean="0">
                          <a:solidFill>
                            <a:schemeClr val="tx1"/>
                          </a:solidFill>
                        </a:rPr>
                        <a:t>an individual </a:t>
                      </a:r>
                      <a:r>
                        <a:rPr lang="en-US" sz="1000" b="0" dirty="0" smtClean="0"/>
                        <a:t>who is subject to a Federal, State, or local quarantine or isolation order related to COVID–19 or has been advised by health care provider to self-quarantine due to concerns related to COVID–19.</a:t>
                      </a:r>
                    </a:p>
                    <a:p>
                      <a:endParaRPr lang="en-US" sz="1000" dirty="0"/>
                    </a:p>
                  </a:txBody>
                  <a:tcPr/>
                </a:tc>
                <a:tc>
                  <a:txBody>
                    <a:bodyPr/>
                    <a:lstStyle/>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Full-time employees = 80 hours</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Part-time employees = </a:t>
                      </a:r>
                      <a:r>
                        <a:rPr lang="en-US" sz="1000" baseline="0" dirty="0" smtClean="0">
                          <a:solidFill>
                            <a:srgbClr val="FF0000"/>
                          </a:solidFill>
                        </a:rPr>
                        <a:t># of hours equal to the # of hours that such employee works, on average, over a 2-week period.</a:t>
                      </a:r>
                    </a:p>
                    <a:p>
                      <a:endParaRPr lang="en-US" sz="800" baseline="0" dirty="0">
                        <a:solidFill>
                          <a:srgbClr val="FF0000"/>
                        </a:solidFill>
                      </a:endParaRPr>
                    </a:p>
                  </a:txBody>
                  <a:tcPr/>
                </a:tc>
                <a:tc>
                  <a:txBody>
                    <a:bodyPr/>
                    <a:lstStyle/>
                    <a:p>
                      <a:r>
                        <a:rPr lang="en-US" sz="800" dirty="0" smtClean="0"/>
                        <a:t>While reporting to Employer’s Worksite:  No – Leave must be taken consecutively until Employee no longer has qualifying reason.</a:t>
                      </a:r>
                    </a:p>
                    <a:p>
                      <a:endParaRPr lang="en-US" sz="800" dirty="0" smtClean="0"/>
                    </a:p>
                    <a:p>
                      <a:r>
                        <a:rPr lang="en-US" sz="800" dirty="0" smtClean="0"/>
                        <a:t>While teleworking:  Yes, if employer</a:t>
                      </a:r>
                      <a:r>
                        <a:rPr lang="en-US" sz="800" baseline="0" dirty="0" smtClean="0"/>
                        <a:t> and employee agree.  Only the amount of leave taken may be counted against the employee’s leave.  </a:t>
                      </a:r>
                      <a:endParaRPr 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2/3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 </a:t>
                      </a:r>
                    </a:p>
                    <a:p>
                      <a:r>
                        <a:rPr lang="en-US" sz="1000" dirty="0" smtClean="0"/>
                        <a:t>No less than the greater of the following:</a:t>
                      </a:r>
                      <a:r>
                        <a:rPr lang="en-US" sz="1000" u="sng" dirty="0" smtClean="0"/>
                        <a:t> </a:t>
                      </a:r>
                      <a:endParaRPr lang="en-US" sz="1000" dirty="0" smtClean="0"/>
                    </a:p>
                    <a:p>
                      <a:r>
                        <a:rPr lang="en-US" sz="1000" dirty="0" smtClean="0"/>
                        <a:t>(I) Employee’s FLSA regular rate of pay.</a:t>
                      </a:r>
                    </a:p>
                    <a:p>
                      <a:r>
                        <a:rPr lang="en-US" sz="1000" dirty="0" smtClean="0"/>
                        <a:t>(II) FLSA minimum wage rate.</a:t>
                      </a:r>
                    </a:p>
                    <a:p>
                      <a:r>
                        <a:rPr lang="en-US" sz="1000" dirty="0" smtClean="0"/>
                        <a:t>(III) State or local minimum wage rate, whichever is greater, in which the employee is employed.</a:t>
                      </a:r>
                    </a:p>
                    <a:p>
                      <a:endParaRPr lang="en-US" sz="1000" dirty="0" smtClean="0"/>
                    </a:p>
                    <a:p>
                      <a:endParaRPr lang="en-US" sz="10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dirty="0" smtClean="0">
                          <a:solidFill>
                            <a:schemeClr val="dk1"/>
                          </a:solidFill>
                          <a:effectLst/>
                          <a:latin typeface="+mn-lt"/>
                          <a:ea typeface="+mn-ea"/>
                          <a:cs typeface="+mn-cs"/>
                        </a:rPr>
                        <a:t># of hours the employee would otherwise be normally scheduled to work (or the number of hours calculated for part-time employee with varying schedule hours) </a:t>
                      </a:r>
                      <a:endParaRPr lang="en-US"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r>
                        <a:rPr lang="en-US" sz="800" dirty="0" smtClean="0">
                          <a:solidFill>
                            <a:srgbClr val="333333"/>
                          </a:solidFill>
                          <a:latin typeface="Arial" panose="020B0604020202020204" pitchFamily="34" charset="0"/>
                          <a:cs typeface="Arial" panose="020B0604020202020204" pitchFamily="34" charset="0"/>
                        </a:rPr>
                        <a:t>If </a:t>
                      </a:r>
                      <a:r>
                        <a:rPr lang="en-US" sz="800" baseline="0" dirty="0" smtClean="0">
                          <a:solidFill>
                            <a:srgbClr val="FF0000"/>
                          </a:solidFill>
                          <a:latin typeface="Arial" panose="020B0604020202020204" pitchFamily="34" charset="0"/>
                          <a:cs typeface="Arial" panose="020B0604020202020204" pitchFamily="34" charset="0"/>
                        </a:rPr>
                        <a:t>part-time employee’s schedule varies from week to week </a:t>
                      </a:r>
                      <a:r>
                        <a:rPr lang="en-US" sz="800" dirty="0" smtClean="0">
                          <a:solidFill>
                            <a:schemeClr val="tx1"/>
                          </a:solidFill>
                          <a:latin typeface="Arial" panose="020B0604020202020204" pitchFamily="34" charset="0"/>
                          <a:cs typeface="Arial" panose="020B0604020202020204" pitchFamily="34" charset="0"/>
                        </a:rPr>
                        <a:t>so an employer is unable to determine with certainty the number of hours the employee would have worked if such employee had not taken paid sick time, </a:t>
                      </a:r>
                      <a:r>
                        <a:rPr lang="en-US" sz="800" dirty="0" smtClean="0">
                          <a:solidFill>
                            <a:srgbClr val="333333"/>
                          </a:solidFill>
                          <a:latin typeface="Arial" panose="020B0604020202020204" pitchFamily="34" charset="0"/>
                          <a:cs typeface="Arial" panose="020B0604020202020204" pitchFamily="34" charset="0"/>
                        </a:rPr>
                        <a:t>use the following number:</a:t>
                      </a:r>
                      <a:r>
                        <a:rPr lang="en-US" sz="800" u="sng" dirty="0" smtClean="0">
                          <a:solidFill>
                            <a:srgbClr val="3366CC"/>
                          </a:solidFill>
                          <a:latin typeface="Arial" panose="020B0604020202020204" pitchFamily="34" charset="0"/>
                          <a:cs typeface="Arial" panose="020B0604020202020204" pitchFamily="34" charset="0"/>
                        </a:rPr>
                        <a:t> </a:t>
                      </a:r>
                    </a:p>
                    <a:p>
                      <a:endParaRPr lang="en-US" sz="800" dirty="0" smtClean="0">
                        <a:solidFill>
                          <a:srgbClr val="333333"/>
                        </a:solidFill>
                        <a:latin typeface="Arial" panose="020B0604020202020204" pitchFamily="34" charset="0"/>
                        <a:cs typeface="Arial" panose="020B0604020202020204" pitchFamily="34" charset="0"/>
                      </a:endParaRPr>
                    </a:p>
                    <a:p>
                      <a:r>
                        <a:rPr lang="en-US" sz="800" dirty="0" smtClean="0">
                          <a:solidFill>
                            <a:srgbClr val="333333"/>
                          </a:solidFill>
                          <a:latin typeface="Arial" panose="020B0604020202020204" pitchFamily="34" charset="0"/>
                          <a:cs typeface="Arial" panose="020B0604020202020204" pitchFamily="34" charset="0"/>
                        </a:rPr>
                        <a:t>(i) # equal to the average # of hours the employee was scheduled per day over the 6-month period ending on the date on which the employee takes the paid sick time, including hours for which the employee took leave of any type.</a:t>
                      </a:r>
                    </a:p>
                    <a:p>
                      <a:pPr marL="400050" indent="-400050">
                        <a:buAutoNum type="romanLcParenBoth"/>
                      </a:pPr>
                      <a:endParaRPr lang="en-US" sz="800" dirty="0" smtClean="0">
                        <a:solidFill>
                          <a:srgbClr val="333333"/>
                        </a:solidFill>
                        <a:latin typeface="Arial" panose="020B0604020202020204" pitchFamily="34" charset="0"/>
                        <a:cs typeface="Arial" panose="020B0604020202020204" pitchFamily="34" charset="0"/>
                      </a:endParaRPr>
                    </a:p>
                    <a:p>
                      <a:r>
                        <a:rPr lang="en-US" sz="800" dirty="0" smtClean="0">
                          <a:solidFill>
                            <a:srgbClr val="333333"/>
                          </a:solidFill>
                          <a:latin typeface="Arial" panose="020B0604020202020204" pitchFamily="34" charset="0"/>
                          <a:cs typeface="Arial" panose="020B0604020202020204" pitchFamily="34" charset="0"/>
                        </a:rPr>
                        <a:t>(ii) If the employee did not work over such period, the reasonable expectation of the employee at the time of hiring of the average number of hours per day that the employee would normally be scheduled to work.</a:t>
                      </a:r>
                      <a:endParaRPr lang="en-US"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smtClean="0"/>
                    </a:p>
                  </a:txBody>
                  <a:tcPr/>
                </a:tc>
                <a:tc>
                  <a:txBody>
                    <a:bodyPr/>
                    <a:lstStyle/>
                    <a:p>
                      <a:r>
                        <a:rPr lang="en-US" sz="1000" b="0" i="0" u="none" strike="noStrike" kern="1200" dirty="0" smtClean="0">
                          <a:solidFill>
                            <a:schemeClr val="dk1"/>
                          </a:solidFill>
                          <a:effectLst/>
                          <a:latin typeface="+mn-lt"/>
                          <a:ea typeface="+mn-ea"/>
                          <a:cs typeface="+mn-cs"/>
                        </a:rPr>
                        <a:t>$200 per day and $2,000 in the aggregate</a:t>
                      </a:r>
                      <a:endParaRPr lang="en-US" sz="1000" dirty="0" smtClean="0"/>
                    </a:p>
                    <a:p>
                      <a:endParaRPr lang="en-US" sz="1000" b="0" i="0" u="none" strike="noStrike"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c>
                  <a:txBody>
                    <a:bodyPr/>
                    <a:lstStyle/>
                    <a:p>
                      <a:r>
                        <a:rPr lang="en-US" sz="1000" dirty="0" smtClean="0"/>
                        <a:t>Same  or equivalent</a:t>
                      </a:r>
                      <a:r>
                        <a:rPr lang="en-US" sz="1000" baseline="0" dirty="0" smtClean="0"/>
                        <a:t> position</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Not protected from employment actions (like layoffs) that would have affected the employee regardless of whether employee took leave.</a:t>
                      </a:r>
                      <a:endParaRPr lang="en-US" sz="1000" dirty="0" smtClean="0"/>
                    </a:p>
                    <a:p>
                      <a:endParaRPr lang="en-US" sz="1000" baseline="0" dirty="0" smtClean="0"/>
                    </a:p>
                    <a:p>
                      <a:endParaRPr 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extLst>
                  <a:ext uri="{0D108BD9-81ED-4DB2-BD59-A6C34878D82A}">
                    <a16:rowId xmlns:a16="http://schemas.microsoft.com/office/drawing/2014/main" val="10001"/>
                  </a:ext>
                </a:extLst>
              </a:tr>
            </a:tbl>
          </a:graphicData>
        </a:graphic>
      </p:graphicFrame>
      <p:sp>
        <p:nvSpPr>
          <p:cNvPr id="5" name="Footer Placeholder 4"/>
          <p:cNvSpPr txBox="1"/>
          <p:nvPr/>
        </p:nvSpPr>
        <p:spPr>
          <a:xfrm>
            <a:off x="457200" y="482346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4153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210770596"/>
              </p:ext>
            </p:extLst>
          </p:nvPr>
        </p:nvGraphicFramePr>
        <p:xfrm>
          <a:off x="152400" y="1123949"/>
          <a:ext cx="8915399" cy="377952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gridCol w="2514599">
                  <a:extLst>
                    <a:ext uri="{9D8B030D-6E8A-4147-A177-3AD203B41FA5}">
                      <a16:colId xmlns:a16="http://schemas.microsoft.com/office/drawing/2014/main" val="20002"/>
                    </a:ext>
                  </a:extLst>
                </a:gridCol>
              </a:tblGrid>
              <a:tr h="606528">
                <a:tc>
                  <a:txBody>
                    <a:bodyPr/>
                    <a:lstStyle/>
                    <a:p>
                      <a:pPr algn="l"/>
                      <a:r>
                        <a:rPr lang="en-US" dirty="0" smtClean="0">
                          <a:solidFill>
                            <a:schemeClr val="bg1"/>
                          </a:solidFill>
                        </a:rPr>
                        <a:t>Reason:</a:t>
                      </a:r>
                      <a:r>
                        <a:rPr lang="en-US" baseline="0" dirty="0" smtClean="0">
                          <a:solidFill>
                            <a:schemeClr val="bg1"/>
                          </a:solidFill>
                        </a:rPr>
                        <a:t>  </a:t>
                      </a:r>
                      <a:r>
                        <a:rPr lang="en-US" dirty="0" smtClean="0">
                          <a:solidFill>
                            <a:schemeClr val="bg1"/>
                          </a:solidFill>
                        </a:rPr>
                        <a:t>Someone Else’s Health</a:t>
                      </a:r>
                      <a:endParaRPr lang="en-US" dirty="0">
                        <a:solidFill>
                          <a:schemeClr val="bg1"/>
                        </a:solidFill>
                      </a:endParaRPr>
                    </a:p>
                  </a:txBody>
                  <a:tcPr/>
                </a:tc>
                <a:tc>
                  <a:txBody>
                    <a:bodyPr/>
                    <a:lstStyle/>
                    <a:p>
                      <a:pPr algn="l"/>
                      <a:r>
                        <a:rPr lang="en-US" dirty="0" smtClean="0"/>
                        <a:t>Employee</a:t>
                      </a:r>
                      <a:r>
                        <a:rPr lang="en-US" baseline="0" dirty="0" smtClean="0"/>
                        <a:t> Notice Requirements?</a:t>
                      </a:r>
                      <a:endParaRPr lang="en-US" dirty="0"/>
                    </a:p>
                  </a:txBody>
                  <a:tcPr/>
                </a:tc>
                <a:tc>
                  <a:txBody>
                    <a:bodyPr/>
                    <a:lstStyle/>
                    <a:p>
                      <a:pPr algn="l"/>
                      <a:r>
                        <a:rPr lang="en-US" dirty="0" smtClean="0"/>
                        <a:t>Required documentation</a:t>
                      </a:r>
                      <a:r>
                        <a:rPr lang="en-US" baseline="0" dirty="0" smtClean="0"/>
                        <a:t>?</a:t>
                      </a:r>
                      <a:endParaRPr lang="en-US" dirty="0"/>
                    </a:p>
                  </a:txBody>
                  <a:tcPr/>
                </a:tc>
                <a:extLst>
                  <a:ext uri="{0D108BD9-81ED-4DB2-BD59-A6C34878D82A}">
                    <a16:rowId xmlns:a16="http://schemas.microsoft.com/office/drawing/2014/main" val="10000"/>
                  </a:ext>
                </a:extLst>
              </a:tr>
              <a:tr h="29748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EPSLA Reason (4):   The employee is caring for </a:t>
                      </a:r>
                      <a:r>
                        <a:rPr lang="en-US" sz="1000" b="0" dirty="0" smtClean="0">
                          <a:solidFill>
                            <a:schemeClr val="tx1"/>
                          </a:solidFill>
                        </a:rPr>
                        <a:t>an individual </a:t>
                      </a:r>
                      <a:r>
                        <a:rPr lang="en-US" sz="1000" b="0" dirty="0" smtClean="0"/>
                        <a:t>who is subject to a Federal, State, or local quarantine or isolation order related to COVID–19 or has been advised by health care provider to self-quarantine due to concerns related to COVID–19.</a:t>
                      </a:r>
                    </a:p>
                    <a:p>
                      <a:endParaRPr lang="en-US" sz="1200" dirty="0">
                        <a:solidFill>
                          <a:schemeClr val="tx1"/>
                        </a:solidFill>
                      </a:endParaRPr>
                    </a:p>
                  </a:txBody>
                  <a:tcPr/>
                </a:tc>
                <a:tc>
                  <a:txBody>
                    <a:bodyPr/>
                    <a:lstStyle/>
                    <a:p>
                      <a:pPr marL="457200" lvl="1" indent="0" algn="l" eaLnBrk="0" fontAlgn="base" hangingPunct="0">
                        <a:lnSpc>
                          <a:spcPct val="100000"/>
                        </a:lnSpc>
                        <a:spcAft>
                          <a:spcPts val="0"/>
                        </a:spcAft>
                        <a:buClr>
                          <a:srgbClr val="262626"/>
                        </a:buClr>
                        <a:buFont typeface="Arial" panose="020B0604020202020204" pitchFamily="34" charset="0"/>
                        <a:buNone/>
                      </a:pPr>
                      <a:r>
                        <a:rPr lang="en-US" sz="1000" dirty="0" smtClean="0">
                          <a:solidFill>
                            <a:schemeClr val="tx1"/>
                          </a:solidFill>
                        </a:rPr>
                        <a:t>Employer</a:t>
                      </a:r>
                      <a:r>
                        <a:rPr lang="en-US" sz="1000" baseline="0" dirty="0" smtClean="0">
                          <a:solidFill>
                            <a:schemeClr val="tx1"/>
                          </a:solidFill>
                        </a:rPr>
                        <a:t> may require Employee to follow reasonable notice procedures </a:t>
                      </a:r>
                      <a:r>
                        <a:rPr lang="en-US" sz="1000" baseline="0" dirty="0" smtClean="0">
                          <a:solidFill>
                            <a:srgbClr val="FF0000"/>
                          </a:solidFill>
                        </a:rPr>
                        <a:t>after first day</a:t>
                      </a:r>
                      <a:r>
                        <a:rPr lang="en-US" sz="1000" baseline="0" dirty="0" smtClean="0">
                          <a:solidFill>
                            <a:schemeClr val="tx1"/>
                          </a:solidFill>
                        </a:rPr>
                        <a:t>.  </a:t>
                      </a:r>
                      <a:r>
                        <a:rPr lang="en-US" sz="1000" baseline="0" dirty="0" smtClean="0">
                          <a:solidFill>
                            <a:srgbClr val="FF0000"/>
                          </a:solidFill>
                        </a:rPr>
                        <a:t>After the first day</a:t>
                      </a:r>
                      <a:r>
                        <a:rPr lang="en-US" sz="1000" baseline="0" dirty="0" smtClean="0">
                          <a:solidFill>
                            <a:schemeClr val="tx1"/>
                          </a:solidFill>
                        </a:rPr>
                        <a:t>, “reasonable” depends upon the circumstances. </a:t>
                      </a:r>
                      <a:r>
                        <a:rPr lang="en-US" sz="1000" dirty="0" smtClean="0">
                          <a:solidFill>
                            <a:schemeClr val="tx1"/>
                          </a:solidFill>
                        </a:rPr>
                        <a:t>After first workday, it will be reasonable for an Employer to require notice:</a:t>
                      </a:r>
                    </a:p>
                    <a:p>
                      <a:pPr marL="628650" marR="0" lvl="1" indent="-17145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Char char="§"/>
                        <a:tabLst/>
                        <a:defRPr/>
                      </a:pPr>
                      <a:r>
                        <a:rPr lang="en-US" sz="1000" dirty="0" smtClean="0">
                          <a:solidFill>
                            <a:schemeClr val="tx1"/>
                          </a:solidFill>
                        </a:rPr>
                        <a:t> require notice as soon as practicable</a:t>
                      </a:r>
                      <a:r>
                        <a:rPr lang="en-US" sz="1000" baseline="0" dirty="0" smtClean="0">
                          <a:solidFill>
                            <a:schemeClr val="tx1"/>
                          </a:solidFill>
                        </a:rPr>
                        <a:t> under the circumstances. </a:t>
                      </a:r>
                    </a:p>
                    <a:p>
                      <a:pPr marL="628650" marR="0" lvl="1" indent="-17145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Char char="§"/>
                        <a:tabLst/>
                        <a:defRPr/>
                      </a:pPr>
                      <a:r>
                        <a:rPr lang="en-US" sz="1000" baseline="0" dirty="0" smtClean="0">
                          <a:solidFill>
                            <a:schemeClr val="tx1"/>
                          </a:solidFill>
                        </a:rPr>
                        <a:t>to follow Employer’s usual and customary  notice and procedural requirements for requesting leave absent unusual circumstances.  </a:t>
                      </a:r>
                    </a:p>
                    <a:p>
                      <a:pPr marL="457200" marR="0" lvl="1" indent="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None/>
                        <a:tabLst/>
                        <a:defRPr/>
                      </a:pPr>
                      <a:endParaRPr lang="en-US" sz="1000" baseline="0" dirty="0" smtClean="0">
                        <a:solidFill>
                          <a:schemeClr val="tx1"/>
                        </a:solidFill>
                      </a:endParaRP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dirty="0" smtClean="0">
                          <a:solidFill>
                            <a:schemeClr val="tx1"/>
                          </a:solidFill>
                        </a:rPr>
                        <a:t>Oral</a:t>
                      </a:r>
                      <a:r>
                        <a:rPr lang="en-US" sz="1000" baseline="0" dirty="0" smtClean="0">
                          <a:solidFill>
                            <a:schemeClr val="tx1"/>
                          </a:solidFill>
                        </a:rPr>
                        <a:t> notice and sufficient information to know it is leave covered by EPSALA is all that is required.  Employer may not require notice that involves documentation beyond the allowed required documentation. Notice from spokesperson is OK.</a:t>
                      </a: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baseline="0" dirty="0" smtClean="0">
                          <a:solidFill>
                            <a:schemeClr val="tx1"/>
                          </a:solidFill>
                        </a:rPr>
                        <a:t> </a:t>
                      </a: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baseline="0" dirty="0" smtClean="0">
                          <a:solidFill>
                            <a:schemeClr val="tx1"/>
                          </a:solidFill>
                        </a:rPr>
                        <a:t>Employers should notify Employees if they have not proper notice and opportunity to provide required documentation before denying leave.</a:t>
                      </a:r>
                    </a:p>
                  </a:txBody>
                  <a:tcPr/>
                </a:tc>
                <a:tc>
                  <a:txBody>
                    <a:bodyPr/>
                    <a:lstStyle/>
                    <a:p>
                      <a:pPr marL="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kern="1200" dirty="0" smtClean="0">
                          <a:solidFill>
                            <a:schemeClr val="dk1"/>
                          </a:solidFill>
                          <a:latin typeface="+mn-lt"/>
                          <a:ea typeface="+mn-ea"/>
                          <a:cs typeface="+mn-cs"/>
                        </a:rPr>
                        <a:t>Signed Statement containing:</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t>Employee’s name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chemeClr val="tx1"/>
                          </a:solidFill>
                          <a:latin typeface="Times" panose="02020603050405020304" pitchFamily="18" charset="0"/>
                        </a:rPr>
                        <a:t>Date(s) for which leave is requested</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chemeClr val="tx1"/>
                          </a:solidFill>
                          <a:latin typeface="Times" panose="02020603050405020304" pitchFamily="18" charset="0"/>
                        </a:rPr>
                        <a:t>Qualifying</a:t>
                      </a:r>
                      <a:r>
                        <a:rPr lang="en-US" sz="1000" baseline="0" dirty="0" smtClean="0">
                          <a:solidFill>
                            <a:schemeClr val="tx1"/>
                          </a:solidFill>
                          <a:latin typeface="Times" panose="02020603050405020304" pitchFamily="18" charset="0"/>
                        </a:rPr>
                        <a:t> reason for leave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baseline="0" dirty="0" smtClean="0">
                          <a:solidFill>
                            <a:schemeClr val="tx1"/>
                          </a:solidFill>
                          <a:latin typeface="Times" panose="02020603050405020304" pitchFamily="18" charset="0"/>
                        </a:rPr>
                        <a:t>Oral or written statement that Employee is unable to work because of the qualified reason.</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baseline="0" dirty="0" smtClean="0">
                          <a:solidFill>
                            <a:schemeClr val="tx1"/>
                          </a:solidFill>
                          <a:latin typeface="Times" panose="02020603050405020304" pitchFamily="18" charset="0"/>
                        </a:rPr>
                        <a:t>Name of government entity issuing the isolation or quarantine order covering the individual or name of healthcare provider who advises individual to self-quarantine.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baseline="0" dirty="0" smtClean="0">
                          <a:solidFill>
                            <a:schemeClr val="tx1"/>
                          </a:solidFill>
                          <a:latin typeface="Times" panose="02020603050405020304" pitchFamily="18" charset="0"/>
                        </a:rPr>
                        <a:t>Any additional materials required by IRS</a:t>
                      </a:r>
                    </a:p>
                    <a:p>
                      <a:pPr marL="0" lvl="1" indent="0" algn="l" eaLnBrk="0" fontAlgn="base" hangingPunct="0">
                        <a:lnSpc>
                          <a:spcPct val="100000"/>
                        </a:lnSpc>
                        <a:spcAft>
                          <a:spcPts val="0"/>
                        </a:spcAft>
                        <a:buClr>
                          <a:srgbClr val="262626"/>
                        </a:buClr>
                        <a:buFont typeface="Arial" panose="020B0604020202020204" pitchFamily="34" charset="0"/>
                        <a:buNone/>
                      </a:pPr>
                      <a:endParaRPr lang="en-US" sz="1000" baseline="0" dirty="0" smtClean="0">
                        <a:solidFill>
                          <a:schemeClr val="tx1"/>
                        </a:solidFill>
                        <a:latin typeface="Times" panose="02020603050405020304" pitchFamily="18" charset="0"/>
                      </a:endParaRPr>
                    </a:p>
                    <a:p>
                      <a:pPr marL="0" lvl="1" indent="0" algn="l" eaLnBrk="0" fontAlgn="base" hangingPunct="0">
                        <a:lnSpc>
                          <a:spcPct val="100000"/>
                        </a:lnSpc>
                        <a:spcAft>
                          <a:spcPts val="0"/>
                        </a:spcAft>
                        <a:buClr>
                          <a:srgbClr val="262626"/>
                        </a:buClr>
                        <a:buFont typeface="Arial" panose="020B0604020202020204" pitchFamily="34" charset="0"/>
                        <a:buNone/>
                      </a:pPr>
                      <a:r>
                        <a:rPr lang="en-US" sz="1000" baseline="0" dirty="0" smtClean="0">
                          <a:solidFill>
                            <a:schemeClr val="tx1"/>
                          </a:solidFill>
                          <a:latin typeface="Times" panose="02020603050405020304" pitchFamily="18" charset="0"/>
                        </a:rPr>
                        <a:t>Employer is not required to provide leave if Employee has not provided materials sufficient to support the applicable tax credit.</a:t>
                      </a:r>
                      <a:endParaRPr lang="en-US" sz="1000" dirty="0" smtClean="0">
                        <a:solidFill>
                          <a:schemeClr val="tx1"/>
                        </a:solidFill>
                        <a:latin typeface="Times" panose="02020603050405020304" pitchFamily="18" charset="0"/>
                      </a:endParaRPr>
                    </a:p>
                    <a:p>
                      <a:pPr lvl="1" algn="l" eaLnBrk="0" fontAlgn="base" hangingPunct="0">
                        <a:lnSpc>
                          <a:spcPct val="100000"/>
                        </a:lnSpc>
                        <a:spcAft>
                          <a:spcPts val="0"/>
                        </a:spcAft>
                        <a:buClr>
                          <a:srgbClr val="262626"/>
                        </a:buClr>
                        <a:buFont typeface="Arial" panose="020B0604020202020204" pitchFamily="34" charset="0"/>
                        <a:buChar char="•"/>
                      </a:pPr>
                      <a:endParaRPr lang="en-US" sz="1200" dirty="0">
                        <a:solidFill>
                          <a:schemeClr val="tx1"/>
                        </a:solidFill>
                      </a:endParaRPr>
                    </a:p>
                  </a:txBody>
                  <a:tcPr/>
                </a:tc>
                <a:extLst>
                  <a:ext uri="{0D108BD9-81ED-4DB2-BD59-A6C34878D82A}">
                    <a16:rowId xmlns:a16="http://schemas.microsoft.com/office/drawing/2014/main" val="10001"/>
                  </a:ext>
                </a:extLst>
              </a:tr>
            </a:tbl>
          </a:graphicData>
        </a:graphic>
      </p:graphicFrame>
      <p:sp>
        <p:nvSpPr>
          <p:cNvPr id="2" name="Right Arrow 1"/>
          <p:cNvSpPr/>
          <p:nvPr/>
        </p:nvSpPr>
        <p:spPr>
          <a:xfrm>
            <a:off x="6248400" y="371475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39334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92721070"/>
              </p:ext>
            </p:extLst>
          </p:nvPr>
        </p:nvGraphicFramePr>
        <p:xfrm>
          <a:off x="76200" y="1115631"/>
          <a:ext cx="8991599" cy="360578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285999">
                  <a:extLst>
                    <a:ext uri="{9D8B030D-6E8A-4147-A177-3AD203B41FA5}">
                      <a16:colId xmlns:a16="http://schemas.microsoft.com/office/drawing/2014/main" val="20002"/>
                    </a:ext>
                  </a:extLst>
                </a:gridCol>
              </a:tblGrid>
              <a:tr h="480058">
                <a:tc>
                  <a:txBody>
                    <a:bodyPr/>
                    <a:lstStyle/>
                    <a:p>
                      <a:r>
                        <a:rPr lang="en-US" dirty="0" smtClean="0"/>
                        <a:t>Employee’s Own Health</a:t>
                      </a:r>
                      <a:endParaRPr lang="en-US" dirty="0"/>
                    </a:p>
                  </a:txBody>
                  <a:tcPr/>
                </a:tc>
                <a:tc>
                  <a:txBody>
                    <a:bodyPr/>
                    <a:lstStyle/>
                    <a:p>
                      <a:r>
                        <a:rPr lang="en-US" dirty="0" smtClean="0"/>
                        <a:t>Someone</a:t>
                      </a:r>
                      <a:r>
                        <a:rPr lang="en-US" baseline="0" dirty="0" smtClean="0"/>
                        <a:t> Else’s Health</a:t>
                      </a:r>
                      <a:endParaRPr lang="en-US" dirty="0"/>
                    </a:p>
                  </a:txBody>
                  <a:tcPr/>
                </a:tc>
                <a:tc>
                  <a:txBody>
                    <a:bodyPr/>
                    <a:lstStyle/>
                    <a:p>
                      <a:r>
                        <a:rPr lang="en-US" dirty="0" smtClean="0">
                          <a:solidFill>
                            <a:srgbClr val="FF0000"/>
                          </a:solidFill>
                        </a:rPr>
                        <a:t>School/Childcare</a:t>
                      </a:r>
                    </a:p>
                    <a:p>
                      <a:r>
                        <a:rPr lang="en-US" dirty="0" smtClean="0">
                          <a:solidFill>
                            <a:srgbClr val="FF0000"/>
                          </a:solidFill>
                        </a:rPr>
                        <a:t>Closed</a:t>
                      </a:r>
                      <a:endParaRPr lang="en-US" dirty="0">
                        <a:solidFill>
                          <a:srgbClr val="FF0000"/>
                        </a:solidFill>
                      </a:endParaRPr>
                    </a:p>
                  </a:txBody>
                  <a:tcPr/>
                </a:tc>
                <a:extLst>
                  <a:ext uri="{0D108BD9-81ED-4DB2-BD59-A6C34878D82A}">
                    <a16:rowId xmlns:a16="http://schemas.microsoft.com/office/drawing/2014/main" val="10000"/>
                  </a:ext>
                </a:extLst>
              </a:tr>
              <a:tr h="2797739">
                <a:tc>
                  <a:txBody>
                    <a:bodyPr/>
                    <a:lstStyle/>
                    <a:p>
                      <a:pPr marL="0" lvl="1" indent="0" eaLnBrk="0" fontAlgn="base" hangingPunct="0">
                        <a:lnSpc>
                          <a:spcPct val="115000"/>
                        </a:lnSpc>
                        <a:spcBef>
                          <a:spcPts val="300"/>
                        </a:spcBef>
                        <a:spcAft>
                          <a:spcPts val="600"/>
                        </a:spcAft>
                        <a:buClr>
                          <a:srgbClr val="262626"/>
                        </a:buClr>
                      </a:pPr>
                      <a:r>
                        <a:rPr lang="en-US" sz="1200" dirty="0" smtClean="0">
                          <a:solidFill>
                            <a:schemeClr val="tx1"/>
                          </a:solidFill>
                        </a:rPr>
                        <a:t>EPSLA Reason (1):  The employee is subject to a Federal, State, or local quarantine or isolation order related to COVID–19.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(2):  The employee has been advised by a health care provider to self-quarantine due to concerns related to COVID–19.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EPSLA Reason (3): The employee is experiencing symptoms of COVID–19 and seeking a medical diagnosis.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EPSLA Reason (6):  The employee is experiencing any other substantially similar condition specified by the Secretary of Health and Human Services in consultation with the Secretary of the Treasury and the Secretary of Labor.</a:t>
                      </a:r>
                    </a:p>
                    <a:p>
                      <a:endParaRPr lang="en-US" sz="1200" dirty="0"/>
                    </a:p>
                  </a:txBody>
                  <a:tcPr/>
                </a:tc>
                <a:tc>
                  <a:txBody>
                    <a:bodyPr/>
                    <a:lstStyle/>
                    <a:p>
                      <a:r>
                        <a:rPr lang="en-US" sz="1200" dirty="0" smtClean="0"/>
                        <a:t>EPSLA Reason (4):</a:t>
                      </a:r>
                      <a:r>
                        <a:rPr lang="en-US" sz="1200" baseline="0" dirty="0" smtClean="0"/>
                        <a:t>  The employee is caring for an individual who is subject to a Federal, State, or local quarantine or isolation order or has been advised by a health care provider to self-quarantine due to concerns about COVID-19.</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EPSLA Reason (5) and Expanded FMLA:</a:t>
                      </a:r>
                      <a:r>
                        <a:rPr lang="en-US" sz="1200" baseline="0" dirty="0" smtClean="0">
                          <a:solidFill>
                            <a:srgbClr val="FF0000"/>
                          </a:solidFill>
                        </a:rPr>
                        <a:t>  </a:t>
                      </a:r>
                      <a:r>
                        <a:rPr lang="en-US" sz="1200" dirty="0" smtClean="0">
                          <a:solidFill>
                            <a:srgbClr val="FF0000"/>
                          </a:solidFill>
                        </a:rPr>
                        <a:t>The employee is caring for a son or daughter of such employee if the school or place of care of the son or daughter has been closed, or the child care provider of such son or daughter is unavailable, due to COVID–19 reasons.</a:t>
                      </a:r>
                    </a:p>
                  </a:txBody>
                  <a:tcPr/>
                </a:tc>
                <a:extLst>
                  <a:ext uri="{0D108BD9-81ED-4DB2-BD59-A6C34878D82A}">
                    <a16:rowId xmlns:a16="http://schemas.microsoft.com/office/drawing/2014/main" val="10001"/>
                  </a:ext>
                </a:extLst>
              </a:tr>
            </a:tbl>
          </a:graphicData>
        </a:graphic>
      </p:graphicFrame>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28888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lnSpcReduction="10000"/>
          </a:bodyPr>
          <a:lstStyle/>
          <a:p>
            <a:pPr fontAlgn="t"/>
            <a:r>
              <a:rPr lang="en-US" dirty="0" smtClean="0"/>
              <a:t>School/Childcare Closed</a:t>
            </a:r>
          </a:p>
          <a:p>
            <a:pPr fontAlgn="t"/>
            <a:endParaRPr lang="en-US" dirty="0" smtClean="0"/>
          </a:p>
          <a:p>
            <a:r>
              <a:rPr lang="en-US" b="0" dirty="0" smtClean="0">
                <a:solidFill>
                  <a:srgbClr val="0066AC"/>
                </a:solidFill>
              </a:rPr>
              <a:t>EPSLA </a:t>
            </a:r>
            <a:r>
              <a:rPr lang="en-US" b="0" dirty="0">
                <a:solidFill>
                  <a:srgbClr val="0066AC"/>
                </a:solidFill>
              </a:rPr>
              <a:t>Reason (5</a:t>
            </a:r>
            <a:r>
              <a:rPr lang="en-US" b="0" dirty="0" smtClean="0">
                <a:solidFill>
                  <a:srgbClr val="0066AC"/>
                </a:solidFill>
              </a:rPr>
              <a:t>): </a:t>
            </a:r>
            <a:r>
              <a:rPr lang="en-US" b="0" dirty="0" smtClean="0">
                <a:solidFill>
                  <a:schemeClr val="tx1"/>
                </a:solidFill>
              </a:rPr>
              <a:t> </a:t>
            </a:r>
          </a:p>
          <a:p>
            <a:endParaRPr lang="en-US" b="0" dirty="0">
              <a:solidFill>
                <a:schemeClr val="tx1"/>
              </a:solidFill>
            </a:endParaRPr>
          </a:p>
          <a:p>
            <a:r>
              <a:rPr lang="en-US" b="0" dirty="0" smtClean="0">
                <a:solidFill>
                  <a:schemeClr val="tx1"/>
                </a:solidFill>
              </a:rPr>
              <a:t>The </a:t>
            </a:r>
            <a:r>
              <a:rPr lang="en-US" b="0" dirty="0">
                <a:solidFill>
                  <a:schemeClr val="tx1"/>
                </a:solidFill>
              </a:rPr>
              <a:t>employee is caring for a son or daughter of such employee if the school or place of care of the son or daughter has been closed, or the child care provider of such son or daughter is unavailable, </a:t>
            </a:r>
            <a:r>
              <a:rPr lang="en-US" b="0" dirty="0">
                <a:solidFill>
                  <a:srgbClr val="FF0000"/>
                </a:solidFill>
              </a:rPr>
              <a:t>due to COVID–19 precautions</a:t>
            </a:r>
            <a:r>
              <a:rPr lang="en-US" b="0" dirty="0">
                <a:solidFill>
                  <a:schemeClr val="tx1"/>
                </a:solidFill>
              </a:rPr>
              <a:t>.</a:t>
            </a:r>
          </a:p>
          <a:p>
            <a:endParaRPr lang="en-US" dirty="0"/>
          </a:p>
        </p:txBody>
      </p:sp>
      <p:sp>
        <p:nvSpPr>
          <p:cNvPr id="6" name="Content Placeholder 5"/>
          <p:cNvSpPr>
            <a:spLocks noGrp="1"/>
          </p:cNvSpPr>
          <p:nvPr>
            <p:ph sz="half" idx="2"/>
          </p:nvPr>
        </p:nvSpPr>
        <p:spPr/>
        <p:txBody>
          <a:bodyPr>
            <a:normAutofit fontScale="92500" lnSpcReduction="10000"/>
          </a:bodyPr>
          <a:lstStyle/>
          <a:p>
            <a:r>
              <a:rPr lang="en-US" b="0" dirty="0" smtClean="0">
                <a:solidFill>
                  <a:srgbClr val="0066AC"/>
                </a:solidFill>
              </a:rPr>
              <a:t>Expanded FMLA:</a:t>
            </a:r>
          </a:p>
          <a:p>
            <a:endParaRPr lang="en-US" b="0" dirty="0" smtClean="0">
              <a:solidFill>
                <a:srgbClr val="0066AC"/>
              </a:solidFill>
            </a:endParaRPr>
          </a:p>
          <a:p>
            <a:r>
              <a:rPr lang="en-US" b="0" dirty="0" smtClean="0">
                <a:solidFill>
                  <a:schemeClr val="tx1"/>
                </a:solidFill>
              </a:rPr>
              <a:t>Employee </a:t>
            </a:r>
            <a:r>
              <a:rPr lang="en-US" b="0" dirty="0">
                <a:solidFill>
                  <a:schemeClr val="tx1"/>
                </a:solidFill>
              </a:rPr>
              <a:t>is unable to work or telework due to a need for leave to care for the son or daughter under 18 years of age if the school or other place of care has been closed, or the child care provider of the son or daughter is unavailable, </a:t>
            </a:r>
            <a:r>
              <a:rPr lang="en-US" b="0" dirty="0">
                <a:solidFill>
                  <a:srgbClr val="FF0000"/>
                </a:solidFill>
              </a:rPr>
              <a:t>due a public health emergency with respect to COVID-19 declared by Federal, State, or local authorities.</a:t>
            </a:r>
          </a:p>
          <a:p>
            <a:endParaRPr lang="en-US" dirty="0"/>
          </a:p>
        </p:txBody>
      </p:sp>
      <p:sp>
        <p:nvSpPr>
          <p:cNvPr id="2" name="Title 1"/>
          <p:cNvSpPr>
            <a:spLocks noGrp="1"/>
          </p:cNvSpPr>
          <p:nvPr>
            <p:ph type="title"/>
          </p:nvPr>
        </p:nvSpPr>
        <p:spPr/>
        <p:txBody>
          <a:bodyPr>
            <a:normAutofit fontScale="90000"/>
          </a:bodyPr>
          <a:lstStyle/>
          <a:p>
            <a:r>
              <a:rPr lang="en-US" dirty="0"/>
              <a:t>Families First Coronavirus Response Act: Reasons for Leave</a:t>
            </a:r>
          </a:p>
        </p:txBody>
      </p:sp>
      <p:sp>
        <p:nvSpPr>
          <p:cNvPr id="7" name="TextBox 6"/>
          <p:cNvSpPr txBox="1"/>
          <p:nvPr/>
        </p:nvSpPr>
        <p:spPr>
          <a:xfrm>
            <a:off x="2247900" y="4368284"/>
            <a:ext cx="4724400" cy="369332"/>
          </a:xfrm>
          <a:prstGeom prst="rect">
            <a:avLst/>
          </a:prstGeom>
          <a:noFill/>
        </p:spPr>
        <p:txBody>
          <a:bodyPr wrap="square" rtlCol="0">
            <a:spAutoFit/>
          </a:bodyPr>
          <a:lstStyle/>
          <a:p>
            <a:pPr algn="ctr"/>
            <a:r>
              <a:rPr lang="en-US" dirty="0" smtClean="0"/>
              <a:t>= </a:t>
            </a:r>
            <a:r>
              <a:rPr lang="en-US" dirty="0" smtClean="0">
                <a:solidFill>
                  <a:srgbClr val="FF0000"/>
                </a:solidFill>
              </a:rPr>
              <a:t>due to COVID-19 reasons.</a:t>
            </a:r>
            <a:endParaRPr lang="en-US" dirty="0">
              <a:solidFill>
                <a:srgbClr val="FF0000"/>
              </a:solidFill>
            </a:endParaRPr>
          </a:p>
        </p:txBody>
      </p:sp>
      <p:sp>
        <p:nvSpPr>
          <p:cNvPr id="8"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42832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Families First Coronavirus Response Act: Reasons for Leave</a:t>
            </a:r>
          </a:p>
        </p:txBody>
      </p:sp>
      <p:sp>
        <p:nvSpPr>
          <p:cNvPr id="6" name="Content Placeholder 5"/>
          <p:cNvSpPr>
            <a:spLocks noGrp="1"/>
          </p:cNvSpPr>
          <p:nvPr>
            <p:ph idx="1"/>
          </p:nvPr>
        </p:nvSpPr>
        <p:spPr/>
        <p:txBody>
          <a:bodyPr/>
          <a:lstStyle/>
          <a:p>
            <a:r>
              <a:rPr lang="en-US" b="0" dirty="0"/>
              <a:t>The employee is caring for </a:t>
            </a:r>
            <a:r>
              <a:rPr lang="en-US" b="0" dirty="0">
                <a:solidFill>
                  <a:srgbClr val="0066AC"/>
                </a:solidFill>
              </a:rPr>
              <a:t>a son or daughter of such employee if the </a:t>
            </a:r>
            <a:r>
              <a:rPr lang="en-US" b="0" dirty="0">
                <a:solidFill>
                  <a:srgbClr val="FF0000"/>
                </a:solidFill>
              </a:rPr>
              <a:t>school</a:t>
            </a:r>
            <a:r>
              <a:rPr lang="en-US" b="0" dirty="0">
                <a:solidFill>
                  <a:srgbClr val="0066AC"/>
                </a:solidFill>
              </a:rPr>
              <a:t> or </a:t>
            </a:r>
            <a:r>
              <a:rPr lang="en-US" b="0" dirty="0">
                <a:solidFill>
                  <a:srgbClr val="FF0000"/>
                </a:solidFill>
              </a:rPr>
              <a:t>place of care </a:t>
            </a:r>
            <a:r>
              <a:rPr lang="en-US" b="0" dirty="0"/>
              <a:t>of the </a:t>
            </a:r>
            <a:r>
              <a:rPr lang="en-US" b="0" dirty="0">
                <a:solidFill>
                  <a:srgbClr val="FF0000"/>
                </a:solidFill>
              </a:rPr>
              <a:t>son or daughter</a:t>
            </a:r>
            <a:r>
              <a:rPr lang="en-US" b="0" dirty="0"/>
              <a:t> has been closed, or the </a:t>
            </a:r>
            <a:r>
              <a:rPr lang="en-US" b="0" dirty="0">
                <a:solidFill>
                  <a:srgbClr val="FF0000"/>
                </a:solidFill>
              </a:rPr>
              <a:t>child care provider </a:t>
            </a:r>
            <a:r>
              <a:rPr lang="en-US" b="0" dirty="0"/>
              <a:t>of such son or daughter is unavailable, </a:t>
            </a:r>
            <a:r>
              <a:rPr lang="en-US" b="0" dirty="0">
                <a:solidFill>
                  <a:srgbClr val="0066AC"/>
                </a:solidFill>
              </a:rPr>
              <a:t>due to COVID–19 reasons</a:t>
            </a:r>
            <a:r>
              <a:rPr lang="en-US" b="0" dirty="0"/>
              <a:t>.</a:t>
            </a:r>
            <a:endParaRPr lang="en-US" sz="2800" dirty="0"/>
          </a:p>
          <a:p>
            <a:endParaRPr lang="en-US" dirty="0"/>
          </a:p>
        </p:txBody>
      </p:sp>
      <p:sp>
        <p:nvSpPr>
          <p:cNvPr id="4"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2109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3350"/>
            <a:ext cx="8229600" cy="685800"/>
          </a:xfrm>
        </p:spPr>
        <p:txBody>
          <a:bodyPr>
            <a:normAutofit fontScale="90000"/>
          </a:bodyPr>
          <a:lstStyle/>
          <a:p>
            <a:r>
              <a:rPr lang="en-US" dirty="0" smtClean="0"/>
              <a:t>Families First Coronavirus Response Act: Reasons for Leave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698678001"/>
              </p:ext>
            </p:extLst>
          </p:nvPr>
        </p:nvGraphicFramePr>
        <p:xfrm>
          <a:off x="228600" y="742950"/>
          <a:ext cx="8686800" cy="40233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701040">
                <a:tc>
                  <a:txBody>
                    <a:bodyPr/>
                    <a:lstStyle/>
                    <a:p>
                      <a:pPr algn="l"/>
                      <a:r>
                        <a:rPr lang="en-US" dirty="0" smtClean="0"/>
                        <a:t>Reason:  School</a:t>
                      </a:r>
                      <a:r>
                        <a:rPr lang="en-US" baseline="0" dirty="0" smtClean="0"/>
                        <a:t> Childcare Closure</a:t>
                      </a:r>
                      <a:endParaRPr lang="en-US" dirty="0"/>
                    </a:p>
                  </a:txBody>
                  <a:tcPr/>
                </a:tc>
                <a:tc>
                  <a:txBody>
                    <a:bodyPr/>
                    <a:lstStyle/>
                    <a:p>
                      <a:pPr algn="l"/>
                      <a:r>
                        <a:rPr lang="en-US" dirty="0" smtClean="0"/>
                        <a:t>What is the</a:t>
                      </a:r>
                      <a:r>
                        <a:rPr lang="en-US" baseline="0" dirty="0" smtClean="0"/>
                        <a:t> leave entitlement?</a:t>
                      </a:r>
                      <a:endParaRPr lang="en-US" dirty="0"/>
                    </a:p>
                  </a:txBody>
                  <a:tcPr/>
                </a:tc>
                <a:tc>
                  <a:txBody>
                    <a:bodyPr/>
                    <a:lstStyle/>
                    <a:p>
                      <a:pPr algn="l"/>
                      <a:r>
                        <a:rPr lang="en-US" dirty="0" smtClean="0"/>
                        <a:t>Covered Employer?  </a:t>
                      </a:r>
                      <a:endParaRPr lang="en-US" dirty="0"/>
                    </a:p>
                  </a:txBody>
                  <a:tcPr/>
                </a:tc>
                <a:tc>
                  <a:txBody>
                    <a:bodyPr/>
                    <a:lstStyle/>
                    <a:p>
                      <a:pPr algn="l"/>
                      <a:r>
                        <a:rPr lang="en-US" dirty="0" smtClean="0"/>
                        <a:t>Is the Employee an</a:t>
                      </a:r>
                      <a:r>
                        <a:rPr lang="en-US" baseline="0" dirty="0" smtClean="0"/>
                        <a:t> Eligible Employee?</a:t>
                      </a:r>
                      <a:endParaRPr lang="en-US" dirty="0"/>
                    </a:p>
                  </a:txBody>
                  <a:tcPr/>
                </a:tc>
                <a:extLst>
                  <a:ext uri="{0D108BD9-81ED-4DB2-BD59-A6C34878D82A}">
                    <a16:rowId xmlns:a16="http://schemas.microsoft.com/office/drawing/2014/main" val="10000"/>
                  </a:ext>
                </a:extLst>
              </a:tr>
              <a:tr h="176784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EPSLA Reason (5) and Expanded FMLA: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The employee is caring for a son or daughter of such employee if the school or place of care of the son or daughter has been closed, or the child care provider of such son or daughter is unavailable, due to COVID–19 reasons.</a:t>
                      </a:r>
                      <a:endParaRPr lang="en-US" sz="1200" dirty="0">
                        <a:solidFill>
                          <a:schemeClr val="tx1"/>
                        </a:solidFill>
                      </a:endParaRPr>
                    </a:p>
                    <a:p>
                      <a:endParaRPr lang="en-US" dirty="0">
                        <a:solidFill>
                          <a:schemeClr val="tx1"/>
                        </a:solidFill>
                      </a:endParaRPr>
                    </a:p>
                  </a:txBody>
                  <a:tcPr>
                    <a:solidFill>
                      <a:schemeClr val="tx2">
                        <a:lumMod val="40000"/>
                        <a:lumOff val="60000"/>
                      </a:schemeClr>
                    </a:solidFill>
                  </a:tcPr>
                </a:tc>
                <a:tc>
                  <a:txBody>
                    <a:bodyPr/>
                    <a:lstStyle/>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t>EPSLA</a:t>
                      </a:r>
                      <a:r>
                        <a:rPr lang="en-US" sz="1000" baseline="0" dirty="0" smtClean="0"/>
                        <a:t>:  </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Full-time employees = Paid leave of 80 hours</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Part-time employees = Paid leave</a:t>
                      </a:r>
                      <a:r>
                        <a:rPr lang="en-US" sz="1000" baseline="0" dirty="0" smtClean="0">
                          <a:solidFill>
                            <a:schemeClr val="tx1"/>
                          </a:solidFill>
                        </a:rPr>
                        <a:t> for </a:t>
                      </a:r>
                      <a:r>
                        <a:rPr lang="en-US" sz="1000" dirty="0" smtClean="0">
                          <a:solidFill>
                            <a:schemeClr val="tx1"/>
                          </a:solidFill>
                        </a:rPr>
                        <a:t># of hours equal to the # of hours that such employee works, on average, over a 2-week period.</a:t>
                      </a:r>
                      <a:endParaRPr lang="en-US" sz="1000" dirty="0" smtClean="0"/>
                    </a:p>
                    <a:p>
                      <a:pPr marL="457200" lvl="1" indent="0" algn="l" eaLnBrk="0" fontAlgn="base" hangingPunct="0">
                        <a:lnSpc>
                          <a:spcPct val="100000"/>
                        </a:lnSpc>
                        <a:spcAft>
                          <a:spcPts val="0"/>
                        </a:spcAft>
                        <a:buClr>
                          <a:srgbClr val="262626"/>
                        </a:buClr>
                        <a:buFont typeface="Arial" panose="020B0604020202020204" pitchFamily="34" charset="0"/>
                        <a:buNone/>
                      </a:pPr>
                      <a:endParaRPr lang="en-US" sz="1000" baseline="0" dirty="0" smtClean="0"/>
                    </a:p>
                  </a:txBody>
                  <a:tcPr/>
                </a:tc>
                <a:tc>
                  <a:txBody>
                    <a:bodyPr/>
                    <a:lstStyle/>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chemeClr val="tx1"/>
                          </a:solidFill>
                        </a:rPr>
                        <a:t>Public</a:t>
                      </a:r>
                      <a:r>
                        <a:rPr lang="en-US" sz="1000" baseline="0" dirty="0" smtClean="0">
                          <a:solidFill>
                            <a:schemeClr val="tx1"/>
                          </a:solidFill>
                        </a:rPr>
                        <a:t> Agencies with at least one employee</a:t>
                      </a:r>
                      <a:endParaRPr lang="en-US" sz="1000" dirty="0" smtClean="0">
                        <a:solidFill>
                          <a:schemeClr val="tx1"/>
                        </a:solidFill>
                      </a:endParaRP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chemeClr val="tx1"/>
                          </a:solidFill>
                        </a:rPr>
                        <a:t>Private</a:t>
                      </a:r>
                      <a:r>
                        <a:rPr lang="en-US" sz="1000" baseline="0" dirty="0" smtClean="0">
                          <a:solidFill>
                            <a:schemeClr val="tx1"/>
                          </a:solidFill>
                        </a:rPr>
                        <a:t> employers with 50-499 Employees</a:t>
                      </a:r>
                      <a:endParaRPr lang="en-US" sz="1000" dirty="0" smtClean="0">
                        <a:solidFill>
                          <a:schemeClr val="tx1"/>
                        </a:solidFill>
                      </a:endParaRP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chemeClr val="tx1"/>
                          </a:solidFill>
                        </a:rPr>
                        <a:t>Private</a:t>
                      </a:r>
                      <a:r>
                        <a:rPr lang="en-US" sz="1000" baseline="0" dirty="0" smtClean="0">
                          <a:solidFill>
                            <a:schemeClr val="tx1"/>
                          </a:solidFill>
                        </a:rPr>
                        <a:t> employers with 49 or fewer employees:  </a:t>
                      </a:r>
                      <a:r>
                        <a:rPr lang="en-US" sz="1000" baseline="0" dirty="0" smtClean="0">
                          <a:solidFill>
                            <a:srgbClr val="FF0000"/>
                          </a:solidFill>
                        </a:rPr>
                        <a:t>Do I qualify for a small business exemption?</a:t>
                      </a:r>
                      <a:endParaRPr lang="en-US" sz="1000" dirty="0" smtClean="0">
                        <a:solidFill>
                          <a:srgbClr val="FF0000"/>
                        </a:solidFill>
                        <a:latin typeface="Times" panose="02020603050405020304" pitchFamily="18" charset="0"/>
                      </a:endParaRPr>
                    </a:p>
                  </a:txBody>
                  <a:tcPr/>
                </a:tc>
                <a:tc>
                  <a:txBody>
                    <a:bodyPr/>
                    <a:lstStyle/>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t>Same as FLSA</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solidFill>
                            <a:srgbClr val="FF0000"/>
                          </a:solidFill>
                        </a:rPr>
                        <a:t>Emergency Paid Sick Leave is available for immediate use regardless of how long the employee has been employed by an employer.</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1000" dirty="0" smtClean="0"/>
                        <a:t>An employer of an employee who is a health care provider or an emergency responder may elect to exclude such employee.</a:t>
                      </a:r>
                      <a:endParaRPr lang="en-US" sz="1000" dirty="0" smtClean="0">
                        <a:solidFill>
                          <a:srgbClr val="333333"/>
                        </a:solidFill>
                        <a:latin typeface="Times" panose="02020603050405020304" pitchFamily="18" charset="0"/>
                      </a:endParaRPr>
                    </a:p>
                    <a:p>
                      <a:pPr lvl="1" algn="l" eaLnBrk="0" fontAlgn="base" hangingPunct="0">
                        <a:lnSpc>
                          <a:spcPct val="100000"/>
                        </a:lnSpc>
                        <a:spcAft>
                          <a:spcPts val="0"/>
                        </a:spcAft>
                        <a:buClr>
                          <a:srgbClr val="262626"/>
                        </a:buClr>
                        <a:buFont typeface="Arial" panose="020B0604020202020204" pitchFamily="34" charset="0"/>
                        <a:buChar char="•"/>
                      </a:pPr>
                      <a:endParaRPr lang="en-US" sz="1000" dirty="0"/>
                    </a:p>
                  </a:txBody>
                  <a:tcPr/>
                </a:tc>
                <a:extLst>
                  <a:ext uri="{0D108BD9-81ED-4DB2-BD59-A6C34878D82A}">
                    <a16:rowId xmlns:a16="http://schemas.microsoft.com/office/drawing/2014/main" val="10001"/>
                  </a:ext>
                </a:extLst>
              </a:tr>
              <a:tr h="1112519">
                <a:tc vMerge="1">
                  <a:txBody>
                    <a:bodyPr/>
                    <a:lstStyle/>
                    <a:p>
                      <a:endParaRPr lang="en-US" dirty="0"/>
                    </a:p>
                  </a:txBody>
                  <a:tcPr/>
                </a:tc>
                <a:tc>
                  <a:txBody>
                    <a:bodyPr/>
                    <a:lstStyle/>
                    <a:p>
                      <a:pPr eaLnBrk="0" fontAlgn="base" hangingPunct="0">
                        <a:lnSpc>
                          <a:spcPct val="100000"/>
                        </a:lnSpc>
                        <a:spcBef>
                          <a:spcPts val="0"/>
                        </a:spcBef>
                        <a:spcAft>
                          <a:spcPts val="0"/>
                        </a:spcAft>
                        <a:buClr>
                          <a:srgbClr val="262626"/>
                        </a:buClr>
                      </a:pPr>
                      <a:r>
                        <a:rPr lang="en-US" sz="1000" baseline="0" dirty="0" smtClean="0"/>
                        <a:t>Expanded FMLA:  </a:t>
                      </a:r>
                      <a:r>
                        <a:rPr lang="en-US" sz="1000" dirty="0" smtClean="0">
                          <a:solidFill>
                            <a:schemeClr val="tx1"/>
                          </a:solidFill>
                        </a:rPr>
                        <a:t>12 weeks</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Unpaid Leave for initial 10 days, but employee may elect to substitute any accrued vacation leave, personal leave, or medical sick leave for unpaid leave</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Paid Leave after first 10 days</a:t>
                      </a:r>
                      <a:endParaRPr lang="en-US" sz="1200" dirty="0" smtClean="0"/>
                    </a:p>
                  </a:txBody>
                  <a:tcPr/>
                </a:tc>
                <a:tc>
                  <a:txBody>
                    <a:bodyPr/>
                    <a:lstStyle/>
                    <a:p>
                      <a:pPr marL="171450" indent="-171450" eaLnBrk="0" fontAlgn="base" hangingPunct="0">
                        <a:lnSpc>
                          <a:spcPct val="100000"/>
                        </a:lnSpc>
                        <a:spcBef>
                          <a:spcPts val="0"/>
                        </a:spcBef>
                        <a:spcAft>
                          <a:spcPts val="0"/>
                        </a:spcAft>
                        <a:buClr>
                          <a:srgbClr val="262626"/>
                        </a:buClr>
                        <a:buFont typeface="Arial" panose="020B0604020202020204" pitchFamily="34" charset="0"/>
                        <a:buChar char="•"/>
                      </a:pPr>
                      <a:r>
                        <a:rPr lang="en-US" sz="1000" dirty="0" smtClean="0">
                          <a:solidFill>
                            <a:schemeClr val="tx1"/>
                          </a:solidFill>
                        </a:rPr>
                        <a:t>Public agencies already covered by FMLA</a:t>
                      </a:r>
                    </a:p>
                    <a:p>
                      <a:pPr marL="171450" indent="-171450" eaLnBrk="0" fontAlgn="base" hangingPunct="0">
                        <a:lnSpc>
                          <a:spcPct val="100000"/>
                        </a:lnSpc>
                        <a:spcBef>
                          <a:spcPts val="0"/>
                        </a:spcBef>
                        <a:spcAft>
                          <a:spcPts val="0"/>
                        </a:spcAft>
                        <a:buClr>
                          <a:srgbClr val="262626"/>
                        </a:buClr>
                        <a:buFont typeface="Arial" panose="020B0604020202020204" pitchFamily="34" charset="0"/>
                        <a:buChar char="•"/>
                      </a:pPr>
                      <a:r>
                        <a:rPr lang="en-US" sz="1000" dirty="0" smtClean="0">
                          <a:solidFill>
                            <a:schemeClr val="tx1"/>
                          </a:solidFill>
                        </a:rPr>
                        <a:t>Private employers with 50-499 employees</a:t>
                      </a:r>
                    </a:p>
                    <a:p>
                      <a:pPr marL="171450" indent="-171450" eaLnBrk="0" fontAlgn="base" hangingPunct="0">
                        <a:lnSpc>
                          <a:spcPct val="100000"/>
                        </a:lnSpc>
                        <a:spcBef>
                          <a:spcPts val="0"/>
                        </a:spcBef>
                        <a:spcAft>
                          <a:spcPts val="0"/>
                        </a:spcAft>
                        <a:buClr>
                          <a:srgbClr val="262626"/>
                        </a:buClr>
                        <a:buFont typeface="Arial" panose="020B0604020202020204" pitchFamily="34" charset="0"/>
                        <a:buChar char="•"/>
                      </a:pPr>
                      <a:r>
                        <a:rPr lang="en-US" sz="1000" dirty="0" smtClean="0">
                          <a:solidFill>
                            <a:schemeClr val="tx1"/>
                          </a:solidFill>
                        </a:rPr>
                        <a:t>Private employers with 49 or fewer employees:  </a:t>
                      </a:r>
                      <a:r>
                        <a:rPr lang="en-US" sz="1000" dirty="0" smtClean="0">
                          <a:solidFill>
                            <a:srgbClr val="FF0000"/>
                          </a:solidFill>
                        </a:rPr>
                        <a:t>Do I qualify for a Small Business Exemption?  </a:t>
                      </a:r>
                      <a:endParaRPr lang="en-US" sz="1000" dirty="0" smtClean="0">
                        <a:solidFill>
                          <a:schemeClr val="tx1"/>
                        </a:solidFill>
                      </a:endParaRPr>
                    </a:p>
                  </a:txBody>
                  <a:tcPr/>
                </a:tc>
                <a:tc>
                  <a:txBody>
                    <a:bodyPr/>
                    <a:lstStyle/>
                    <a:p>
                      <a:pPr marL="171450" indent="-171450" eaLnBrk="0" fontAlgn="base" hangingPunct="0">
                        <a:lnSpc>
                          <a:spcPct val="100000"/>
                        </a:lnSpc>
                        <a:spcBef>
                          <a:spcPts val="0"/>
                        </a:spcBef>
                        <a:spcAft>
                          <a:spcPts val="0"/>
                        </a:spcAft>
                        <a:buClr>
                          <a:srgbClr val="262626"/>
                        </a:buClr>
                        <a:buFont typeface="Arial" panose="020B0604020202020204" pitchFamily="34" charset="0"/>
                        <a:buChar char="•"/>
                      </a:pPr>
                      <a:r>
                        <a:rPr lang="en-US" sz="1000" dirty="0" smtClean="0">
                          <a:solidFill>
                            <a:srgbClr val="FF0000"/>
                          </a:solidFill>
                        </a:rPr>
                        <a:t>Any employee who has been employed for 30 calendar days by the employer</a:t>
                      </a:r>
                    </a:p>
                    <a:p>
                      <a:pPr marL="171450" indent="-171450" eaLnBrk="0" fontAlgn="base" hangingPunct="0">
                        <a:lnSpc>
                          <a:spcPct val="100000"/>
                        </a:lnSpc>
                        <a:spcBef>
                          <a:spcPts val="0"/>
                        </a:spcBef>
                        <a:spcAft>
                          <a:spcPts val="0"/>
                        </a:spcAft>
                        <a:buClr>
                          <a:srgbClr val="262626"/>
                        </a:buClr>
                        <a:buFont typeface="Arial" panose="020B0604020202020204" pitchFamily="34" charset="0"/>
                        <a:buChar char="•"/>
                      </a:pPr>
                      <a:r>
                        <a:rPr lang="en-US" sz="1000" dirty="0" smtClean="0">
                          <a:solidFill>
                            <a:schemeClr val="tx1"/>
                          </a:solidFill>
                        </a:rPr>
                        <a:t>An employer of an employee who is a health care provider or an emergency responder may elect to exclude such employee.</a:t>
                      </a:r>
                    </a:p>
                    <a:p>
                      <a:pPr lvl="1" algn="l" eaLnBrk="0" fontAlgn="base" hangingPunct="0">
                        <a:lnSpc>
                          <a:spcPct val="100000"/>
                        </a:lnSpc>
                        <a:spcAft>
                          <a:spcPts val="0"/>
                        </a:spcAft>
                        <a:buClr>
                          <a:srgbClr val="262626"/>
                        </a:buClr>
                        <a:buFont typeface="Arial" panose="020B0604020202020204" pitchFamily="34" charset="0"/>
                        <a:buChar char="•"/>
                      </a:pPr>
                      <a:endParaRPr lang="en-US" sz="1200" dirty="0"/>
                    </a:p>
                  </a:txBody>
                  <a:tcPr/>
                </a:tc>
                <a:extLst>
                  <a:ext uri="{0D108BD9-81ED-4DB2-BD59-A6C34878D82A}">
                    <a16:rowId xmlns:a16="http://schemas.microsoft.com/office/drawing/2014/main" val="10002"/>
                  </a:ext>
                </a:extLst>
              </a:tr>
            </a:tbl>
          </a:graphicData>
        </a:graphic>
      </p:graphicFrame>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55584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26</a:t>
            </a:fld>
            <a:endParaRPr lang="en-US" baseline="30000" dirty="0"/>
          </a:p>
        </p:txBody>
      </p:sp>
      <p:sp>
        <p:nvSpPr>
          <p:cNvPr id="3" name="Title 2"/>
          <p:cNvSpPr>
            <a:spLocks noGrp="1"/>
          </p:cNvSpPr>
          <p:nvPr>
            <p:ph type="title"/>
          </p:nvPr>
        </p:nvSpPr>
        <p:spPr>
          <a:xfrm>
            <a:off x="304800" y="628650"/>
            <a:ext cx="8229600" cy="685800"/>
          </a:xfrm>
        </p:spPr>
        <p:txBody>
          <a:bodyPr/>
          <a:lstStyle/>
          <a:p>
            <a:pPr eaLnBrk="0" fontAlgn="base" hangingPunct="0">
              <a:spcAft>
                <a:spcPct val="0"/>
              </a:spcAft>
            </a:pPr>
            <a:r>
              <a:rPr lang="en-US" sz="1600" dirty="0" smtClean="0">
                <a:solidFill>
                  <a:srgbClr val="404040"/>
                </a:solidFill>
              </a:rPr>
              <a:t>FFCRA: </a:t>
            </a:r>
            <a:r>
              <a:rPr lang="en-US" sz="1600" dirty="0">
                <a:solidFill>
                  <a:srgbClr val="0066AC"/>
                </a:solidFill>
              </a:rPr>
              <a:t>Reasons for Leave &amp; Calculating Paid Sick Time</a:t>
            </a:r>
            <a:endParaRPr lang="en-US" sz="1600" dirty="0">
              <a:solidFill>
                <a:srgbClr val="40404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71368393"/>
              </p:ext>
            </p:extLst>
          </p:nvPr>
        </p:nvGraphicFramePr>
        <p:xfrm>
          <a:off x="32479" y="934159"/>
          <a:ext cx="9032823" cy="3804440"/>
        </p:xfrm>
        <a:graphic>
          <a:graphicData uri="http://schemas.openxmlformats.org/drawingml/2006/table">
            <a:tbl>
              <a:tblPr firstRow="1" bandRow="1">
                <a:tableStyleId>{5C22544A-7EE6-4342-B048-85BDC9FD1C3A}</a:tableStyleId>
              </a:tblPr>
              <a:tblGrid>
                <a:gridCol w="1142999">
                  <a:extLst>
                    <a:ext uri="{9D8B030D-6E8A-4147-A177-3AD203B41FA5}">
                      <a16:colId xmlns:a16="http://schemas.microsoft.com/office/drawing/2014/main" val="20000"/>
                    </a:ext>
                  </a:extLst>
                </a:gridCol>
                <a:gridCol w="1722621">
                  <a:extLst>
                    <a:ext uri="{9D8B030D-6E8A-4147-A177-3AD203B41FA5}">
                      <a16:colId xmlns:a16="http://schemas.microsoft.com/office/drawing/2014/main" val="20004"/>
                    </a:ext>
                  </a:extLst>
                </a:gridCol>
                <a:gridCol w="1290403">
                  <a:extLst>
                    <a:ext uri="{9D8B030D-6E8A-4147-A177-3AD203B41FA5}">
                      <a16:colId xmlns:a16="http://schemas.microsoft.com/office/drawing/2014/main" val="20005"/>
                    </a:ext>
                  </a:extLst>
                </a:gridCol>
                <a:gridCol w="13716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tblGrid>
              <a:tr h="396239">
                <a:tc>
                  <a:txBody>
                    <a:bodyPr/>
                    <a:lstStyle/>
                    <a:p>
                      <a:r>
                        <a:rPr lang="en-US" sz="1000" dirty="0" smtClean="0"/>
                        <a:t>Reason:  School/Childcare Closure</a:t>
                      </a:r>
                      <a:endParaRPr lang="en-US" sz="1000" dirty="0"/>
                    </a:p>
                  </a:txBody>
                  <a:tcPr/>
                </a:tc>
                <a:tc>
                  <a:txBody>
                    <a:bodyPr/>
                    <a:lstStyle/>
                    <a:p>
                      <a:pPr algn="l"/>
                      <a:r>
                        <a:rPr lang="en-US" sz="1000" dirty="0" smtClean="0"/>
                        <a:t>What is the</a:t>
                      </a:r>
                      <a:r>
                        <a:rPr lang="en-US" sz="1000" baseline="0" dirty="0" smtClean="0"/>
                        <a:t> leave entitlement?</a:t>
                      </a:r>
                      <a:endParaRPr lang="en-US" sz="1000" dirty="0"/>
                    </a:p>
                  </a:txBody>
                  <a:tcPr/>
                </a:tc>
                <a:tc>
                  <a:txBody>
                    <a:bodyPr/>
                    <a:lstStyle/>
                    <a:p>
                      <a:r>
                        <a:rPr lang="en-US" sz="1000" dirty="0" smtClean="0"/>
                        <a:t>Intermittent</a:t>
                      </a:r>
                      <a:r>
                        <a:rPr lang="en-US" sz="1000" baseline="0" dirty="0" smtClean="0"/>
                        <a:t> Leave</a:t>
                      </a:r>
                      <a:endParaRPr lang="en-US" sz="1000" dirty="0"/>
                    </a:p>
                  </a:txBody>
                  <a:tcPr/>
                </a:tc>
                <a:tc>
                  <a:txBody>
                    <a:bodyPr/>
                    <a:lstStyle/>
                    <a:p>
                      <a:r>
                        <a:rPr lang="en-US" sz="1000" dirty="0" smtClean="0"/>
                        <a:t>Pay Rate</a:t>
                      </a:r>
                      <a:endParaRPr lang="en-US" sz="1000" dirty="0"/>
                    </a:p>
                  </a:txBody>
                  <a:tcPr/>
                </a:tc>
                <a:tc>
                  <a:txBody>
                    <a:bodyPr/>
                    <a:lstStyle/>
                    <a:p>
                      <a:r>
                        <a:rPr lang="en-US" sz="1000" dirty="0" smtClean="0"/>
                        <a:t>Hours</a:t>
                      </a:r>
                      <a:endParaRPr lang="en-US" sz="1000" dirty="0"/>
                    </a:p>
                  </a:txBody>
                  <a:tcPr/>
                </a:tc>
                <a:tc>
                  <a:txBody>
                    <a:bodyPr/>
                    <a:lstStyle/>
                    <a:p>
                      <a:r>
                        <a:rPr lang="en-US" sz="1000" dirty="0" smtClean="0"/>
                        <a:t>Paid Sick</a:t>
                      </a:r>
                      <a:r>
                        <a:rPr lang="en-US" sz="1000" baseline="0" dirty="0" smtClean="0"/>
                        <a:t> Time </a:t>
                      </a:r>
                      <a:r>
                        <a:rPr lang="en-US" sz="1000" dirty="0" smtClean="0"/>
                        <a:t>Limit</a:t>
                      </a:r>
                      <a:endParaRPr lang="en-US" sz="1000" dirty="0"/>
                    </a:p>
                  </a:txBody>
                  <a:tcPr/>
                </a:tc>
                <a:extLst>
                  <a:ext uri="{0D108BD9-81ED-4DB2-BD59-A6C34878D82A}">
                    <a16:rowId xmlns:a16="http://schemas.microsoft.com/office/drawing/2014/main" val="10000"/>
                  </a:ext>
                </a:extLst>
              </a:tr>
              <a:tr h="160711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employee is caring for </a:t>
                      </a:r>
                      <a:r>
                        <a:rPr lang="en-US" sz="1000" b="0" dirty="0" smtClean="0">
                          <a:solidFill>
                            <a:schemeClr val="tx1"/>
                          </a:solidFill>
                        </a:rPr>
                        <a:t>a son or daughter of such employee if the school </a:t>
                      </a:r>
                      <a:r>
                        <a:rPr lang="en-US" sz="1000" b="0" dirty="0" smtClean="0"/>
                        <a:t>or place of care of the son or daughter has been closed, or the child care provider of such son or daughter is unavailable, due to COVID–19 reasons.</a:t>
                      </a:r>
                      <a:endParaRPr lang="en-US" sz="1000" dirty="0"/>
                    </a:p>
                  </a:txBody>
                  <a:tcPr>
                    <a:solidFill>
                      <a:schemeClr val="tx2">
                        <a:lumMod val="40000"/>
                        <a:lumOff val="60000"/>
                      </a:schemeClr>
                    </a:solidFill>
                  </a:tcPr>
                </a:tc>
                <a:tc>
                  <a:txBody>
                    <a:bodyPr/>
                    <a:lstStyle/>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t>EPSLA</a:t>
                      </a:r>
                      <a:r>
                        <a:rPr lang="en-US" sz="1000" baseline="0" dirty="0" smtClean="0"/>
                        <a:t>:  </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Full-time employees = Paid leave of 80 hours</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rgbClr val="FF0000"/>
                          </a:solidFill>
                        </a:rPr>
                        <a:t>Part-time employees = Paid leave</a:t>
                      </a:r>
                      <a:r>
                        <a:rPr lang="en-US" sz="1000" baseline="0" dirty="0" smtClean="0">
                          <a:solidFill>
                            <a:srgbClr val="FF0000"/>
                          </a:solidFill>
                        </a:rPr>
                        <a:t> for </a:t>
                      </a:r>
                      <a:r>
                        <a:rPr lang="en-US" sz="1000" dirty="0" smtClean="0">
                          <a:solidFill>
                            <a:srgbClr val="FF0000"/>
                          </a:solidFill>
                        </a:rPr>
                        <a:t># of hours equal to the # of hours that such employee works, on average, over a 2-week period.</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While reporting to Employer’s Worksite:  Yes, if employer</a:t>
                      </a:r>
                      <a:r>
                        <a:rPr lang="en-US" sz="1000" baseline="0" dirty="0" smtClean="0"/>
                        <a:t> and employee agree.  Only the amount of leave taken may be counted against the employee’s leave.  </a:t>
                      </a:r>
                      <a:endParaRPr lang="en-US" sz="1000" dirty="0" smtClean="0"/>
                    </a:p>
                    <a:p>
                      <a:endParaRPr lang="en-US" sz="1000" dirty="0" smtClean="0"/>
                    </a:p>
                    <a:p>
                      <a:r>
                        <a:rPr lang="en-US" sz="1000" dirty="0" smtClean="0"/>
                        <a:t>While teleworking:  Yes, if employer</a:t>
                      </a:r>
                      <a:r>
                        <a:rPr lang="en-US" sz="1000" baseline="0" dirty="0" smtClean="0"/>
                        <a:t> and employee agree.  Only the amount of leave taken may be counted against the employee’s leave. </a:t>
                      </a:r>
                      <a:endParaRPr lang="en-US" sz="1000" dirty="0"/>
                    </a:p>
                  </a:txBody>
                  <a:tcPr>
                    <a:solidFill>
                      <a:schemeClr val="tx2">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2/3 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rgbClr val="FF0000"/>
                          </a:solidFill>
                        </a:rPr>
                        <a:t> </a:t>
                      </a:r>
                    </a:p>
                    <a:p>
                      <a:r>
                        <a:rPr lang="en-US" sz="1000" dirty="0" smtClean="0"/>
                        <a:t>No less than the greater of the following:</a:t>
                      </a:r>
                      <a:r>
                        <a:rPr lang="en-US" sz="1000" u="sng" dirty="0" smtClean="0"/>
                        <a:t> </a:t>
                      </a:r>
                      <a:endParaRPr lang="en-US" sz="1000" dirty="0" smtClean="0"/>
                    </a:p>
                    <a:p>
                      <a:r>
                        <a:rPr lang="en-US" sz="1000" dirty="0" smtClean="0"/>
                        <a:t>(I) Employee’s FLSA regular rate of pay.</a:t>
                      </a:r>
                    </a:p>
                    <a:p>
                      <a:r>
                        <a:rPr lang="en-US" sz="1000" dirty="0" smtClean="0"/>
                        <a:t>(II) FLSA minimum wage rate.</a:t>
                      </a:r>
                    </a:p>
                    <a:p>
                      <a:r>
                        <a:rPr lang="en-US" sz="1000" dirty="0" smtClean="0"/>
                        <a:t>(III) State or local minimum wage rate, whichever is greater, in which the employee is employed.</a:t>
                      </a:r>
                    </a:p>
                  </a:txBody>
                  <a:tcPr>
                    <a:solidFill>
                      <a:schemeClr val="tx2">
                        <a:lumMod val="40000"/>
                        <a:lumOff val="6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u="none" strike="noStrike" kern="1200" dirty="0" smtClean="0">
                          <a:solidFill>
                            <a:schemeClr val="dk1"/>
                          </a:solidFill>
                          <a:effectLst/>
                          <a:latin typeface="+mn-lt"/>
                          <a:ea typeface="+mn-ea"/>
                          <a:cs typeface="+mn-cs"/>
                        </a:rPr>
                        <a:t># of hours the employee would otherwise be normally scheduled to work (or the number of hours calculated for part-time employee with varying schedule hours) </a:t>
                      </a:r>
                      <a:endParaRPr lang="en-US" sz="8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smtClean="0"/>
                    </a:p>
                    <a:p>
                      <a:r>
                        <a:rPr lang="en-US" sz="800" dirty="0" smtClean="0">
                          <a:solidFill>
                            <a:srgbClr val="333333"/>
                          </a:solidFill>
                          <a:latin typeface="Arial" panose="020B0604020202020204" pitchFamily="34" charset="0"/>
                          <a:cs typeface="Arial" panose="020B0604020202020204" pitchFamily="34" charset="0"/>
                        </a:rPr>
                        <a:t>If part-time employee’s </a:t>
                      </a:r>
                      <a:r>
                        <a:rPr lang="en-US" sz="800" dirty="0" smtClean="0">
                          <a:solidFill>
                            <a:srgbClr val="FF0000"/>
                          </a:solidFill>
                          <a:latin typeface="Arial" panose="020B0604020202020204" pitchFamily="34" charset="0"/>
                          <a:cs typeface="Arial" panose="020B0604020202020204" pitchFamily="34" charset="0"/>
                        </a:rPr>
                        <a:t>schedule varies from week to week so an employer is unable to determine with certainty the number of hours the employee would have worked if such employee had not taken paid sick time</a:t>
                      </a:r>
                      <a:r>
                        <a:rPr lang="en-US" sz="800" dirty="0" smtClean="0">
                          <a:solidFill>
                            <a:srgbClr val="333333"/>
                          </a:solidFill>
                          <a:latin typeface="Arial" panose="020B0604020202020204" pitchFamily="34" charset="0"/>
                          <a:cs typeface="Arial" panose="020B0604020202020204" pitchFamily="34" charset="0"/>
                        </a:rPr>
                        <a:t>, use the following number:</a:t>
                      </a:r>
                      <a:r>
                        <a:rPr lang="en-US" sz="800" u="sng" dirty="0" smtClean="0">
                          <a:solidFill>
                            <a:srgbClr val="3366CC"/>
                          </a:solidFill>
                          <a:latin typeface="Arial" panose="020B0604020202020204" pitchFamily="34" charset="0"/>
                          <a:cs typeface="Arial" panose="020B0604020202020204" pitchFamily="34" charset="0"/>
                        </a:rPr>
                        <a:t> </a:t>
                      </a:r>
                    </a:p>
                    <a:p>
                      <a:endParaRPr lang="en-US" sz="800" dirty="0" smtClean="0">
                        <a:solidFill>
                          <a:srgbClr val="333333"/>
                        </a:solidFill>
                        <a:latin typeface="Arial" panose="020B0604020202020204" pitchFamily="34" charset="0"/>
                        <a:cs typeface="Arial" panose="020B0604020202020204" pitchFamily="34" charset="0"/>
                      </a:endParaRPr>
                    </a:p>
                    <a:p>
                      <a:r>
                        <a:rPr lang="en-US" sz="800" dirty="0" smtClean="0">
                          <a:solidFill>
                            <a:srgbClr val="333333"/>
                          </a:solidFill>
                          <a:latin typeface="Arial" panose="020B0604020202020204" pitchFamily="34" charset="0"/>
                          <a:cs typeface="Arial" panose="020B0604020202020204" pitchFamily="34" charset="0"/>
                        </a:rPr>
                        <a:t>(i) # equal to the average # of hours the employee was scheduled per day over the 6-month period ending on the date on which the employee takes the paid sick time, including hours for which the employee took leave of any type.</a:t>
                      </a:r>
                    </a:p>
                    <a:p>
                      <a:pPr marL="400050" indent="-400050">
                        <a:buAutoNum type="romanLcParenBoth"/>
                      </a:pPr>
                      <a:endParaRPr lang="en-US" sz="800" dirty="0" smtClean="0">
                        <a:solidFill>
                          <a:srgbClr val="333333"/>
                        </a:solidFill>
                        <a:latin typeface="Arial" panose="020B0604020202020204" pitchFamily="34" charset="0"/>
                        <a:cs typeface="Arial" panose="020B0604020202020204" pitchFamily="34" charset="0"/>
                      </a:endParaRPr>
                    </a:p>
                    <a:p>
                      <a:r>
                        <a:rPr lang="en-US" sz="800" dirty="0" smtClean="0">
                          <a:solidFill>
                            <a:srgbClr val="333333"/>
                          </a:solidFill>
                          <a:latin typeface="Arial" panose="020B0604020202020204" pitchFamily="34" charset="0"/>
                          <a:cs typeface="Arial" panose="020B0604020202020204" pitchFamily="34" charset="0"/>
                        </a:rPr>
                        <a:t>(ii) If the employee did not work over such period, the reasonable expectation of the employee at the time of hiring of the average number of hours per day that the employee would normally be scheduled to work.</a:t>
                      </a:r>
                      <a:endParaRPr lang="en-US" sz="800" dirty="0" smtClean="0"/>
                    </a:p>
                  </a:txBody>
                  <a:tcPr>
                    <a:solidFill>
                      <a:schemeClr val="tx2">
                        <a:lumMod val="40000"/>
                        <a:lumOff val="60000"/>
                      </a:schemeClr>
                    </a:solidFill>
                  </a:tcPr>
                </a:tc>
                <a:tc>
                  <a:txBody>
                    <a:bodyPr/>
                    <a:lstStyle/>
                    <a:p>
                      <a:r>
                        <a:rPr lang="en-US" sz="1000" b="0" i="0" u="none" strike="noStrike" kern="1200" dirty="0" smtClean="0">
                          <a:solidFill>
                            <a:schemeClr val="dk1"/>
                          </a:solidFill>
                          <a:effectLst/>
                          <a:latin typeface="+mn-lt"/>
                          <a:ea typeface="+mn-ea"/>
                          <a:cs typeface="+mn-cs"/>
                        </a:rPr>
                        <a:t>$200 per day and $2,000 in the aggregate</a:t>
                      </a:r>
                      <a:endParaRPr lang="en-US" sz="1000" dirty="0" smtClean="0"/>
                    </a:p>
                  </a:txBody>
                  <a:tcPr/>
                </a:tc>
                <a:extLst>
                  <a:ext uri="{0D108BD9-81ED-4DB2-BD59-A6C34878D82A}">
                    <a16:rowId xmlns:a16="http://schemas.microsoft.com/office/drawing/2014/main" val="10001"/>
                  </a:ext>
                </a:extLst>
              </a:tr>
              <a:tr h="1648689">
                <a:tc vMerge="1">
                  <a:txBody>
                    <a:bodyPr/>
                    <a:lstStyle/>
                    <a:p>
                      <a:endParaRPr lang="en-US"/>
                    </a:p>
                  </a:txBody>
                  <a:tcPr/>
                </a:tc>
                <a:tc>
                  <a:txBody>
                    <a:bodyPr/>
                    <a:lstStyle/>
                    <a:p>
                      <a:pPr eaLnBrk="0" fontAlgn="base" hangingPunct="0">
                        <a:lnSpc>
                          <a:spcPct val="100000"/>
                        </a:lnSpc>
                        <a:spcBef>
                          <a:spcPts val="0"/>
                        </a:spcBef>
                        <a:spcAft>
                          <a:spcPts val="0"/>
                        </a:spcAft>
                        <a:buClr>
                          <a:srgbClr val="262626"/>
                        </a:buClr>
                      </a:pPr>
                      <a:r>
                        <a:rPr lang="en-US" sz="1000" baseline="0" dirty="0" smtClean="0"/>
                        <a:t>Expanded FMLA:  </a:t>
                      </a:r>
                      <a:r>
                        <a:rPr lang="en-US" sz="1000" dirty="0" smtClean="0">
                          <a:solidFill>
                            <a:schemeClr val="tx1"/>
                          </a:solidFill>
                        </a:rPr>
                        <a:t>12 weeks</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Unpaid Leave for initial 10 days, but employee may elect to substitute any accrued vacation leave, personal leave, or medical sick leave for unpaid leave</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Paid Leave after first 10 days</a:t>
                      </a:r>
                      <a:endParaRPr lang="en-US" sz="1200" dirty="0" smtClean="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txBody>
                  <a:tcPr/>
                </a:tc>
                <a:tc vMerge="1">
                  <a:txBody>
                    <a:bodyPr/>
                    <a:lstStyle/>
                    <a:p>
                      <a:endParaRPr lang="en-US"/>
                    </a:p>
                  </a:txBody>
                  <a:tcPr/>
                </a:tc>
                <a:tc vMerge="1">
                  <a:txBody>
                    <a:bodyPr/>
                    <a:lstStyle/>
                    <a:p>
                      <a:endParaRPr lang="en-US"/>
                    </a:p>
                  </a:txBody>
                  <a:tcPr/>
                </a:tc>
                <a:tc>
                  <a:txBody>
                    <a:bodyPr/>
                    <a:lstStyle/>
                    <a:p>
                      <a:r>
                        <a:rPr lang="en-US" sz="1000" b="0" i="0" u="none" strike="noStrike" kern="1200" dirty="0" smtClean="0">
                          <a:solidFill>
                            <a:schemeClr val="dk1"/>
                          </a:solidFill>
                          <a:effectLst/>
                          <a:latin typeface="+mn-lt"/>
                          <a:ea typeface="+mn-ea"/>
                          <a:cs typeface="+mn-cs"/>
                        </a:rPr>
                        <a:t>$200 per day and $10,000 in the aggregate</a:t>
                      </a:r>
                    </a:p>
                    <a:p>
                      <a:endParaRPr lang="en-US" sz="1000" b="0" i="0" u="none" strike="noStrike" kern="1200" dirty="0" smtClean="0">
                        <a:solidFill>
                          <a:schemeClr val="dk1"/>
                        </a:solidFill>
                        <a:effectLst/>
                        <a:latin typeface="+mn-lt"/>
                        <a:ea typeface="+mn-ea"/>
                        <a:cs typeface="+mn-cs"/>
                      </a:endParaRPr>
                    </a:p>
                    <a:p>
                      <a:r>
                        <a:rPr lang="en-US" sz="1000" b="0" i="0" u="none" strike="noStrike" kern="1200" dirty="0" smtClean="0">
                          <a:solidFill>
                            <a:schemeClr val="dk1"/>
                          </a:solidFill>
                          <a:effectLst/>
                          <a:latin typeface="+mn-lt"/>
                          <a:ea typeface="+mn-ea"/>
                          <a:cs typeface="+mn-cs"/>
                        </a:rPr>
                        <a:t>BUT $12,000 in the aggregate</a:t>
                      </a:r>
                      <a:r>
                        <a:rPr lang="en-US" sz="1000" b="0" i="0" u="none" strike="noStrike" kern="1200" baseline="0" dirty="0" smtClean="0">
                          <a:solidFill>
                            <a:schemeClr val="dk1"/>
                          </a:solidFill>
                          <a:effectLst/>
                          <a:latin typeface="+mn-lt"/>
                          <a:ea typeface="+mn-ea"/>
                          <a:cs typeface="+mn-cs"/>
                        </a:rPr>
                        <a:t> if BOTH EPSLA AND Expanded FMLA taken for this reason</a:t>
                      </a:r>
                      <a:endParaRPr lang="en-US" sz="1000" dirty="0" smtClean="0"/>
                    </a:p>
                  </a:txBody>
                  <a:tcPr/>
                </a:tc>
                <a:extLst>
                  <a:ext uri="{0D108BD9-81ED-4DB2-BD59-A6C34878D82A}">
                    <a16:rowId xmlns:a16="http://schemas.microsoft.com/office/drawing/2014/main" val="10002"/>
                  </a:ext>
                </a:extLst>
              </a:tr>
            </a:tbl>
          </a:graphicData>
        </a:graphic>
      </p:graphicFrame>
      <p:sp>
        <p:nvSpPr>
          <p:cNvPr id="5" name="Footer Placeholder 4"/>
          <p:cNvSpPr txBox="1"/>
          <p:nvPr/>
        </p:nvSpPr>
        <p:spPr>
          <a:xfrm>
            <a:off x="457200" y="482346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14232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27</a:t>
            </a:fld>
            <a:endParaRPr lang="en-US" baseline="30000" dirty="0"/>
          </a:p>
        </p:txBody>
      </p:sp>
      <p:sp>
        <p:nvSpPr>
          <p:cNvPr id="3" name="Title 2"/>
          <p:cNvSpPr>
            <a:spLocks noGrp="1"/>
          </p:cNvSpPr>
          <p:nvPr>
            <p:ph type="title"/>
          </p:nvPr>
        </p:nvSpPr>
        <p:spPr>
          <a:xfrm>
            <a:off x="304800" y="628650"/>
            <a:ext cx="8229600" cy="685800"/>
          </a:xfrm>
        </p:spPr>
        <p:txBody>
          <a:bodyPr/>
          <a:lstStyle/>
          <a:p>
            <a:pPr eaLnBrk="0" fontAlgn="base" hangingPunct="0">
              <a:spcAft>
                <a:spcPct val="0"/>
              </a:spcAft>
            </a:pPr>
            <a:r>
              <a:rPr lang="en-US" sz="1600" dirty="0" smtClean="0">
                <a:solidFill>
                  <a:srgbClr val="404040"/>
                </a:solidFill>
              </a:rPr>
              <a:t>FFCRA: </a:t>
            </a:r>
            <a:r>
              <a:rPr lang="en-US" sz="1600" dirty="0">
                <a:solidFill>
                  <a:srgbClr val="0066AC"/>
                </a:solidFill>
              </a:rPr>
              <a:t>Reasons for Leave &amp; Calculating Paid Sick Time</a:t>
            </a:r>
            <a:endParaRPr lang="en-US" sz="1600" dirty="0">
              <a:solidFill>
                <a:srgbClr val="40404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442312128"/>
              </p:ext>
            </p:extLst>
          </p:nvPr>
        </p:nvGraphicFramePr>
        <p:xfrm>
          <a:off x="152400" y="974637"/>
          <a:ext cx="9059056" cy="3850794"/>
        </p:xfrm>
        <a:graphic>
          <a:graphicData uri="http://schemas.openxmlformats.org/drawingml/2006/table">
            <a:tbl>
              <a:tblPr firstRow="1" bandRow="1">
                <a:tableStyleId>{5C22544A-7EE6-4342-B048-85BDC9FD1C3A}</a:tableStyleId>
              </a:tblPr>
              <a:tblGrid>
                <a:gridCol w="2183040">
                  <a:extLst>
                    <a:ext uri="{9D8B030D-6E8A-4147-A177-3AD203B41FA5}">
                      <a16:colId xmlns:a16="http://schemas.microsoft.com/office/drawing/2014/main" val="20000"/>
                    </a:ext>
                  </a:extLst>
                </a:gridCol>
                <a:gridCol w="2541360">
                  <a:extLst>
                    <a:ext uri="{9D8B030D-6E8A-4147-A177-3AD203B41FA5}">
                      <a16:colId xmlns:a16="http://schemas.microsoft.com/office/drawing/2014/main" val="20001"/>
                    </a:ext>
                  </a:extLst>
                </a:gridCol>
                <a:gridCol w="4334656">
                  <a:extLst>
                    <a:ext uri="{9D8B030D-6E8A-4147-A177-3AD203B41FA5}">
                      <a16:colId xmlns:a16="http://schemas.microsoft.com/office/drawing/2014/main" val="20003"/>
                    </a:ext>
                  </a:extLst>
                </a:gridCol>
              </a:tblGrid>
              <a:tr h="220109">
                <a:tc>
                  <a:txBody>
                    <a:bodyPr/>
                    <a:lstStyle/>
                    <a:p>
                      <a:r>
                        <a:rPr lang="en-US" sz="1000" dirty="0" smtClean="0"/>
                        <a:t>Reason:  School/Childcare Closure</a:t>
                      </a:r>
                      <a:endParaRPr lang="en-US" sz="1000" dirty="0"/>
                    </a:p>
                  </a:txBody>
                  <a:tcPr/>
                </a:tc>
                <a:tc>
                  <a:txBody>
                    <a:bodyPr/>
                    <a:lstStyle/>
                    <a:p>
                      <a:pPr algn="l"/>
                      <a:r>
                        <a:rPr lang="en-US" sz="1000" dirty="0" smtClean="0"/>
                        <a:t>What is the</a:t>
                      </a:r>
                      <a:r>
                        <a:rPr lang="en-US" sz="1000" baseline="0" dirty="0" smtClean="0"/>
                        <a:t> leave entitlement?</a:t>
                      </a:r>
                      <a:endParaRPr lang="en-US" sz="1000" dirty="0"/>
                    </a:p>
                  </a:txBody>
                  <a:tcPr/>
                </a:tc>
                <a:tc>
                  <a:txBody>
                    <a:bodyPr/>
                    <a:lstStyle/>
                    <a:p>
                      <a:r>
                        <a:rPr lang="en-US" sz="1000" dirty="0" smtClean="0"/>
                        <a:t>Job Restoration</a:t>
                      </a:r>
                      <a:endParaRPr lang="en-US" sz="1000" dirty="0"/>
                    </a:p>
                  </a:txBody>
                  <a:tcPr/>
                </a:tc>
                <a:extLst>
                  <a:ext uri="{0D108BD9-81ED-4DB2-BD59-A6C34878D82A}">
                    <a16:rowId xmlns:a16="http://schemas.microsoft.com/office/drawing/2014/main" val="10000"/>
                  </a:ext>
                </a:extLst>
              </a:tr>
              <a:tr h="1127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employee is caring for </a:t>
                      </a:r>
                      <a:r>
                        <a:rPr lang="en-US" sz="1000" b="0" dirty="0" smtClean="0">
                          <a:solidFill>
                            <a:schemeClr val="tx1"/>
                          </a:solidFill>
                        </a:rPr>
                        <a:t>a son or daughter of such employee if the school </a:t>
                      </a:r>
                      <a:r>
                        <a:rPr lang="en-US" sz="1000" b="0" dirty="0" smtClean="0"/>
                        <a:t>or place of care of the son or daughter has been closed, or the child care provider of such son or daughter is unavailable, due to COVID–19 reasons.</a:t>
                      </a:r>
                      <a:endParaRPr lang="en-US" sz="1000" dirty="0"/>
                    </a:p>
                  </a:txBody>
                  <a:tcPr>
                    <a:solidFill>
                      <a:schemeClr val="tx2">
                        <a:lumMod val="40000"/>
                        <a:lumOff val="60000"/>
                      </a:schemeClr>
                    </a:solidFill>
                  </a:tcPr>
                </a:tc>
                <a:tc>
                  <a:txBody>
                    <a:bodyPr/>
                    <a:lstStyle/>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t>EPSLA</a:t>
                      </a:r>
                      <a:r>
                        <a:rPr lang="en-US" sz="1000" baseline="0" dirty="0" smtClean="0"/>
                        <a:t>:  </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Full-time employees = Paid leave of 80 hours</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Part-time employees = Paid leave</a:t>
                      </a:r>
                      <a:r>
                        <a:rPr lang="en-US" sz="1000" baseline="0" dirty="0" smtClean="0">
                          <a:solidFill>
                            <a:schemeClr val="tx1"/>
                          </a:solidFill>
                        </a:rPr>
                        <a:t> for </a:t>
                      </a:r>
                      <a:r>
                        <a:rPr lang="en-US" sz="1000" dirty="0" smtClean="0">
                          <a:solidFill>
                            <a:schemeClr val="tx1"/>
                          </a:solidFill>
                        </a:rPr>
                        <a:t># of hours equal to the # of hours that such employee works, on average, over a 2-week period.</a:t>
                      </a:r>
                      <a:endParaRPr lang="en-US" sz="1000" dirty="0" smtClean="0"/>
                    </a:p>
                  </a:txBody>
                  <a:tcPr/>
                </a:tc>
                <a:tc>
                  <a:txBody>
                    <a:bodyPr/>
                    <a:lstStyle/>
                    <a:p>
                      <a:r>
                        <a:rPr lang="en-US" sz="1000" dirty="0" smtClean="0"/>
                        <a:t>Same</a:t>
                      </a:r>
                      <a:r>
                        <a:rPr lang="en-US" sz="1000" baseline="0" dirty="0" smtClean="0"/>
                        <a:t> or equivalent position</a:t>
                      </a:r>
                    </a:p>
                    <a:p>
                      <a:endParaRPr lang="en-US" sz="1000" baseline="0" dirty="0" smtClean="0"/>
                    </a:p>
                    <a:p>
                      <a:r>
                        <a:rPr lang="en-US" sz="1000" baseline="0" dirty="0" smtClean="0"/>
                        <a:t>Not protected from employment actions (like layoffs) that would have affected the employee regardless of whether employee took leave.</a:t>
                      </a:r>
                      <a:endParaRPr lang="en-US" sz="1000" dirty="0" smtClean="0"/>
                    </a:p>
                  </a:txBody>
                  <a:tcPr/>
                </a:tc>
                <a:extLst>
                  <a:ext uri="{0D108BD9-81ED-4DB2-BD59-A6C34878D82A}">
                    <a16:rowId xmlns:a16="http://schemas.microsoft.com/office/drawing/2014/main" val="10001"/>
                  </a:ext>
                </a:extLst>
              </a:tr>
              <a:tr h="2448714">
                <a:tc vMerge="1">
                  <a:txBody>
                    <a:bodyPr/>
                    <a:lstStyle/>
                    <a:p>
                      <a:endParaRPr lang="en-US"/>
                    </a:p>
                  </a:txBody>
                  <a:tcPr/>
                </a:tc>
                <a:tc>
                  <a:txBody>
                    <a:bodyPr/>
                    <a:lstStyle/>
                    <a:p>
                      <a:pPr eaLnBrk="0" fontAlgn="base" hangingPunct="0">
                        <a:lnSpc>
                          <a:spcPct val="100000"/>
                        </a:lnSpc>
                        <a:spcBef>
                          <a:spcPts val="0"/>
                        </a:spcBef>
                        <a:spcAft>
                          <a:spcPts val="0"/>
                        </a:spcAft>
                        <a:buClr>
                          <a:srgbClr val="262626"/>
                        </a:buClr>
                      </a:pPr>
                      <a:r>
                        <a:rPr lang="en-US" sz="1000" baseline="0" dirty="0" smtClean="0"/>
                        <a:t>Expanded FMLA:  </a:t>
                      </a:r>
                      <a:r>
                        <a:rPr lang="en-US" sz="1000" dirty="0" smtClean="0">
                          <a:solidFill>
                            <a:schemeClr val="tx1"/>
                          </a:solidFill>
                        </a:rPr>
                        <a:t>12 weeks</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Unpaid Leave for initial 10 days, but employee may elect to substitute any accrued vacation leave, personal leave, or medical sick leave for unpaid leave</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Paid Leave after first 10 days</a:t>
                      </a:r>
                      <a:endParaRPr lang="en-US" sz="1200" dirty="0" smtClean="0"/>
                    </a:p>
                  </a:txBody>
                  <a:tcPr/>
                </a:tc>
                <a:tc>
                  <a:txBody>
                    <a:bodyPr/>
                    <a:lstStyle/>
                    <a:p>
                      <a:pPr marL="171450" indent="-171450" fontAlgn="base">
                        <a:lnSpc>
                          <a:spcPct val="90000"/>
                        </a:lnSpc>
                        <a:spcBef>
                          <a:spcPct val="20000"/>
                        </a:spcBef>
                        <a:buClr>
                          <a:srgbClr val="262626"/>
                        </a:buClr>
                        <a:buFont typeface="Arial" panose="020B0604020202020204" pitchFamily="34" charset="0"/>
                        <a:buChar char="•"/>
                      </a:pPr>
                      <a:r>
                        <a:rPr lang="en-US" sz="1000" dirty="0" smtClean="0">
                          <a:solidFill>
                            <a:schemeClr val="tx1"/>
                          </a:solidFill>
                        </a:rPr>
                        <a:t>Generally:  Same or equivalent position</a:t>
                      </a:r>
                    </a:p>
                    <a:p>
                      <a:pPr marL="171450" indent="-171450" fontAlgn="base">
                        <a:lnSpc>
                          <a:spcPct val="90000"/>
                        </a:lnSpc>
                        <a:spcBef>
                          <a:spcPct val="20000"/>
                        </a:spcBef>
                        <a:buClr>
                          <a:srgbClr val="262626"/>
                        </a:buClr>
                        <a:buFont typeface="Arial" panose="020B0604020202020204" pitchFamily="34" charset="0"/>
                        <a:buChar char="•"/>
                      </a:pPr>
                      <a:r>
                        <a:rPr lang="en-US" sz="1000" dirty="0" smtClean="0">
                          <a:solidFill>
                            <a:schemeClr val="tx1"/>
                          </a:solidFill>
                        </a:rPr>
                        <a:t>May deny restoration to Key Eligible Employees under FMLA</a:t>
                      </a:r>
                    </a:p>
                    <a:p>
                      <a:pPr marL="171450" indent="-171450" fontAlgn="base">
                        <a:lnSpc>
                          <a:spcPct val="90000"/>
                        </a:lnSpc>
                        <a:spcBef>
                          <a:spcPct val="20000"/>
                        </a:spcBef>
                        <a:buClr>
                          <a:srgbClr val="262626"/>
                        </a:buClr>
                        <a:buFont typeface="Arial" panose="020B0604020202020204" pitchFamily="34" charset="0"/>
                        <a:buChar char="•"/>
                      </a:pPr>
                      <a:r>
                        <a:rPr lang="en-US" sz="1000" dirty="0" smtClean="0">
                          <a:solidFill>
                            <a:schemeClr val="tx1"/>
                          </a:solidFill>
                        </a:rPr>
                        <a:t>If Employer has &lt; 25 eligible employees</a:t>
                      </a:r>
                      <a:r>
                        <a:rPr lang="en-US" sz="800" dirty="0" smtClean="0">
                          <a:solidFill>
                            <a:schemeClr val="tx1"/>
                          </a:solidFill>
                        </a:rPr>
                        <a:t>:  May deny restoration to  eligible employees if</a:t>
                      </a:r>
                      <a:r>
                        <a:rPr lang="en-US" sz="800" dirty="0" smtClean="0">
                          <a:solidFill>
                            <a:schemeClr val="tx1"/>
                          </a:solidFill>
                          <a:latin typeface="Arial" panose="020B0604020202020204" pitchFamily="34" charset="0"/>
                          <a:cs typeface="Arial" panose="020B0604020202020204" pitchFamily="34" charset="0"/>
                        </a:rPr>
                        <a:t>: </a:t>
                      </a:r>
                    </a:p>
                    <a:p>
                      <a:pPr marL="342900" indent="-342900">
                        <a:buAutoNum type="arabicParenBoth"/>
                      </a:pPr>
                      <a:r>
                        <a:rPr lang="en-US" sz="800" dirty="0" smtClean="0">
                          <a:latin typeface="Arial" panose="020B0604020202020204" pitchFamily="34" charset="0"/>
                          <a:cs typeface="Arial" panose="020B0604020202020204" pitchFamily="34" charset="0"/>
                        </a:rPr>
                        <a:t>Position held by employee when leave began does not exist due to economic conditions or other changes in operating conditions of employer that: (A) affect employment AND (2) are caused by a public health emergency (with respect to COVID-19 declared by Federal, State, or Local authorities) during the period of leave</a:t>
                      </a:r>
                    </a:p>
                    <a:p>
                      <a:pPr marL="342900" indent="-342900">
                        <a:buAutoNum type="arabicParenBoth"/>
                      </a:pPr>
                      <a:r>
                        <a:rPr lang="en-US" sz="800" dirty="0" smtClean="0">
                          <a:latin typeface="Arial" panose="020B0604020202020204" pitchFamily="34" charset="0"/>
                          <a:cs typeface="Arial" panose="020B0604020202020204" pitchFamily="34" charset="0"/>
                        </a:rPr>
                        <a:t>Employer makes reasonable efforts to restore employee to a position equivalent to a position the employee held when the leave began with equivalent benefits, pay, and other terms and conditions of employment;</a:t>
                      </a:r>
                    </a:p>
                    <a:p>
                      <a:pPr marL="342900" indent="-342900">
                        <a:buAutoNum type="arabicParenBoth"/>
                      </a:pPr>
                      <a:r>
                        <a:rPr lang="en-US" sz="800" dirty="0" smtClean="0">
                          <a:latin typeface="Arial" panose="020B0604020202020204" pitchFamily="34" charset="0"/>
                          <a:cs typeface="Arial" panose="020B0604020202020204" pitchFamily="34" charset="0"/>
                        </a:rPr>
                        <a:t>If reasonable efforts to restore the employee to an equivalent position fail, the employer makes reasonable efforts to contact the employee if an equivalent position becomes available for one year beginning the earlier of: (A) the date on which the qualifying need related to a public health emergency concludes; or (B) the date that is 12 weeks after the date on which the employee’s leave begins</a:t>
                      </a:r>
                    </a:p>
                    <a:p>
                      <a:endParaRPr lang="en-US" sz="800" dirty="0" smtClean="0"/>
                    </a:p>
                  </a:txBody>
                  <a:tcPr/>
                </a:tc>
                <a:extLst>
                  <a:ext uri="{0D108BD9-81ED-4DB2-BD59-A6C34878D82A}">
                    <a16:rowId xmlns:a16="http://schemas.microsoft.com/office/drawing/2014/main" val="10002"/>
                  </a:ext>
                </a:extLst>
              </a:tr>
            </a:tbl>
          </a:graphicData>
        </a:graphic>
      </p:graphicFrame>
      <p:sp>
        <p:nvSpPr>
          <p:cNvPr id="5" name="Footer Placeholder 4"/>
          <p:cNvSpPr txBox="1"/>
          <p:nvPr/>
        </p:nvSpPr>
        <p:spPr>
          <a:xfrm>
            <a:off x="457200" y="482346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87146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28</a:t>
            </a:fld>
            <a:endParaRPr lang="en-US" baseline="30000" dirty="0"/>
          </a:p>
        </p:txBody>
      </p:sp>
      <p:sp>
        <p:nvSpPr>
          <p:cNvPr id="3" name="Title 2"/>
          <p:cNvSpPr>
            <a:spLocks noGrp="1"/>
          </p:cNvSpPr>
          <p:nvPr>
            <p:ph type="title"/>
          </p:nvPr>
        </p:nvSpPr>
        <p:spPr>
          <a:xfrm>
            <a:off x="304800" y="628650"/>
            <a:ext cx="8229600" cy="685800"/>
          </a:xfrm>
        </p:spPr>
        <p:txBody>
          <a:bodyPr/>
          <a:lstStyle/>
          <a:p>
            <a:pPr eaLnBrk="0" fontAlgn="base" hangingPunct="0">
              <a:spcAft>
                <a:spcPct val="0"/>
              </a:spcAft>
            </a:pPr>
            <a:r>
              <a:rPr lang="en-US" sz="1600" dirty="0" smtClean="0">
                <a:solidFill>
                  <a:srgbClr val="404040"/>
                </a:solidFill>
              </a:rPr>
              <a:t>FFCRA: </a:t>
            </a:r>
            <a:r>
              <a:rPr lang="en-US" sz="1600" dirty="0">
                <a:solidFill>
                  <a:srgbClr val="0066AC"/>
                </a:solidFill>
              </a:rPr>
              <a:t>Reasons for Leave &amp; Calculating Paid Sick Time</a:t>
            </a:r>
            <a:endParaRPr lang="en-US" sz="1600" dirty="0">
              <a:solidFill>
                <a:srgbClr val="40404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182446367"/>
              </p:ext>
            </p:extLst>
          </p:nvPr>
        </p:nvGraphicFramePr>
        <p:xfrm>
          <a:off x="76200" y="971550"/>
          <a:ext cx="8991599" cy="3937039"/>
        </p:xfrm>
        <a:graphic>
          <a:graphicData uri="http://schemas.openxmlformats.org/drawingml/2006/table">
            <a:tbl>
              <a:tblPr firstRow="1" bandRow="1">
                <a:tableStyleId>{5C22544A-7EE6-4342-B048-85BDC9FD1C3A}</a:tableStyleId>
              </a:tblPr>
              <a:tblGrid>
                <a:gridCol w="1379226">
                  <a:extLst>
                    <a:ext uri="{9D8B030D-6E8A-4147-A177-3AD203B41FA5}">
                      <a16:colId xmlns:a16="http://schemas.microsoft.com/office/drawing/2014/main" val="20000"/>
                    </a:ext>
                  </a:extLst>
                </a:gridCol>
                <a:gridCol w="1646078">
                  <a:extLst>
                    <a:ext uri="{9D8B030D-6E8A-4147-A177-3AD203B41FA5}">
                      <a16:colId xmlns:a16="http://schemas.microsoft.com/office/drawing/2014/main" val="20001"/>
                    </a:ext>
                  </a:extLst>
                </a:gridCol>
                <a:gridCol w="3554732">
                  <a:extLst>
                    <a:ext uri="{9D8B030D-6E8A-4147-A177-3AD203B41FA5}">
                      <a16:colId xmlns:a16="http://schemas.microsoft.com/office/drawing/2014/main" val="20003"/>
                    </a:ext>
                  </a:extLst>
                </a:gridCol>
                <a:gridCol w="2411563">
                  <a:extLst>
                    <a:ext uri="{9D8B030D-6E8A-4147-A177-3AD203B41FA5}">
                      <a16:colId xmlns:a16="http://schemas.microsoft.com/office/drawing/2014/main" val="20004"/>
                    </a:ext>
                  </a:extLst>
                </a:gridCol>
              </a:tblGrid>
              <a:tr h="531888">
                <a:tc>
                  <a:txBody>
                    <a:bodyPr/>
                    <a:lstStyle/>
                    <a:p>
                      <a:r>
                        <a:rPr lang="en-US" sz="1000" dirty="0" smtClean="0"/>
                        <a:t>Reason:  School/Childcare Closure</a:t>
                      </a:r>
                      <a:endParaRPr lang="en-US" sz="1000" dirty="0"/>
                    </a:p>
                  </a:txBody>
                  <a:tcPr/>
                </a:tc>
                <a:tc>
                  <a:txBody>
                    <a:bodyPr/>
                    <a:lstStyle/>
                    <a:p>
                      <a:pPr algn="l"/>
                      <a:r>
                        <a:rPr lang="en-US" sz="1000" dirty="0" smtClean="0"/>
                        <a:t>What is the</a:t>
                      </a:r>
                      <a:r>
                        <a:rPr lang="en-US" sz="1000" baseline="0" dirty="0" smtClean="0"/>
                        <a:t> leave entitlement?</a:t>
                      </a:r>
                      <a:endParaRPr lang="en-US" sz="1000" dirty="0"/>
                    </a:p>
                  </a:txBody>
                  <a:tcPr/>
                </a:tc>
                <a:tc>
                  <a:txBody>
                    <a:bodyPr/>
                    <a:lstStyle/>
                    <a:p>
                      <a:r>
                        <a:rPr lang="en-US" sz="1000" dirty="0" smtClean="0"/>
                        <a:t>Employee Notice Requirements?</a:t>
                      </a:r>
                      <a:endParaRPr lang="en-US" sz="1000" dirty="0"/>
                    </a:p>
                  </a:txBody>
                  <a:tcPr/>
                </a:tc>
                <a:tc>
                  <a:txBody>
                    <a:bodyPr/>
                    <a:lstStyle/>
                    <a:p>
                      <a:r>
                        <a:rPr lang="en-US" sz="1000" dirty="0" smtClean="0"/>
                        <a:t>Required Documentation?</a:t>
                      </a:r>
                      <a:endParaRPr lang="en-US" sz="1000" dirty="0"/>
                    </a:p>
                  </a:txBody>
                  <a:tcPr/>
                </a:tc>
                <a:extLst>
                  <a:ext uri="{0D108BD9-81ED-4DB2-BD59-A6C34878D82A}">
                    <a16:rowId xmlns:a16="http://schemas.microsoft.com/office/drawing/2014/main" val="10000"/>
                  </a:ext>
                </a:extLst>
              </a:tr>
              <a:tr h="156611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employee is caring for </a:t>
                      </a:r>
                      <a:r>
                        <a:rPr lang="en-US" sz="1000" b="0" dirty="0" smtClean="0">
                          <a:solidFill>
                            <a:schemeClr val="tx1"/>
                          </a:solidFill>
                        </a:rPr>
                        <a:t>a son or daughter of such employee if the school </a:t>
                      </a:r>
                      <a:r>
                        <a:rPr lang="en-US" sz="1000" b="0" dirty="0" smtClean="0"/>
                        <a:t>or place of care of the son or daughter has been closed, or the child care provider of such son or daughter is unavailable, due to COVID–19 reasons.</a:t>
                      </a:r>
                      <a:endParaRPr lang="en-US" sz="1000" dirty="0"/>
                    </a:p>
                  </a:txBody>
                  <a:tcPr>
                    <a:solidFill>
                      <a:schemeClr val="tx2">
                        <a:lumMod val="40000"/>
                        <a:lumOff val="60000"/>
                      </a:schemeClr>
                    </a:solidFill>
                  </a:tcPr>
                </a:tc>
                <a:tc>
                  <a:txBody>
                    <a:bodyPr/>
                    <a:lstStyle/>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t>EPSLA</a:t>
                      </a:r>
                      <a:r>
                        <a:rPr lang="en-US" sz="1000" baseline="0" dirty="0" smtClean="0"/>
                        <a:t>:  </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Full-time employees = Paid leave of 80 hours</a:t>
                      </a: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endParaRPr lang="en-US" sz="1000" dirty="0" smtClean="0">
                        <a:solidFill>
                          <a:schemeClr val="tx1"/>
                        </a:solidFill>
                      </a:endParaRPr>
                    </a:p>
                    <a:p>
                      <a:pPr marL="0" lvl="1" indent="0" eaLnBrk="0" fontAlgn="base" hangingPunct="0">
                        <a:lnSpc>
                          <a:spcPct val="100000"/>
                        </a:lnSpc>
                        <a:spcBef>
                          <a:spcPts val="0"/>
                        </a:spcBef>
                        <a:spcAft>
                          <a:spcPts val="0"/>
                        </a:spcAft>
                        <a:buClr>
                          <a:srgbClr val="262626"/>
                        </a:buClr>
                        <a:buFont typeface="Segoe UI" panose="020B0502040204020203" pitchFamily="34" charset="0"/>
                        <a:buNone/>
                      </a:pPr>
                      <a:r>
                        <a:rPr lang="en-US" sz="1000" dirty="0" smtClean="0">
                          <a:solidFill>
                            <a:schemeClr val="tx1"/>
                          </a:solidFill>
                        </a:rPr>
                        <a:t>Part-time employees = Paid leave</a:t>
                      </a:r>
                      <a:r>
                        <a:rPr lang="en-US" sz="1000" baseline="0" dirty="0" smtClean="0">
                          <a:solidFill>
                            <a:schemeClr val="tx1"/>
                          </a:solidFill>
                        </a:rPr>
                        <a:t> for </a:t>
                      </a:r>
                      <a:r>
                        <a:rPr lang="en-US" sz="1000" dirty="0" smtClean="0">
                          <a:solidFill>
                            <a:schemeClr val="tx1"/>
                          </a:solidFill>
                        </a:rPr>
                        <a:t># of hours equal to the # of hours that such employee works, on average, over a 2-week period.</a:t>
                      </a:r>
                      <a:endParaRPr lang="en-US" sz="1000" dirty="0" smtClean="0"/>
                    </a:p>
                  </a:txBody>
                  <a:tcPr/>
                </a:tc>
                <a:tc rowSpan="2">
                  <a:txBody>
                    <a:bodyPr/>
                    <a:lstStyle/>
                    <a:p>
                      <a:pPr marL="457200" lvl="1" indent="0" algn="l" eaLnBrk="0" fontAlgn="base" hangingPunct="0">
                        <a:lnSpc>
                          <a:spcPct val="100000"/>
                        </a:lnSpc>
                        <a:spcAft>
                          <a:spcPts val="0"/>
                        </a:spcAft>
                        <a:buClr>
                          <a:srgbClr val="262626"/>
                        </a:buClr>
                        <a:buFont typeface="Arial" panose="020B0604020202020204" pitchFamily="34" charset="0"/>
                        <a:buNone/>
                      </a:pPr>
                      <a:r>
                        <a:rPr lang="en-US" sz="1000" dirty="0" smtClean="0">
                          <a:solidFill>
                            <a:schemeClr val="tx1"/>
                          </a:solidFill>
                        </a:rPr>
                        <a:t>Employer</a:t>
                      </a:r>
                      <a:r>
                        <a:rPr lang="en-US" sz="1000" baseline="0" dirty="0" smtClean="0">
                          <a:solidFill>
                            <a:schemeClr val="tx1"/>
                          </a:solidFill>
                        </a:rPr>
                        <a:t> may require Employee to follow reasonable notice procedures </a:t>
                      </a:r>
                      <a:r>
                        <a:rPr lang="en-US" sz="1000" baseline="0" dirty="0" smtClean="0">
                          <a:solidFill>
                            <a:srgbClr val="FF0000"/>
                          </a:solidFill>
                        </a:rPr>
                        <a:t>after first day</a:t>
                      </a:r>
                      <a:r>
                        <a:rPr lang="en-US" sz="1000" baseline="0" dirty="0" smtClean="0">
                          <a:solidFill>
                            <a:schemeClr val="tx1"/>
                          </a:solidFill>
                        </a:rPr>
                        <a:t>.  </a:t>
                      </a:r>
                      <a:r>
                        <a:rPr lang="en-US" sz="1000" baseline="0" dirty="0" smtClean="0">
                          <a:solidFill>
                            <a:srgbClr val="FF0000"/>
                          </a:solidFill>
                        </a:rPr>
                        <a:t>After the first day</a:t>
                      </a:r>
                      <a:r>
                        <a:rPr lang="en-US" sz="1000" baseline="0" dirty="0" smtClean="0">
                          <a:solidFill>
                            <a:schemeClr val="tx1"/>
                          </a:solidFill>
                        </a:rPr>
                        <a:t>, “reasonable” depends upon the circumstances. </a:t>
                      </a:r>
                      <a:r>
                        <a:rPr lang="en-US" sz="1000" dirty="0" smtClean="0">
                          <a:solidFill>
                            <a:schemeClr val="tx1"/>
                          </a:solidFill>
                        </a:rPr>
                        <a:t>After first workday, it will be reasonable for an Employer to:</a:t>
                      </a:r>
                    </a:p>
                    <a:p>
                      <a:pPr marL="628650" marR="0" lvl="1" indent="-17145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Char char="§"/>
                        <a:tabLst/>
                        <a:defRPr/>
                      </a:pPr>
                      <a:r>
                        <a:rPr lang="en-US" sz="1000" dirty="0" smtClean="0">
                          <a:solidFill>
                            <a:schemeClr val="tx1"/>
                          </a:solidFill>
                        </a:rPr>
                        <a:t>require notice as soon as practicable</a:t>
                      </a:r>
                      <a:r>
                        <a:rPr lang="en-US" sz="1000" baseline="0" dirty="0" smtClean="0">
                          <a:solidFill>
                            <a:schemeClr val="tx1"/>
                          </a:solidFill>
                        </a:rPr>
                        <a:t> under the circumstances, particularly if the leave is foreseeable. </a:t>
                      </a:r>
                    </a:p>
                    <a:p>
                      <a:pPr marL="628650" marR="0" lvl="1" indent="-17145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Char char="§"/>
                        <a:tabLst/>
                        <a:defRPr/>
                      </a:pPr>
                      <a:r>
                        <a:rPr lang="en-US" sz="1000" baseline="0" dirty="0" smtClean="0">
                          <a:solidFill>
                            <a:schemeClr val="tx1"/>
                          </a:solidFill>
                        </a:rPr>
                        <a:t>to follow Employer’s usual and customary  notice and procedural requirements for requesting leave absent unusual circumstances.  </a:t>
                      </a:r>
                    </a:p>
                    <a:p>
                      <a:pPr marL="457200" marR="0" lvl="1" indent="0" algn="l" defTabSz="914400" rtl="0" eaLnBrk="0" fontAlgn="base" latinLnBrk="0" hangingPunct="0">
                        <a:lnSpc>
                          <a:spcPct val="100000"/>
                        </a:lnSpc>
                        <a:spcBef>
                          <a:spcPts val="0"/>
                        </a:spcBef>
                        <a:spcAft>
                          <a:spcPts val="0"/>
                        </a:spcAft>
                        <a:buClr>
                          <a:srgbClr val="262626"/>
                        </a:buClr>
                        <a:buSzTx/>
                        <a:buFont typeface="Wingdings" panose="05000000000000000000" pitchFamily="2" charset="2"/>
                        <a:buNone/>
                        <a:tabLst/>
                        <a:defRPr/>
                      </a:pPr>
                      <a:endParaRPr lang="en-US" sz="1000" baseline="0" dirty="0" smtClean="0">
                        <a:solidFill>
                          <a:schemeClr val="tx1"/>
                        </a:solidFill>
                      </a:endParaRP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dirty="0" smtClean="0">
                          <a:solidFill>
                            <a:schemeClr val="tx1"/>
                          </a:solidFill>
                        </a:rPr>
                        <a:t>Oral</a:t>
                      </a:r>
                      <a:r>
                        <a:rPr lang="en-US" sz="1000" baseline="0" dirty="0" smtClean="0">
                          <a:solidFill>
                            <a:schemeClr val="tx1"/>
                          </a:solidFill>
                        </a:rPr>
                        <a:t> notice and sufficient information to know it is leave covered by EPSALA is all that is required.  Employer may not require notice that involves documentation beyond the allowed required documentation. Notice from spokesperson is OK.</a:t>
                      </a: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baseline="0" dirty="0" smtClean="0">
                          <a:solidFill>
                            <a:schemeClr val="tx1"/>
                          </a:solidFill>
                        </a:rPr>
                        <a:t> </a:t>
                      </a:r>
                    </a:p>
                    <a:p>
                      <a:pPr marL="457200" marR="0" lvl="1" indent="0" algn="l" defTabSz="914400" rtl="0" eaLnBrk="0" fontAlgn="base" latinLnBrk="0" hangingPunct="0">
                        <a:lnSpc>
                          <a:spcPct val="100000"/>
                        </a:lnSpc>
                        <a:spcBef>
                          <a:spcPts val="0"/>
                        </a:spcBef>
                        <a:spcAft>
                          <a:spcPts val="0"/>
                        </a:spcAft>
                        <a:buClr>
                          <a:srgbClr val="262626"/>
                        </a:buClr>
                        <a:buSzTx/>
                        <a:buFont typeface="Arial" panose="020B0604020202020204" pitchFamily="34" charset="0"/>
                        <a:buNone/>
                        <a:tabLst/>
                        <a:defRPr/>
                      </a:pPr>
                      <a:r>
                        <a:rPr lang="en-US" sz="1000" baseline="0" dirty="0" smtClean="0">
                          <a:solidFill>
                            <a:schemeClr val="tx1"/>
                          </a:solidFill>
                        </a:rPr>
                        <a:t>Employers should notify Employees if they have not proper notice and opportunity to provide required documentation before denying leave.</a:t>
                      </a:r>
                      <a:endParaRPr lang="en-US" sz="1000" dirty="0" smtClean="0"/>
                    </a:p>
                  </a:txBody>
                  <a:tcPr/>
                </a:tc>
                <a:tc rowSpan="2">
                  <a:txBody>
                    <a:bodyPr/>
                    <a:lstStyle/>
                    <a:p>
                      <a:pPr marL="0" lvl="1" indent="0" algn="l" eaLnBrk="0" fontAlgn="base" hangingPunct="0">
                        <a:lnSpc>
                          <a:spcPct val="100000"/>
                        </a:lnSpc>
                        <a:spcAft>
                          <a:spcPts val="0"/>
                        </a:spcAft>
                        <a:buClr>
                          <a:srgbClr val="262626"/>
                        </a:buClr>
                        <a:buFont typeface="Arial" panose="020B0604020202020204" pitchFamily="34" charset="0"/>
                        <a:buNone/>
                      </a:pPr>
                      <a:r>
                        <a:rPr lang="en-US" sz="800" dirty="0" smtClean="0">
                          <a:latin typeface="+mj-lt"/>
                        </a:rPr>
                        <a:t>Signed Statement containing:</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dirty="0" smtClean="0">
                          <a:latin typeface="+mj-lt"/>
                        </a:rPr>
                        <a:t>Employee’s name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dirty="0" smtClean="0">
                          <a:solidFill>
                            <a:schemeClr val="tx1"/>
                          </a:solidFill>
                          <a:latin typeface="+mj-lt"/>
                        </a:rPr>
                        <a:t>Date(s) for which leave is requested</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dirty="0" smtClean="0">
                          <a:solidFill>
                            <a:schemeClr val="tx1"/>
                          </a:solidFill>
                          <a:latin typeface="+mj-lt"/>
                        </a:rPr>
                        <a:t>Qualifying</a:t>
                      </a:r>
                      <a:r>
                        <a:rPr lang="en-US" sz="800" baseline="0" dirty="0" smtClean="0">
                          <a:solidFill>
                            <a:schemeClr val="tx1"/>
                          </a:solidFill>
                          <a:latin typeface="+mj-lt"/>
                        </a:rPr>
                        <a:t> reason for leave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baseline="0" dirty="0" smtClean="0">
                          <a:solidFill>
                            <a:schemeClr val="tx1"/>
                          </a:solidFill>
                          <a:latin typeface="+mj-lt"/>
                        </a:rPr>
                        <a:t>Oral or written statement that Employee is unable to work because of the qualified reason.</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baseline="0" dirty="0" smtClean="0">
                          <a:solidFill>
                            <a:schemeClr val="tx1"/>
                          </a:solidFill>
                          <a:latin typeface="+mj-lt"/>
                        </a:rPr>
                        <a:t>Name of son or daughter being cared for</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baseline="0" dirty="0" smtClean="0">
                          <a:solidFill>
                            <a:schemeClr val="tx1"/>
                          </a:solidFill>
                          <a:latin typeface="+mj-lt"/>
                        </a:rPr>
                        <a:t>Name of school, place of care, or child care provider that has closed or become unavailable</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baseline="0" dirty="0" smtClean="0">
                          <a:solidFill>
                            <a:schemeClr val="tx1"/>
                          </a:solidFill>
                          <a:latin typeface="+mj-lt"/>
                        </a:rPr>
                        <a:t>Representation that no other suitable person will be caring for son or daughter during the period for which Employee takes leave. </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baseline="0" dirty="0" smtClean="0">
                          <a:solidFill>
                            <a:schemeClr val="tx1"/>
                          </a:solidFill>
                          <a:latin typeface="+mj-lt"/>
                        </a:rPr>
                        <a:t>Any additional materials required by IRS.</a:t>
                      </a:r>
                    </a:p>
                    <a:p>
                      <a:pPr marL="171450" lvl="1" indent="-171450" algn="l" eaLnBrk="0" fontAlgn="base" hangingPunct="0">
                        <a:lnSpc>
                          <a:spcPct val="100000"/>
                        </a:lnSpc>
                        <a:spcAft>
                          <a:spcPts val="0"/>
                        </a:spcAft>
                        <a:buClr>
                          <a:srgbClr val="262626"/>
                        </a:buClr>
                        <a:buFont typeface="Arial" panose="020B0604020202020204" pitchFamily="34" charset="0"/>
                        <a:buChar char="•"/>
                      </a:pPr>
                      <a:r>
                        <a:rPr lang="en-US" sz="800" baseline="0" dirty="0" smtClean="0">
                          <a:solidFill>
                            <a:schemeClr val="tx1"/>
                          </a:solidFill>
                          <a:latin typeface="+mj-lt"/>
                        </a:rPr>
                        <a:t>Closure notice.</a:t>
                      </a:r>
                    </a:p>
                    <a:p>
                      <a:pPr marL="0" lvl="1" indent="0" algn="l" eaLnBrk="0" fontAlgn="base" hangingPunct="0">
                        <a:lnSpc>
                          <a:spcPct val="100000"/>
                        </a:lnSpc>
                        <a:spcAft>
                          <a:spcPts val="0"/>
                        </a:spcAft>
                        <a:buClr>
                          <a:srgbClr val="262626"/>
                        </a:buClr>
                        <a:buFont typeface="Arial" panose="020B0604020202020204" pitchFamily="34" charset="0"/>
                        <a:buNone/>
                      </a:pPr>
                      <a:endParaRPr lang="en-US" sz="800" baseline="0" dirty="0" smtClean="0">
                        <a:solidFill>
                          <a:schemeClr val="tx1"/>
                        </a:solidFill>
                        <a:latin typeface="+mj-lt"/>
                      </a:endParaRPr>
                    </a:p>
                    <a:p>
                      <a:pPr marL="0" lvl="1" indent="0" algn="l" eaLnBrk="0" fontAlgn="base" hangingPunct="0">
                        <a:lnSpc>
                          <a:spcPct val="100000"/>
                        </a:lnSpc>
                        <a:spcAft>
                          <a:spcPts val="0"/>
                        </a:spcAft>
                        <a:buClr>
                          <a:srgbClr val="262626"/>
                        </a:buClr>
                        <a:buFont typeface="Arial" panose="020B0604020202020204" pitchFamily="34" charset="0"/>
                        <a:buNone/>
                      </a:pPr>
                      <a:r>
                        <a:rPr lang="en-US" sz="800" baseline="0" dirty="0" smtClean="0">
                          <a:solidFill>
                            <a:schemeClr val="tx1"/>
                          </a:solidFill>
                          <a:latin typeface="+mj-lt"/>
                        </a:rPr>
                        <a:t>Employer is not required to provide leave if Employee has not provided materials sufficient to support the applicable tax credit.</a:t>
                      </a:r>
                      <a:endParaRPr lang="en-US" sz="800" dirty="0" smtClean="0">
                        <a:latin typeface="+mj-lt"/>
                      </a:endParaRPr>
                    </a:p>
                  </a:txBody>
                  <a:tcPr/>
                </a:tc>
                <a:extLst>
                  <a:ext uri="{0D108BD9-81ED-4DB2-BD59-A6C34878D82A}">
                    <a16:rowId xmlns:a16="http://schemas.microsoft.com/office/drawing/2014/main" val="10001"/>
                  </a:ext>
                </a:extLst>
              </a:tr>
              <a:tr h="1772959">
                <a:tc vMerge="1">
                  <a:txBody>
                    <a:bodyPr/>
                    <a:lstStyle/>
                    <a:p>
                      <a:endParaRPr lang="en-US"/>
                    </a:p>
                  </a:txBody>
                  <a:tcPr/>
                </a:tc>
                <a:tc>
                  <a:txBody>
                    <a:bodyPr/>
                    <a:lstStyle/>
                    <a:p>
                      <a:pPr eaLnBrk="0" fontAlgn="base" hangingPunct="0">
                        <a:lnSpc>
                          <a:spcPct val="100000"/>
                        </a:lnSpc>
                        <a:spcBef>
                          <a:spcPts val="0"/>
                        </a:spcBef>
                        <a:spcAft>
                          <a:spcPts val="0"/>
                        </a:spcAft>
                        <a:buClr>
                          <a:srgbClr val="262626"/>
                        </a:buClr>
                      </a:pPr>
                      <a:r>
                        <a:rPr lang="en-US" sz="1000" baseline="0" dirty="0" smtClean="0"/>
                        <a:t>Expanded FMLA:  </a:t>
                      </a:r>
                      <a:r>
                        <a:rPr lang="en-US" sz="1000" dirty="0" smtClean="0">
                          <a:solidFill>
                            <a:schemeClr val="tx1"/>
                          </a:solidFill>
                        </a:rPr>
                        <a:t>12 weeks</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Unpaid Leave for initial 10 days, but employee may elect to substitute any accrued vacation leave, personal leave, or medical sick leave for unpaid leave</a:t>
                      </a:r>
                    </a:p>
                    <a:p>
                      <a:pPr eaLnBrk="0" fontAlgn="base" hangingPunct="0">
                        <a:lnSpc>
                          <a:spcPct val="100000"/>
                        </a:lnSpc>
                        <a:spcBef>
                          <a:spcPts val="0"/>
                        </a:spcBef>
                        <a:spcAft>
                          <a:spcPts val="0"/>
                        </a:spcAft>
                        <a:buClr>
                          <a:srgbClr val="262626"/>
                        </a:buClr>
                      </a:pPr>
                      <a:endParaRPr lang="en-US" sz="1000" dirty="0" smtClean="0">
                        <a:solidFill>
                          <a:schemeClr val="tx1"/>
                        </a:solidFill>
                      </a:endParaRPr>
                    </a:p>
                    <a:p>
                      <a:pPr eaLnBrk="0" fontAlgn="base" hangingPunct="0">
                        <a:lnSpc>
                          <a:spcPct val="100000"/>
                        </a:lnSpc>
                        <a:spcBef>
                          <a:spcPts val="0"/>
                        </a:spcBef>
                        <a:spcAft>
                          <a:spcPts val="0"/>
                        </a:spcAft>
                        <a:buClr>
                          <a:srgbClr val="262626"/>
                        </a:buClr>
                      </a:pPr>
                      <a:r>
                        <a:rPr lang="en-US" sz="1000" dirty="0" smtClean="0">
                          <a:solidFill>
                            <a:schemeClr val="tx1"/>
                          </a:solidFill>
                        </a:rPr>
                        <a:t>Paid Leave after first 10 days</a:t>
                      </a:r>
                      <a:endParaRPr lang="en-US" sz="1200" dirty="0" smtClean="0"/>
                    </a:p>
                  </a:txBody>
                  <a:tcPr/>
                </a:tc>
                <a:tc vMerge="1">
                  <a:txBody>
                    <a:bodyPr/>
                    <a:lstStyle/>
                    <a:p>
                      <a:endParaRPr lang="en-US" sz="800" dirty="0" smtClean="0"/>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sp>
        <p:nvSpPr>
          <p:cNvPr id="5" name="Footer Placeholder 4"/>
          <p:cNvSpPr txBox="1"/>
          <p:nvPr/>
        </p:nvSpPr>
        <p:spPr>
          <a:xfrm>
            <a:off x="457200" y="482346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7" name="Right Arrow 6"/>
          <p:cNvSpPr/>
          <p:nvPr/>
        </p:nvSpPr>
        <p:spPr>
          <a:xfrm>
            <a:off x="6629400" y="3333750"/>
            <a:ext cx="3048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425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Analyzing a Request for Paid Leave under the Emergency Paid Sick Leave Act and Expanded FMLA</a:t>
            </a:r>
            <a:endParaRPr lang="en-US" dirty="0"/>
          </a:p>
        </p:txBody>
      </p:sp>
      <p:sp>
        <p:nvSpPr>
          <p:cNvPr id="9" name="Text Placeholder 8"/>
          <p:cNvSpPr>
            <a:spLocks noGrp="1"/>
          </p:cNvSpPr>
          <p:nvPr>
            <p:ph type="body" idx="1"/>
          </p:nvPr>
        </p:nvSpPr>
        <p:spPr/>
        <p:txBody>
          <a:bodyPr/>
          <a:lstStyle/>
          <a:p>
            <a:endParaRPr lang="en-US" dirty="0"/>
          </a:p>
        </p:txBody>
      </p:sp>
      <p:sp>
        <p:nvSpPr>
          <p:cNvPr id="5" name="Content Placeholder 4"/>
          <p:cNvSpPr>
            <a:spLocks noGrp="1"/>
          </p:cNvSpPr>
          <p:nvPr>
            <p:ph idx="13"/>
          </p:nvPr>
        </p:nvSpPr>
        <p:spPr/>
        <p:txBody>
          <a:bodyPr>
            <a:normAutofit lnSpcReduction="10000"/>
          </a:bodyPr>
          <a:lstStyle/>
          <a:p>
            <a:pPr marL="285750" indent="-285750">
              <a:buFont typeface="Arial" panose="020B0604020202020204" pitchFamily="34" charset="0"/>
              <a:buChar char="•"/>
            </a:pPr>
            <a:r>
              <a:rPr lang="en-US" dirty="0" smtClean="0"/>
              <a:t>What is the employee’s reason for leave?</a:t>
            </a:r>
          </a:p>
          <a:p>
            <a:pPr marL="285750" indent="-285750">
              <a:buFont typeface="Arial" panose="020B0604020202020204" pitchFamily="34" charset="0"/>
              <a:buChar char="•"/>
            </a:pPr>
            <a:r>
              <a:rPr lang="en-US" dirty="0" smtClean="0">
                <a:solidFill>
                  <a:srgbClr val="FF0000"/>
                </a:solidFill>
              </a:rPr>
              <a:t>Is the employer covered under the Emergency Paid Sick Leave Act or Expanded FMLA for this particular reason?</a:t>
            </a:r>
          </a:p>
          <a:p>
            <a:pPr marL="285750" indent="-285750">
              <a:buFont typeface="Arial" panose="020B0604020202020204" pitchFamily="34" charset="0"/>
              <a:buChar char="•"/>
            </a:pPr>
            <a:r>
              <a:rPr lang="en-US" dirty="0" smtClean="0"/>
              <a:t>Is the employee an eligible employee under the Emergency Paid Sick Leave Act or Expanded FMLA for this particular reason?</a:t>
            </a:r>
          </a:p>
          <a:p>
            <a:pPr marL="285750" indent="-285750">
              <a:buFont typeface="Arial" panose="020B0604020202020204" pitchFamily="34" charset="0"/>
              <a:buChar char="•"/>
            </a:pPr>
            <a:r>
              <a:rPr lang="en-US" dirty="0" smtClean="0"/>
              <a:t>What are the employer’s obligations under the Emergency Paid Sick Leave Act and Expanded FMLA?</a:t>
            </a:r>
          </a:p>
          <a:p>
            <a:pPr marL="285750" indent="-285750">
              <a:buFont typeface="Arial" panose="020B0604020202020204" pitchFamily="34" charset="0"/>
              <a:buChar char="•"/>
            </a:pPr>
            <a:r>
              <a:rPr lang="en-US" dirty="0" smtClean="0"/>
              <a:t>What other paid or unpaid leave is available? </a:t>
            </a:r>
            <a:endParaRPr lang="en-US" dirty="0"/>
          </a:p>
        </p:txBody>
      </p:sp>
    </p:spTree>
    <p:extLst>
      <p:ext uri="{BB962C8B-B14F-4D97-AF65-F5344CB8AC3E}">
        <p14:creationId xmlns:p14="http://schemas.microsoft.com/office/powerpoint/2010/main" val="110250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724400" y="1140741"/>
            <a:ext cx="4038600" cy="3383280"/>
          </a:xfrm>
        </p:spPr>
        <p:txBody>
          <a:bodyPr>
            <a:noAutofit/>
          </a:bodyPr>
          <a:lstStyle/>
          <a:p>
            <a:pPr eaLnBrk="0" fontAlgn="base" hangingPunct="0">
              <a:lnSpc>
                <a:spcPct val="125000"/>
              </a:lnSpc>
              <a:spcBef>
                <a:spcPts val="300"/>
              </a:spcBef>
              <a:spcAft>
                <a:spcPts val="600"/>
              </a:spcAft>
              <a:buClr>
                <a:srgbClr val="262626"/>
              </a:buClr>
              <a:buSzTx/>
            </a:pPr>
            <a:r>
              <a:rPr lang="en-US" sz="1800" dirty="0" smtClean="0">
                <a:solidFill>
                  <a:schemeClr val="tx1">
                    <a:lumMod val="75000"/>
                    <a:lumOff val="25000"/>
                  </a:schemeClr>
                </a:solidFill>
              </a:rPr>
              <a:t>Emergency Family &amp; Medical Leave Expansion Act: </a:t>
            </a:r>
            <a:r>
              <a:rPr lang="en-US" sz="1800" b="0" dirty="0" smtClean="0"/>
              <a:t>New category of leave called Public Health Emergency Leave</a:t>
            </a:r>
          </a:p>
          <a:p>
            <a:pPr eaLnBrk="0" fontAlgn="base" hangingPunct="0">
              <a:lnSpc>
                <a:spcPct val="125000"/>
              </a:lnSpc>
              <a:spcBef>
                <a:spcPts val="300"/>
              </a:spcBef>
              <a:spcAft>
                <a:spcPts val="600"/>
              </a:spcAft>
              <a:buClr>
                <a:srgbClr val="262626"/>
              </a:buClr>
              <a:buSzTx/>
            </a:pPr>
            <a:r>
              <a:rPr lang="en-US" b="0" dirty="0" smtClean="0">
                <a:solidFill>
                  <a:schemeClr val="tx1"/>
                </a:solidFill>
              </a:rPr>
              <a:t>“Expanded FMLA” or “Expanded FMLA for Public Health Emergency”</a:t>
            </a:r>
            <a:endParaRPr lang="en-US" sz="2200" b="0" dirty="0" smtClean="0">
              <a:solidFill>
                <a:schemeClr val="tx1"/>
              </a:solidFill>
            </a:endParaRPr>
          </a:p>
          <a:p>
            <a:pPr marL="1428750" lvl="2" indent="-285750" eaLnBrk="0" fontAlgn="base" hangingPunct="0">
              <a:lnSpc>
                <a:spcPct val="125000"/>
              </a:lnSpc>
              <a:spcBef>
                <a:spcPts val="300"/>
              </a:spcBef>
              <a:spcAft>
                <a:spcPts val="600"/>
              </a:spcAft>
              <a:buClr>
                <a:srgbClr val="262626"/>
              </a:buClr>
              <a:buFont typeface="Segoe UI" panose="020B0502040204020203" pitchFamily="34" charset="0"/>
              <a:buChar char="→"/>
            </a:pPr>
            <a:endParaRPr lang="en-US" sz="2200" b="0" dirty="0" smtClean="0"/>
          </a:p>
          <a:p>
            <a:pPr marL="628650" lvl="1" indent="-285750" eaLnBrk="0" fontAlgn="base" hangingPunct="0">
              <a:lnSpc>
                <a:spcPct val="125000"/>
              </a:lnSpc>
              <a:spcBef>
                <a:spcPts val="300"/>
              </a:spcBef>
              <a:spcAft>
                <a:spcPts val="600"/>
              </a:spcAft>
              <a:buClr>
                <a:srgbClr val="262626"/>
              </a:buClr>
              <a:buFont typeface="Segoe UI" panose="020B0502040204020203" pitchFamily="34" charset="0"/>
              <a:buChar char="→"/>
            </a:pPr>
            <a:endParaRPr lang="en-US" sz="1800" b="0" dirty="0"/>
          </a:p>
          <a:p>
            <a:pPr marL="285750" indent="-285750" eaLnBrk="0" fontAlgn="base" hangingPunct="0">
              <a:lnSpc>
                <a:spcPct val="125000"/>
              </a:lnSpc>
              <a:spcBef>
                <a:spcPct val="0"/>
              </a:spcBef>
              <a:buClr>
                <a:srgbClr val="262626"/>
              </a:buClr>
              <a:buSzTx/>
              <a:buFont typeface="Arial" panose="020B0604020202020204" pitchFamily="34" charset="0"/>
              <a:buChar char="•"/>
            </a:pPr>
            <a:endParaRPr lang="en-US" sz="2000" b="0" dirty="0"/>
          </a:p>
        </p:txBody>
      </p:sp>
      <p:sp>
        <p:nvSpPr>
          <p:cNvPr id="2" name="Content Placeholder 1"/>
          <p:cNvSpPr>
            <a:spLocks noGrp="1"/>
          </p:cNvSpPr>
          <p:nvPr>
            <p:ph sz="half" idx="2"/>
          </p:nvPr>
        </p:nvSpPr>
        <p:spPr>
          <a:xfrm>
            <a:off x="480060" y="1171752"/>
            <a:ext cx="4038600" cy="3383280"/>
          </a:xfrm>
        </p:spPr>
        <p:txBody>
          <a:bodyPr/>
          <a:lstStyle/>
          <a:p>
            <a:r>
              <a:rPr lang="en-US" dirty="0">
                <a:solidFill>
                  <a:schemeClr val="tx1"/>
                </a:solidFill>
              </a:rPr>
              <a:t>Emergency Paid Sick Leave Act</a:t>
            </a:r>
          </a:p>
          <a:p>
            <a:endParaRPr lang="en-US" dirty="0"/>
          </a:p>
        </p:txBody>
      </p:sp>
      <p:sp>
        <p:nvSpPr>
          <p:cNvPr id="3" name="Title 2"/>
          <p:cNvSpPr>
            <a:spLocks noGrp="1"/>
          </p:cNvSpPr>
          <p:nvPr>
            <p:ph type="title"/>
          </p:nvPr>
        </p:nvSpPr>
        <p:spPr/>
        <p:txBody>
          <a:bodyPr>
            <a:noAutofit/>
          </a:bodyPr>
          <a:lstStyle/>
          <a:p>
            <a:pPr eaLnBrk="0" fontAlgn="base" hangingPunct="0">
              <a:spcAft>
                <a:spcPct val="0"/>
              </a:spcAft>
            </a:pPr>
            <a:r>
              <a:rPr lang="en-US" sz="2800" dirty="0" smtClean="0"/>
              <a:t>Families First Coronavirus Response Act</a:t>
            </a:r>
            <a:endParaRPr lang="en-US" sz="2800" dirty="0"/>
          </a:p>
        </p:txBody>
      </p:sp>
      <p:sp>
        <p:nvSpPr>
          <p:cNvPr id="6" name="Slide Number Placeholder 5"/>
          <p:cNvSpPr>
            <a:spLocks noGrp="1"/>
          </p:cNvSpPr>
          <p:nvPr>
            <p:ph type="sldNum" sz="quarter" idx="4"/>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3</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7" name="Rectangle 6"/>
          <p:cNvSpPr/>
          <p:nvPr/>
        </p:nvSpPr>
        <p:spPr>
          <a:xfrm>
            <a:off x="2877238" y="3979407"/>
            <a:ext cx="3488584" cy="438582"/>
          </a:xfrm>
          <a:prstGeom prst="rect">
            <a:avLst/>
          </a:prstGeom>
        </p:spPr>
        <p:txBody>
          <a:bodyPr wrap="none">
            <a:spAutoFit/>
          </a:bodyPr>
          <a:lstStyle/>
          <a:p>
            <a:pPr eaLnBrk="0" fontAlgn="base" hangingPunct="0">
              <a:lnSpc>
                <a:spcPct val="125000"/>
              </a:lnSpc>
              <a:spcBef>
                <a:spcPts val="300"/>
              </a:spcBef>
              <a:spcAft>
                <a:spcPts val="600"/>
              </a:spcAft>
              <a:buClr>
                <a:srgbClr val="262626"/>
              </a:buClr>
            </a:pPr>
            <a:r>
              <a:rPr lang="en-US" dirty="0"/>
              <a:t>Effective 04/01/2020 – 12/31/2020</a:t>
            </a:r>
            <a:endParaRPr lang="en-US" sz="1600" dirty="0"/>
          </a:p>
        </p:txBody>
      </p:sp>
    </p:spTree>
    <p:extLst>
      <p:ext uri="{BB962C8B-B14F-4D97-AF65-F5344CB8AC3E}">
        <p14:creationId xmlns:p14="http://schemas.microsoft.com/office/powerpoint/2010/main" val="376077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724400" y="1137378"/>
            <a:ext cx="4038600" cy="3567971"/>
          </a:xfrm>
        </p:spPr>
        <p:txBody>
          <a:bodyPr>
            <a:normAutofit fontScale="25000" lnSpcReduction="20000"/>
          </a:bodyPr>
          <a:lstStyle/>
          <a:p>
            <a:pPr marL="0" lvl="1" indent="0" eaLnBrk="0" fontAlgn="base" hangingPunct="0">
              <a:lnSpc>
                <a:spcPct val="115000"/>
              </a:lnSpc>
              <a:spcBef>
                <a:spcPts val="300"/>
              </a:spcBef>
              <a:spcAft>
                <a:spcPts val="600"/>
              </a:spcAft>
              <a:buClr>
                <a:srgbClr val="262626"/>
              </a:buClr>
              <a:buNone/>
            </a:pPr>
            <a:r>
              <a:rPr lang="en-US" sz="4800" dirty="0" smtClean="0">
                <a:solidFill>
                  <a:srgbClr val="0066AC"/>
                </a:solidFill>
              </a:rPr>
              <a:t>Expanded FMLA for Public Health Emergency:</a:t>
            </a:r>
          </a:p>
          <a:p>
            <a:pPr lvl="1" eaLnBrk="0" fontAlgn="base" hangingPunct="0">
              <a:lnSpc>
                <a:spcPct val="150000"/>
              </a:lnSpc>
              <a:spcAft>
                <a:spcPts val="600"/>
              </a:spcAft>
              <a:buClr>
                <a:srgbClr val="262626"/>
              </a:buClr>
              <a:buFont typeface="Arial" panose="020B0604020202020204" pitchFamily="34" charset="0"/>
              <a:buChar char="•"/>
            </a:pPr>
            <a:r>
              <a:rPr lang="en-US" sz="4800" dirty="0">
                <a:solidFill>
                  <a:schemeClr val="tx1"/>
                </a:solidFill>
              </a:rPr>
              <a:t>Public employers already covered by FMLA</a:t>
            </a:r>
          </a:p>
          <a:p>
            <a:pPr lvl="1" eaLnBrk="0" fontAlgn="base" hangingPunct="0">
              <a:lnSpc>
                <a:spcPct val="150000"/>
              </a:lnSpc>
              <a:spcAft>
                <a:spcPts val="600"/>
              </a:spcAft>
              <a:buClr>
                <a:srgbClr val="262626"/>
              </a:buClr>
              <a:buFont typeface="Arial" panose="020B0604020202020204" pitchFamily="34" charset="0"/>
              <a:buChar char="•"/>
            </a:pPr>
            <a:r>
              <a:rPr lang="en-US" sz="4800" dirty="0" smtClean="0">
                <a:solidFill>
                  <a:schemeClr val="tx1"/>
                </a:solidFill>
              </a:rPr>
              <a:t>Private </a:t>
            </a:r>
            <a:r>
              <a:rPr lang="en-US" sz="4800" dirty="0">
                <a:solidFill>
                  <a:schemeClr val="tx1"/>
                </a:solidFill>
              </a:rPr>
              <a:t>employers with 50-499 employees</a:t>
            </a:r>
          </a:p>
          <a:p>
            <a:pPr lvl="1" eaLnBrk="0" fontAlgn="base" hangingPunct="0">
              <a:lnSpc>
                <a:spcPct val="150000"/>
              </a:lnSpc>
              <a:spcAft>
                <a:spcPts val="600"/>
              </a:spcAft>
              <a:buClr>
                <a:srgbClr val="262626"/>
              </a:buClr>
              <a:buFont typeface="Arial" panose="020B0604020202020204" pitchFamily="34" charset="0"/>
              <a:buChar char="•"/>
            </a:pPr>
            <a:r>
              <a:rPr lang="en-US" sz="4800" dirty="0">
                <a:solidFill>
                  <a:schemeClr val="tx1"/>
                </a:solidFill>
              </a:rPr>
              <a:t>Private employers with 49 or fewer employees:</a:t>
            </a:r>
          </a:p>
          <a:p>
            <a:pPr lvl="3" eaLnBrk="0" fontAlgn="base" hangingPunct="0">
              <a:lnSpc>
                <a:spcPct val="150000"/>
              </a:lnSpc>
              <a:spcAft>
                <a:spcPts val="600"/>
              </a:spcAft>
              <a:buClr>
                <a:srgbClr val="262626"/>
              </a:buClr>
            </a:pPr>
            <a:r>
              <a:rPr lang="en-US" sz="4800" dirty="0" smtClean="0">
                <a:solidFill>
                  <a:srgbClr val="FF0000"/>
                </a:solidFill>
              </a:rPr>
              <a:t>Covered UNLESS eligible </a:t>
            </a:r>
            <a:r>
              <a:rPr lang="en-US" sz="4800" dirty="0">
                <a:solidFill>
                  <a:srgbClr val="FF0000"/>
                </a:solidFill>
              </a:rPr>
              <a:t>for a small business exemption when providing leave </a:t>
            </a:r>
            <a:r>
              <a:rPr lang="en-US" sz="4800" dirty="0" smtClean="0">
                <a:solidFill>
                  <a:srgbClr val="FF0000"/>
                </a:solidFill>
              </a:rPr>
              <a:t>would </a:t>
            </a:r>
            <a:r>
              <a:rPr lang="en-US" sz="4800" dirty="0">
                <a:solidFill>
                  <a:srgbClr val="FF0000"/>
                </a:solidFill>
              </a:rPr>
              <a:t>jeopardize the viability of the business as a going concern.</a:t>
            </a:r>
          </a:p>
          <a:p>
            <a:endParaRPr lang="en-US" dirty="0"/>
          </a:p>
        </p:txBody>
      </p:sp>
      <p:sp>
        <p:nvSpPr>
          <p:cNvPr id="6" name="Content Placeholder 5"/>
          <p:cNvSpPr>
            <a:spLocks noGrp="1"/>
          </p:cNvSpPr>
          <p:nvPr>
            <p:ph sz="half" idx="2"/>
          </p:nvPr>
        </p:nvSpPr>
        <p:spPr>
          <a:xfrm>
            <a:off x="228600" y="1123950"/>
            <a:ext cx="4343400" cy="3581400"/>
          </a:xfrm>
        </p:spPr>
        <p:txBody>
          <a:bodyPr>
            <a:normAutofit fontScale="25000" lnSpcReduction="20000"/>
          </a:bodyPr>
          <a:lstStyle/>
          <a:p>
            <a:pPr marL="0" lvl="1" indent="0" eaLnBrk="0" fontAlgn="base" hangingPunct="0">
              <a:lnSpc>
                <a:spcPct val="150000"/>
              </a:lnSpc>
              <a:spcAft>
                <a:spcPts val="600"/>
              </a:spcAft>
              <a:buClr>
                <a:srgbClr val="262626"/>
              </a:buClr>
              <a:buNone/>
            </a:pPr>
            <a:r>
              <a:rPr lang="en-US" sz="4800" dirty="0" smtClean="0">
                <a:solidFill>
                  <a:srgbClr val="0066AC"/>
                </a:solidFill>
              </a:rPr>
              <a:t>Emergency Paid Sick Leave Act:</a:t>
            </a:r>
          </a:p>
          <a:p>
            <a:pPr lvl="1" eaLnBrk="0" fontAlgn="base" hangingPunct="0">
              <a:lnSpc>
                <a:spcPct val="150000"/>
              </a:lnSpc>
              <a:spcAft>
                <a:spcPts val="600"/>
              </a:spcAft>
              <a:buClr>
                <a:srgbClr val="262626"/>
              </a:buClr>
              <a:buFont typeface="Arial" panose="020B0604020202020204" pitchFamily="34" charset="0"/>
              <a:buChar char="•"/>
            </a:pPr>
            <a:r>
              <a:rPr lang="en-US" sz="4800" dirty="0" smtClean="0">
                <a:solidFill>
                  <a:schemeClr val="tx1"/>
                </a:solidFill>
              </a:rPr>
              <a:t>Public </a:t>
            </a:r>
            <a:r>
              <a:rPr lang="en-US" sz="4800" dirty="0">
                <a:solidFill>
                  <a:schemeClr val="tx1"/>
                </a:solidFill>
              </a:rPr>
              <a:t>agencies with at least one </a:t>
            </a:r>
            <a:r>
              <a:rPr lang="en-US" sz="4800" dirty="0" smtClean="0">
                <a:solidFill>
                  <a:schemeClr val="tx1"/>
                </a:solidFill>
              </a:rPr>
              <a:t>employee</a:t>
            </a:r>
          </a:p>
          <a:p>
            <a:pPr lvl="1" eaLnBrk="0" fontAlgn="base" hangingPunct="0">
              <a:lnSpc>
                <a:spcPct val="150000"/>
              </a:lnSpc>
              <a:spcAft>
                <a:spcPts val="600"/>
              </a:spcAft>
              <a:buClr>
                <a:srgbClr val="262626"/>
              </a:buClr>
              <a:buFont typeface="Arial" panose="020B0604020202020204" pitchFamily="34" charset="0"/>
              <a:buChar char="•"/>
            </a:pPr>
            <a:r>
              <a:rPr lang="en-US" sz="4800" dirty="0" smtClean="0">
                <a:solidFill>
                  <a:schemeClr val="tx1"/>
                </a:solidFill>
              </a:rPr>
              <a:t>Private employers with 50-499 employees</a:t>
            </a:r>
          </a:p>
          <a:p>
            <a:pPr lvl="1" eaLnBrk="0" fontAlgn="base" hangingPunct="0">
              <a:lnSpc>
                <a:spcPct val="150000"/>
              </a:lnSpc>
              <a:spcAft>
                <a:spcPts val="600"/>
              </a:spcAft>
              <a:buClr>
                <a:srgbClr val="262626"/>
              </a:buClr>
              <a:buFont typeface="Arial" panose="020B0604020202020204" pitchFamily="34" charset="0"/>
              <a:buChar char="•"/>
            </a:pPr>
            <a:r>
              <a:rPr lang="en-US" sz="4800" dirty="0" smtClean="0">
                <a:solidFill>
                  <a:schemeClr val="tx1"/>
                </a:solidFill>
              </a:rPr>
              <a:t>Private employers with 49 or fewer employees:</a:t>
            </a:r>
          </a:p>
          <a:p>
            <a:pPr lvl="3" eaLnBrk="0" fontAlgn="base" hangingPunct="0">
              <a:lnSpc>
                <a:spcPct val="150000"/>
              </a:lnSpc>
              <a:spcAft>
                <a:spcPts val="600"/>
              </a:spcAft>
              <a:buClr>
                <a:srgbClr val="262626"/>
              </a:buClr>
            </a:pPr>
            <a:r>
              <a:rPr lang="en-US" sz="3800" dirty="0" smtClean="0">
                <a:solidFill>
                  <a:srgbClr val="FF0000"/>
                </a:solidFill>
              </a:rPr>
              <a:t>Leave for Reasons (1)-(4) and (6):  Covered</a:t>
            </a:r>
          </a:p>
          <a:p>
            <a:pPr lvl="3" eaLnBrk="0" fontAlgn="base" hangingPunct="0">
              <a:lnSpc>
                <a:spcPct val="150000"/>
              </a:lnSpc>
              <a:spcAft>
                <a:spcPts val="600"/>
              </a:spcAft>
              <a:buClr>
                <a:srgbClr val="262626"/>
              </a:buClr>
            </a:pPr>
            <a:r>
              <a:rPr lang="en-US" sz="4800" dirty="0" smtClean="0">
                <a:solidFill>
                  <a:srgbClr val="FF0000"/>
                </a:solidFill>
              </a:rPr>
              <a:t>Leave for Reason (5) (school/childcare provider closed/unavailable):  Covered UNLESS eligible for small business exemption when providing leave would </a:t>
            </a:r>
            <a:r>
              <a:rPr lang="en-US" sz="4800" dirty="0">
                <a:solidFill>
                  <a:srgbClr val="FF0000"/>
                </a:solidFill>
              </a:rPr>
              <a:t>jeopardize the viability of the business as a going concern.</a:t>
            </a:r>
          </a:p>
          <a:p>
            <a:pPr marL="0" lvl="1" indent="0" eaLnBrk="0" fontAlgn="base" hangingPunct="0">
              <a:lnSpc>
                <a:spcPct val="150000"/>
              </a:lnSpc>
              <a:spcAft>
                <a:spcPts val="600"/>
              </a:spcAft>
              <a:buClr>
                <a:srgbClr val="262626"/>
              </a:buClr>
              <a:buNone/>
            </a:pPr>
            <a:endParaRPr lang="en-US" sz="4800" dirty="0" smtClean="0">
              <a:solidFill>
                <a:schemeClr val="tx1"/>
              </a:solidFill>
            </a:endParaRPr>
          </a:p>
          <a:p>
            <a:pPr lvl="2" eaLnBrk="0" fontAlgn="base" hangingPunct="0">
              <a:lnSpc>
                <a:spcPct val="110000"/>
              </a:lnSpc>
              <a:spcBef>
                <a:spcPts val="300"/>
              </a:spcBef>
              <a:spcAft>
                <a:spcPts val="600"/>
              </a:spcAft>
              <a:buClr>
                <a:srgbClr val="262626"/>
              </a:buClr>
              <a:buFont typeface="+mj-lt"/>
              <a:buAutoNum type="arabicPeriod"/>
            </a:pPr>
            <a:endParaRPr lang="en-US" sz="1400" dirty="0">
              <a:solidFill>
                <a:schemeClr val="tx1"/>
              </a:solidFill>
            </a:endParaRPr>
          </a:p>
          <a:p>
            <a:endParaRPr lang="en-US" dirty="0"/>
          </a:p>
        </p:txBody>
      </p:sp>
      <p:sp>
        <p:nvSpPr>
          <p:cNvPr id="4" name="Title 3"/>
          <p:cNvSpPr>
            <a:spLocks noGrp="1"/>
          </p:cNvSpPr>
          <p:nvPr>
            <p:ph type="title"/>
          </p:nvPr>
        </p:nvSpPr>
        <p:spPr/>
        <p:txBody>
          <a:bodyPr>
            <a:normAutofit fontScale="90000"/>
          </a:bodyPr>
          <a:lstStyle/>
          <a:p>
            <a:r>
              <a:rPr lang="en-US" dirty="0" smtClean="0"/>
              <a:t>Families First Coronavirus Response Act: Covered Employers</a:t>
            </a:r>
            <a:endParaRPr lang="en-US" dirty="0"/>
          </a:p>
        </p:txBody>
      </p:sp>
      <p:sp>
        <p:nvSpPr>
          <p:cNvPr id="7"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49217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Families First Coronavirus Response Act: </a:t>
            </a:r>
            <a:r>
              <a:rPr lang="en-US" dirty="0" smtClean="0"/>
              <a:t>Counting Employees for Employer Coverage?</a:t>
            </a:r>
            <a:endParaRPr lang="en-US" dirty="0"/>
          </a:p>
        </p:txBody>
      </p:sp>
      <p:sp>
        <p:nvSpPr>
          <p:cNvPr id="2" name="Content Placeholder 1"/>
          <p:cNvSpPr>
            <a:spLocks noGrp="1"/>
          </p:cNvSpPr>
          <p:nvPr>
            <p:ph idx="1"/>
          </p:nvPr>
        </p:nvSpPr>
        <p:spPr/>
        <p:txBody>
          <a:bodyPr>
            <a:normAutofit fontScale="92500" lnSpcReduction="20000"/>
          </a:bodyPr>
          <a:lstStyle/>
          <a:p>
            <a:r>
              <a:rPr lang="en-US" dirty="0" smtClean="0"/>
              <a:t>How do employers count employees to determine whether they have:</a:t>
            </a:r>
          </a:p>
          <a:p>
            <a:endParaRPr lang="en-US" dirty="0" smtClean="0"/>
          </a:p>
          <a:p>
            <a:pPr marL="285750" indent="-285750">
              <a:buFont typeface="Wingdings" panose="05000000000000000000" pitchFamily="2" charset="2"/>
              <a:buChar char="§"/>
            </a:pPr>
            <a:r>
              <a:rPr lang="en-US" dirty="0" smtClean="0"/>
              <a:t>500 employees so they are exempt from both Emergency Paid Sick Leave Act and Expanded FMLA?</a:t>
            </a:r>
          </a:p>
          <a:p>
            <a:pPr marL="285750" indent="-285750">
              <a:buFont typeface="Wingdings" panose="05000000000000000000" pitchFamily="2" charset="2"/>
              <a:buChar char="§"/>
            </a:pPr>
            <a:r>
              <a:rPr lang="en-US" dirty="0" smtClean="0"/>
              <a:t>49 </a:t>
            </a:r>
            <a:r>
              <a:rPr lang="en-US" dirty="0"/>
              <a:t>or fewer employees such that </a:t>
            </a:r>
            <a:r>
              <a:rPr lang="en-US" dirty="0" smtClean="0"/>
              <a:t>they might </a:t>
            </a:r>
            <a:r>
              <a:rPr lang="en-US" dirty="0"/>
              <a:t>qualify for a small business exemption </a:t>
            </a:r>
            <a:r>
              <a:rPr lang="en-US" dirty="0">
                <a:solidFill>
                  <a:srgbClr val="FF0000"/>
                </a:solidFill>
              </a:rPr>
              <a:t>if </a:t>
            </a:r>
            <a:r>
              <a:rPr lang="en-US" dirty="0" smtClean="0">
                <a:solidFill>
                  <a:srgbClr val="FF0000"/>
                </a:solidFill>
              </a:rPr>
              <a:t>their employees </a:t>
            </a:r>
            <a:r>
              <a:rPr lang="en-US" dirty="0">
                <a:solidFill>
                  <a:srgbClr val="FF0000"/>
                </a:solidFill>
              </a:rPr>
              <a:t>want leave to care for their son or daughter when school or their childcare provider is closed (or unavailable) due to COVID-19 reasons</a:t>
            </a:r>
            <a:r>
              <a:rPr lang="en-US" dirty="0"/>
              <a:t>?</a:t>
            </a:r>
          </a:p>
          <a:p>
            <a:endParaRPr lang="en-US"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208511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404040"/>
                </a:solidFill>
              </a:rPr>
              <a:t>Emergency Paid Sick Leave Act &amp; Expanded FMLA for </a:t>
            </a:r>
            <a:r>
              <a:rPr lang="en-US" dirty="0">
                <a:solidFill>
                  <a:srgbClr val="404040"/>
                </a:solidFill>
              </a:rPr>
              <a:t>Public Health </a:t>
            </a:r>
            <a:r>
              <a:rPr lang="en-US" dirty="0" smtClean="0">
                <a:solidFill>
                  <a:srgbClr val="404040"/>
                </a:solidFill>
              </a:rPr>
              <a:t>Emergency:</a:t>
            </a:r>
            <a:r>
              <a:rPr lang="en-US" dirty="0" smtClean="0"/>
              <a:t/>
            </a:r>
            <a:br>
              <a:rPr lang="en-US" dirty="0" smtClean="0"/>
            </a:br>
            <a:r>
              <a:rPr lang="en-US" dirty="0" smtClean="0"/>
              <a:t/>
            </a:r>
            <a:br>
              <a:rPr lang="en-US" dirty="0" smtClean="0"/>
            </a:br>
            <a:r>
              <a:rPr lang="en-US" dirty="0" smtClean="0"/>
              <a:t>How to Count Employees</a:t>
            </a:r>
            <a:endParaRPr lang="en-US" dirty="0"/>
          </a:p>
        </p:txBody>
      </p:sp>
      <p:sp>
        <p:nvSpPr>
          <p:cNvPr id="9" name="Text Placeholder 8"/>
          <p:cNvSpPr>
            <a:spLocks noGrp="1"/>
          </p:cNvSpPr>
          <p:nvPr>
            <p:ph type="body" idx="1"/>
          </p:nvPr>
        </p:nvSpPr>
        <p:spPr>
          <a:xfrm>
            <a:off x="457200" y="3105150"/>
            <a:ext cx="3291840" cy="914135"/>
          </a:xfrm>
        </p:spPr>
        <p:txBody>
          <a:bodyPr/>
          <a:lstStyle/>
          <a:p>
            <a:endParaRPr lang="en-US" dirty="0"/>
          </a:p>
        </p:txBody>
      </p:sp>
      <p:sp>
        <p:nvSpPr>
          <p:cNvPr id="10" name="Content Placeholder 9"/>
          <p:cNvSpPr>
            <a:spLocks noGrp="1"/>
          </p:cNvSpPr>
          <p:nvPr>
            <p:ph idx="13"/>
          </p:nvPr>
        </p:nvSpPr>
        <p:spPr/>
        <p:txBody>
          <a:bodyPr>
            <a:normAutofit fontScale="92500" lnSpcReduction="20000"/>
          </a:bodyPr>
          <a:lstStyle/>
          <a:p>
            <a:r>
              <a:rPr lang="en-US" dirty="0"/>
              <a:t>Count all full-time and part-time employees within the U.S., including any state, D.C., or U.S. territory or </a:t>
            </a:r>
            <a:r>
              <a:rPr lang="en-US" dirty="0" smtClean="0"/>
              <a:t>possession, including:</a:t>
            </a:r>
            <a:endParaRPr lang="en-US" dirty="0"/>
          </a:p>
          <a:p>
            <a:pPr marL="285750" indent="-285750">
              <a:buFont typeface="Arial" panose="020B0604020202020204" pitchFamily="34" charset="0"/>
              <a:buChar char="•"/>
            </a:pPr>
            <a:r>
              <a:rPr lang="en-US" dirty="0" smtClean="0"/>
              <a:t>Employees on leave</a:t>
            </a:r>
          </a:p>
          <a:p>
            <a:pPr marL="285750" indent="-285750">
              <a:buFont typeface="Arial" panose="020B0604020202020204" pitchFamily="34" charset="0"/>
              <a:buChar char="•"/>
            </a:pPr>
            <a:r>
              <a:rPr lang="en-US" dirty="0" smtClean="0"/>
              <a:t>Temporary employees who are jointly employed by you and another employer (even if only on one payroll)</a:t>
            </a:r>
          </a:p>
          <a:p>
            <a:pPr marL="285750" indent="-285750">
              <a:buFont typeface="Arial" panose="020B0604020202020204" pitchFamily="34" charset="0"/>
              <a:buChar char="•"/>
            </a:pPr>
            <a:r>
              <a:rPr lang="en-US" dirty="0" smtClean="0"/>
              <a:t>Day laborers supplied by a temporary agency (regardless of whether you are temporary agency or client if there is a continuing employment relationship)</a:t>
            </a:r>
          </a:p>
          <a:p>
            <a:endParaRPr lang="en-US" dirty="0"/>
          </a:p>
          <a:p>
            <a:r>
              <a:rPr lang="en-US" dirty="0" smtClean="0"/>
              <a:t>Do not include:</a:t>
            </a:r>
          </a:p>
          <a:p>
            <a:pPr marL="285750" indent="-285750">
              <a:buFont typeface="Arial" panose="020B0604020202020204" pitchFamily="34" charset="0"/>
              <a:buChar char="•"/>
            </a:pPr>
            <a:r>
              <a:rPr lang="en-US" dirty="0" smtClean="0"/>
              <a:t>Independent contractors under FLSA</a:t>
            </a:r>
          </a:p>
          <a:p>
            <a:pPr marL="285750" indent="-285750">
              <a:buFont typeface="Arial" panose="020B0604020202020204" pitchFamily="34" charset="0"/>
              <a:buChar char="•"/>
            </a:pPr>
            <a:r>
              <a:rPr lang="en-US" dirty="0" smtClean="0"/>
              <a:t>Employees who have been laid off or furloughed and have not later been reemployed</a:t>
            </a:r>
            <a:endParaRPr lang="en-US" dirty="0"/>
          </a:p>
        </p:txBody>
      </p:sp>
    </p:spTree>
    <p:extLst>
      <p:ext uri="{BB962C8B-B14F-4D97-AF65-F5344CB8AC3E}">
        <p14:creationId xmlns:p14="http://schemas.microsoft.com/office/powerpoint/2010/main" val="348696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4040"/>
                </a:solidFill>
              </a:rPr>
              <a:t>Emergency Paid Sick Leave Act &amp; Emergency Family and Medical Leave for Public Health </a:t>
            </a:r>
            <a:r>
              <a:rPr lang="en-US" dirty="0" smtClean="0">
                <a:solidFill>
                  <a:srgbClr val="404040"/>
                </a:solidFill>
              </a:rPr>
              <a:t>Emergency:</a:t>
            </a:r>
            <a:r>
              <a:rPr lang="en-US" dirty="0"/>
              <a:t/>
            </a:r>
            <a:br>
              <a:rPr lang="en-US" dirty="0"/>
            </a:br>
            <a:r>
              <a:rPr lang="en-US" dirty="0"/>
              <a:t>How to Count Employees</a:t>
            </a:r>
          </a:p>
        </p:txBody>
      </p:sp>
      <p:sp>
        <p:nvSpPr>
          <p:cNvPr id="9" name="Text Placeholder 8"/>
          <p:cNvSpPr>
            <a:spLocks noGrp="1"/>
          </p:cNvSpPr>
          <p:nvPr>
            <p:ph type="body" idx="1"/>
          </p:nvPr>
        </p:nvSpPr>
        <p:spPr>
          <a:xfrm>
            <a:off x="381000" y="3899799"/>
            <a:ext cx="3291840" cy="914135"/>
          </a:xfrm>
        </p:spPr>
        <p:txBody>
          <a:bodyPr/>
          <a:lstStyle/>
          <a:p>
            <a:r>
              <a:rPr lang="en-US" dirty="0" smtClean="0"/>
              <a:t>Corporation and Its Separate Establishments or Divisions</a:t>
            </a:r>
            <a:endParaRPr lang="en-US" dirty="0"/>
          </a:p>
        </p:txBody>
      </p:sp>
      <p:sp>
        <p:nvSpPr>
          <p:cNvPr id="10" name="Content Placeholder 9"/>
          <p:cNvSpPr>
            <a:spLocks noGrp="1"/>
          </p:cNvSpPr>
          <p:nvPr>
            <p:ph idx="13"/>
          </p:nvPr>
        </p:nvSpPr>
        <p:spPr/>
        <p:txBody>
          <a:bodyPr/>
          <a:lstStyle/>
          <a:p>
            <a:endParaRPr lang="en-US" dirty="0"/>
          </a:p>
        </p:txBody>
      </p:sp>
      <p:sp>
        <p:nvSpPr>
          <p:cNvPr id="3" name="Rectangle 2"/>
          <p:cNvSpPr/>
          <p:nvPr/>
        </p:nvSpPr>
        <p:spPr>
          <a:xfrm>
            <a:off x="5767026" y="209549"/>
            <a:ext cx="2133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3" idx="2"/>
          </p:cNvCxnSpPr>
          <p:nvPr/>
        </p:nvCxnSpPr>
        <p:spPr>
          <a:xfrm>
            <a:off x="6833826" y="1504949"/>
            <a:ext cx="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5538426" y="2343149"/>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833826" y="2343149"/>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538426" y="2343149"/>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33826" y="2371396"/>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129226" y="23495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058630" y="2794312"/>
            <a:ext cx="94698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382931" y="2825641"/>
            <a:ext cx="94698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790268" y="2813050"/>
            <a:ext cx="94698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163528" y="303251"/>
            <a:ext cx="1409700" cy="369332"/>
          </a:xfrm>
          <a:prstGeom prst="rect">
            <a:avLst/>
          </a:prstGeom>
          <a:noFill/>
        </p:spPr>
        <p:txBody>
          <a:bodyPr wrap="square" rtlCol="0">
            <a:spAutoFit/>
          </a:bodyPr>
          <a:lstStyle/>
          <a:p>
            <a:r>
              <a:rPr lang="en-US" dirty="0" smtClean="0"/>
              <a:t>Corporation</a:t>
            </a:r>
            <a:endParaRPr lang="en-US" dirty="0"/>
          </a:p>
        </p:txBody>
      </p:sp>
      <p:sp>
        <p:nvSpPr>
          <p:cNvPr id="22" name="TextBox 21"/>
          <p:cNvSpPr txBox="1"/>
          <p:nvPr/>
        </p:nvSpPr>
        <p:spPr>
          <a:xfrm>
            <a:off x="5054953" y="2912007"/>
            <a:ext cx="1052085" cy="646331"/>
          </a:xfrm>
          <a:prstGeom prst="rect">
            <a:avLst/>
          </a:prstGeom>
          <a:noFill/>
        </p:spPr>
        <p:txBody>
          <a:bodyPr wrap="square" rtlCol="0">
            <a:spAutoFit/>
          </a:bodyPr>
          <a:lstStyle/>
          <a:p>
            <a:pPr algn="ctr"/>
            <a:r>
              <a:rPr lang="en-US" dirty="0" smtClean="0"/>
              <a:t>Division 1</a:t>
            </a:r>
            <a:endParaRPr lang="en-US" dirty="0"/>
          </a:p>
        </p:txBody>
      </p:sp>
      <p:sp>
        <p:nvSpPr>
          <p:cNvPr id="23" name="TextBox 22"/>
          <p:cNvSpPr txBox="1"/>
          <p:nvPr/>
        </p:nvSpPr>
        <p:spPr>
          <a:xfrm>
            <a:off x="6347197" y="2870884"/>
            <a:ext cx="1052085" cy="646331"/>
          </a:xfrm>
          <a:prstGeom prst="rect">
            <a:avLst/>
          </a:prstGeom>
          <a:noFill/>
        </p:spPr>
        <p:txBody>
          <a:bodyPr wrap="square" rtlCol="0">
            <a:spAutoFit/>
          </a:bodyPr>
          <a:lstStyle/>
          <a:p>
            <a:pPr algn="ctr"/>
            <a:r>
              <a:rPr lang="en-US" dirty="0" smtClean="0"/>
              <a:t>Division 2</a:t>
            </a:r>
            <a:endParaRPr lang="en-US" dirty="0"/>
          </a:p>
        </p:txBody>
      </p:sp>
      <p:sp>
        <p:nvSpPr>
          <p:cNvPr id="24" name="TextBox 23"/>
          <p:cNvSpPr txBox="1"/>
          <p:nvPr/>
        </p:nvSpPr>
        <p:spPr>
          <a:xfrm>
            <a:off x="7737716" y="2827612"/>
            <a:ext cx="1052085" cy="646331"/>
          </a:xfrm>
          <a:prstGeom prst="rect">
            <a:avLst/>
          </a:prstGeom>
          <a:noFill/>
        </p:spPr>
        <p:txBody>
          <a:bodyPr wrap="square" rtlCol="0">
            <a:spAutoFit/>
          </a:bodyPr>
          <a:lstStyle/>
          <a:p>
            <a:pPr algn="ctr"/>
            <a:r>
              <a:rPr lang="en-US" dirty="0" smtClean="0"/>
              <a:t>Division 3</a:t>
            </a:r>
            <a:endParaRPr lang="en-US" dirty="0"/>
          </a:p>
        </p:txBody>
      </p:sp>
      <p:sp>
        <p:nvSpPr>
          <p:cNvPr id="25" name="TextBox 24"/>
          <p:cNvSpPr txBox="1"/>
          <p:nvPr/>
        </p:nvSpPr>
        <p:spPr>
          <a:xfrm>
            <a:off x="4738062" y="3745742"/>
            <a:ext cx="4236720" cy="923330"/>
          </a:xfrm>
          <a:prstGeom prst="rect">
            <a:avLst/>
          </a:prstGeom>
          <a:noFill/>
        </p:spPr>
        <p:txBody>
          <a:bodyPr wrap="square" rtlCol="0">
            <a:spAutoFit/>
          </a:bodyPr>
          <a:lstStyle/>
          <a:p>
            <a:pPr algn="ctr"/>
            <a:r>
              <a:rPr lang="en-US" dirty="0" smtClean="0"/>
              <a:t>Usually Single Employer:</a:t>
            </a:r>
          </a:p>
          <a:p>
            <a:pPr algn="ctr"/>
            <a:endParaRPr lang="en-US" dirty="0"/>
          </a:p>
          <a:p>
            <a:pPr algn="ctr"/>
            <a:r>
              <a:rPr lang="en-US" dirty="0" smtClean="0"/>
              <a:t>Count all employees </a:t>
            </a:r>
            <a:endParaRPr lang="en-US" dirty="0"/>
          </a:p>
        </p:txBody>
      </p:sp>
    </p:spTree>
    <p:extLst>
      <p:ext uri="{BB962C8B-B14F-4D97-AF65-F5344CB8AC3E}">
        <p14:creationId xmlns:p14="http://schemas.microsoft.com/office/powerpoint/2010/main" val="7699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4040"/>
                </a:solidFill>
              </a:rPr>
              <a:t>Emergency Paid Sick Leave Act &amp; </a:t>
            </a:r>
            <a:r>
              <a:rPr lang="en-US" dirty="0" smtClean="0">
                <a:solidFill>
                  <a:srgbClr val="404040"/>
                </a:solidFill>
              </a:rPr>
              <a:t>Expanded FMLA for </a:t>
            </a:r>
            <a:r>
              <a:rPr lang="en-US" dirty="0">
                <a:solidFill>
                  <a:srgbClr val="404040"/>
                </a:solidFill>
              </a:rPr>
              <a:t>Public Health Emergency</a:t>
            </a:r>
            <a:r>
              <a:rPr lang="en-US" dirty="0" smtClean="0">
                <a:solidFill>
                  <a:srgbClr val="404040"/>
                </a:solidFill>
              </a:rPr>
              <a:t>:  </a:t>
            </a:r>
            <a:br>
              <a:rPr lang="en-US" dirty="0" smtClean="0">
                <a:solidFill>
                  <a:srgbClr val="404040"/>
                </a:solidFill>
              </a:rPr>
            </a:br>
            <a:r>
              <a:rPr lang="en-US" dirty="0" smtClean="0"/>
              <a:t>How to Count Employees</a:t>
            </a:r>
            <a:endParaRPr lang="en-US" dirty="0"/>
          </a:p>
        </p:txBody>
      </p:sp>
      <p:sp>
        <p:nvSpPr>
          <p:cNvPr id="9" name="Text Placeholder 8"/>
          <p:cNvSpPr>
            <a:spLocks noGrp="1"/>
          </p:cNvSpPr>
          <p:nvPr>
            <p:ph type="body" idx="1"/>
          </p:nvPr>
        </p:nvSpPr>
        <p:spPr>
          <a:xfrm>
            <a:off x="381000" y="3714750"/>
            <a:ext cx="3291840" cy="914135"/>
          </a:xfrm>
        </p:spPr>
        <p:txBody>
          <a:bodyPr/>
          <a:lstStyle/>
          <a:p>
            <a:r>
              <a:rPr lang="en-US" dirty="0" smtClean="0"/>
              <a:t>Corporation with Ownership Interest</a:t>
            </a:r>
            <a:endParaRPr lang="en-US" dirty="0"/>
          </a:p>
        </p:txBody>
      </p:sp>
      <p:sp>
        <p:nvSpPr>
          <p:cNvPr id="10" name="Content Placeholder 9"/>
          <p:cNvSpPr>
            <a:spLocks noGrp="1"/>
          </p:cNvSpPr>
          <p:nvPr>
            <p:ph idx="13"/>
          </p:nvPr>
        </p:nvSpPr>
        <p:spPr/>
        <p:txBody>
          <a:bodyPr/>
          <a:lstStyle/>
          <a:p>
            <a:endParaRPr lang="en-US" dirty="0"/>
          </a:p>
        </p:txBody>
      </p:sp>
      <p:sp>
        <p:nvSpPr>
          <p:cNvPr id="3" name="Rectangle 2"/>
          <p:cNvSpPr/>
          <p:nvPr/>
        </p:nvSpPr>
        <p:spPr>
          <a:xfrm>
            <a:off x="5767026" y="209549"/>
            <a:ext cx="2133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a:stCxn id="3" idx="2"/>
          </p:cNvCxnSpPr>
          <p:nvPr/>
        </p:nvCxnSpPr>
        <p:spPr>
          <a:xfrm>
            <a:off x="6833826" y="1504949"/>
            <a:ext cx="22596" cy="810568"/>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6382931" y="2315517"/>
            <a:ext cx="946982" cy="874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6163528" y="303251"/>
            <a:ext cx="1409700" cy="646331"/>
          </a:xfrm>
          <a:prstGeom prst="rect">
            <a:avLst/>
          </a:prstGeom>
          <a:noFill/>
        </p:spPr>
        <p:txBody>
          <a:bodyPr wrap="square" rtlCol="0">
            <a:spAutoFit/>
          </a:bodyPr>
          <a:lstStyle/>
          <a:p>
            <a:pPr algn="ctr"/>
            <a:r>
              <a:rPr lang="en-US" dirty="0" smtClean="0"/>
              <a:t>Corporation A</a:t>
            </a:r>
            <a:endParaRPr lang="en-US" dirty="0"/>
          </a:p>
        </p:txBody>
      </p:sp>
      <p:sp>
        <p:nvSpPr>
          <p:cNvPr id="23" name="TextBox 22"/>
          <p:cNvSpPr txBox="1"/>
          <p:nvPr/>
        </p:nvSpPr>
        <p:spPr>
          <a:xfrm>
            <a:off x="6174038" y="2481317"/>
            <a:ext cx="1409700" cy="646331"/>
          </a:xfrm>
          <a:prstGeom prst="rect">
            <a:avLst/>
          </a:prstGeom>
          <a:noFill/>
        </p:spPr>
        <p:txBody>
          <a:bodyPr wrap="square" rtlCol="0">
            <a:spAutoFit/>
          </a:bodyPr>
          <a:lstStyle/>
          <a:p>
            <a:pPr algn="ctr"/>
            <a:r>
              <a:rPr lang="en-US" dirty="0" smtClean="0"/>
              <a:t>Corporation B</a:t>
            </a:r>
            <a:endParaRPr lang="en-US" dirty="0"/>
          </a:p>
        </p:txBody>
      </p:sp>
      <p:sp>
        <p:nvSpPr>
          <p:cNvPr id="25" name="TextBox 24"/>
          <p:cNvSpPr txBox="1"/>
          <p:nvPr/>
        </p:nvSpPr>
        <p:spPr>
          <a:xfrm>
            <a:off x="4459014" y="3194856"/>
            <a:ext cx="4684986" cy="369332"/>
          </a:xfrm>
          <a:prstGeom prst="rect">
            <a:avLst/>
          </a:prstGeom>
          <a:noFill/>
        </p:spPr>
        <p:txBody>
          <a:bodyPr wrap="square" rtlCol="0">
            <a:spAutoFit/>
          </a:bodyPr>
          <a:lstStyle/>
          <a:p>
            <a:pPr algn="ctr"/>
            <a:r>
              <a:rPr lang="en-US" dirty="0" smtClean="0"/>
              <a:t>Determine whether Joint Employers under FLSA</a:t>
            </a:r>
          </a:p>
        </p:txBody>
      </p:sp>
      <p:sp>
        <p:nvSpPr>
          <p:cNvPr id="8" name="TextBox 7"/>
          <p:cNvSpPr txBox="1"/>
          <p:nvPr/>
        </p:nvSpPr>
        <p:spPr>
          <a:xfrm>
            <a:off x="5892624" y="1562100"/>
            <a:ext cx="1905000" cy="914400"/>
          </a:xfrm>
          <a:prstGeom prst="rect">
            <a:avLst/>
          </a:prstGeom>
          <a:noFill/>
        </p:spPr>
        <p:txBody>
          <a:bodyPr wrap="square" rtlCol="0">
            <a:spAutoFit/>
          </a:bodyPr>
          <a:lstStyle/>
          <a:p>
            <a:pPr algn="ctr"/>
            <a:r>
              <a:rPr lang="en-US" dirty="0"/>
              <a:t>with Ownership Interest</a:t>
            </a:r>
          </a:p>
          <a:p>
            <a:pPr algn="ctr"/>
            <a:endParaRPr lang="en-US" dirty="0"/>
          </a:p>
        </p:txBody>
      </p:sp>
      <p:sp>
        <p:nvSpPr>
          <p:cNvPr id="27" name="TextBox 26"/>
          <p:cNvSpPr txBox="1"/>
          <p:nvPr/>
        </p:nvSpPr>
        <p:spPr>
          <a:xfrm>
            <a:off x="4928826" y="3535284"/>
            <a:ext cx="1676400" cy="1477328"/>
          </a:xfrm>
          <a:prstGeom prst="rect">
            <a:avLst/>
          </a:prstGeom>
          <a:noFill/>
        </p:spPr>
        <p:txBody>
          <a:bodyPr wrap="square" rtlCol="0">
            <a:spAutoFit/>
          </a:bodyPr>
          <a:lstStyle/>
          <a:p>
            <a:pPr algn="ctr"/>
            <a:r>
              <a:rPr lang="en-US" b="1" u="sng" dirty="0" smtClean="0"/>
              <a:t>Separate employers</a:t>
            </a:r>
            <a:r>
              <a:rPr lang="en-US" dirty="0" smtClean="0"/>
              <a:t>:  </a:t>
            </a:r>
          </a:p>
          <a:p>
            <a:pPr algn="ctr"/>
            <a:r>
              <a:rPr lang="en-US" dirty="0" smtClean="0"/>
              <a:t>Do not count employees together</a:t>
            </a:r>
            <a:endParaRPr lang="en-US" dirty="0"/>
          </a:p>
        </p:txBody>
      </p:sp>
      <p:sp>
        <p:nvSpPr>
          <p:cNvPr id="28" name="TextBox 27"/>
          <p:cNvSpPr txBox="1"/>
          <p:nvPr/>
        </p:nvSpPr>
        <p:spPr>
          <a:xfrm>
            <a:off x="6831066" y="3543880"/>
            <a:ext cx="1295400" cy="1477328"/>
          </a:xfrm>
          <a:prstGeom prst="rect">
            <a:avLst/>
          </a:prstGeom>
          <a:noFill/>
        </p:spPr>
        <p:txBody>
          <a:bodyPr wrap="square" rtlCol="0">
            <a:spAutoFit/>
          </a:bodyPr>
          <a:lstStyle/>
          <a:p>
            <a:pPr algn="ctr"/>
            <a:r>
              <a:rPr lang="en-US" b="1" u="sng" dirty="0" smtClean="0"/>
              <a:t>Joint employers</a:t>
            </a:r>
            <a:r>
              <a:rPr lang="en-US" dirty="0" smtClean="0"/>
              <a:t>:  Count all common employees</a:t>
            </a:r>
            <a:endParaRPr lang="en-US" dirty="0"/>
          </a:p>
        </p:txBody>
      </p:sp>
    </p:spTree>
    <p:extLst>
      <p:ext uri="{BB962C8B-B14F-4D97-AF65-F5344CB8AC3E}">
        <p14:creationId xmlns:p14="http://schemas.microsoft.com/office/powerpoint/2010/main" val="42132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404040"/>
                </a:solidFill>
              </a:rPr>
              <a:t>Emergency Paid Sick Leave Act </a:t>
            </a:r>
            <a:r>
              <a:rPr lang="en-US" dirty="0" smtClean="0">
                <a:solidFill>
                  <a:srgbClr val="404040"/>
                </a:solidFill>
              </a:rPr>
              <a:t>and Expanded FMLA for </a:t>
            </a:r>
            <a:r>
              <a:rPr lang="en-US" dirty="0">
                <a:solidFill>
                  <a:srgbClr val="404040"/>
                </a:solidFill>
              </a:rPr>
              <a:t>Public Health </a:t>
            </a:r>
            <a:r>
              <a:rPr lang="en-US" dirty="0" smtClean="0">
                <a:solidFill>
                  <a:srgbClr val="404040"/>
                </a:solidFill>
              </a:rPr>
              <a:t>Emergency:</a:t>
            </a:r>
            <a:r>
              <a:rPr lang="en-US" dirty="0"/>
              <a:t/>
            </a:r>
            <a:br>
              <a:rPr lang="en-US" dirty="0"/>
            </a:br>
            <a:r>
              <a:rPr lang="en-US" dirty="0" smtClean="0"/>
              <a:t>How </a:t>
            </a:r>
            <a:r>
              <a:rPr lang="en-US" dirty="0"/>
              <a:t>to Count Employees</a:t>
            </a:r>
          </a:p>
        </p:txBody>
      </p:sp>
      <p:sp>
        <p:nvSpPr>
          <p:cNvPr id="9" name="Text Placeholder 8"/>
          <p:cNvSpPr>
            <a:spLocks noGrp="1"/>
          </p:cNvSpPr>
          <p:nvPr>
            <p:ph type="body" idx="1"/>
          </p:nvPr>
        </p:nvSpPr>
        <p:spPr>
          <a:xfrm>
            <a:off x="413479" y="4324350"/>
            <a:ext cx="3291840" cy="914135"/>
          </a:xfrm>
        </p:spPr>
        <p:txBody>
          <a:bodyPr/>
          <a:lstStyle/>
          <a:p>
            <a:r>
              <a:rPr lang="en-US" dirty="0" smtClean="0"/>
              <a:t>Separate Employers</a:t>
            </a:r>
            <a:endParaRPr lang="en-US" dirty="0"/>
          </a:p>
        </p:txBody>
      </p:sp>
      <p:sp>
        <p:nvSpPr>
          <p:cNvPr id="10" name="Content Placeholder 9"/>
          <p:cNvSpPr>
            <a:spLocks noGrp="1"/>
          </p:cNvSpPr>
          <p:nvPr>
            <p:ph idx="13"/>
          </p:nvPr>
        </p:nvSpPr>
        <p:spPr/>
        <p:txBody>
          <a:bodyPr/>
          <a:lstStyle/>
          <a:p>
            <a:endParaRPr lang="en-US" dirty="0"/>
          </a:p>
        </p:txBody>
      </p:sp>
      <p:sp>
        <p:nvSpPr>
          <p:cNvPr id="3" name="Rectangle 2"/>
          <p:cNvSpPr/>
          <p:nvPr/>
        </p:nvSpPr>
        <p:spPr>
          <a:xfrm>
            <a:off x="4392404" y="152105"/>
            <a:ext cx="2133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607735" y="389588"/>
            <a:ext cx="1409700" cy="646331"/>
          </a:xfrm>
          <a:prstGeom prst="rect">
            <a:avLst/>
          </a:prstGeom>
          <a:noFill/>
        </p:spPr>
        <p:txBody>
          <a:bodyPr wrap="square" rtlCol="0">
            <a:spAutoFit/>
          </a:bodyPr>
          <a:lstStyle/>
          <a:p>
            <a:pPr algn="ctr"/>
            <a:r>
              <a:rPr lang="en-US" dirty="0" smtClean="0"/>
              <a:t>Corporation A</a:t>
            </a:r>
            <a:endParaRPr lang="en-US" dirty="0"/>
          </a:p>
        </p:txBody>
      </p:sp>
      <p:sp>
        <p:nvSpPr>
          <p:cNvPr id="25" name="TextBox 24"/>
          <p:cNvSpPr txBox="1"/>
          <p:nvPr/>
        </p:nvSpPr>
        <p:spPr>
          <a:xfrm>
            <a:off x="4267200" y="1566698"/>
            <a:ext cx="4948533" cy="646331"/>
          </a:xfrm>
          <a:prstGeom prst="rect">
            <a:avLst/>
          </a:prstGeom>
          <a:noFill/>
        </p:spPr>
        <p:txBody>
          <a:bodyPr wrap="square" rtlCol="0">
            <a:spAutoFit/>
          </a:bodyPr>
          <a:lstStyle/>
          <a:p>
            <a:pPr algn="ctr"/>
            <a:r>
              <a:rPr lang="en-US" dirty="0" smtClean="0"/>
              <a:t>Determine whether Integrated Employer under FMLA</a:t>
            </a:r>
          </a:p>
        </p:txBody>
      </p:sp>
      <p:sp>
        <p:nvSpPr>
          <p:cNvPr id="27" name="TextBox 26"/>
          <p:cNvSpPr txBox="1"/>
          <p:nvPr/>
        </p:nvSpPr>
        <p:spPr>
          <a:xfrm>
            <a:off x="4613646" y="2366486"/>
            <a:ext cx="1676400" cy="1477328"/>
          </a:xfrm>
          <a:prstGeom prst="rect">
            <a:avLst/>
          </a:prstGeom>
          <a:noFill/>
        </p:spPr>
        <p:txBody>
          <a:bodyPr wrap="square" rtlCol="0">
            <a:spAutoFit/>
          </a:bodyPr>
          <a:lstStyle/>
          <a:p>
            <a:pPr algn="ctr"/>
            <a:r>
              <a:rPr lang="en-US" b="1" u="sng" dirty="0" smtClean="0"/>
              <a:t>Separate employers</a:t>
            </a:r>
            <a:r>
              <a:rPr lang="en-US" dirty="0" smtClean="0"/>
              <a:t>:  </a:t>
            </a:r>
          </a:p>
          <a:p>
            <a:pPr algn="ctr"/>
            <a:r>
              <a:rPr lang="en-US" dirty="0" smtClean="0"/>
              <a:t>Do not count employees together</a:t>
            </a:r>
            <a:endParaRPr lang="en-US" dirty="0"/>
          </a:p>
        </p:txBody>
      </p:sp>
      <p:sp>
        <p:nvSpPr>
          <p:cNvPr id="28" name="TextBox 27"/>
          <p:cNvSpPr txBox="1"/>
          <p:nvPr/>
        </p:nvSpPr>
        <p:spPr>
          <a:xfrm>
            <a:off x="7230852" y="2373579"/>
            <a:ext cx="1295400" cy="2585323"/>
          </a:xfrm>
          <a:prstGeom prst="rect">
            <a:avLst/>
          </a:prstGeom>
          <a:noFill/>
        </p:spPr>
        <p:txBody>
          <a:bodyPr wrap="square" rtlCol="0">
            <a:spAutoFit/>
          </a:bodyPr>
          <a:lstStyle/>
          <a:p>
            <a:pPr algn="ctr"/>
            <a:r>
              <a:rPr lang="en-US" b="1" u="sng" dirty="0" smtClean="0"/>
              <a:t>Integrated  employer</a:t>
            </a:r>
            <a:r>
              <a:rPr lang="en-US" dirty="0" smtClean="0"/>
              <a:t>:  Count employees of all entities making up integrated employer.</a:t>
            </a:r>
            <a:endParaRPr lang="en-US" dirty="0"/>
          </a:p>
        </p:txBody>
      </p:sp>
      <p:sp>
        <p:nvSpPr>
          <p:cNvPr id="14" name="Rectangle 13"/>
          <p:cNvSpPr/>
          <p:nvPr/>
        </p:nvSpPr>
        <p:spPr>
          <a:xfrm>
            <a:off x="6934200" y="175164"/>
            <a:ext cx="2133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162800" y="391559"/>
            <a:ext cx="1676400" cy="646331"/>
          </a:xfrm>
          <a:prstGeom prst="rect">
            <a:avLst/>
          </a:prstGeom>
          <a:noFill/>
        </p:spPr>
        <p:txBody>
          <a:bodyPr wrap="square" rtlCol="0">
            <a:spAutoFit/>
          </a:bodyPr>
          <a:lstStyle/>
          <a:p>
            <a:pPr algn="ctr"/>
            <a:r>
              <a:rPr lang="en-US" dirty="0" smtClean="0"/>
              <a:t>Corporation</a:t>
            </a:r>
          </a:p>
          <a:p>
            <a:pPr algn="ctr"/>
            <a:r>
              <a:rPr lang="en-US" dirty="0"/>
              <a:t>B</a:t>
            </a:r>
          </a:p>
        </p:txBody>
      </p:sp>
    </p:spTree>
    <p:extLst>
      <p:ext uri="{BB962C8B-B14F-4D97-AF65-F5344CB8AC3E}">
        <p14:creationId xmlns:p14="http://schemas.microsoft.com/office/powerpoint/2010/main" val="163918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nSpc>
                <a:spcPts val="2800"/>
              </a:lnSpc>
              <a:spcBef>
                <a:spcPct val="20000"/>
              </a:spcBef>
            </a:pPr>
            <a:r>
              <a:rPr lang="en-US" dirty="0" smtClean="0">
                <a:solidFill>
                  <a:srgbClr val="404040"/>
                </a:solidFill>
              </a:rPr>
              <a:t>Emergency Paid Sick Leave Act &amp; Expanded FMLA for Public Health Emergency:</a:t>
            </a:r>
            <a:br>
              <a:rPr lang="en-US" dirty="0" smtClean="0">
                <a:solidFill>
                  <a:srgbClr val="404040"/>
                </a:solidFill>
              </a:rPr>
            </a:br>
            <a:r>
              <a:rPr lang="en-US" sz="1800" dirty="0" smtClean="0">
                <a:solidFill>
                  <a:prstClr val="white"/>
                </a:solidFill>
              </a:rPr>
              <a:t>Small </a:t>
            </a:r>
            <a:r>
              <a:rPr lang="en-US" sz="1800" dirty="0">
                <a:solidFill>
                  <a:prstClr val="white"/>
                </a:solidFill>
              </a:rPr>
              <a:t>Employer </a:t>
            </a:r>
            <a:r>
              <a:rPr lang="en-US" sz="1800" dirty="0" smtClean="0">
                <a:solidFill>
                  <a:prstClr val="white"/>
                </a:solidFill>
              </a:rPr>
              <a:t>Exemption for EPSLA Reason (5) and Expanded FMLA -- </a:t>
            </a:r>
            <a:endParaRPr lang="en-US" sz="1800" dirty="0">
              <a:solidFill>
                <a:prstClr val="white"/>
              </a:solidFill>
            </a:endParaRPr>
          </a:p>
        </p:txBody>
      </p:sp>
      <p:sp>
        <p:nvSpPr>
          <p:cNvPr id="9" name="Text Placeholder 8"/>
          <p:cNvSpPr>
            <a:spLocks noGrp="1"/>
          </p:cNvSpPr>
          <p:nvPr>
            <p:ph type="body" idx="1"/>
          </p:nvPr>
        </p:nvSpPr>
        <p:spPr>
          <a:xfrm>
            <a:off x="449580" y="4019550"/>
            <a:ext cx="3291840" cy="914135"/>
          </a:xfrm>
        </p:spPr>
        <p:txBody>
          <a:bodyPr/>
          <a:lstStyle/>
          <a:p>
            <a:pPr algn="ctr"/>
            <a:r>
              <a:rPr lang="en-US" b="1" dirty="0" smtClean="0"/>
              <a:t>Jeopardize viability of business as a going concern</a:t>
            </a:r>
            <a:endParaRPr lang="en-US" b="1" dirty="0"/>
          </a:p>
        </p:txBody>
      </p:sp>
      <p:sp>
        <p:nvSpPr>
          <p:cNvPr id="10" name="Content Placeholder 9"/>
          <p:cNvSpPr>
            <a:spLocks noGrp="1"/>
          </p:cNvSpPr>
          <p:nvPr>
            <p:ph idx="13"/>
          </p:nvPr>
        </p:nvSpPr>
        <p:spPr>
          <a:xfrm>
            <a:off x="4724400" y="166113"/>
            <a:ext cx="4236720" cy="4604385"/>
          </a:xfrm>
        </p:spPr>
        <p:txBody>
          <a:bodyPr>
            <a:normAutofit fontScale="77500" lnSpcReduction="20000"/>
          </a:bodyPr>
          <a:lstStyle/>
          <a:p>
            <a:pPr marL="285750" indent="-285750">
              <a:buFont typeface="Wingdings" panose="05000000000000000000" pitchFamily="2" charset="2"/>
              <a:buChar char="q"/>
            </a:pPr>
            <a:r>
              <a:rPr lang="en-US" dirty="0" smtClean="0"/>
              <a:t>49 or fewer employees</a:t>
            </a:r>
          </a:p>
          <a:p>
            <a:pPr marL="285750" indent="-285750">
              <a:buFont typeface="Wingdings" panose="05000000000000000000" pitchFamily="2" charset="2"/>
              <a:buChar char="q"/>
            </a:pPr>
            <a:r>
              <a:rPr lang="en-US" dirty="0" smtClean="0">
                <a:solidFill>
                  <a:srgbClr val="FF0000"/>
                </a:solidFill>
              </a:rPr>
              <a:t>Requested leave is due to closure of child’s school or childcare facility or unavailability of child care provider due to COVID-19 concerns.</a:t>
            </a:r>
          </a:p>
          <a:p>
            <a:pPr marL="285750" indent="-285750">
              <a:buFont typeface="Wingdings" panose="05000000000000000000" pitchFamily="2" charset="2"/>
              <a:buChar char="q"/>
            </a:pPr>
            <a:r>
              <a:rPr lang="en-US" dirty="0" smtClean="0"/>
              <a:t>An authorized officer of the business must determine:</a:t>
            </a:r>
          </a:p>
          <a:p>
            <a:pPr marL="285750" indent="-285750">
              <a:buFont typeface="Arial" panose="020B0604020202020204" pitchFamily="34" charset="0"/>
              <a:buChar char="•"/>
            </a:pPr>
            <a:r>
              <a:rPr lang="en-US" dirty="0" smtClean="0"/>
              <a:t>Providing requested leave would result in the small business’s expenses &amp; financial obligations exceeding available business revenues &amp; cause the small business to stop operating at a minimal capacity.</a:t>
            </a:r>
          </a:p>
          <a:p>
            <a:pPr marL="285750" indent="-285750">
              <a:buFont typeface="Arial" panose="020B0604020202020204" pitchFamily="34" charset="0"/>
              <a:buChar char="•"/>
            </a:pPr>
            <a:r>
              <a:rPr lang="en-US" dirty="0" smtClean="0"/>
              <a:t>Absence of employee(s) requesting leave would entail substantial risk to the financial health or operational capabilities of the small business because of their specialized skills, knowledge of business, or responsibilities; or</a:t>
            </a:r>
          </a:p>
          <a:p>
            <a:pPr marL="285750" indent="-285750">
              <a:buFont typeface="Arial" panose="020B0604020202020204" pitchFamily="34" charset="0"/>
              <a:buChar char="•"/>
            </a:pPr>
            <a:r>
              <a:rPr lang="en-US" sz="1900" dirty="0"/>
              <a:t>There</a:t>
            </a:r>
            <a:r>
              <a:rPr lang="en-US" dirty="0" smtClean="0"/>
              <a:t> are not sufficient workers who are able, willing, &amp; qualified, &amp; who will be available at the time &amp; place needed, to perform the labor or services provided by the employee(s) requesting leave and these labor or services </a:t>
            </a:r>
            <a:r>
              <a:rPr lang="en-US" smtClean="0"/>
              <a:t>are needed </a:t>
            </a:r>
            <a:r>
              <a:rPr lang="en-US" dirty="0" smtClean="0"/>
              <a:t>for the small business to operate at a minimal capacity.</a:t>
            </a:r>
          </a:p>
          <a:p>
            <a:pPr marL="285750" indent="-285750">
              <a:buFont typeface="Arial" panose="020B0604020202020204" pitchFamily="34" charset="0"/>
              <a:buChar char="•"/>
            </a:pPr>
            <a:endParaRPr lang="en-US" dirty="0"/>
          </a:p>
        </p:txBody>
      </p:sp>
      <p:sp>
        <p:nvSpPr>
          <p:cNvPr id="5" name="TextBox 4"/>
          <p:cNvSpPr txBox="1"/>
          <p:nvPr/>
        </p:nvSpPr>
        <p:spPr>
          <a:xfrm>
            <a:off x="4267200" y="4552950"/>
            <a:ext cx="4876800" cy="646331"/>
          </a:xfrm>
          <a:prstGeom prst="rect">
            <a:avLst/>
          </a:prstGeom>
          <a:noFill/>
        </p:spPr>
        <p:txBody>
          <a:bodyPr wrap="square" rtlCol="0">
            <a:spAutoFit/>
          </a:bodyPr>
          <a:lstStyle/>
          <a:p>
            <a:pPr algn="ctr"/>
            <a:r>
              <a:rPr lang="en-US" dirty="0" smtClean="0">
                <a:latin typeface="Segoe UI Semibold" panose="020B0702040204020203" pitchFamily="34" charset="0"/>
                <a:cs typeface="Segoe UI Semibold" panose="020B0702040204020203" pitchFamily="34" charset="0"/>
              </a:rPr>
              <a:t>Requirement to document why business meets criteria, but do not send to DOL.</a:t>
            </a:r>
            <a:endParaRPr 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01826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Analyzing a Request for Paid Leave under the Emergency Paid Sick Leave Act and Expanded FMLA</a:t>
            </a:r>
            <a:endParaRPr lang="en-US" dirty="0"/>
          </a:p>
        </p:txBody>
      </p:sp>
      <p:sp>
        <p:nvSpPr>
          <p:cNvPr id="9" name="Text Placeholder 8"/>
          <p:cNvSpPr>
            <a:spLocks noGrp="1"/>
          </p:cNvSpPr>
          <p:nvPr>
            <p:ph type="body" idx="1"/>
          </p:nvPr>
        </p:nvSpPr>
        <p:spPr/>
        <p:txBody>
          <a:bodyPr/>
          <a:lstStyle/>
          <a:p>
            <a:endParaRPr lang="en-US" dirty="0"/>
          </a:p>
        </p:txBody>
      </p:sp>
      <p:sp>
        <p:nvSpPr>
          <p:cNvPr id="5" name="Content Placeholder 4"/>
          <p:cNvSpPr>
            <a:spLocks noGrp="1"/>
          </p:cNvSpPr>
          <p:nvPr>
            <p:ph idx="13"/>
          </p:nvPr>
        </p:nvSpPr>
        <p:spPr/>
        <p:txBody>
          <a:bodyPr>
            <a:normAutofit lnSpcReduction="10000"/>
          </a:bodyPr>
          <a:lstStyle/>
          <a:p>
            <a:pPr marL="285750" indent="-285750">
              <a:buFont typeface="Arial" panose="020B0604020202020204" pitchFamily="34" charset="0"/>
              <a:buChar char="•"/>
            </a:pPr>
            <a:r>
              <a:rPr lang="en-US" dirty="0" smtClean="0"/>
              <a:t>What is the employee’s reason for leave?</a:t>
            </a:r>
          </a:p>
          <a:p>
            <a:pPr marL="285750" indent="-285750">
              <a:buFont typeface="Arial" panose="020B0604020202020204" pitchFamily="34" charset="0"/>
              <a:buChar char="•"/>
            </a:pPr>
            <a:r>
              <a:rPr lang="en-US" dirty="0" smtClean="0"/>
              <a:t>Is the employer covered under the Emergency Paid Sick Leave Act or Expanded FMLA for this particular reason?</a:t>
            </a:r>
          </a:p>
          <a:p>
            <a:pPr marL="285750" indent="-285750">
              <a:buFont typeface="Arial" panose="020B0604020202020204" pitchFamily="34" charset="0"/>
              <a:buChar char="•"/>
            </a:pPr>
            <a:r>
              <a:rPr lang="en-US" dirty="0" smtClean="0">
                <a:solidFill>
                  <a:srgbClr val="FF0000"/>
                </a:solidFill>
              </a:rPr>
              <a:t>Is the employee an eligible employee under the Emergency Paid Sick Leave Act or Expanded FMLA for this particular reason?</a:t>
            </a:r>
          </a:p>
          <a:p>
            <a:pPr marL="285750" indent="-285750">
              <a:buFont typeface="Arial" panose="020B0604020202020204" pitchFamily="34" charset="0"/>
              <a:buChar char="•"/>
            </a:pPr>
            <a:r>
              <a:rPr lang="en-US" dirty="0" smtClean="0"/>
              <a:t>What are the employer’s obligations under the Emergency Paid Sick Leave Act and Expanded FMLA?</a:t>
            </a:r>
          </a:p>
          <a:p>
            <a:pPr marL="285750" indent="-285750">
              <a:buFont typeface="Arial" panose="020B0604020202020204" pitchFamily="34" charset="0"/>
              <a:buChar char="•"/>
            </a:pPr>
            <a:r>
              <a:rPr lang="en-US" dirty="0" smtClean="0"/>
              <a:t>What other paid or unpaid leave is available? </a:t>
            </a:r>
            <a:endParaRPr lang="en-US" dirty="0"/>
          </a:p>
        </p:txBody>
      </p:sp>
    </p:spTree>
    <p:extLst>
      <p:ext uri="{BB962C8B-B14F-4D97-AF65-F5344CB8AC3E}">
        <p14:creationId xmlns:p14="http://schemas.microsoft.com/office/powerpoint/2010/main" val="373798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724400" y="1137378"/>
            <a:ext cx="4038600" cy="3567971"/>
          </a:xfrm>
        </p:spPr>
        <p:txBody>
          <a:bodyPr>
            <a:normAutofit/>
          </a:bodyPr>
          <a:lstStyle/>
          <a:p>
            <a:pPr marL="0" lvl="1" indent="0" eaLnBrk="0" fontAlgn="base" hangingPunct="0">
              <a:lnSpc>
                <a:spcPct val="115000"/>
              </a:lnSpc>
              <a:spcBef>
                <a:spcPts val="300"/>
              </a:spcBef>
              <a:spcAft>
                <a:spcPts val="600"/>
              </a:spcAft>
              <a:buClr>
                <a:srgbClr val="262626"/>
              </a:buClr>
              <a:buNone/>
            </a:pPr>
            <a:r>
              <a:rPr lang="en-US" sz="1500" dirty="0" smtClean="0">
                <a:solidFill>
                  <a:schemeClr val="tx1"/>
                </a:solidFill>
              </a:rPr>
              <a:t>Expanded FMLA for Public Health Emergency:</a:t>
            </a:r>
          </a:p>
          <a:p>
            <a:pPr marL="285750" indent="-285750" eaLnBrk="0" fontAlgn="base" hangingPunct="0">
              <a:lnSpc>
                <a:spcPct val="125000"/>
              </a:lnSpc>
              <a:spcBef>
                <a:spcPts val="300"/>
              </a:spcBef>
              <a:spcAft>
                <a:spcPts val="600"/>
              </a:spcAft>
              <a:buClr>
                <a:srgbClr val="262626"/>
              </a:buClr>
              <a:buFont typeface="Segoe UI" panose="020B0502040204020203" pitchFamily="34" charset="0"/>
              <a:buChar char="→"/>
            </a:pPr>
            <a:r>
              <a:rPr lang="en-US" sz="1500" dirty="0">
                <a:solidFill>
                  <a:srgbClr val="FF0000"/>
                </a:solidFill>
              </a:rPr>
              <a:t>Any employee who has been employed for 30 calendar days by the employer</a:t>
            </a:r>
          </a:p>
          <a:p>
            <a:pPr marL="285750" indent="-285750" eaLnBrk="0" fontAlgn="base" hangingPunct="0">
              <a:lnSpc>
                <a:spcPct val="125000"/>
              </a:lnSpc>
              <a:spcBef>
                <a:spcPts val="300"/>
              </a:spcBef>
              <a:spcAft>
                <a:spcPts val="600"/>
              </a:spcAft>
              <a:buClr>
                <a:srgbClr val="262626"/>
              </a:buClr>
              <a:buFont typeface="Segoe UI" panose="020B0502040204020203" pitchFamily="34" charset="0"/>
              <a:buChar char="→"/>
            </a:pPr>
            <a:r>
              <a:rPr lang="en-US" sz="1500" dirty="0">
                <a:solidFill>
                  <a:schemeClr val="tx1"/>
                </a:solidFill>
              </a:rPr>
              <a:t>An employer of an employee who is a health care provider or an emergency responder may elect to exclude such employee.</a:t>
            </a:r>
          </a:p>
          <a:p>
            <a:endParaRPr lang="en-US" dirty="0"/>
          </a:p>
        </p:txBody>
      </p:sp>
      <p:sp>
        <p:nvSpPr>
          <p:cNvPr id="6" name="Content Placeholder 5"/>
          <p:cNvSpPr>
            <a:spLocks noGrp="1"/>
          </p:cNvSpPr>
          <p:nvPr>
            <p:ph sz="half" idx="2"/>
          </p:nvPr>
        </p:nvSpPr>
        <p:spPr>
          <a:xfrm>
            <a:off x="347272" y="1123950"/>
            <a:ext cx="4114800" cy="3581400"/>
          </a:xfrm>
        </p:spPr>
        <p:txBody>
          <a:bodyPr>
            <a:normAutofit fontScale="25000" lnSpcReduction="20000"/>
          </a:bodyPr>
          <a:lstStyle/>
          <a:p>
            <a:pPr marL="0" lvl="1" indent="0" eaLnBrk="0" fontAlgn="base" hangingPunct="0">
              <a:lnSpc>
                <a:spcPct val="150000"/>
              </a:lnSpc>
              <a:spcAft>
                <a:spcPts val="600"/>
              </a:spcAft>
              <a:buClr>
                <a:srgbClr val="262626"/>
              </a:buClr>
              <a:buNone/>
            </a:pPr>
            <a:r>
              <a:rPr lang="en-US" sz="4800" dirty="0" smtClean="0">
                <a:solidFill>
                  <a:schemeClr val="tx1"/>
                </a:solidFill>
              </a:rPr>
              <a:t>Emergency Paid Sick Leave Act:</a:t>
            </a:r>
          </a:p>
          <a:p>
            <a:pPr marL="285750" lvl="1" indent="-285750" eaLnBrk="0" fontAlgn="base" hangingPunct="0">
              <a:lnSpc>
                <a:spcPct val="150000"/>
              </a:lnSpc>
              <a:spcAft>
                <a:spcPts val="600"/>
              </a:spcAft>
              <a:buClr>
                <a:srgbClr val="262626"/>
              </a:buClr>
              <a:buFont typeface="Segoe UI" panose="020B0502040204020203" pitchFamily="34" charset="0"/>
              <a:buChar char="→"/>
            </a:pPr>
            <a:r>
              <a:rPr lang="en-US" sz="5600" dirty="0"/>
              <a:t>Same as FLSA</a:t>
            </a:r>
          </a:p>
          <a:p>
            <a:pPr marL="285750" lvl="1" indent="-285750" eaLnBrk="0" fontAlgn="base" hangingPunct="0">
              <a:lnSpc>
                <a:spcPct val="150000"/>
              </a:lnSpc>
              <a:spcAft>
                <a:spcPts val="600"/>
              </a:spcAft>
              <a:buClr>
                <a:srgbClr val="262626"/>
              </a:buClr>
              <a:buFont typeface="Segoe UI" panose="020B0502040204020203" pitchFamily="34" charset="0"/>
              <a:buChar char="→"/>
            </a:pPr>
            <a:r>
              <a:rPr lang="en-US" sz="5600" dirty="0">
                <a:solidFill>
                  <a:srgbClr val="FF0000"/>
                </a:solidFill>
              </a:rPr>
              <a:t>Emergency Paid Sick Leave is available for immediate use regardless of how long the employee has been employed by an employer.</a:t>
            </a:r>
          </a:p>
          <a:p>
            <a:pPr marL="285750" lvl="1" indent="-285750" eaLnBrk="0" fontAlgn="base" hangingPunct="0">
              <a:lnSpc>
                <a:spcPct val="150000"/>
              </a:lnSpc>
              <a:spcAft>
                <a:spcPts val="600"/>
              </a:spcAft>
              <a:buClr>
                <a:srgbClr val="262626"/>
              </a:buClr>
              <a:buFont typeface="Segoe UI" panose="020B0502040204020203" pitchFamily="34" charset="0"/>
              <a:buChar char="→"/>
            </a:pPr>
            <a:r>
              <a:rPr lang="en-US" sz="5600" dirty="0"/>
              <a:t>An employer of an employee who is a health care provider or an emergency responder may elect to exclude such employee.</a:t>
            </a:r>
            <a:endParaRPr lang="en-US" sz="5600" dirty="0">
              <a:solidFill>
                <a:srgbClr val="333333"/>
              </a:solidFill>
              <a:latin typeface="Times" panose="02020603050405020304" pitchFamily="18" charset="0"/>
            </a:endParaRPr>
          </a:p>
          <a:p>
            <a:pPr marL="0" lvl="1" indent="0" eaLnBrk="0" fontAlgn="base" hangingPunct="0">
              <a:lnSpc>
                <a:spcPct val="150000"/>
              </a:lnSpc>
              <a:spcAft>
                <a:spcPts val="600"/>
              </a:spcAft>
              <a:buClr>
                <a:srgbClr val="262626"/>
              </a:buClr>
              <a:buNone/>
            </a:pPr>
            <a:endParaRPr lang="en-US" sz="4800" dirty="0" smtClean="0">
              <a:solidFill>
                <a:schemeClr val="tx1"/>
              </a:solidFill>
            </a:endParaRPr>
          </a:p>
          <a:p>
            <a:pPr lvl="2" eaLnBrk="0" fontAlgn="base" hangingPunct="0">
              <a:lnSpc>
                <a:spcPct val="110000"/>
              </a:lnSpc>
              <a:spcBef>
                <a:spcPts val="300"/>
              </a:spcBef>
              <a:spcAft>
                <a:spcPts val="600"/>
              </a:spcAft>
              <a:buClr>
                <a:srgbClr val="262626"/>
              </a:buClr>
              <a:buFont typeface="+mj-lt"/>
              <a:buAutoNum type="arabicPeriod"/>
            </a:pPr>
            <a:endParaRPr lang="en-US" sz="1400" dirty="0">
              <a:solidFill>
                <a:schemeClr val="tx1"/>
              </a:solidFill>
            </a:endParaRPr>
          </a:p>
          <a:p>
            <a:endParaRPr lang="en-US" dirty="0"/>
          </a:p>
        </p:txBody>
      </p:sp>
      <p:sp>
        <p:nvSpPr>
          <p:cNvPr id="4" name="Title 3"/>
          <p:cNvSpPr>
            <a:spLocks noGrp="1"/>
          </p:cNvSpPr>
          <p:nvPr>
            <p:ph type="title"/>
          </p:nvPr>
        </p:nvSpPr>
        <p:spPr/>
        <p:txBody>
          <a:bodyPr>
            <a:normAutofit fontScale="90000"/>
          </a:bodyPr>
          <a:lstStyle/>
          <a:p>
            <a:r>
              <a:rPr lang="en-US" dirty="0" smtClean="0"/>
              <a:t>Families First Coronavirus Response Act: Eligible Employees</a:t>
            </a:r>
            <a:endParaRPr lang="en-US" dirty="0"/>
          </a:p>
        </p:txBody>
      </p:sp>
      <p:sp>
        <p:nvSpPr>
          <p:cNvPr id="7"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249357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nodeType="clickEffect">
                                  <p:stCondLst>
                                    <p:cond delay="0"/>
                                  </p:stCondLst>
                                  <p:childTnLst>
                                    <p:animRot by="120000">
                                      <p:cBhvr>
                                        <p:cTn id="6" dur="50" fill="hold">
                                          <p:stCondLst>
                                            <p:cond delay="0"/>
                                          </p:stCondLst>
                                        </p:cTn>
                                        <p:tgtEl>
                                          <p:spTgt spid="5">
                                            <p:txEl>
                                              <p:pRg st="1" end="1"/>
                                            </p:txEl>
                                          </p:spTgt>
                                        </p:tgtEl>
                                        <p:attrNameLst>
                                          <p:attrName>r</p:attrName>
                                        </p:attrNameLst>
                                      </p:cBhvr>
                                    </p:animRot>
                                    <p:animRot by="-240000">
                                      <p:cBhvr>
                                        <p:cTn id="7" dur="100" fill="hold">
                                          <p:stCondLst>
                                            <p:cond delay="100"/>
                                          </p:stCondLst>
                                        </p:cTn>
                                        <p:tgtEl>
                                          <p:spTgt spid="5">
                                            <p:txEl>
                                              <p:pRg st="1" end="1"/>
                                            </p:txEl>
                                          </p:spTgt>
                                        </p:tgtEl>
                                        <p:attrNameLst>
                                          <p:attrName>r</p:attrName>
                                        </p:attrNameLst>
                                      </p:cBhvr>
                                    </p:animRot>
                                    <p:animRot by="240000">
                                      <p:cBhvr>
                                        <p:cTn id="8" dur="100" fill="hold">
                                          <p:stCondLst>
                                            <p:cond delay="200"/>
                                          </p:stCondLst>
                                        </p:cTn>
                                        <p:tgtEl>
                                          <p:spTgt spid="5">
                                            <p:txEl>
                                              <p:pRg st="1" end="1"/>
                                            </p:txEl>
                                          </p:spTgt>
                                        </p:tgtEl>
                                        <p:attrNameLst>
                                          <p:attrName>r</p:attrName>
                                        </p:attrNameLst>
                                      </p:cBhvr>
                                    </p:animRot>
                                    <p:animRot by="-240000">
                                      <p:cBhvr>
                                        <p:cTn id="9" dur="100" fill="hold">
                                          <p:stCondLst>
                                            <p:cond delay="300"/>
                                          </p:stCondLst>
                                        </p:cTn>
                                        <p:tgtEl>
                                          <p:spTgt spid="5">
                                            <p:txEl>
                                              <p:pRg st="1" end="1"/>
                                            </p:txEl>
                                          </p:spTgt>
                                        </p:tgtEl>
                                        <p:attrNameLst>
                                          <p:attrName>r</p:attrName>
                                        </p:attrNameLst>
                                      </p:cBhvr>
                                    </p:animRot>
                                    <p:animRot by="120000">
                                      <p:cBhvr>
                                        <p:cTn id="10" dur="100" fill="hold">
                                          <p:stCondLst>
                                            <p:cond delay="40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404040"/>
                </a:solidFill>
              </a:rPr>
              <a:t>Expanded FMLA for </a:t>
            </a:r>
            <a:r>
              <a:rPr lang="en-US" dirty="0">
                <a:solidFill>
                  <a:srgbClr val="404040"/>
                </a:solidFill>
              </a:rPr>
              <a:t>Public Health Emergency:</a:t>
            </a:r>
            <a:br>
              <a:rPr lang="en-US" dirty="0">
                <a:solidFill>
                  <a:srgbClr val="404040"/>
                </a:solidFill>
              </a:rPr>
            </a:br>
            <a:r>
              <a:rPr lang="en-US" sz="1800" b="0" dirty="0" smtClean="0">
                <a:solidFill>
                  <a:prstClr val="white"/>
                </a:solidFill>
              </a:rPr>
              <a:t>Eligible Employees</a:t>
            </a:r>
            <a:br>
              <a:rPr lang="en-US" sz="1800" b="0" dirty="0" smtClean="0">
                <a:solidFill>
                  <a:prstClr val="white"/>
                </a:solidFill>
              </a:rPr>
            </a:br>
            <a:endParaRPr lang="en-US" dirty="0"/>
          </a:p>
        </p:txBody>
      </p:sp>
      <p:sp>
        <p:nvSpPr>
          <p:cNvPr id="5" name="Text Placeholder 4"/>
          <p:cNvSpPr>
            <a:spLocks noGrp="1"/>
          </p:cNvSpPr>
          <p:nvPr>
            <p:ph type="body" idx="1"/>
          </p:nvPr>
        </p:nvSpPr>
        <p:spPr>
          <a:xfrm>
            <a:off x="381000" y="3181350"/>
            <a:ext cx="3291840" cy="914135"/>
          </a:xfrm>
        </p:spPr>
        <p:txBody>
          <a:bodyPr/>
          <a:lstStyle/>
          <a:p>
            <a:r>
              <a:rPr lang="en-US" dirty="0" smtClean="0"/>
              <a:t>How to Count the 30 days</a:t>
            </a:r>
            <a:endParaRPr lang="en-US" dirty="0"/>
          </a:p>
        </p:txBody>
      </p:sp>
      <p:sp>
        <p:nvSpPr>
          <p:cNvPr id="6" name="Content Placeholder 5"/>
          <p:cNvSpPr>
            <a:spLocks noGrp="1"/>
          </p:cNvSpPr>
          <p:nvPr>
            <p:ph idx="13"/>
          </p:nvPr>
        </p:nvSpPr>
        <p:spPr/>
        <p:txBody>
          <a:bodyPr>
            <a:normAutofit fontScale="92500" lnSpcReduction="20000"/>
          </a:bodyPr>
          <a:lstStyle/>
          <a:p>
            <a:r>
              <a:rPr lang="en-US" dirty="0"/>
              <a:t>E</a:t>
            </a:r>
            <a:r>
              <a:rPr lang="en-US" dirty="0" smtClean="0"/>
              <a:t>mployee was on the payroll for the 30 calendar days immediately prior to the day leave would begin.</a:t>
            </a:r>
          </a:p>
          <a:p>
            <a:endParaRPr lang="en-US" dirty="0"/>
          </a:p>
          <a:p>
            <a:r>
              <a:rPr lang="en-US" dirty="0">
                <a:solidFill>
                  <a:srgbClr val="0066AC"/>
                </a:solidFill>
              </a:rPr>
              <a:t>Temporary employees hired as full-time employees</a:t>
            </a:r>
            <a:r>
              <a:rPr lang="en-US" dirty="0" smtClean="0">
                <a:solidFill>
                  <a:srgbClr val="0066AC"/>
                </a:solidFill>
              </a:rPr>
              <a:t>: Count </a:t>
            </a:r>
            <a:r>
              <a:rPr lang="en-US" dirty="0">
                <a:solidFill>
                  <a:srgbClr val="0066AC"/>
                </a:solidFill>
              </a:rPr>
              <a:t>any time as a temporary employee and full-time employee.</a:t>
            </a:r>
          </a:p>
          <a:p>
            <a:endParaRPr lang="en-US" dirty="0" smtClean="0"/>
          </a:p>
          <a:p>
            <a:endParaRPr lang="en-US" dirty="0"/>
          </a:p>
          <a:p>
            <a:r>
              <a:rPr lang="en-US" dirty="0" smtClean="0">
                <a:solidFill>
                  <a:schemeClr val="tx1"/>
                </a:solidFill>
              </a:rPr>
              <a:t>If employee wants to begin leave on April </a:t>
            </a:r>
            <a:r>
              <a:rPr lang="en-US" dirty="0">
                <a:solidFill>
                  <a:schemeClr val="tx1"/>
                </a:solidFill>
              </a:rPr>
              <a:t>1, </a:t>
            </a:r>
            <a:r>
              <a:rPr lang="en-US" dirty="0" smtClean="0">
                <a:solidFill>
                  <a:schemeClr val="tx1"/>
                </a:solidFill>
              </a:rPr>
              <a:t>2020:</a:t>
            </a:r>
            <a:endParaRPr lang="en-US" dirty="0">
              <a:solidFill>
                <a:schemeClr val="tx1"/>
              </a:solidFill>
            </a:endParaRPr>
          </a:p>
          <a:p>
            <a:endParaRPr lang="en-US" dirty="0">
              <a:solidFill>
                <a:schemeClr val="tx1"/>
              </a:solidFill>
            </a:endParaRPr>
          </a:p>
          <a:p>
            <a:r>
              <a:rPr lang="en-US" dirty="0" smtClean="0">
                <a:solidFill>
                  <a:schemeClr val="tx1"/>
                </a:solidFill>
              </a:rPr>
              <a:t>Day 1:  March 2, 2020</a:t>
            </a:r>
          </a:p>
          <a:p>
            <a:r>
              <a:rPr lang="en-US" dirty="0" smtClean="0">
                <a:solidFill>
                  <a:schemeClr val="tx1"/>
                </a:solidFill>
              </a:rPr>
              <a:t>Day 30:  March 31, 2020</a:t>
            </a:r>
          </a:p>
          <a:p>
            <a:r>
              <a:rPr lang="en-US" dirty="0" smtClean="0">
                <a:solidFill>
                  <a:schemeClr val="tx1"/>
                </a:solidFill>
              </a:rPr>
              <a:t>Date leave begins: April 1, 2020</a:t>
            </a:r>
          </a:p>
          <a:p>
            <a:endParaRPr lang="en-US" dirty="0" smtClean="0">
              <a:solidFill>
                <a:schemeClr val="tx1"/>
              </a:solidFill>
            </a:endParaRPr>
          </a:p>
          <a:p>
            <a:r>
              <a:rPr lang="en-US" dirty="0" smtClean="0">
                <a:solidFill>
                  <a:schemeClr val="tx1"/>
                </a:solidFill>
              </a:rPr>
              <a:t>Was employee on your payroll on March 2, 2020?</a:t>
            </a:r>
          </a:p>
        </p:txBody>
      </p:sp>
    </p:spTree>
    <p:extLst>
      <p:ext uri="{BB962C8B-B14F-4D97-AF65-F5344CB8AC3E}">
        <p14:creationId xmlns:p14="http://schemas.microsoft.com/office/powerpoint/2010/main" val="409877999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080770"/>
            <a:ext cx="4038600" cy="3611880"/>
          </a:xfrm>
        </p:spPr>
        <p:txBody>
          <a:bodyPr>
            <a:noAutofit/>
          </a:bodyPr>
          <a:lstStyle/>
          <a:p>
            <a:r>
              <a:rPr lang="en-US" sz="1200" dirty="0" smtClean="0">
                <a:solidFill>
                  <a:srgbClr val="0066AC"/>
                </a:solidFill>
              </a:rPr>
              <a:t>“</a:t>
            </a:r>
            <a:r>
              <a:rPr lang="en-US" sz="1200" dirty="0">
                <a:solidFill>
                  <a:srgbClr val="0066AC"/>
                </a:solidFill>
              </a:rPr>
              <a:t>Paid sick time</a:t>
            </a:r>
            <a:r>
              <a:rPr lang="en-US" sz="1200" dirty="0" smtClean="0">
                <a:solidFill>
                  <a:srgbClr val="0066AC"/>
                </a:solidFill>
              </a:rPr>
              <a:t>”:</a:t>
            </a:r>
            <a:endParaRPr lang="en-US" sz="1200" dirty="0">
              <a:solidFill>
                <a:srgbClr val="0066AC"/>
              </a:solidFill>
            </a:endParaRPr>
          </a:p>
          <a:p>
            <a:pPr marL="285750" lvl="1" indent="-285750" eaLnBrk="0" fontAlgn="base" hangingPunct="0">
              <a:lnSpc>
                <a:spcPct val="150000"/>
              </a:lnSpc>
              <a:spcBef>
                <a:spcPts val="300"/>
              </a:spcBef>
              <a:spcAft>
                <a:spcPts val="600"/>
              </a:spcAft>
              <a:buClr>
                <a:srgbClr val="262626"/>
              </a:buClr>
              <a:buFont typeface="Segoe UI" panose="020B0502040204020203" pitchFamily="34" charset="0"/>
              <a:buChar char="→"/>
            </a:pPr>
            <a:r>
              <a:rPr lang="en-US" sz="1200" dirty="0">
                <a:solidFill>
                  <a:schemeClr val="tx1"/>
                </a:solidFill>
              </a:rPr>
              <a:t>Increment of compensated leave provided by an employer for use during an absence from employment for a covered reason</a:t>
            </a:r>
          </a:p>
          <a:p>
            <a:endParaRPr lang="en-US" sz="1200" b="0" dirty="0">
              <a:solidFill>
                <a:schemeClr val="tx1"/>
              </a:solidFill>
            </a:endParaRPr>
          </a:p>
          <a:p>
            <a:r>
              <a:rPr lang="en-US" sz="1200" dirty="0">
                <a:solidFill>
                  <a:srgbClr val="0066AC"/>
                </a:solidFill>
              </a:rPr>
              <a:t>Amount of Paid Sick Time:</a:t>
            </a:r>
          </a:p>
          <a:p>
            <a:pPr marL="285750" lvl="1" indent="-285750" eaLnBrk="0" fontAlgn="base" hangingPunct="0">
              <a:lnSpc>
                <a:spcPct val="150000"/>
              </a:lnSpc>
              <a:spcBef>
                <a:spcPts val="300"/>
              </a:spcBef>
              <a:spcAft>
                <a:spcPts val="600"/>
              </a:spcAft>
              <a:buClr>
                <a:srgbClr val="262626"/>
              </a:buClr>
              <a:buFont typeface="Segoe UI" panose="020B0502040204020203" pitchFamily="34" charset="0"/>
              <a:buChar char="→"/>
            </a:pPr>
            <a:r>
              <a:rPr lang="en-US" sz="1200" dirty="0">
                <a:solidFill>
                  <a:schemeClr val="tx1"/>
                </a:solidFill>
              </a:rPr>
              <a:t>Full-time employees = 80 hours</a:t>
            </a:r>
          </a:p>
          <a:p>
            <a:pPr marL="285750" lvl="1" indent="-285750" eaLnBrk="0" fontAlgn="base" hangingPunct="0">
              <a:lnSpc>
                <a:spcPct val="150000"/>
              </a:lnSpc>
              <a:spcBef>
                <a:spcPts val="300"/>
              </a:spcBef>
              <a:spcAft>
                <a:spcPts val="600"/>
              </a:spcAft>
              <a:buClr>
                <a:srgbClr val="262626"/>
              </a:buClr>
              <a:buFont typeface="Segoe UI" panose="020B0502040204020203" pitchFamily="34" charset="0"/>
              <a:buChar char="→"/>
            </a:pPr>
            <a:r>
              <a:rPr lang="en-US" sz="1200" dirty="0">
                <a:solidFill>
                  <a:schemeClr val="tx1"/>
                </a:solidFill>
              </a:rPr>
              <a:t>Part-time employees = # of hours equal to the # of hours that such employee works, on average, over a 2-week period</a:t>
            </a:r>
            <a:r>
              <a:rPr lang="en-US" sz="1200" dirty="0" smtClean="0">
                <a:solidFill>
                  <a:schemeClr val="tx1"/>
                </a:solidFill>
              </a:rPr>
              <a:t>.</a:t>
            </a:r>
            <a:r>
              <a:rPr lang="en-US" sz="1200" dirty="0" smtClean="0">
                <a:solidFill>
                  <a:srgbClr val="0066AC"/>
                </a:solidFill>
              </a:rPr>
              <a:t>	</a:t>
            </a:r>
            <a:endParaRPr lang="en-US" sz="1200" dirty="0" smtClean="0">
              <a:solidFill>
                <a:schemeClr val="tx1"/>
              </a:solidFill>
            </a:endParaRPr>
          </a:p>
          <a:p>
            <a:pPr marL="800100" lvl="2" indent="0" eaLnBrk="0" fontAlgn="base" hangingPunct="0">
              <a:lnSpc>
                <a:spcPct val="115000"/>
              </a:lnSpc>
              <a:spcBef>
                <a:spcPts val="300"/>
              </a:spcBef>
              <a:spcAft>
                <a:spcPts val="600"/>
              </a:spcAft>
              <a:buClr>
                <a:srgbClr val="262626"/>
              </a:buClr>
              <a:buNone/>
            </a:pPr>
            <a:endParaRPr lang="en-US" sz="1400" dirty="0" smtClean="0">
              <a:solidFill>
                <a:schemeClr val="tx1"/>
              </a:solidFill>
            </a:endParaRPr>
          </a:p>
          <a:p>
            <a:pPr eaLnBrk="0" fontAlgn="base" hangingPunct="0">
              <a:lnSpc>
                <a:spcPct val="125000"/>
              </a:lnSpc>
              <a:spcBef>
                <a:spcPts val="300"/>
              </a:spcBef>
              <a:spcAft>
                <a:spcPts val="600"/>
              </a:spcAft>
              <a:buClr>
                <a:srgbClr val="262626"/>
              </a:buClr>
              <a:buSzTx/>
            </a:pPr>
            <a:endParaRPr lang="en-US" sz="2200" b="0" dirty="0" smtClean="0"/>
          </a:p>
          <a:p>
            <a:pPr marL="1428750" lvl="2" indent="-285750" eaLnBrk="0" fontAlgn="base" hangingPunct="0">
              <a:lnSpc>
                <a:spcPct val="125000"/>
              </a:lnSpc>
              <a:spcBef>
                <a:spcPts val="300"/>
              </a:spcBef>
              <a:spcAft>
                <a:spcPts val="600"/>
              </a:spcAft>
              <a:buClr>
                <a:srgbClr val="262626"/>
              </a:buClr>
              <a:buFont typeface="Segoe UI" panose="020B0502040204020203" pitchFamily="34" charset="0"/>
              <a:buChar char="→"/>
            </a:pPr>
            <a:endParaRPr lang="en-US" sz="2200" b="0" dirty="0" smtClean="0"/>
          </a:p>
          <a:p>
            <a:pPr marL="628650" lvl="1" indent="-285750" eaLnBrk="0" fontAlgn="base" hangingPunct="0">
              <a:lnSpc>
                <a:spcPct val="125000"/>
              </a:lnSpc>
              <a:spcBef>
                <a:spcPts val="300"/>
              </a:spcBef>
              <a:spcAft>
                <a:spcPts val="600"/>
              </a:spcAft>
              <a:buClr>
                <a:srgbClr val="262626"/>
              </a:buClr>
              <a:buFont typeface="Segoe UI" panose="020B0502040204020203" pitchFamily="34" charset="0"/>
              <a:buChar char="→"/>
            </a:pPr>
            <a:endParaRPr lang="en-US" sz="1800" b="0" dirty="0" smtClean="0"/>
          </a:p>
          <a:p>
            <a:pPr marL="285750" indent="-285750" eaLnBrk="0" fontAlgn="base" hangingPunct="0">
              <a:lnSpc>
                <a:spcPct val="125000"/>
              </a:lnSpc>
              <a:spcBef>
                <a:spcPct val="0"/>
              </a:spcBef>
              <a:buClr>
                <a:srgbClr val="262626"/>
              </a:buClr>
              <a:buSzTx/>
              <a:buFont typeface="Arial" panose="020B0604020202020204" pitchFamily="34" charset="0"/>
              <a:buChar char="•"/>
            </a:pPr>
            <a:endParaRPr lang="en-US" sz="2000" b="0" dirty="0"/>
          </a:p>
        </p:txBody>
      </p:sp>
      <p:sp>
        <p:nvSpPr>
          <p:cNvPr id="2" name="Content Placeholder 1"/>
          <p:cNvSpPr>
            <a:spLocks noGrp="1"/>
          </p:cNvSpPr>
          <p:nvPr>
            <p:ph sz="half" idx="2"/>
          </p:nvPr>
        </p:nvSpPr>
        <p:spPr>
          <a:xfrm>
            <a:off x="4724400" y="1080770"/>
            <a:ext cx="4038600" cy="3948430"/>
          </a:xfrm>
        </p:spPr>
        <p:txBody>
          <a:bodyPr>
            <a:normAutofit fontScale="25000" lnSpcReduction="20000"/>
          </a:bodyPr>
          <a:lstStyle/>
          <a:p>
            <a:pPr marL="0" lvl="2" indent="0" eaLnBrk="0" fontAlgn="base" hangingPunct="0">
              <a:lnSpc>
                <a:spcPct val="110000"/>
              </a:lnSpc>
              <a:spcBef>
                <a:spcPts val="300"/>
              </a:spcBef>
              <a:spcAft>
                <a:spcPts val="600"/>
              </a:spcAft>
              <a:buClr>
                <a:srgbClr val="262626"/>
              </a:buClr>
              <a:buNone/>
            </a:pPr>
            <a:r>
              <a:rPr lang="en-US" sz="4000" dirty="0" smtClean="0">
                <a:solidFill>
                  <a:srgbClr val="0066AC"/>
                </a:solidFill>
              </a:rPr>
              <a:t>Reasons for Leave:  </a:t>
            </a:r>
            <a:r>
              <a:rPr lang="en-US" sz="4000" dirty="0" smtClean="0">
                <a:solidFill>
                  <a:schemeClr val="tx1"/>
                </a:solidFill>
              </a:rPr>
              <a:t>Employee is unable to work or telework due to:</a:t>
            </a:r>
          </a:p>
          <a:p>
            <a:pPr lvl="2" eaLnBrk="0" fontAlgn="base" hangingPunct="0">
              <a:lnSpc>
                <a:spcPct val="110000"/>
              </a:lnSpc>
              <a:spcBef>
                <a:spcPts val="300"/>
              </a:spcBef>
              <a:spcAft>
                <a:spcPts val="600"/>
              </a:spcAft>
              <a:buClr>
                <a:srgbClr val="262626"/>
              </a:buClr>
              <a:buFont typeface="+mj-lt"/>
              <a:buAutoNum type="arabicPeriod"/>
            </a:pPr>
            <a:r>
              <a:rPr lang="en-US" sz="4000" dirty="0" smtClean="0">
                <a:solidFill>
                  <a:schemeClr val="tx1"/>
                </a:solidFill>
              </a:rPr>
              <a:t>The </a:t>
            </a:r>
            <a:r>
              <a:rPr lang="en-US" sz="4000" dirty="0">
                <a:solidFill>
                  <a:schemeClr val="tx1"/>
                </a:solidFill>
              </a:rPr>
              <a:t>employee is subject to a Federal, State, or local quarantine or isolation order related to COVID–19. </a:t>
            </a:r>
          </a:p>
          <a:p>
            <a:pPr lvl="2" eaLnBrk="0" fontAlgn="base" hangingPunct="0">
              <a:lnSpc>
                <a:spcPct val="110000"/>
              </a:lnSpc>
              <a:spcBef>
                <a:spcPts val="300"/>
              </a:spcBef>
              <a:spcAft>
                <a:spcPts val="600"/>
              </a:spcAft>
              <a:buClr>
                <a:srgbClr val="262626"/>
              </a:buClr>
              <a:buFont typeface="+mj-lt"/>
              <a:buAutoNum type="arabicPeriod"/>
            </a:pPr>
            <a:r>
              <a:rPr lang="en-US" sz="4000" dirty="0" smtClean="0">
                <a:solidFill>
                  <a:schemeClr val="tx1"/>
                </a:solidFill>
              </a:rPr>
              <a:t>The employee has been advised by a health care provider to self-quarantine due to concerns related to COVID–19.</a:t>
            </a:r>
          </a:p>
          <a:p>
            <a:pPr lvl="2" eaLnBrk="0" fontAlgn="base" hangingPunct="0">
              <a:lnSpc>
                <a:spcPct val="110000"/>
              </a:lnSpc>
              <a:spcBef>
                <a:spcPts val="300"/>
              </a:spcBef>
              <a:spcAft>
                <a:spcPts val="600"/>
              </a:spcAft>
              <a:buClr>
                <a:srgbClr val="262626"/>
              </a:buClr>
              <a:buFont typeface="+mj-lt"/>
              <a:buAutoNum type="arabicPeriod"/>
            </a:pPr>
            <a:r>
              <a:rPr lang="en-US" sz="4000" dirty="0" smtClean="0">
                <a:solidFill>
                  <a:schemeClr val="tx1"/>
                </a:solidFill>
              </a:rPr>
              <a:t>The </a:t>
            </a:r>
            <a:r>
              <a:rPr lang="en-US" sz="4000" dirty="0">
                <a:solidFill>
                  <a:schemeClr val="tx1"/>
                </a:solidFill>
              </a:rPr>
              <a:t>employee is experiencing symptoms of COVID–19 and seeking a medical diagnosis.</a:t>
            </a:r>
          </a:p>
          <a:p>
            <a:pPr lvl="2" eaLnBrk="0" fontAlgn="base" hangingPunct="0">
              <a:lnSpc>
                <a:spcPct val="110000"/>
              </a:lnSpc>
              <a:spcBef>
                <a:spcPts val="300"/>
              </a:spcBef>
              <a:spcAft>
                <a:spcPts val="600"/>
              </a:spcAft>
              <a:buClr>
                <a:srgbClr val="262626"/>
              </a:buClr>
              <a:buFont typeface="+mj-lt"/>
              <a:buAutoNum type="arabicPeriod" startAt="4"/>
            </a:pPr>
            <a:r>
              <a:rPr lang="en-US" sz="4000" dirty="0">
                <a:solidFill>
                  <a:schemeClr val="tx1"/>
                </a:solidFill>
              </a:rPr>
              <a:t>The employee is caring for an individual who is subject to a Federal, State, or local quarantine or isolation order related to COVID–19 or has been advised by health care provider to self-quarantine due to concerns related to COVID–19.</a:t>
            </a:r>
          </a:p>
          <a:p>
            <a:pPr lvl="2" eaLnBrk="0" fontAlgn="base" hangingPunct="0">
              <a:lnSpc>
                <a:spcPct val="110000"/>
              </a:lnSpc>
              <a:spcBef>
                <a:spcPts val="300"/>
              </a:spcBef>
              <a:spcAft>
                <a:spcPts val="600"/>
              </a:spcAft>
              <a:buClr>
                <a:srgbClr val="262626"/>
              </a:buClr>
              <a:buFont typeface="+mj-lt"/>
              <a:buAutoNum type="arabicPeriod" startAt="4"/>
            </a:pPr>
            <a:r>
              <a:rPr lang="en-US" sz="4000" dirty="0">
                <a:solidFill>
                  <a:schemeClr val="tx1"/>
                </a:solidFill>
              </a:rPr>
              <a:t>The employee is caring for a son or daughter of such employee if the school or place of care of the son or daughter has been closed, or the child care provider of such son or daughter is unavailable, due to COVID–19 precautions.</a:t>
            </a:r>
          </a:p>
          <a:p>
            <a:pPr lvl="2" eaLnBrk="0" fontAlgn="base" hangingPunct="0">
              <a:lnSpc>
                <a:spcPct val="110000"/>
              </a:lnSpc>
              <a:spcBef>
                <a:spcPts val="300"/>
              </a:spcBef>
              <a:spcAft>
                <a:spcPts val="600"/>
              </a:spcAft>
              <a:buClr>
                <a:srgbClr val="262626"/>
              </a:buClr>
              <a:buFont typeface="+mj-lt"/>
              <a:buAutoNum type="arabicPeriod" startAt="4"/>
            </a:pPr>
            <a:r>
              <a:rPr lang="en-US" sz="4000" dirty="0">
                <a:solidFill>
                  <a:schemeClr val="tx1"/>
                </a:solidFill>
              </a:rPr>
              <a:t>The employee is experiencing any other substantially similar condition specified by the Secretary of Health and Human Services in consultation with the Secretary of the Treasury and the Secretary of Labor.</a:t>
            </a:r>
          </a:p>
        </p:txBody>
      </p:sp>
      <p:sp>
        <p:nvSpPr>
          <p:cNvPr id="3" name="Title 2"/>
          <p:cNvSpPr>
            <a:spLocks noGrp="1"/>
          </p:cNvSpPr>
          <p:nvPr>
            <p:ph type="title"/>
          </p:nvPr>
        </p:nvSpPr>
        <p:spPr/>
        <p:txBody>
          <a:bodyPr>
            <a:noAutofit/>
          </a:bodyPr>
          <a:lstStyle/>
          <a:p>
            <a:pPr eaLnBrk="0" fontAlgn="base" hangingPunct="0">
              <a:spcAft>
                <a:spcPct val="0"/>
              </a:spcAft>
            </a:pPr>
            <a:r>
              <a:rPr lang="en-US" sz="2800" dirty="0" smtClean="0"/>
              <a:t>Emergency Paid Sick Leave Act</a:t>
            </a:r>
            <a:endParaRPr lang="en-US" sz="2800" dirty="0"/>
          </a:p>
        </p:txBody>
      </p:sp>
      <p:sp>
        <p:nvSpPr>
          <p:cNvPr id="6" name="Slide Number Placeholder 5"/>
          <p:cNvSpPr>
            <a:spLocks noGrp="1"/>
          </p:cNvSpPr>
          <p:nvPr>
            <p:ph type="sldNum" sz="quarter" idx="4"/>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4</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418999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404040"/>
                </a:solidFill>
              </a:rPr>
              <a:t>Expanded FMLA for </a:t>
            </a:r>
            <a:r>
              <a:rPr lang="en-US" dirty="0">
                <a:solidFill>
                  <a:srgbClr val="404040"/>
                </a:solidFill>
              </a:rPr>
              <a:t>Public Health Emergency:</a:t>
            </a:r>
            <a:br>
              <a:rPr lang="en-US" dirty="0">
                <a:solidFill>
                  <a:srgbClr val="404040"/>
                </a:solidFill>
              </a:rPr>
            </a:br>
            <a:r>
              <a:rPr lang="en-US" sz="1800" b="0" dirty="0" smtClean="0">
                <a:solidFill>
                  <a:prstClr val="white"/>
                </a:solidFill>
              </a:rPr>
              <a:t>Eligible Employees</a:t>
            </a:r>
            <a:endParaRPr lang="en-US" dirty="0"/>
          </a:p>
        </p:txBody>
      </p:sp>
      <p:sp>
        <p:nvSpPr>
          <p:cNvPr id="5" name="Text Placeholder 4"/>
          <p:cNvSpPr>
            <a:spLocks noGrp="1"/>
          </p:cNvSpPr>
          <p:nvPr>
            <p:ph type="body" idx="1"/>
          </p:nvPr>
        </p:nvSpPr>
        <p:spPr>
          <a:xfrm>
            <a:off x="408482" y="3105150"/>
            <a:ext cx="3291840" cy="914135"/>
          </a:xfrm>
        </p:spPr>
        <p:txBody>
          <a:bodyPr/>
          <a:lstStyle/>
          <a:p>
            <a:r>
              <a:rPr lang="en-US" dirty="0" smtClean="0"/>
              <a:t>How to Count the 30 days</a:t>
            </a:r>
            <a:endParaRPr lang="en-US" dirty="0"/>
          </a:p>
        </p:txBody>
      </p:sp>
      <p:sp>
        <p:nvSpPr>
          <p:cNvPr id="6" name="Content Placeholder 5"/>
          <p:cNvSpPr>
            <a:spLocks noGrp="1"/>
          </p:cNvSpPr>
          <p:nvPr>
            <p:ph idx="13"/>
          </p:nvPr>
        </p:nvSpPr>
        <p:spPr/>
        <p:txBody>
          <a:bodyPr>
            <a:normAutofit fontScale="92500" lnSpcReduction="20000"/>
          </a:bodyPr>
          <a:lstStyle/>
          <a:p>
            <a:r>
              <a:rPr lang="en-US" dirty="0" smtClean="0"/>
              <a:t>If Employee was laid off or terminated on or after 3/1/2020 and is rehired on or before 12/31/2020:</a:t>
            </a:r>
          </a:p>
          <a:p>
            <a:r>
              <a:rPr lang="en-US" dirty="0" smtClean="0"/>
              <a:t>Employee is eligible if on payroll for 30 or more of the 60 calendar days prior to date of layoff/termination.</a:t>
            </a:r>
          </a:p>
          <a:p>
            <a:endParaRPr lang="en-US" dirty="0"/>
          </a:p>
          <a:p>
            <a:r>
              <a:rPr lang="en-US" dirty="0" smtClean="0">
                <a:solidFill>
                  <a:schemeClr val="tx1"/>
                </a:solidFill>
              </a:rPr>
              <a:t>WV Governor’s Stay at Home Order Effective on 3/24/2020 at 8:00 PM.  Employer lays off employee on 3/25/2020.  Employer rehires employee on 7/1/2020.</a:t>
            </a:r>
          </a:p>
          <a:p>
            <a:endParaRPr lang="en-US" dirty="0" smtClean="0">
              <a:solidFill>
                <a:schemeClr val="tx1"/>
              </a:solidFill>
            </a:endParaRPr>
          </a:p>
          <a:p>
            <a:r>
              <a:rPr lang="en-US" dirty="0" smtClean="0">
                <a:solidFill>
                  <a:schemeClr val="tx1"/>
                </a:solidFill>
              </a:rPr>
              <a:t>Day 1:  1/25/2020</a:t>
            </a:r>
            <a:endParaRPr lang="en-US" dirty="0">
              <a:solidFill>
                <a:schemeClr val="tx1"/>
              </a:solidFill>
            </a:endParaRPr>
          </a:p>
          <a:p>
            <a:r>
              <a:rPr lang="en-US" dirty="0" smtClean="0">
                <a:solidFill>
                  <a:schemeClr val="tx1"/>
                </a:solidFill>
              </a:rPr>
              <a:t>Day 60: 3/24/2020</a:t>
            </a:r>
          </a:p>
          <a:p>
            <a:r>
              <a:rPr lang="en-US" dirty="0" smtClean="0">
                <a:solidFill>
                  <a:schemeClr val="tx1"/>
                </a:solidFill>
              </a:rPr>
              <a:t>Date of layoff:  3/25/2020</a:t>
            </a:r>
          </a:p>
          <a:p>
            <a:r>
              <a:rPr lang="en-US" dirty="0" smtClean="0">
                <a:solidFill>
                  <a:schemeClr val="tx1"/>
                </a:solidFill>
              </a:rPr>
              <a:t>Was employee on the payroll for 30 or more days between 1/25/2020 and 3/24/2020?</a:t>
            </a:r>
            <a:endParaRPr lang="en-US" dirty="0">
              <a:solidFill>
                <a:schemeClr val="tx1"/>
              </a:solidFill>
            </a:endParaRPr>
          </a:p>
          <a:p>
            <a:endParaRPr lang="en-US" dirty="0" smtClean="0"/>
          </a:p>
          <a:p>
            <a:endParaRPr lang="en-US" dirty="0"/>
          </a:p>
        </p:txBody>
      </p:sp>
    </p:spTree>
    <p:extLst>
      <p:ext uri="{BB962C8B-B14F-4D97-AF65-F5344CB8AC3E}">
        <p14:creationId xmlns:p14="http://schemas.microsoft.com/office/powerpoint/2010/main" val="155833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724400" y="1137378"/>
            <a:ext cx="4038600" cy="3567971"/>
          </a:xfrm>
        </p:spPr>
        <p:txBody>
          <a:bodyPr>
            <a:normAutofit/>
          </a:bodyPr>
          <a:lstStyle/>
          <a:p>
            <a:pPr marL="0" lvl="1" indent="0" eaLnBrk="0" fontAlgn="base" hangingPunct="0">
              <a:lnSpc>
                <a:spcPct val="115000"/>
              </a:lnSpc>
              <a:spcBef>
                <a:spcPts val="300"/>
              </a:spcBef>
              <a:spcAft>
                <a:spcPts val="600"/>
              </a:spcAft>
              <a:buClr>
                <a:srgbClr val="262626"/>
              </a:buClr>
              <a:buNone/>
            </a:pPr>
            <a:r>
              <a:rPr lang="en-US" sz="1500" dirty="0" smtClean="0">
                <a:solidFill>
                  <a:schemeClr val="tx1"/>
                </a:solidFill>
              </a:rPr>
              <a:t>Expanded FMLA for Public Health Emergency:</a:t>
            </a:r>
          </a:p>
          <a:p>
            <a:pPr marL="285750" indent="-285750" eaLnBrk="0" fontAlgn="base" hangingPunct="0">
              <a:lnSpc>
                <a:spcPct val="125000"/>
              </a:lnSpc>
              <a:spcBef>
                <a:spcPts val="300"/>
              </a:spcBef>
              <a:spcAft>
                <a:spcPts val="600"/>
              </a:spcAft>
              <a:buClr>
                <a:srgbClr val="262626"/>
              </a:buClr>
              <a:buFont typeface="Segoe UI" panose="020B0502040204020203" pitchFamily="34" charset="0"/>
              <a:buChar char="→"/>
            </a:pPr>
            <a:r>
              <a:rPr lang="en-US" sz="1500" dirty="0">
                <a:solidFill>
                  <a:schemeClr val="tx1"/>
                </a:solidFill>
              </a:rPr>
              <a:t>Any employee who has been employed for 30 calendar days by the employer</a:t>
            </a:r>
          </a:p>
          <a:p>
            <a:pPr marL="285750" indent="-285750" eaLnBrk="0" fontAlgn="base" hangingPunct="0">
              <a:lnSpc>
                <a:spcPct val="125000"/>
              </a:lnSpc>
              <a:spcBef>
                <a:spcPts val="300"/>
              </a:spcBef>
              <a:spcAft>
                <a:spcPts val="600"/>
              </a:spcAft>
              <a:buClr>
                <a:srgbClr val="262626"/>
              </a:buClr>
              <a:buFont typeface="Segoe UI" panose="020B0502040204020203" pitchFamily="34" charset="0"/>
              <a:buChar char="→"/>
            </a:pPr>
            <a:r>
              <a:rPr lang="en-US" sz="1500" dirty="0">
                <a:solidFill>
                  <a:srgbClr val="FF0000"/>
                </a:solidFill>
              </a:rPr>
              <a:t>An employer of an employee who is a health care provider or an emergency responder may elect to exclude such employee.</a:t>
            </a:r>
          </a:p>
          <a:p>
            <a:endParaRPr lang="en-US" dirty="0"/>
          </a:p>
        </p:txBody>
      </p:sp>
      <p:sp>
        <p:nvSpPr>
          <p:cNvPr id="6" name="Content Placeholder 5"/>
          <p:cNvSpPr>
            <a:spLocks noGrp="1"/>
          </p:cNvSpPr>
          <p:nvPr>
            <p:ph sz="half" idx="2"/>
          </p:nvPr>
        </p:nvSpPr>
        <p:spPr>
          <a:xfrm>
            <a:off x="347272" y="1123950"/>
            <a:ext cx="4114800" cy="3581400"/>
          </a:xfrm>
        </p:spPr>
        <p:txBody>
          <a:bodyPr>
            <a:normAutofit fontScale="25000" lnSpcReduction="20000"/>
          </a:bodyPr>
          <a:lstStyle/>
          <a:p>
            <a:pPr marL="0" lvl="1" indent="0" eaLnBrk="0" fontAlgn="base" hangingPunct="0">
              <a:lnSpc>
                <a:spcPct val="150000"/>
              </a:lnSpc>
              <a:spcAft>
                <a:spcPts val="600"/>
              </a:spcAft>
              <a:buClr>
                <a:srgbClr val="262626"/>
              </a:buClr>
              <a:buNone/>
            </a:pPr>
            <a:r>
              <a:rPr lang="en-US" sz="4800" dirty="0" smtClean="0">
                <a:solidFill>
                  <a:schemeClr val="tx1"/>
                </a:solidFill>
              </a:rPr>
              <a:t>Emergency Paid Sick Leave Act:</a:t>
            </a:r>
          </a:p>
          <a:p>
            <a:pPr marL="285750" lvl="1" indent="-285750" eaLnBrk="0" fontAlgn="base" hangingPunct="0">
              <a:lnSpc>
                <a:spcPct val="150000"/>
              </a:lnSpc>
              <a:spcAft>
                <a:spcPts val="600"/>
              </a:spcAft>
              <a:buClr>
                <a:srgbClr val="262626"/>
              </a:buClr>
              <a:buFont typeface="Segoe UI" panose="020B0502040204020203" pitchFamily="34" charset="0"/>
              <a:buChar char="→"/>
            </a:pPr>
            <a:r>
              <a:rPr lang="en-US" sz="5600" dirty="0"/>
              <a:t>Same as FLSA</a:t>
            </a:r>
          </a:p>
          <a:p>
            <a:pPr marL="285750" lvl="1" indent="-285750" eaLnBrk="0" fontAlgn="base" hangingPunct="0">
              <a:lnSpc>
                <a:spcPct val="150000"/>
              </a:lnSpc>
              <a:spcAft>
                <a:spcPts val="600"/>
              </a:spcAft>
              <a:buClr>
                <a:srgbClr val="262626"/>
              </a:buClr>
              <a:buFont typeface="Segoe UI" panose="020B0502040204020203" pitchFamily="34" charset="0"/>
              <a:buChar char="→"/>
            </a:pPr>
            <a:r>
              <a:rPr lang="en-US" sz="5600" dirty="0"/>
              <a:t>Emergency Paid Sick Leave is available for immediate use regardless of how long the employee has been employed by an employer.</a:t>
            </a:r>
          </a:p>
          <a:p>
            <a:pPr marL="285750" lvl="1" indent="-285750" eaLnBrk="0" fontAlgn="base" hangingPunct="0">
              <a:lnSpc>
                <a:spcPct val="150000"/>
              </a:lnSpc>
              <a:spcAft>
                <a:spcPts val="600"/>
              </a:spcAft>
              <a:buClr>
                <a:srgbClr val="262626"/>
              </a:buClr>
              <a:buFont typeface="Segoe UI" panose="020B0502040204020203" pitchFamily="34" charset="0"/>
              <a:buChar char="→"/>
            </a:pPr>
            <a:r>
              <a:rPr lang="en-US" sz="5600" dirty="0">
                <a:solidFill>
                  <a:srgbClr val="FF0000"/>
                </a:solidFill>
              </a:rPr>
              <a:t>An employer of an employee who is a health care provider or an emergency responder may elect to exclude such employee.</a:t>
            </a:r>
            <a:endParaRPr lang="en-US" sz="5600" dirty="0">
              <a:solidFill>
                <a:srgbClr val="FF0000"/>
              </a:solidFill>
              <a:latin typeface="Times" panose="02020603050405020304" pitchFamily="18" charset="0"/>
            </a:endParaRPr>
          </a:p>
          <a:p>
            <a:pPr marL="0" lvl="1" indent="0" eaLnBrk="0" fontAlgn="base" hangingPunct="0">
              <a:lnSpc>
                <a:spcPct val="150000"/>
              </a:lnSpc>
              <a:spcAft>
                <a:spcPts val="600"/>
              </a:spcAft>
              <a:buClr>
                <a:srgbClr val="262626"/>
              </a:buClr>
              <a:buNone/>
            </a:pPr>
            <a:endParaRPr lang="en-US" sz="4800" dirty="0" smtClean="0">
              <a:solidFill>
                <a:schemeClr val="tx1"/>
              </a:solidFill>
            </a:endParaRPr>
          </a:p>
          <a:p>
            <a:pPr lvl="2" eaLnBrk="0" fontAlgn="base" hangingPunct="0">
              <a:lnSpc>
                <a:spcPct val="110000"/>
              </a:lnSpc>
              <a:spcBef>
                <a:spcPts val="300"/>
              </a:spcBef>
              <a:spcAft>
                <a:spcPts val="600"/>
              </a:spcAft>
              <a:buClr>
                <a:srgbClr val="262626"/>
              </a:buClr>
              <a:buFont typeface="+mj-lt"/>
              <a:buAutoNum type="arabicPeriod"/>
            </a:pPr>
            <a:endParaRPr lang="en-US" sz="1400" dirty="0">
              <a:solidFill>
                <a:schemeClr val="tx1"/>
              </a:solidFill>
            </a:endParaRPr>
          </a:p>
          <a:p>
            <a:endParaRPr lang="en-US" dirty="0"/>
          </a:p>
        </p:txBody>
      </p:sp>
      <p:sp>
        <p:nvSpPr>
          <p:cNvPr id="4" name="Title 3"/>
          <p:cNvSpPr>
            <a:spLocks noGrp="1"/>
          </p:cNvSpPr>
          <p:nvPr>
            <p:ph type="title"/>
          </p:nvPr>
        </p:nvSpPr>
        <p:spPr/>
        <p:txBody>
          <a:bodyPr>
            <a:normAutofit fontScale="90000"/>
          </a:bodyPr>
          <a:lstStyle/>
          <a:p>
            <a:r>
              <a:rPr lang="en-US" dirty="0" smtClean="0"/>
              <a:t>Families First Coronavirus Response Act: Eligible Employees</a:t>
            </a:r>
            <a:endParaRPr lang="en-US" dirty="0"/>
          </a:p>
        </p:txBody>
      </p:sp>
      <p:sp>
        <p:nvSpPr>
          <p:cNvPr id="7"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224041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1" nodeType="clickEffect">
                                  <p:stCondLst>
                                    <p:cond delay="0"/>
                                  </p:stCondLst>
                                  <p:childTnLst>
                                    <p:set>
                                      <p:cBhvr override="childStyle">
                                        <p:cTn id="6" dur="indefinite"/>
                                        <p:tgtEl>
                                          <p:spTgt spid="6">
                                            <p:txEl>
                                              <p:pRg st="3" end="3"/>
                                            </p:txEl>
                                          </p:spTgt>
                                        </p:tgtEl>
                                        <p:attrNameLst>
                                          <p:attrName>style.color</p:attrName>
                                        </p:attrNameLst>
                                      </p:cBhvr>
                                      <p:to>
                                        <p:clrVal>
                                          <a:srgbClr val="FC3312"/>
                                        </p:clrVal>
                                      </p:to>
                                    </p:set>
                                  </p:childTnLst>
                                </p:cTn>
                              </p:par>
                              <p:par>
                                <p:cTn id="7" presetID="3" presetClass="emph" presetSubtype="1" nodeType="withEffect">
                                  <p:stCondLst>
                                    <p:cond delay="0"/>
                                  </p:stCondLst>
                                  <p:childTnLst>
                                    <p:set>
                                      <p:cBhvr override="childStyle">
                                        <p:cTn id="8" dur="indefinite"/>
                                        <p:tgtEl>
                                          <p:spTgt spid="5">
                                            <p:txEl>
                                              <p:pRg st="2" end="2"/>
                                            </p:txEl>
                                          </p:spTgt>
                                        </p:tgtEl>
                                        <p:attrNameLst>
                                          <p:attrName>style.color</p:attrName>
                                        </p:attrNameLst>
                                      </p:cBhvr>
                                      <p:to>
                                        <p:clrVal>
                                          <a:srgbClr val="FC331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404040"/>
                </a:solidFill>
              </a:rPr>
              <a:t>Emergency Paid Sick Leave Act and </a:t>
            </a:r>
            <a:r>
              <a:rPr lang="en-US" dirty="0" smtClean="0">
                <a:solidFill>
                  <a:srgbClr val="404040"/>
                </a:solidFill>
              </a:rPr>
              <a:t>Expanded FMLA </a:t>
            </a:r>
            <a:r>
              <a:rPr lang="en-US" dirty="0">
                <a:solidFill>
                  <a:srgbClr val="404040"/>
                </a:solidFill>
              </a:rPr>
              <a:t>Leave for Public Health Emergency:</a:t>
            </a:r>
            <a:br>
              <a:rPr lang="en-US" dirty="0">
                <a:solidFill>
                  <a:srgbClr val="404040"/>
                </a:solidFill>
              </a:rPr>
            </a:br>
            <a:r>
              <a:rPr lang="en-US" sz="1800" b="0" dirty="0" smtClean="0">
                <a:solidFill>
                  <a:prstClr val="white"/>
                </a:solidFill>
              </a:rPr>
              <a:t>Eligible Employees -- </a:t>
            </a:r>
            <a:endParaRPr lang="en-US" dirty="0"/>
          </a:p>
        </p:txBody>
      </p:sp>
      <p:sp>
        <p:nvSpPr>
          <p:cNvPr id="5" name="Text Placeholder 4"/>
          <p:cNvSpPr>
            <a:spLocks noGrp="1"/>
          </p:cNvSpPr>
          <p:nvPr>
            <p:ph type="body" idx="1"/>
          </p:nvPr>
        </p:nvSpPr>
        <p:spPr>
          <a:xfrm>
            <a:off x="381000" y="3562350"/>
            <a:ext cx="3291840" cy="914135"/>
          </a:xfrm>
        </p:spPr>
        <p:txBody>
          <a:bodyPr/>
          <a:lstStyle/>
          <a:p>
            <a:r>
              <a:rPr lang="en-US" dirty="0"/>
              <a:t>Who is a “health care provider” who may be excluded by their employer?</a:t>
            </a:r>
          </a:p>
        </p:txBody>
      </p:sp>
      <p:sp>
        <p:nvSpPr>
          <p:cNvPr id="6" name="Content Placeholder 5"/>
          <p:cNvSpPr>
            <a:spLocks noGrp="1"/>
          </p:cNvSpPr>
          <p:nvPr>
            <p:ph idx="13"/>
          </p:nvPr>
        </p:nvSpPr>
        <p:spPr/>
        <p:txBody>
          <a:bodyPr/>
          <a:lstStyle/>
          <a:p>
            <a:r>
              <a:rPr lang="en-US" sz="1200" u="sng" dirty="0"/>
              <a:t>Anyone</a:t>
            </a:r>
            <a:r>
              <a:rPr lang="en-US" sz="1200" dirty="0"/>
              <a:t> employed at any:</a:t>
            </a:r>
          </a:p>
          <a:p>
            <a:pPr marL="628650" lvl="1">
              <a:buFont typeface="Arial" panose="020B0604020202020204" pitchFamily="34" charset="0"/>
              <a:buChar char="•"/>
            </a:pPr>
            <a:r>
              <a:rPr lang="en-US" sz="1200" dirty="0"/>
              <a:t>doctor’s office</a:t>
            </a:r>
          </a:p>
          <a:p>
            <a:pPr marL="628650" lvl="1">
              <a:buFont typeface="Arial" panose="020B0604020202020204" pitchFamily="34" charset="0"/>
              <a:buChar char="•"/>
            </a:pPr>
            <a:r>
              <a:rPr lang="en-US" sz="1200" dirty="0"/>
              <a:t>hospital</a:t>
            </a:r>
          </a:p>
          <a:p>
            <a:pPr marL="628650" lvl="1">
              <a:buFont typeface="Arial" panose="020B0604020202020204" pitchFamily="34" charset="0"/>
              <a:buChar char="•"/>
            </a:pPr>
            <a:r>
              <a:rPr lang="en-US" sz="1200" dirty="0"/>
              <a:t>healthcare center</a:t>
            </a:r>
          </a:p>
          <a:p>
            <a:pPr marL="628650" lvl="1">
              <a:buFont typeface="Arial" panose="020B0604020202020204" pitchFamily="34" charset="0"/>
              <a:buChar char="•"/>
            </a:pPr>
            <a:r>
              <a:rPr lang="en-US" sz="1200" dirty="0"/>
              <a:t>clinic</a:t>
            </a:r>
          </a:p>
          <a:p>
            <a:pPr marL="628650" lvl="1">
              <a:buFont typeface="Arial" panose="020B0604020202020204" pitchFamily="34" charset="0"/>
              <a:buChar char="•"/>
            </a:pPr>
            <a:r>
              <a:rPr lang="en-US" sz="1200" dirty="0"/>
              <a:t>post-secondary educational institution offering health care instruction</a:t>
            </a:r>
          </a:p>
          <a:p>
            <a:pPr marL="628650" lvl="1">
              <a:buFont typeface="Arial" panose="020B0604020202020204" pitchFamily="34" charset="0"/>
              <a:buChar char="•"/>
            </a:pPr>
            <a:r>
              <a:rPr lang="en-US" sz="1200" dirty="0"/>
              <a:t>medical school</a:t>
            </a:r>
          </a:p>
          <a:p>
            <a:pPr marL="628650" lvl="1">
              <a:buFont typeface="Arial" panose="020B0604020202020204" pitchFamily="34" charset="0"/>
              <a:buChar char="•"/>
            </a:pPr>
            <a:r>
              <a:rPr lang="en-US" sz="1200" dirty="0"/>
              <a:t>local health department or agency</a:t>
            </a:r>
          </a:p>
          <a:p>
            <a:pPr marL="628650" lvl="1">
              <a:buFont typeface="Arial" panose="020B0604020202020204" pitchFamily="34" charset="0"/>
              <a:buChar char="•"/>
            </a:pPr>
            <a:r>
              <a:rPr lang="en-US" sz="1200" dirty="0"/>
              <a:t>nursing facility</a:t>
            </a:r>
          </a:p>
          <a:p>
            <a:pPr marL="628650" lvl="1">
              <a:buFont typeface="Arial" panose="020B0604020202020204" pitchFamily="34" charset="0"/>
              <a:buChar char="•"/>
            </a:pPr>
            <a:r>
              <a:rPr lang="en-US" sz="1200" dirty="0"/>
              <a:t>retirement facility</a:t>
            </a:r>
          </a:p>
          <a:p>
            <a:pPr marL="628650" lvl="1">
              <a:buFont typeface="Arial" panose="020B0604020202020204" pitchFamily="34" charset="0"/>
              <a:buChar char="•"/>
            </a:pPr>
            <a:r>
              <a:rPr lang="en-US" sz="1200" dirty="0"/>
              <a:t>nursing home</a:t>
            </a:r>
          </a:p>
          <a:p>
            <a:pPr marL="628650" lvl="1">
              <a:buFont typeface="Arial" panose="020B0604020202020204" pitchFamily="34" charset="0"/>
              <a:buChar char="•"/>
            </a:pPr>
            <a:r>
              <a:rPr lang="en-US" sz="1200" dirty="0"/>
              <a:t>home health care provider</a:t>
            </a:r>
          </a:p>
          <a:p>
            <a:pPr marL="628650" lvl="1">
              <a:buFont typeface="Arial" panose="020B0604020202020204" pitchFamily="34" charset="0"/>
              <a:buChar char="•"/>
            </a:pPr>
            <a:r>
              <a:rPr lang="en-US" sz="1200" dirty="0"/>
              <a:t>facility that performs laboratory or medical testing</a:t>
            </a:r>
          </a:p>
          <a:p>
            <a:pPr marL="628650" lvl="1">
              <a:buFont typeface="Arial" panose="020B0604020202020204" pitchFamily="34" charset="0"/>
              <a:buChar char="•"/>
            </a:pPr>
            <a:r>
              <a:rPr lang="en-US" sz="1200" dirty="0" smtClean="0"/>
              <a:t>pharmacy </a:t>
            </a:r>
            <a:endParaRPr lang="en-US" sz="1200" dirty="0"/>
          </a:p>
          <a:p>
            <a:pPr marL="628650" lvl="1">
              <a:buFont typeface="Arial" panose="020B0604020202020204" pitchFamily="34" charset="0"/>
              <a:buChar char="•"/>
            </a:pPr>
            <a:r>
              <a:rPr lang="en-US" sz="1200" dirty="0"/>
              <a:t>any similar institution, employer, or entity</a:t>
            </a:r>
          </a:p>
          <a:p>
            <a:pPr lvl="1" indent="0"/>
            <a:endParaRPr lang="en-US" sz="1200" dirty="0"/>
          </a:p>
          <a:p>
            <a:r>
              <a:rPr lang="en-US" sz="1200" dirty="0"/>
              <a:t>This includes any permanent or temporary institution, facility, location or site where medical services are provided that are similar to such institutions.</a:t>
            </a:r>
          </a:p>
          <a:p>
            <a:endParaRPr lang="en-US" dirty="0"/>
          </a:p>
        </p:txBody>
      </p:sp>
    </p:spTree>
    <p:extLst>
      <p:ext uri="{BB962C8B-B14F-4D97-AF65-F5344CB8AC3E}">
        <p14:creationId xmlns:p14="http://schemas.microsoft.com/office/powerpoint/2010/main" val="36198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404040"/>
                </a:solidFill>
              </a:rPr>
              <a:t>Emergency Paid Sick Leave Act and </a:t>
            </a:r>
            <a:r>
              <a:rPr lang="en-US" dirty="0" smtClean="0">
                <a:solidFill>
                  <a:srgbClr val="404040"/>
                </a:solidFill>
              </a:rPr>
              <a:t>Expanded FMLA for </a:t>
            </a:r>
            <a:r>
              <a:rPr lang="en-US" dirty="0">
                <a:solidFill>
                  <a:srgbClr val="404040"/>
                </a:solidFill>
              </a:rPr>
              <a:t>Public Health Emergency:</a:t>
            </a:r>
            <a:br>
              <a:rPr lang="en-US" dirty="0">
                <a:solidFill>
                  <a:srgbClr val="404040"/>
                </a:solidFill>
              </a:rPr>
            </a:br>
            <a:r>
              <a:rPr lang="en-US" sz="1800" b="0" dirty="0" smtClean="0">
                <a:solidFill>
                  <a:prstClr val="white"/>
                </a:solidFill>
              </a:rPr>
              <a:t>Eligible Employees</a:t>
            </a:r>
            <a:endParaRPr lang="en-US" dirty="0"/>
          </a:p>
        </p:txBody>
      </p:sp>
      <p:sp>
        <p:nvSpPr>
          <p:cNvPr id="5" name="Text Placeholder 4"/>
          <p:cNvSpPr>
            <a:spLocks noGrp="1"/>
          </p:cNvSpPr>
          <p:nvPr>
            <p:ph type="body" idx="1"/>
          </p:nvPr>
        </p:nvSpPr>
        <p:spPr>
          <a:xfrm>
            <a:off x="381000" y="3562350"/>
            <a:ext cx="3291840" cy="914135"/>
          </a:xfrm>
        </p:spPr>
        <p:txBody>
          <a:bodyPr/>
          <a:lstStyle/>
          <a:p>
            <a:r>
              <a:rPr lang="en-US" dirty="0" smtClean="0"/>
              <a:t>Who is a “health care provider” who may be excluded by their employer?</a:t>
            </a:r>
            <a:endParaRPr lang="en-US" dirty="0"/>
          </a:p>
        </p:txBody>
      </p:sp>
      <p:sp>
        <p:nvSpPr>
          <p:cNvPr id="6" name="Content Placeholder 5"/>
          <p:cNvSpPr>
            <a:spLocks noGrp="1"/>
          </p:cNvSpPr>
          <p:nvPr>
            <p:ph idx="13"/>
          </p:nvPr>
        </p:nvSpPr>
        <p:spPr/>
        <p:txBody>
          <a:bodyPr>
            <a:normAutofit/>
          </a:bodyPr>
          <a:lstStyle/>
          <a:p>
            <a:r>
              <a:rPr lang="en-US" sz="1200" dirty="0"/>
              <a:t>Anyone employed at any entity that contracts with any of the foregoing </a:t>
            </a:r>
            <a:r>
              <a:rPr lang="en-US" sz="1200" dirty="0" smtClean="0"/>
              <a:t>to </a:t>
            </a:r>
            <a:r>
              <a:rPr lang="en-US" sz="1200" dirty="0"/>
              <a:t>provide services or to maintain the operation of the </a:t>
            </a:r>
            <a:r>
              <a:rPr lang="en-US" sz="1200" dirty="0" smtClean="0"/>
              <a:t>facility where that individual’s services support operation of the facility</a:t>
            </a:r>
            <a:endParaRPr lang="en-US" sz="1200" dirty="0"/>
          </a:p>
          <a:p>
            <a:endParaRPr lang="en-US" sz="1200" dirty="0"/>
          </a:p>
          <a:p>
            <a:r>
              <a:rPr lang="en-US" sz="1200" dirty="0"/>
              <a:t>Anyone employed by any entity that provides medical services, produces medical products, or is otherwise involved in the making of COVID-19 related medical </a:t>
            </a:r>
            <a:r>
              <a:rPr lang="en-US" sz="1200" dirty="0" smtClean="0"/>
              <a:t>equipment, tests</a:t>
            </a:r>
            <a:r>
              <a:rPr lang="en-US" sz="1200" dirty="0"/>
              <a:t>, drugs, vaccines, diagnostic vehicles, or treatments</a:t>
            </a:r>
          </a:p>
          <a:p>
            <a:endParaRPr lang="en-US" sz="1200" dirty="0"/>
          </a:p>
          <a:p>
            <a:r>
              <a:rPr lang="en-US" sz="1200" dirty="0"/>
              <a:t>Any individual that the highest </a:t>
            </a:r>
            <a:r>
              <a:rPr lang="en-US" sz="1200" dirty="0" smtClean="0"/>
              <a:t>official </a:t>
            </a:r>
            <a:r>
              <a:rPr lang="en-US" sz="1200" dirty="0"/>
              <a:t>of any </a:t>
            </a:r>
            <a:r>
              <a:rPr lang="en-US" sz="1200" dirty="0" smtClean="0"/>
              <a:t>state, territory or D.C. </a:t>
            </a:r>
            <a:r>
              <a:rPr lang="en-US" sz="1200" dirty="0"/>
              <a:t>determines is a health care </a:t>
            </a:r>
            <a:r>
              <a:rPr lang="en-US" sz="1200" dirty="0" smtClean="0"/>
              <a:t>provider </a:t>
            </a:r>
            <a:r>
              <a:rPr lang="en-US" sz="1200" dirty="0"/>
              <a:t>necessary for the </a:t>
            </a:r>
            <a:r>
              <a:rPr lang="en-US" sz="1200" dirty="0" smtClean="0"/>
              <a:t>state, territory, or D.C.’s </a:t>
            </a:r>
            <a:r>
              <a:rPr lang="en-US" sz="1200" dirty="0"/>
              <a:t>response to COVID-19.</a:t>
            </a:r>
          </a:p>
          <a:p>
            <a:endParaRPr lang="en-US" dirty="0"/>
          </a:p>
        </p:txBody>
      </p:sp>
    </p:spTree>
    <p:extLst>
      <p:ext uri="{BB962C8B-B14F-4D97-AF65-F5344CB8AC3E}">
        <p14:creationId xmlns:p14="http://schemas.microsoft.com/office/powerpoint/2010/main" val="357289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404040"/>
                </a:solidFill>
              </a:rPr>
              <a:t>Emergency Paid Sick Leave Act and </a:t>
            </a:r>
            <a:r>
              <a:rPr lang="en-US" dirty="0" smtClean="0">
                <a:solidFill>
                  <a:srgbClr val="404040"/>
                </a:solidFill>
              </a:rPr>
              <a:t>Expanded FMLA </a:t>
            </a:r>
            <a:r>
              <a:rPr lang="en-US" dirty="0">
                <a:solidFill>
                  <a:srgbClr val="404040"/>
                </a:solidFill>
              </a:rPr>
              <a:t>Leave for Public Health Emergency:</a:t>
            </a:r>
            <a:br>
              <a:rPr lang="en-US" dirty="0">
                <a:solidFill>
                  <a:srgbClr val="404040"/>
                </a:solidFill>
              </a:rPr>
            </a:br>
            <a:r>
              <a:rPr lang="en-US" sz="1800" b="0" dirty="0" smtClean="0">
                <a:solidFill>
                  <a:prstClr val="white"/>
                </a:solidFill>
              </a:rPr>
              <a:t>Eligible Employees</a:t>
            </a:r>
            <a:endParaRPr lang="en-US" dirty="0"/>
          </a:p>
        </p:txBody>
      </p:sp>
      <p:sp>
        <p:nvSpPr>
          <p:cNvPr id="5" name="Text Placeholder 4"/>
          <p:cNvSpPr>
            <a:spLocks noGrp="1"/>
          </p:cNvSpPr>
          <p:nvPr>
            <p:ph type="body" idx="1"/>
          </p:nvPr>
        </p:nvSpPr>
        <p:spPr>
          <a:xfrm>
            <a:off x="414728" y="3486150"/>
            <a:ext cx="3291840" cy="914135"/>
          </a:xfrm>
        </p:spPr>
        <p:txBody>
          <a:bodyPr/>
          <a:lstStyle/>
          <a:p>
            <a:r>
              <a:rPr lang="en-US" dirty="0" smtClean="0"/>
              <a:t>Who is an “emergency responder” who may be excluded by their employer?</a:t>
            </a:r>
            <a:endParaRPr lang="en-US" dirty="0"/>
          </a:p>
        </p:txBody>
      </p:sp>
      <p:sp>
        <p:nvSpPr>
          <p:cNvPr id="6" name="Content Placeholder 5"/>
          <p:cNvSpPr>
            <a:spLocks noGrp="1"/>
          </p:cNvSpPr>
          <p:nvPr>
            <p:ph idx="13"/>
          </p:nvPr>
        </p:nvSpPr>
        <p:spPr>
          <a:xfrm>
            <a:off x="4343400" y="129291"/>
            <a:ext cx="4648200" cy="5010149"/>
          </a:xfrm>
        </p:spPr>
        <p:txBody>
          <a:bodyPr>
            <a:normAutofit/>
          </a:bodyPr>
          <a:lstStyle/>
          <a:p>
            <a:r>
              <a:rPr lang="en-US" sz="1000" dirty="0" smtClean="0"/>
              <a:t>Anyone who is necessary for the provision of transport, care, healthcare, comfort, and nutrition of patients, or others needed for the response to COVID-19.  </a:t>
            </a:r>
          </a:p>
          <a:p>
            <a:endParaRPr lang="en-US" sz="1000" dirty="0"/>
          </a:p>
          <a:p>
            <a:r>
              <a:rPr lang="en-US" sz="1000" dirty="0" smtClean="0"/>
              <a:t>This includes but is not limited to:</a:t>
            </a:r>
          </a:p>
          <a:p>
            <a:pPr marL="171450" indent="-171450">
              <a:buFont typeface="Arial" panose="020B0604020202020204" pitchFamily="34" charset="0"/>
              <a:buChar char="•"/>
            </a:pPr>
            <a:r>
              <a:rPr lang="en-US" sz="1000" dirty="0" smtClean="0"/>
              <a:t>Military</a:t>
            </a:r>
          </a:p>
          <a:p>
            <a:pPr marL="171450" indent="-171450">
              <a:buFont typeface="Arial" panose="020B0604020202020204" pitchFamily="34" charset="0"/>
              <a:buChar char="•"/>
            </a:pPr>
            <a:r>
              <a:rPr lang="en-US" sz="1000" dirty="0" smtClean="0"/>
              <a:t>National guard</a:t>
            </a:r>
          </a:p>
          <a:p>
            <a:pPr marL="171450" indent="-171450">
              <a:buFont typeface="Arial" panose="020B0604020202020204" pitchFamily="34" charset="0"/>
              <a:buChar char="•"/>
            </a:pPr>
            <a:r>
              <a:rPr lang="en-US" sz="1000" dirty="0" smtClean="0"/>
              <a:t>Law enforcement officers</a:t>
            </a:r>
          </a:p>
          <a:p>
            <a:pPr marL="171450" indent="-171450">
              <a:buFont typeface="Arial" panose="020B0604020202020204" pitchFamily="34" charset="0"/>
              <a:buChar char="•"/>
            </a:pPr>
            <a:r>
              <a:rPr lang="en-US" sz="1000" dirty="0" smtClean="0"/>
              <a:t>Correctional institution personnel</a:t>
            </a:r>
          </a:p>
          <a:p>
            <a:pPr marL="171450" indent="-171450">
              <a:buFont typeface="Arial" panose="020B0604020202020204" pitchFamily="34" charset="0"/>
              <a:buChar char="•"/>
            </a:pPr>
            <a:r>
              <a:rPr lang="en-US" sz="1000" dirty="0" smtClean="0"/>
              <a:t>Fire fighters</a:t>
            </a:r>
          </a:p>
          <a:p>
            <a:pPr marL="171450" indent="-171450">
              <a:buFont typeface="Arial" panose="020B0604020202020204" pitchFamily="34" charset="0"/>
              <a:buChar char="•"/>
            </a:pPr>
            <a:r>
              <a:rPr lang="en-US" sz="1000" dirty="0" smtClean="0"/>
              <a:t>Emergency medical services personnel</a:t>
            </a:r>
          </a:p>
          <a:p>
            <a:pPr marL="171450" indent="-171450">
              <a:buFont typeface="Arial" panose="020B0604020202020204" pitchFamily="34" charset="0"/>
              <a:buChar char="•"/>
            </a:pPr>
            <a:r>
              <a:rPr lang="en-US" sz="1000" dirty="0" smtClean="0"/>
              <a:t>Physicians</a:t>
            </a:r>
          </a:p>
          <a:p>
            <a:pPr marL="171450" indent="-171450">
              <a:buFont typeface="Arial" panose="020B0604020202020204" pitchFamily="34" charset="0"/>
              <a:buChar char="•"/>
            </a:pPr>
            <a:r>
              <a:rPr lang="en-US" sz="1000" dirty="0" smtClean="0"/>
              <a:t>Nurses</a:t>
            </a:r>
          </a:p>
          <a:p>
            <a:pPr marL="171450" indent="-171450">
              <a:buFont typeface="Arial" panose="020B0604020202020204" pitchFamily="34" charset="0"/>
              <a:buChar char="•"/>
            </a:pPr>
            <a:r>
              <a:rPr lang="en-US" sz="1000" dirty="0" smtClean="0"/>
              <a:t>Public health personnel</a:t>
            </a:r>
          </a:p>
          <a:p>
            <a:pPr marL="171450" indent="-171450">
              <a:buFont typeface="Arial" panose="020B0604020202020204" pitchFamily="34" charset="0"/>
              <a:buChar char="•"/>
            </a:pPr>
            <a:r>
              <a:rPr lang="en-US" sz="1000" dirty="0" smtClean="0"/>
              <a:t>Emergency medical technicians</a:t>
            </a:r>
          </a:p>
          <a:p>
            <a:pPr marL="171450" indent="-171450">
              <a:buFont typeface="Arial" panose="020B0604020202020204" pitchFamily="34" charset="0"/>
              <a:buChar char="•"/>
            </a:pPr>
            <a:r>
              <a:rPr lang="en-US" sz="1000" dirty="0" smtClean="0"/>
              <a:t>Paramedics</a:t>
            </a:r>
          </a:p>
          <a:p>
            <a:pPr marL="171450" indent="-171450">
              <a:buFont typeface="Arial" panose="020B0604020202020204" pitchFamily="34" charset="0"/>
              <a:buChar char="•"/>
            </a:pPr>
            <a:r>
              <a:rPr lang="en-US" sz="1000" dirty="0" smtClean="0"/>
              <a:t>Emergency management personnel</a:t>
            </a:r>
          </a:p>
          <a:p>
            <a:pPr marL="171450" indent="-171450">
              <a:buFont typeface="Arial" panose="020B0604020202020204" pitchFamily="34" charset="0"/>
              <a:buChar char="•"/>
            </a:pPr>
            <a:r>
              <a:rPr lang="en-US" sz="1000" dirty="0" smtClean="0"/>
              <a:t>911 operators</a:t>
            </a:r>
          </a:p>
          <a:p>
            <a:pPr marL="171450" indent="-171450">
              <a:buFont typeface="Arial" panose="020B0604020202020204" pitchFamily="34" charset="0"/>
              <a:buChar char="•"/>
            </a:pPr>
            <a:r>
              <a:rPr lang="en-US" sz="1000" dirty="0" smtClean="0"/>
              <a:t>Child welfare workers and service providers</a:t>
            </a:r>
          </a:p>
          <a:p>
            <a:pPr marL="171450" indent="-171450">
              <a:buFont typeface="Arial" panose="020B0604020202020204" pitchFamily="34" charset="0"/>
              <a:buChar char="•"/>
            </a:pPr>
            <a:r>
              <a:rPr lang="en-US" sz="1000" dirty="0" smtClean="0"/>
              <a:t>Public works personnel</a:t>
            </a:r>
          </a:p>
          <a:p>
            <a:pPr marL="171450" indent="-171450">
              <a:buFont typeface="Arial" panose="020B0604020202020204" pitchFamily="34" charset="0"/>
              <a:buChar char="•"/>
            </a:pPr>
            <a:r>
              <a:rPr lang="en-US" sz="1000" dirty="0" smtClean="0"/>
              <a:t>Persons with skills or training in operating specialized equipment or other skills needed to provide aid in a declared emergency</a:t>
            </a:r>
          </a:p>
          <a:p>
            <a:pPr marL="171450" indent="-171450">
              <a:buFont typeface="Arial" panose="020B0604020202020204" pitchFamily="34" charset="0"/>
              <a:buChar char="•"/>
            </a:pPr>
            <a:r>
              <a:rPr lang="en-US" sz="1000" dirty="0" smtClean="0"/>
              <a:t>Individuals who work for such facilities employing these individuals and whose work is necessary to maintain the operation of the facility</a:t>
            </a:r>
          </a:p>
          <a:p>
            <a:pPr marL="171450" indent="-171450">
              <a:buFont typeface="Arial" panose="020B0604020202020204" pitchFamily="34" charset="0"/>
              <a:buChar char="•"/>
            </a:pPr>
            <a:r>
              <a:rPr lang="en-US" sz="1000" dirty="0" smtClean="0"/>
              <a:t>Any individual the highest official of a state, territory, or D.C. determines is an emergency responder necessary for the state, territory, or D.C.’s response to COVID-19</a:t>
            </a:r>
          </a:p>
          <a:p>
            <a:endParaRPr lang="en-US" sz="1000" dirty="0"/>
          </a:p>
          <a:p>
            <a:endParaRPr lang="en-US" sz="1000" dirty="0"/>
          </a:p>
        </p:txBody>
      </p:sp>
    </p:spTree>
    <p:extLst>
      <p:ext uri="{BB962C8B-B14F-4D97-AF65-F5344CB8AC3E}">
        <p14:creationId xmlns:p14="http://schemas.microsoft.com/office/powerpoint/2010/main" val="46439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Analyzing a Request for Paid Leave under the Emergency Paid Sick Leave Act and Expanded FMLA</a:t>
            </a:r>
            <a:endParaRPr lang="en-US" dirty="0"/>
          </a:p>
        </p:txBody>
      </p:sp>
      <p:sp>
        <p:nvSpPr>
          <p:cNvPr id="9" name="Text Placeholder 8"/>
          <p:cNvSpPr>
            <a:spLocks noGrp="1"/>
          </p:cNvSpPr>
          <p:nvPr>
            <p:ph type="body" idx="1"/>
          </p:nvPr>
        </p:nvSpPr>
        <p:spPr/>
        <p:txBody>
          <a:bodyPr/>
          <a:lstStyle/>
          <a:p>
            <a:endParaRPr lang="en-US" dirty="0"/>
          </a:p>
        </p:txBody>
      </p:sp>
      <p:sp>
        <p:nvSpPr>
          <p:cNvPr id="5" name="Content Placeholder 4"/>
          <p:cNvSpPr>
            <a:spLocks noGrp="1"/>
          </p:cNvSpPr>
          <p:nvPr>
            <p:ph idx="13"/>
          </p:nvPr>
        </p:nvSpPr>
        <p:spPr/>
        <p:txBody>
          <a:bodyPr>
            <a:normAutofit lnSpcReduction="10000"/>
          </a:bodyPr>
          <a:lstStyle/>
          <a:p>
            <a:pPr marL="285750" indent="-285750">
              <a:buFont typeface="Arial" panose="020B0604020202020204" pitchFamily="34" charset="0"/>
              <a:buChar char="•"/>
            </a:pPr>
            <a:r>
              <a:rPr lang="en-US" dirty="0" smtClean="0"/>
              <a:t>What is the employee’s reason for leave?</a:t>
            </a:r>
          </a:p>
          <a:p>
            <a:pPr marL="285750" indent="-285750">
              <a:buFont typeface="Arial" panose="020B0604020202020204" pitchFamily="34" charset="0"/>
              <a:buChar char="•"/>
            </a:pPr>
            <a:r>
              <a:rPr lang="en-US" dirty="0" smtClean="0">
                <a:solidFill>
                  <a:srgbClr val="0066AC"/>
                </a:solidFill>
              </a:rPr>
              <a:t>Is the employer a covered employer under the Emergency Paid Sick Leave Act or Expanded FMLA for this particular reason?</a:t>
            </a:r>
          </a:p>
          <a:p>
            <a:pPr marL="285750" indent="-285750">
              <a:buFont typeface="Arial" panose="020B0604020202020204" pitchFamily="34" charset="0"/>
              <a:buChar char="•"/>
            </a:pPr>
            <a:r>
              <a:rPr lang="en-US" dirty="0" smtClean="0"/>
              <a:t>Is the employee an eligible employee under the Emergency Paid Sick Leave Act or Expanded FMLA for this particular reason?</a:t>
            </a:r>
          </a:p>
          <a:p>
            <a:pPr marL="285750" indent="-285750">
              <a:buFont typeface="Arial" panose="020B0604020202020204" pitchFamily="34" charset="0"/>
              <a:buChar char="•"/>
            </a:pPr>
            <a:r>
              <a:rPr lang="en-US" dirty="0" smtClean="0">
                <a:solidFill>
                  <a:srgbClr val="FF0000"/>
                </a:solidFill>
              </a:rPr>
              <a:t>What are the employer’s obligations under the Emergency Paid Sick Leave Act and Expanded FMLA?</a:t>
            </a:r>
          </a:p>
          <a:p>
            <a:pPr marL="285750" indent="-285750">
              <a:buFont typeface="Arial" panose="020B0604020202020204" pitchFamily="34" charset="0"/>
              <a:buChar char="•"/>
            </a:pPr>
            <a:r>
              <a:rPr lang="en-US" dirty="0" smtClean="0"/>
              <a:t>What other paid or unpaid leave is available? </a:t>
            </a:r>
            <a:endParaRPr lang="en-US" dirty="0"/>
          </a:p>
        </p:txBody>
      </p:sp>
    </p:spTree>
    <p:extLst>
      <p:ext uri="{BB962C8B-B14F-4D97-AF65-F5344CB8AC3E}">
        <p14:creationId xmlns:p14="http://schemas.microsoft.com/office/powerpoint/2010/main" val="116617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8229600" cy="685800"/>
          </a:xfrm>
        </p:spPr>
        <p:txBody>
          <a:bodyPr>
            <a:normAutofit fontScale="90000"/>
          </a:bodyPr>
          <a:lstStyle/>
          <a:p>
            <a:r>
              <a:rPr lang="en-US" dirty="0" smtClean="0"/>
              <a:t>Emergency Paid Sick Leave Act and Expanded FMLA:  </a:t>
            </a:r>
            <a:r>
              <a:rPr lang="en-US" dirty="0" smtClean="0">
                <a:solidFill>
                  <a:srgbClr val="0066AC"/>
                </a:solidFill>
              </a:rPr>
              <a:t>What are the employer’s obligations to the employee?</a:t>
            </a:r>
            <a:endParaRPr lang="en-US" dirty="0">
              <a:solidFill>
                <a:srgbClr val="0066AC"/>
              </a:solidFill>
            </a:endParaRPr>
          </a:p>
        </p:txBody>
      </p:sp>
      <p:sp>
        <p:nvSpPr>
          <p:cNvPr id="4" name="Content Placeholder 3"/>
          <p:cNvSpPr>
            <a:spLocks noGrp="1"/>
          </p:cNvSpPr>
          <p:nvPr>
            <p:ph idx="1"/>
          </p:nvPr>
        </p:nvSpPr>
        <p:spPr>
          <a:xfrm>
            <a:off x="457200" y="1581150"/>
            <a:ext cx="8229600" cy="3352800"/>
          </a:xfrm>
        </p:spPr>
        <p:txBody>
          <a:bodyPr>
            <a:normAutofit lnSpcReduction="10000"/>
          </a:bodyPr>
          <a:lstStyle/>
          <a:p>
            <a:pPr marL="171450" indent="-171450">
              <a:buFont typeface="Wingdings" panose="05000000000000000000" pitchFamily="2" charset="2"/>
              <a:buChar char="§"/>
            </a:pPr>
            <a:r>
              <a:rPr lang="en-US" sz="1200" dirty="0" smtClean="0"/>
              <a:t>Providing appropriate amount of paid leave</a:t>
            </a:r>
          </a:p>
          <a:p>
            <a:pPr marL="171450" indent="-171450">
              <a:buFont typeface="Wingdings" panose="05000000000000000000" pitchFamily="2" charset="2"/>
              <a:buChar char="§"/>
            </a:pPr>
            <a:r>
              <a:rPr lang="en-US" sz="1200" dirty="0" smtClean="0"/>
              <a:t>No finding substitutes:  </a:t>
            </a:r>
            <a:r>
              <a:rPr lang="en-US" sz="1200" dirty="0">
                <a:solidFill>
                  <a:schemeClr val="tx1"/>
                </a:solidFill>
              </a:rPr>
              <a:t>An employer may not require, as a condition of providing Emergency Paid Sick Leave, that the employee search for or find a replacement employee to cover the hours during which the employee is using Emergency Paid Sick Leave.</a:t>
            </a:r>
          </a:p>
          <a:p>
            <a:pPr marL="171450" indent="-171450">
              <a:buFont typeface="Wingdings" panose="05000000000000000000" pitchFamily="2" charset="2"/>
              <a:buChar char="§"/>
            </a:pPr>
            <a:r>
              <a:rPr lang="en-US" sz="1200" dirty="0" smtClean="0"/>
              <a:t>Continuing </a:t>
            </a:r>
            <a:r>
              <a:rPr lang="en-US" sz="1200" dirty="0"/>
              <a:t>coverage under any group health plan as if Employee had been continuously </a:t>
            </a:r>
            <a:r>
              <a:rPr lang="en-US" sz="1200" dirty="0" smtClean="0"/>
              <a:t>employed:</a:t>
            </a:r>
          </a:p>
          <a:p>
            <a:pPr marL="514350" lvl="1" indent="-171450">
              <a:buFont typeface="Wingdings" panose="05000000000000000000" pitchFamily="2" charset="2"/>
              <a:buChar char="§"/>
            </a:pPr>
            <a:r>
              <a:rPr lang="en-US" sz="1000" dirty="0" smtClean="0"/>
              <a:t>Benefit </a:t>
            </a:r>
            <a:r>
              <a:rPr lang="en-US" sz="1000" dirty="0"/>
              <a:t>coverage for medical care, surgical care, hospital care, dental care, eye care, mental counseling, substance abuse treatment if provided in group health plan, including supplements, FSA or other component of cafeteria </a:t>
            </a:r>
            <a:r>
              <a:rPr lang="en-US" sz="1000" dirty="0" smtClean="0"/>
              <a:t>plan</a:t>
            </a:r>
          </a:p>
          <a:p>
            <a:pPr marL="514350" lvl="1" indent="-171450">
              <a:buFont typeface="Wingdings" panose="05000000000000000000" pitchFamily="2" charset="2"/>
              <a:buChar char="§"/>
            </a:pPr>
            <a:r>
              <a:rPr lang="en-US" sz="1200" dirty="0" smtClean="0"/>
              <a:t>Changes </a:t>
            </a:r>
            <a:r>
              <a:rPr lang="en-US" sz="1200" dirty="0"/>
              <a:t>in plans and notice of opportunity to change plans apply to same extent as if Employee was </a:t>
            </a:r>
            <a:r>
              <a:rPr lang="en-US" sz="1200" dirty="0" smtClean="0"/>
              <a:t>employed</a:t>
            </a:r>
          </a:p>
          <a:p>
            <a:pPr marL="514350" lvl="1" indent="-171450">
              <a:buFont typeface="Wingdings" panose="05000000000000000000" pitchFamily="2" charset="2"/>
              <a:buChar char="§"/>
            </a:pPr>
            <a:r>
              <a:rPr lang="en-US" sz="1200" dirty="0" smtClean="0"/>
              <a:t>Employee </a:t>
            </a:r>
            <a:r>
              <a:rPr lang="en-US" sz="1200" dirty="0"/>
              <a:t>remains responsible for Employee’s portion of premiums; if employee opts to discontinue coverage, reinstatement on same terms as prior to leave without additional qualifying periods, physical exams, or exclusion of pre-existing </a:t>
            </a:r>
            <a:r>
              <a:rPr lang="en-US" sz="1200" dirty="0" smtClean="0"/>
              <a:t>conditions</a:t>
            </a:r>
          </a:p>
          <a:p>
            <a:pPr marL="514350" lvl="1" indent="-171450">
              <a:buFont typeface="Wingdings" panose="05000000000000000000" pitchFamily="2" charset="2"/>
              <a:buChar char="§"/>
            </a:pPr>
            <a:r>
              <a:rPr lang="en-US" sz="1200" dirty="0" smtClean="0"/>
              <a:t>Obligation </a:t>
            </a:r>
            <a:r>
              <a:rPr lang="en-US" sz="1200" dirty="0"/>
              <a:t>to provide benefits ceases with end of employment relationship except as required by </a:t>
            </a:r>
            <a:r>
              <a:rPr lang="en-US" sz="1200" dirty="0" smtClean="0"/>
              <a:t>COBRA</a:t>
            </a:r>
          </a:p>
          <a:p>
            <a:pPr marL="171450" indent="-171450">
              <a:buFont typeface="Wingdings" panose="05000000000000000000" pitchFamily="2" charset="2"/>
              <a:buChar char="§"/>
            </a:pPr>
            <a:r>
              <a:rPr lang="en-US" sz="1400" dirty="0" smtClean="0"/>
              <a:t>Job restoration:  Same or equivalent position</a:t>
            </a:r>
          </a:p>
          <a:p>
            <a:pPr marL="514350" lvl="1" indent="-171450">
              <a:buFont typeface="Wingdings" panose="05000000000000000000" pitchFamily="2" charset="2"/>
              <a:buChar char="§"/>
            </a:pPr>
            <a:r>
              <a:rPr lang="en-US" sz="1200" dirty="0" smtClean="0"/>
              <a:t>Employee not protected from employment actions that would have affected employee even if employee had not taken leave (layoffs)</a:t>
            </a:r>
          </a:p>
          <a:p>
            <a:pPr marL="514350" lvl="1" indent="-171450">
              <a:buFont typeface="Wingdings" panose="05000000000000000000" pitchFamily="2" charset="2"/>
              <a:buChar char="§"/>
            </a:pPr>
            <a:r>
              <a:rPr lang="en-US" sz="1200" dirty="0" smtClean="0"/>
              <a:t>Special job restoration rules for Expanded FMLA (see chart in earlier slide)</a:t>
            </a:r>
          </a:p>
          <a:p>
            <a:pPr marL="171450" indent="-171450">
              <a:buFont typeface="Wingdings" panose="05000000000000000000" pitchFamily="2" charset="2"/>
              <a:buChar char="§"/>
            </a:pPr>
            <a:endParaRPr lang="en-US" sz="1400" dirty="0"/>
          </a:p>
          <a:p>
            <a:pPr marL="285750" indent="-285750">
              <a:buFont typeface="Arial" panose="020B0604020202020204" pitchFamily="34" charset="0"/>
              <a:buChar char="•"/>
            </a:pPr>
            <a:endParaRPr lang="en-US" sz="1200" dirty="0"/>
          </a:p>
          <a:p>
            <a:pPr marL="628650" lvl="1" indent="-285750">
              <a:buFont typeface="Arial" panose="020B0604020202020204" pitchFamily="34" charset="0"/>
              <a:buChar char="•"/>
            </a:pPr>
            <a:endParaRPr lang="en-US" sz="1200" dirty="0" smtClean="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895424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223" y="742950"/>
            <a:ext cx="8229600" cy="685800"/>
          </a:xfrm>
        </p:spPr>
        <p:txBody>
          <a:bodyPr/>
          <a:lstStyle/>
          <a:p>
            <a:pPr eaLnBrk="0" fontAlgn="base" hangingPunct="0">
              <a:spcAft>
                <a:spcPct val="0"/>
              </a:spcAft>
            </a:pPr>
            <a:r>
              <a:rPr lang="en-US" dirty="0" smtClean="0">
                <a:solidFill>
                  <a:srgbClr val="404040"/>
                </a:solidFill>
              </a:rPr>
              <a:t>Emergency Paid Sick Leave Act</a:t>
            </a:r>
            <a:endParaRPr lang="en-US" dirty="0">
              <a:solidFill>
                <a:srgbClr val="404040"/>
              </a:solidFill>
            </a:endParaRPr>
          </a:p>
        </p:txBody>
      </p:sp>
      <p:sp>
        <p:nvSpPr>
          <p:cNvPr id="2" name="Content Placeholder 1"/>
          <p:cNvSpPr>
            <a:spLocks noGrp="1"/>
          </p:cNvSpPr>
          <p:nvPr>
            <p:ph idx="1"/>
          </p:nvPr>
        </p:nvSpPr>
        <p:spPr>
          <a:xfrm>
            <a:off x="533400" y="1352550"/>
            <a:ext cx="8229600" cy="3352800"/>
          </a:xfrm>
        </p:spPr>
        <p:txBody>
          <a:bodyPr>
            <a:normAutofit fontScale="85000" lnSpcReduction="20000"/>
          </a:bodyPr>
          <a:lstStyle/>
          <a:p>
            <a:r>
              <a:rPr lang="en-US" sz="2000" dirty="0" smtClean="0">
                <a:solidFill>
                  <a:srgbClr val="0066AC"/>
                </a:solidFill>
              </a:rPr>
              <a:t>Sequence of Paid Leave:</a:t>
            </a:r>
          </a:p>
          <a:p>
            <a:endParaRPr lang="en-US" sz="2000" dirty="0">
              <a:solidFill>
                <a:srgbClr val="0066AC"/>
              </a:solidFill>
            </a:endParaRPr>
          </a:p>
          <a:p>
            <a:pPr indent="-34290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Paid </a:t>
            </a:r>
            <a:r>
              <a:rPr lang="en-US" dirty="0">
                <a:solidFill>
                  <a:schemeClr val="tx1"/>
                </a:solidFill>
              </a:rPr>
              <a:t>Sick Time under the </a:t>
            </a:r>
            <a:r>
              <a:rPr lang="en-US" dirty="0" smtClean="0">
                <a:solidFill>
                  <a:schemeClr val="tx1"/>
                </a:solidFill>
              </a:rPr>
              <a:t>EPSLA </a:t>
            </a:r>
            <a:r>
              <a:rPr lang="en-US" dirty="0">
                <a:solidFill>
                  <a:schemeClr val="tx1"/>
                </a:solidFill>
              </a:rPr>
              <a:t>is in addition </a:t>
            </a:r>
            <a:r>
              <a:rPr lang="en-US" dirty="0" smtClean="0">
                <a:solidFill>
                  <a:schemeClr val="tx1"/>
                </a:solidFill>
              </a:rPr>
              <a:t>to:</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 </a:t>
            </a:r>
            <a:r>
              <a:rPr lang="en-US" dirty="0">
                <a:solidFill>
                  <a:schemeClr val="tx1"/>
                </a:solidFill>
              </a:rPr>
              <a:t>any other leave entitlement provided by </a:t>
            </a:r>
            <a:r>
              <a:rPr lang="en-US" dirty="0" smtClean="0">
                <a:solidFill>
                  <a:schemeClr val="tx1"/>
                </a:solidFill>
              </a:rPr>
              <a:t>federal, state </a:t>
            </a:r>
            <a:r>
              <a:rPr lang="en-US" dirty="0">
                <a:solidFill>
                  <a:schemeClr val="tx1"/>
                </a:solidFill>
              </a:rPr>
              <a:t>or local law; collective bargaining agreement; and employer policies. </a:t>
            </a:r>
            <a:endParaRPr lang="en-US" dirty="0" smtClean="0">
              <a:solidFill>
                <a:schemeClr val="tx1"/>
              </a:solidFill>
            </a:endParaRP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any leave provided to an employee before 4/1/2020 for COVID-19 reasons.</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If the employer provided unpaid leave or partially paid leave prior to 4/1/2020 for any reason relating to COVID-19, they are not now required to reimburse the employee under the EPSLA or Expanded FMLA.    </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Even if employee has already exhausted FMLA, Employee is entitled to EPSLA Paid Sick Time.  </a:t>
            </a:r>
            <a:endParaRPr lang="en-US" dirty="0">
              <a:solidFill>
                <a:schemeClr val="tx1"/>
              </a:solidFill>
            </a:endParaRP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marL="0" lvl="1" indent="0" eaLnBrk="0" fontAlgn="base" hangingPunct="0">
              <a:lnSpc>
                <a:spcPct val="110000"/>
              </a:lnSpc>
              <a:spcBef>
                <a:spcPts val="300"/>
              </a:spcBef>
              <a:spcAft>
                <a:spcPts val="600"/>
              </a:spcAft>
              <a:buClr>
                <a:srgbClr val="262626"/>
              </a:buClr>
              <a:buNone/>
            </a:pPr>
            <a:endParaRPr lang="en-US" dirty="0">
              <a:solidFill>
                <a:schemeClr val="tx1"/>
              </a:solidFill>
            </a:endParaRPr>
          </a:p>
          <a:p>
            <a:endParaRPr lang="en-US" b="0" dirty="0" smtClean="0"/>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47</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405312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223" y="742950"/>
            <a:ext cx="8229600" cy="685800"/>
          </a:xfrm>
        </p:spPr>
        <p:txBody>
          <a:bodyPr/>
          <a:lstStyle/>
          <a:p>
            <a:pPr eaLnBrk="0" fontAlgn="base" hangingPunct="0">
              <a:spcAft>
                <a:spcPct val="0"/>
              </a:spcAft>
            </a:pPr>
            <a:r>
              <a:rPr lang="en-US" dirty="0" smtClean="0">
                <a:solidFill>
                  <a:srgbClr val="404040"/>
                </a:solidFill>
              </a:rPr>
              <a:t>Emergency Paid Sick Leave Act</a:t>
            </a:r>
            <a:endParaRPr lang="en-US" dirty="0">
              <a:solidFill>
                <a:srgbClr val="404040"/>
              </a:solidFill>
            </a:endParaRPr>
          </a:p>
        </p:txBody>
      </p:sp>
      <p:sp>
        <p:nvSpPr>
          <p:cNvPr id="2" name="Content Placeholder 1"/>
          <p:cNvSpPr>
            <a:spLocks noGrp="1"/>
          </p:cNvSpPr>
          <p:nvPr>
            <p:ph idx="1"/>
          </p:nvPr>
        </p:nvSpPr>
        <p:spPr>
          <a:xfrm>
            <a:off x="533400" y="1352550"/>
            <a:ext cx="8229600" cy="3352800"/>
          </a:xfrm>
        </p:spPr>
        <p:txBody>
          <a:bodyPr>
            <a:normAutofit fontScale="77500" lnSpcReduction="20000"/>
          </a:bodyPr>
          <a:lstStyle/>
          <a:p>
            <a:r>
              <a:rPr lang="en-US" sz="2000" dirty="0" smtClean="0">
                <a:solidFill>
                  <a:srgbClr val="0066AC"/>
                </a:solidFill>
              </a:rPr>
              <a:t>Sequence of Paid Leave:</a:t>
            </a:r>
          </a:p>
          <a:p>
            <a:endParaRPr lang="en-US" sz="2000" dirty="0">
              <a:solidFill>
                <a:srgbClr val="0066AC"/>
              </a:solidFill>
            </a:endParaRP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An employer </a:t>
            </a:r>
            <a:r>
              <a:rPr lang="en-US" dirty="0">
                <a:solidFill>
                  <a:schemeClr val="tx1"/>
                </a:solidFill>
              </a:rPr>
              <a:t>may not require an employee to use other paid leave provided by </a:t>
            </a:r>
            <a:r>
              <a:rPr lang="en-US" dirty="0" smtClean="0">
                <a:solidFill>
                  <a:schemeClr val="tx1"/>
                </a:solidFill>
              </a:rPr>
              <a:t>any other source before </a:t>
            </a:r>
            <a:r>
              <a:rPr lang="en-US" dirty="0">
                <a:solidFill>
                  <a:schemeClr val="tx1"/>
                </a:solidFill>
              </a:rPr>
              <a:t>the employee uses Emergency Paid Sick Leave</a:t>
            </a:r>
            <a:r>
              <a:rPr lang="en-US" dirty="0" smtClean="0">
                <a:solidFill>
                  <a:schemeClr val="tx1"/>
                </a:solidFill>
              </a:rPr>
              <a:t>.</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t>Employee can supplement amount received using employer-provided paid leave up to employee’s normal earnings, but employer is not entitled to tax credit for the amount that exceeds the caps.</a:t>
            </a:r>
            <a:endParaRPr lang="en-US" dirty="0" smtClean="0">
              <a:solidFill>
                <a:schemeClr val="tx1"/>
              </a:solidFill>
            </a:endParaRP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If an Employee changes employers, the Employee is limited to a total of 80 hours of EPSLA Paid Sick Leave:</a:t>
            </a:r>
          </a:p>
          <a:p>
            <a:pPr marL="1085850" lvl="2"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 Employee who has used all 80 hours does not receive an additional 80 hours of EPSLA Paid Sick Time.  </a:t>
            </a:r>
          </a:p>
          <a:p>
            <a:pPr marL="1085850" lvl="2"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t>Employee who has used less than 80 hours is entitled to only to remainder and only is new employer is covered by EPSLA.  Leave entitlement expires when Employee reaches 80 hours or the number of hours based on part-time schedule with new Employer.   </a:t>
            </a:r>
            <a:r>
              <a:rPr lang="en-US" dirty="0" smtClean="0">
                <a:solidFill>
                  <a:schemeClr val="tx1"/>
                </a:solidFill>
              </a:rPr>
              <a:t> </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marL="0" lvl="1" indent="0" eaLnBrk="0" fontAlgn="base" hangingPunct="0">
              <a:lnSpc>
                <a:spcPct val="110000"/>
              </a:lnSpc>
              <a:spcBef>
                <a:spcPts val="300"/>
              </a:spcBef>
              <a:spcAft>
                <a:spcPts val="600"/>
              </a:spcAft>
              <a:buClr>
                <a:srgbClr val="262626"/>
              </a:buClr>
              <a:buNone/>
            </a:pPr>
            <a:endParaRPr lang="en-US" dirty="0">
              <a:solidFill>
                <a:schemeClr val="tx1"/>
              </a:solidFill>
            </a:endParaRPr>
          </a:p>
          <a:p>
            <a:endParaRPr lang="en-US" b="0" dirty="0" smtClean="0"/>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48</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9276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223" y="742950"/>
            <a:ext cx="8229600" cy="685800"/>
          </a:xfrm>
        </p:spPr>
        <p:txBody>
          <a:bodyPr/>
          <a:lstStyle/>
          <a:p>
            <a:pPr eaLnBrk="0" fontAlgn="base" hangingPunct="0">
              <a:spcAft>
                <a:spcPct val="0"/>
              </a:spcAft>
            </a:pPr>
            <a:r>
              <a:rPr lang="en-US" dirty="0" smtClean="0">
                <a:solidFill>
                  <a:srgbClr val="404040"/>
                </a:solidFill>
              </a:rPr>
              <a:t>Expanded FMLA </a:t>
            </a:r>
            <a:endParaRPr lang="en-US" dirty="0">
              <a:solidFill>
                <a:srgbClr val="404040"/>
              </a:solidFill>
            </a:endParaRPr>
          </a:p>
        </p:txBody>
      </p:sp>
      <p:sp>
        <p:nvSpPr>
          <p:cNvPr id="2" name="Content Placeholder 1"/>
          <p:cNvSpPr>
            <a:spLocks noGrp="1"/>
          </p:cNvSpPr>
          <p:nvPr>
            <p:ph idx="1"/>
          </p:nvPr>
        </p:nvSpPr>
        <p:spPr>
          <a:xfrm>
            <a:off x="457200" y="1226820"/>
            <a:ext cx="8229600" cy="3699510"/>
          </a:xfrm>
        </p:spPr>
        <p:txBody>
          <a:bodyPr>
            <a:normAutofit fontScale="32500" lnSpcReduction="20000"/>
          </a:bodyPr>
          <a:lstStyle/>
          <a:p>
            <a:r>
              <a:rPr lang="en-US" sz="3700" dirty="0" smtClean="0">
                <a:solidFill>
                  <a:srgbClr val="0066AC"/>
                </a:solidFill>
              </a:rPr>
              <a:t>Sequence of Paid Leave:</a:t>
            </a:r>
          </a:p>
          <a:p>
            <a:endParaRPr lang="en-US" sz="3700" dirty="0">
              <a:solidFill>
                <a:srgbClr val="0066AC"/>
              </a:solidFill>
            </a:endParaRPr>
          </a:p>
          <a:p>
            <a:pPr indent="-342900"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smtClean="0">
                <a:solidFill>
                  <a:schemeClr val="tx1"/>
                </a:solidFill>
              </a:rPr>
              <a:t>Expanded FMLA is </a:t>
            </a:r>
            <a:r>
              <a:rPr lang="en-US" sz="3700" dirty="0">
                <a:solidFill>
                  <a:schemeClr val="tx1"/>
                </a:solidFill>
              </a:rPr>
              <a:t>in addition to:</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 any other leave entitlement provided by federal, state or local law; collective bargaining agreement; and employer policies. </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any leave </a:t>
            </a:r>
            <a:r>
              <a:rPr lang="en-US" sz="3700" dirty="0" smtClean="0"/>
              <a:t>the employer provided </a:t>
            </a:r>
            <a:r>
              <a:rPr lang="en-US" sz="3700" dirty="0"/>
              <a:t>an employee before 4/1/2020 for COVID-19 reasons</a:t>
            </a:r>
            <a:r>
              <a:rPr lang="en-US" sz="3700" dirty="0" smtClean="0"/>
              <a:t>.</a:t>
            </a:r>
            <a:endParaRPr lang="en-US" sz="3700" dirty="0"/>
          </a:p>
          <a:p>
            <a:pPr indent="-342900"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smtClean="0">
                <a:solidFill>
                  <a:schemeClr val="tx1"/>
                </a:solidFill>
              </a:rPr>
              <a:t>First two weeks are unpaid, but:</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smtClean="0">
                <a:solidFill>
                  <a:schemeClr val="tx1"/>
                </a:solidFill>
              </a:rPr>
              <a:t>Employee may choose to take EPSLA Paid Sick Time </a:t>
            </a:r>
            <a:r>
              <a:rPr lang="en-US" sz="3700" u="sng" dirty="0" smtClean="0">
                <a:solidFill>
                  <a:schemeClr val="tx1"/>
                </a:solidFill>
              </a:rPr>
              <a:t>or</a:t>
            </a:r>
            <a:r>
              <a:rPr lang="en-US" sz="3700" dirty="0" smtClean="0">
                <a:solidFill>
                  <a:schemeClr val="tx1"/>
                </a:solidFill>
              </a:rPr>
              <a:t> may substitute employer-provided accrued paid leave for first two weeks.</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smtClean="0"/>
              <a:t>Employee may not take EPSLA Paid Sick Time and employer-provided paid leave </a:t>
            </a:r>
            <a:r>
              <a:rPr lang="en-US" sz="3700" i="1" dirty="0" smtClean="0"/>
              <a:t>simultaneously</a:t>
            </a:r>
            <a:r>
              <a:rPr lang="en-US" sz="3700" dirty="0" smtClean="0"/>
              <a:t> for the first two weeks unless Employer agrees to allow Employee to </a:t>
            </a:r>
            <a:r>
              <a:rPr lang="en-US" sz="3700" i="1" dirty="0" smtClean="0"/>
              <a:t>supplement</a:t>
            </a:r>
            <a:r>
              <a:rPr lang="en-US" sz="3700" dirty="0" smtClean="0"/>
              <a:t> the amount received from EPSLA Paid Sick Time from paid leave up to normal earnings.</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smtClean="0"/>
              <a:t>Employee who opts not to use paid leave or to supplement still has any remaining paid leave available to take in at a later date.</a:t>
            </a:r>
          </a:p>
          <a:p>
            <a:pPr lvl="2" eaLnBrk="0" fontAlgn="base" hangingPunct="0">
              <a:lnSpc>
                <a:spcPct val="110000"/>
              </a:lnSpc>
              <a:spcBef>
                <a:spcPts val="300"/>
              </a:spcBef>
              <a:spcAft>
                <a:spcPts val="600"/>
              </a:spcAft>
              <a:buClr>
                <a:srgbClr val="262626"/>
              </a:buClr>
              <a:buFont typeface="Segoe UI" panose="020B0502040204020203" pitchFamily="34" charset="0"/>
              <a:buChar char="→"/>
            </a:pPr>
            <a:endParaRPr lang="en-US" sz="3700" dirty="0" smtClean="0"/>
          </a:p>
          <a:p>
            <a:pPr lvl="2"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lvl="2"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indent="-342900"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marL="0" lvl="1" indent="0" eaLnBrk="0" fontAlgn="base" hangingPunct="0">
              <a:lnSpc>
                <a:spcPct val="110000"/>
              </a:lnSpc>
              <a:spcBef>
                <a:spcPts val="300"/>
              </a:spcBef>
              <a:spcAft>
                <a:spcPts val="600"/>
              </a:spcAft>
              <a:buClr>
                <a:srgbClr val="262626"/>
              </a:buClr>
              <a:buNone/>
            </a:pPr>
            <a:endParaRPr lang="en-US" dirty="0">
              <a:solidFill>
                <a:schemeClr val="tx1"/>
              </a:solidFill>
            </a:endParaRPr>
          </a:p>
          <a:p>
            <a:endParaRPr lang="en-US" b="0" dirty="0" smtClean="0"/>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49</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29163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1080770"/>
            <a:ext cx="4038600" cy="3611880"/>
          </a:xfrm>
        </p:spPr>
        <p:txBody>
          <a:bodyPr>
            <a:noAutofit/>
          </a:bodyPr>
          <a:lstStyle/>
          <a:p>
            <a:pPr eaLnBrk="0" fontAlgn="base" hangingPunct="0">
              <a:lnSpc>
                <a:spcPct val="115000"/>
              </a:lnSpc>
              <a:spcBef>
                <a:spcPts val="300"/>
              </a:spcBef>
              <a:spcAft>
                <a:spcPts val="600"/>
              </a:spcAft>
              <a:buClr>
                <a:srgbClr val="262626"/>
              </a:buClr>
            </a:pPr>
            <a:r>
              <a:rPr lang="en-US" dirty="0">
                <a:solidFill>
                  <a:srgbClr val="0066AC"/>
                </a:solidFill>
              </a:rPr>
              <a:t>LENGTH OF LEAVE:  </a:t>
            </a:r>
            <a:endParaRPr lang="en-US" dirty="0" smtClean="0">
              <a:solidFill>
                <a:srgbClr val="0066AC"/>
              </a:solidFill>
            </a:endParaRPr>
          </a:p>
          <a:p>
            <a:pPr eaLnBrk="0" fontAlgn="base" hangingPunct="0">
              <a:lnSpc>
                <a:spcPct val="115000"/>
              </a:lnSpc>
              <a:spcBef>
                <a:spcPts val="300"/>
              </a:spcBef>
              <a:spcAft>
                <a:spcPts val="600"/>
              </a:spcAft>
              <a:buClr>
                <a:srgbClr val="262626"/>
              </a:buClr>
            </a:pPr>
            <a:r>
              <a:rPr lang="en-US" dirty="0" smtClean="0">
                <a:solidFill>
                  <a:schemeClr val="tx1"/>
                </a:solidFill>
              </a:rPr>
              <a:t>12 </a:t>
            </a:r>
            <a:r>
              <a:rPr lang="en-US" dirty="0">
                <a:solidFill>
                  <a:schemeClr val="tx1"/>
                </a:solidFill>
              </a:rPr>
              <a:t>weeks</a:t>
            </a:r>
          </a:p>
          <a:p>
            <a:pPr marL="628650" indent="-285750" eaLnBrk="0" fontAlgn="base" hangingPunct="0">
              <a:lnSpc>
                <a:spcPct val="115000"/>
              </a:lnSpc>
              <a:spcBef>
                <a:spcPts val="300"/>
              </a:spcBef>
              <a:spcAft>
                <a:spcPts val="600"/>
              </a:spcAft>
              <a:buClr>
                <a:srgbClr val="262626"/>
              </a:buClr>
              <a:buFont typeface="Segoe UI" panose="020B0502040204020203" pitchFamily="34" charset="0"/>
              <a:buChar char="→"/>
            </a:pPr>
            <a:r>
              <a:rPr lang="en-US" sz="1400" dirty="0">
                <a:solidFill>
                  <a:schemeClr val="tx1"/>
                </a:solidFill>
              </a:rPr>
              <a:t>Unpaid Leave for initial 10 days, but employee may elect to substitute any accrued vacation leave, personal leave, or medical sick leave for unpaid leave</a:t>
            </a:r>
          </a:p>
          <a:p>
            <a:pPr marL="628650" indent="-285750" eaLnBrk="0" fontAlgn="base" hangingPunct="0">
              <a:lnSpc>
                <a:spcPct val="115000"/>
              </a:lnSpc>
              <a:spcBef>
                <a:spcPts val="300"/>
              </a:spcBef>
              <a:spcAft>
                <a:spcPts val="600"/>
              </a:spcAft>
              <a:buClr>
                <a:srgbClr val="262626"/>
              </a:buClr>
              <a:buFont typeface="Segoe UI" panose="020B0502040204020203" pitchFamily="34" charset="0"/>
              <a:buChar char="→"/>
            </a:pPr>
            <a:r>
              <a:rPr lang="en-US" sz="1400" dirty="0">
                <a:solidFill>
                  <a:schemeClr val="tx1"/>
                </a:solidFill>
              </a:rPr>
              <a:t>Paid Leave after first 10 days</a:t>
            </a:r>
          </a:p>
          <a:p>
            <a:pPr marL="800100" lvl="2" indent="0" eaLnBrk="0" fontAlgn="base" hangingPunct="0">
              <a:lnSpc>
                <a:spcPct val="115000"/>
              </a:lnSpc>
              <a:spcBef>
                <a:spcPts val="300"/>
              </a:spcBef>
              <a:spcAft>
                <a:spcPts val="600"/>
              </a:spcAft>
              <a:buClr>
                <a:srgbClr val="262626"/>
              </a:buClr>
              <a:buNone/>
            </a:pPr>
            <a:endParaRPr lang="en-US" sz="1400" dirty="0" smtClean="0">
              <a:solidFill>
                <a:schemeClr val="tx1"/>
              </a:solidFill>
            </a:endParaRPr>
          </a:p>
          <a:p>
            <a:pPr eaLnBrk="0" fontAlgn="base" hangingPunct="0">
              <a:lnSpc>
                <a:spcPct val="125000"/>
              </a:lnSpc>
              <a:spcBef>
                <a:spcPts val="300"/>
              </a:spcBef>
              <a:spcAft>
                <a:spcPts val="600"/>
              </a:spcAft>
              <a:buClr>
                <a:srgbClr val="262626"/>
              </a:buClr>
              <a:buSzTx/>
            </a:pPr>
            <a:endParaRPr lang="en-US" sz="2200" b="0" dirty="0" smtClean="0"/>
          </a:p>
          <a:p>
            <a:pPr marL="1428750" lvl="2" indent="-285750" eaLnBrk="0" fontAlgn="base" hangingPunct="0">
              <a:lnSpc>
                <a:spcPct val="125000"/>
              </a:lnSpc>
              <a:spcBef>
                <a:spcPts val="300"/>
              </a:spcBef>
              <a:spcAft>
                <a:spcPts val="600"/>
              </a:spcAft>
              <a:buClr>
                <a:srgbClr val="262626"/>
              </a:buClr>
              <a:buFont typeface="Segoe UI" panose="020B0502040204020203" pitchFamily="34" charset="0"/>
              <a:buChar char="→"/>
            </a:pPr>
            <a:endParaRPr lang="en-US" sz="2200" b="0" dirty="0" smtClean="0"/>
          </a:p>
          <a:p>
            <a:pPr marL="628650" lvl="1" indent="-285750" eaLnBrk="0" fontAlgn="base" hangingPunct="0">
              <a:lnSpc>
                <a:spcPct val="125000"/>
              </a:lnSpc>
              <a:spcBef>
                <a:spcPts val="300"/>
              </a:spcBef>
              <a:spcAft>
                <a:spcPts val="600"/>
              </a:spcAft>
              <a:buClr>
                <a:srgbClr val="262626"/>
              </a:buClr>
              <a:buFont typeface="Segoe UI" panose="020B0502040204020203" pitchFamily="34" charset="0"/>
              <a:buChar char="→"/>
            </a:pPr>
            <a:endParaRPr lang="en-US" sz="1800" b="0" dirty="0" smtClean="0"/>
          </a:p>
          <a:p>
            <a:pPr marL="285750" indent="-285750" eaLnBrk="0" fontAlgn="base" hangingPunct="0">
              <a:lnSpc>
                <a:spcPct val="125000"/>
              </a:lnSpc>
              <a:spcBef>
                <a:spcPct val="0"/>
              </a:spcBef>
              <a:buClr>
                <a:srgbClr val="262626"/>
              </a:buClr>
              <a:buSzTx/>
              <a:buFont typeface="Arial" panose="020B0604020202020204" pitchFamily="34" charset="0"/>
              <a:buChar char="•"/>
            </a:pPr>
            <a:endParaRPr lang="en-US" sz="2000" b="0" dirty="0"/>
          </a:p>
        </p:txBody>
      </p:sp>
      <p:sp>
        <p:nvSpPr>
          <p:cNvPr id="2" name="Content Placeholder 1"/>
          <p:cNvSpPr>
            <a:spLocks noGrp="1"/>
          </p:cNvSpPr>
          <p:nvPr>
            <p:ph sz="half" idx="2"/>
          </p:nvPr>
        </p:nvSpPr>
        <p:spPr>
          <a:xfrm>
            <a:off x="4724400" y="1080770"/>
            <a:ext cx="4038600" cy="3611880"/>
          </a:xfrm>
        </p:spPr>
        <p:txBody>
          <a:bodyPr>
            <a:normAutofit fontScale="62500" lnSpcReduction="20000"/>
          </a:bodyPr>
          <a:lstStyle/>
          <a:p>
            <a:pPr marL="0" lvl="1" indent="0" eaLnBrk="0" fontAlgn="base" hangingPunct="0">
              <a:lnSpc>
                <a:spcPct val="115000"/>
              </a:lnSpc>
              <a:spcAft>
                <a:spcPts val="600"/>
              </a:spcAft>
              <a:buClr>
                <a:srgbClr val="262626"/>
              </a:buClr>
              <a:buNone/>
            </a:pPr>
            <a:r>
              <a:rPr lang="en-US" sz="2100" dirty="0">
                <a:solidFill>
                  <a:srgbClr val="0066AC"/>
                </a:solidFill>
              </a:rPr>
              <a:t>REASON FOR LEAVE:  </a:t>
            </a:r>
            <a:endParaRPr lang="en-US" sz="2100" dirty="0" smtClean="0">
              <a:solidFill>
                <a:srgbClr val="0066AC"/>
              </a:solidFill>
            </a:endParaRPr>
          </a:p>
          <a:p>
            <a:pPr marL="0" lvl="1" indent="0" eaLnBrk="0" fontAlgn="base" hangingPunct="0">
              <a:lnSpc>
                <a:spcPct val="115000"/>
              </a:lnSpc>
              <a:spcAft>
                <a:spcPts val="600"/>
              </a:spcAft>
              <a:buClr>
                <a:srgbClr val="262626"/>
              </a:buClr>
              <a:buNone/>
            </a:pPr>
            <a:r>
              <a:rPr lang="en-US" sz="2100" dirty="0" smtClean="0">
                <a:solidFill>
                  <a:schemeClr val="tx1"/>
                </a:solidFill>
              </a:rPr>
              <a:t>Qualifying </a:t>
            </a:r>
            <a:r>
              <a:rPr lang="en-US" sz="2100" dirty="0">
                <a:solidFill>
                  <a:schemeClr val="tx1"/>
                </a:solidFill>
              </a:rPr>
              <a:t>Need Related to a Public Health Emergency  </a:t>
            </a:r>
          </a:p>
          <a:p>
            <a:pPr marL="742950" indent="-285750" eaLnBrk="0" fontAlgn="base" hangingPunct="0">
              <a:lnSpc>
                <a:spcPct val="125000"/>
              </a:lnSpc>
              <a:spcAft>
                <a:spcPts val="600"/>
              </a:spcAft>
              <a:buClr>
                <a:srgbClr val="262626"/>
              </a:buClr>
              <a:buFont typeface="Segoe UI" panose="020B0502040204020203" pitchFamily="34" charset="0"/>
              <a:buChar char="→"/>
            </a:pPr>
            <a:r>
              <a:rPr lang="en-US" sz="2000" dirty="0">
                <a:solidFill>
                  <a:schemeClr val="tx1"/>
                </a:solidFill>
              </a:rPr>
              <a:t>Employee is unable to work or telework due to a need for leave to care for the son or daughter under 18 years of age if the school or other place of care has been closed, or the child care provider of the son or daughter is unavailable, due a public health emergency with respect to COVID-19 declared by Federal, State, or local authorities.  </a:t>
            </a:r>
            <a:r>
              <a:rPr lang="en-US" dirty="0">
                <a:solidFill>
                  <a:srgbClr val="0066AC"/>
                </a:solidFill>
              </a:rPr>
              <a:t>	</a:t>
            </a:r>
            <a:endParaRPr lang="en-US" dirty="0">
              <a:solidFill>
                <a:schemeClr val="tx1"/>
              </a:solidFill>
            </a:endParaRPr>
          </a:p>
        </p:txBody>
      </p:sp>
      <p:sp>
        <p:nvSpPr>
          <p:cNvPr id="3" name="Title 2"/>
          <p:cNvSpPr>
            <a:spLocks noGrp="1"/>
          </p:cNvSpPr>
          <p:nvPr>
            <p:ph type="title"/>
          </p:nvPr>
        </p:nvSpPr>
        <p:spPr/>
        <p:txBody>
          <a:bodyPr>
            <a:noAutofit/>
          </a:bodyPr>
          <a:lstStyle/>
          <a:p>
            <a:pPr eaLnBrk="0" fontAlgn="base" hangingPunct="0">
              <a:spcAft>
                <a:spcPct val="0"/>
              </a:spcAft>
            </a:pPr>
            <a:r>
              <a:rPr lang="en-US" sz="2800" dirty="0" smtClean="0"/>
              <a:t>Expanded FMLA for Public Health Emergency</a:t>
            </a:r>
            <a:endParaRPr lang="en-US" sz="2800" dirty="0"/>
          </a:p>
        </p:txBody>
      </p:sp>
      <p:sp>
        <p:nvSpPr>
          <p:cNvPr id="6" name="Slide Number Placeholder 5"/>
          <p:cNvSpPr>
            <a:spLocks noGrp="1"/>
          </p:cNvSpPr>
          <p:nvPr>
            <p:ph type="sldNum" sz="quarter" idx="4"/>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5</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65766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223" y="742950"/>
            <a:ext cx="8229600" cy="685800"/>
          </a:xfrm>
        </p:spPr>
        <p:txBody>
          <a:bodyPr/>
          <a:lstStyle/>
          <a:p>
            <a:pPr eaLnBrk="0" fontAlgn="base" hangingPunct="0">
              <a:spcAft>
                <a:spcPct val="0"/>
              </a:spcAft>
            </a:pPr>
            <a:r>
              <a:rPr lang="en-US" dirty="0" smtClean="0">
                <a:solidFill>
                  <a:srgbClr val="404040"/>
                </a:solidFill>
              </a:rPr>
              <a:t>Expanded FMLA </a:t>
            </a:r>
            <a:endParaRPr lang="en-US" dirty="0">
              <a:solidFill>
                <a:srgbClr val="404040"/>
              </a:solidFill>
            </a:endParaRPr>
          </a:p>
        </p:txBody>
      </p:sp>
      <p:sp>
        <p:nvSpPr>
          <p:cNvPr id="2" name="Content Placeholder 1"/>
          <p:cNvSpPr>
            <a:spLocks noGrp="1"/>
          </p:cNvSpPr>
          <p:nvPr>
            <p:ph idx="1"/>
          </p:nvPr>
        </p:nvSpPr>
        <p:spPr>
          <a:xfrm>
            <a:off x="533400" y="1123950"/>
            <a:ext cx="8229600" cy="3699510"/>
          </a:xfrm>
        </p:spPr>
        <p:txBody>
          <a:bodyPr>
            <a:normAutofit fontScale="47500" lnSpcReduction="20000"/>
          </a:bodyPr>
          <a:lstStyle/>
          <a:p>
            <a:r>
              <a:rPr lang="en-US" sz="3700" dirty="0" smtClean="0">
                <a:solidFill>
                  <a:srgbClr val="0066AC"/>
                </a:solidFill>
              </a:rPr>
              <a:t>Sequence of Paid Leave:</a:t>
            </a:r>
          </a:p>
          <a:p>
            <a:endParaRPr lang="en-US" sz="3700" dirty="0">
              <a:solidFill>
                <a:srgbClr val="0066AC"/>
              </a:solidFill>
            </a:endParaRPr>
          </a:p>
          <a:p>
            <a:pPr lvl="1"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solidFill>
                  <a:schemeClr val="tx1"/>
                </a:solidFill>
              </a:rPr>
              <a:t>After first two weeks:</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Eligible Employees may use or Employers may require Eligible Employees to take Expanded FMLA concurrently with Employer’s paid leave policies for which the Employee is eligible (vacation, personal leave, PTO but not medical or sick leave if Employee is not ill).  </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If leave is taken concurrently, Employee is entitled to full amount under employer’s paid leave policy.</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Once employer-provided paid leave is exhausted, employer must still pay 2/3 </a:t>
            </a:r>
            <a:r>
              <a:rPr lang="en-US" sz="3700" dirty="0" smtClean="0"/>
              <a:t>rate up to caps for </a:t>
            </a:r>
            <a:r>
              <a:rPr lang="en-US" sz="3700" dirty="0"/>
              <a:t>any remaining Expanded </a:t>
            </a:r>
            <a:r>
              <a:rPr lang="en-US" sz="3700" dirty="0" smtClean="0"/>
              <a:t>FMLA.</a:t>
            </a:r>
            <a:endParaRPr lang="en-US" sz="3700" dirty="0"/>
          </a:p>
          <a:p>
            <a:pPr lvl="2"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indent="-342900"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marL="0" lvl="1" indent="0" eaLnBrk="0" fontAlgn="base" hangingPunct="0">
              <a:lnSpc>
                <a:spcPct val="110000"/>
              </a:lnSpc>
              <a:spcBef>
                <a:spcPts val="300"/>
              </a:spcBef>
              <a:spcAft>
                <a:spcPts val="600"/>
              </a:spcAft>
              <a:buClr>
                <a:srgbClr val="262626"/>
              </a:buClr>
              <a:buNone/>
            </a:pPr>
            <a:endParaRPr lang="en-US" dirty="0">
              <a:solidFill>
                <a:schemeClr val="tx1"/>
              </a:solidFill>
            </a:endParaRPr>
          </a:p>
          <a:p>
            <a:endParaRPr lang="en-US" b="0" dirty="0" smtClean="0"/>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50</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52152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223" y="742950"/>
            <a:ext cx="8229600" cy="685800"/>
          </a:xfrm>
        </p:spPr>
        <p:txBody>
          <a:bodyPr/>
          <a:lstStyle/>
          <a:p>
            <a:pPr eaLnBrk="0" fontAlgn="base" hangingPunct="0">
              <a:spcAft>
                <a:spcPct val="0"/>
              </a:spcAft>
            </a:pPr>
            <a:r>
              <a:rPr lang="en-US" dirty="0" smtClean="0">
                <a:solidFill>
                  <a:srgbClr val="404040"/>
                </a:solidFill>
              </a:rPr>
              <a:t>Expanded FMLA </a:t>
            </a:r>
            <a:endParaRPr lang="en-US" dirty="0">
              <a:solidFill>
                <a:srgbClr val="404040"/>
              </a:solidFill>
            </a:endParaRPr>
          </a:p>
        </p:txBody>
      </p:sp>
      <p:sp>
        <p:nvSpPr>
          <p:cNvPr id="2" name="Content Placeholder 1"/>
          <p:cNvSpPr>
            <a:spLocks noGrp="1"/>
          </p:cNvSpPr>
          <p:nvPr>
            <p:ph idx="1"/>
          </p:nvPr>
        </p:nvSpPr>
        <p:spPr>
          <a:xfrm>
            <a:off x="533400" y="1123950"/>
            <a:ext cx="8229600" cy="3699510"/>
          </a:xfrm>
        </p:spPr>
        <p:txBody>
          <a:bodyPr>
            <a:normAutofit fontScale="47500" lnSpcReduction="20000"/>
          </a:bodyPr>
          <a:lstStyle/>
          <a:p>
            <a:r>
              <a:rPr lang="en-US" sz="3700" dirty="0" smtClean="0">
                <a:solidFill>
                  <a:srgbClr val="0066AC"/>
                </a:solidFill>
              </a:rPr>
              <a:t>Sequence of Paid Leave:</a:t>
            </a:r>
          </a:p>
          <a:p>
            <a:endParaRPr lang="en-US" sz="3700" dirty="0">
              <a:solidFill>
                <a:srgbClr val="0066AC"/>
              </a:solidFill>
            </a:endParaRPr>
          </a:p>
          <a:p>
            <a:pPr indent="-342900"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smtClean="0">
                <a:solidFill>
                  <a:schemeClr val="tx1"/>
                </a:solidFill>
              </a:rPr>
              <a:t>If </a:t>
            </a:r>
            <a:r>
              <a:rPr lang="en-US" sz="3700" dirty="0">
                <a:solidFill>
                  <a:schemeClr val="tx1"/>
                </a:solidFill>
              </a:rPr>
              <a:t>Employer is subject to other reasons for FMLA, Eligible Employees are entitled to a total of 12 weeks of FMLA and Expanded FMLA during the current 12-month period already determined by the Employer.  </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Employee who has already exhausted 12 weeks of FMLA may take EPSLA but not Expanded FMLA.  </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Employee who takes Expanded FMLA may take FMLA for other reasons </a:t>
            </a:r>
            <a:r>
              <a:rPr lang="en-US" sz="3700" dirty="0" smtClean="0"/>
              <a:t>up to a total 12 </a:t>
            </a:r>
            <a:r>
              <a:rPr lang="en-US" sz="3700" dirty="0"/>
              <a:t>weeks in the 12-month period.</a:t>
            </a:r>
          </a:p>
          <a:p>
            <a:pPr lvl="2" eaLnBrk="0" fontAlgn="base" hangingPunct="0">
              <a:lnSpc>
                <a:spcPct val="110000"/>
              </a:lnSpc>
              <a:spcBef>
                <a:spcPts val="300"/>
              </a:spcBef>
              <a:spcAft>
                <a:spcPts val="600"/>
              </a:spcAft>
              <a:buClr>
                <a:srgbClr val="262626"/>
              </a:buClr>
              <a:buFont typeface="Segoe UI" panose="020B0502040204020203" pitchFamily="34" charset="0"/>
              <a:buChar char="→"/>
            </a:pPr>
            <a:r>
              <a:rPr lang="en-US" sz="3700" dirty="0"/>
              <a:t>If Employee chooses to take EPSLA Paid Sick Time during first two weeks of Expanded FMLA, then two weeks count toward </a:t>
            </a:r>
            <a:r>
              <a:rPr lang="en-US" sz="3700" dirty="0" smtClean="0"/>
              <a:t>two FMLA entitlement of 12 </a:t>
            </a:r>
            <a:r>
              <a:rPr lang="en-US" sz="3700" dirty="0"/>
              <a:t>weeks in the 12-month period. </a:t>
            </a:r>
          </a:p>
          <a:p>
            <a:pPr lvl="2"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lvl="2"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indent="-342900"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smtClean="0">
              <a:solidFill>
                <a:schemeClr val="tx1"/>
              </a:solidFill>
            </a:endParaRPr>
          </a:p>
          <a:p>
            <a:pPr marL="0" lvl="1" indent="0" eaLnBrk="0" fontAlgn="base" hangingPunct="0">
              <a:lnSpc>
                <a:spcPct val="110000"/>
              </a:lnSpc>
              <a:spcBef>
                <a:spcPts val="300"/>
              </a:spcBef>
              <a:spcAft>
                <a:spcPts val="600"/>
              </a:spcAft>
              <a:buClr>
                <a:srgbClr val="262626"/>
              </a:buClr>
              <a:buNone/>
            </a:pPr>
            <a:endParaRPr lang="en-US" dirty="0">
              <a:solidFill>
                <a:schemeClr val="tx1"/>
              </a:solidFill>
            </a:endParaRPr>
          </a:p>
          <a:p>
            <a:endParaRPr lang="en-US" b="0" dirty="0" smtClean="0"/>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51</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147857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Paid Sick Leave Act and Expanded FMLA:  </a:t>
            </a:r>
            <a:r>
              <a:rPr lang="en-US" dirty="0" smtClean="0"/>
              <a:t>Recordkeeping Obligations</a:t>
            </a:r>
            <a:endParaRPr lang="en-US" dirty="0"/>
          </a:p>
        </p:txBody>
      </p:sp>
      <p:sp>
        <p:nvSpPr>
          <p:cNvPr id="3" name="Content Placeholder 2"/>
          <p:cNvSpPr>
            <a:spLocks noGrp="1"/>
          </p:cNvSpPr>
          <p:nvPr>
            <p:ph idx="1"/>
          </p:nvPr>
        </p:nvSpPr>
        <p:spPr>
          <a:xfrm>
            <a:off x="457200" y="1657350"/>
            <a:ext cx="8229600" cy="3124200"/>
          </a:xfrm>
        </p:spPr>
        <p:txBody>
          <a:bodyPr>
            <a:normAutofit fontScale="85000" lnSpcReduction="20000"/>
          </a:bodyPr>
          <a:lstStyle/>
          <a:p>
            <a:r>
              <a:rPr lang="en-US" dirty="0" smtClean="0"/>
              <a:t>Retain the following for 4 years:</a:t>
            </a:r>
          </a:p>
          <a:p>
            <a:pPr marL="285750" indent="-285750">
              <a:buFont typeface="Wingdings" panose="05000000000000000000" pitchFamily="2" charset="2"/>
              <a:buChar char="§"/>
            </a:pPr>
            <a:r>
              <a:rPr lang="en-US" dirty="0" smtClean="0"/>
              <a:t>All documentation the employee provides to support request for leave regardless of whether the leave was granted or denied (charts in previous slides)</a:t>
            </a:r>
          </a:p>
          <a:p>
            <a:pPr marL="285750" indent="-285750">
              <a:buFont typeface="Wingdings" panose="05000000000000000000" pitchFamily="2" charset="2"/>
              <a:buChar char="§"/>
            </a:pPr>
            <a:r>
              <a:rPr lang="en-US" dirty="0" smtClean="0"/>
              <a:t>If claiming the small business exemption for EPSLA Reason (5) or Expanded FMLA, documentation of the determination by the authorized officer</a:t>
            </a:r>
          </a:p>
          <a:p>
            <a:pPr marL="285750" indent="-285750">
              <a:buFont typeface="Wingdings" panose="05000000000000000000" pitchFamily="2" charset="2"/>
              <a:buChar char="§"/>
            </a:pPr>
            <a:r>
              <a:rPr lang="en-US" dirty="0" smtClean="0"/>
              <a:t>To claim the tax credits:</a:t>
            </a:r>
          </a:p>
          <a:p>
            <a:pPr marL="628650" lvl="1" indent="-285750">
              <a:buFont typeface="Wingdings" panose="05000000000000000000" pitchFamily="2" charset="2"/>
              <a:buChar char="§"/>
            </a:pPr>
            <a:r>
              <a:rPr lang="en-US" dirty="0" smtClean="0"/>
              <a:t>Documentation to show how you determined amount of EPSLA paid sick leave or Expanded FMLA, including records of work, telework, and leave</a:t>
            </a:r>
          </a:p>
          <a:p>
            <a:pPr marL="628650" lvl="1" indent="-285750">
              <a:buFont typeface="Wingdings" panose="05000000000000000000" pitchFamily="2" charset="2"/>
              <a:buChar char="§"/>
            </a:pPr>
            <a:r>
              <a:rPr lang="en-US" dirty="0" smtClean="0"/>
              <a:t>Documentation to show how Employer determined the amount of qualified health plan expenses allocated to wages</a:t>
            </a:r>
          </a:p>
          <a:p>
            <a:pPr marL="628650" lvl="1" indent="-285750">
              <a:buFont typeface="Wingdings" panose="05000000000000000000" pitchFamily="2" charset="2"/>
              <a:buChar char="§"/>
            </a:pPr>
            <a:r>
              <a:rPr lang="en-US" dirty="0" smtClean="0"/>
              <a:t>Copies of any completed IRS Forms 7200 submitted to IRS</a:t>
            </a:r>
          </a:p>
          <a:p>
            <a:pPr marL="628650" lvl="1" indent="-285750">
              <a:buFont typeface="Wingdings" panose="05000000000000000000" pitchFamily="2" charset="2"/>
              <a:buChar char="§"/>
            </a:pPr>
            <a:r>
              <a:rPr lang="en-US" dirty="0" smtClean="0"/>
              <a:t>Copies of completed IRS Forms 941 submitted to IRS or records of information provided to third party payers regarding Employer’s entitlement to credit claimed on IRS Form 941</a:t>
            </a:r>
          </a:p>
          <a:p>
            <a:pPr marL="628650" lvl="1" indent="-285750">
              <a:buFont typeface="Wingdings" panose="05000000000000000000" pitchFamily="2" charset="2"/>
              <a:buChar char="§"/>
            </a:pPr>
            <a:r>
              <a:rPr lang="en-US" dirty="0" smtClean="0"/>
              <a:t>Other documents needed to support request for tax credit as required by IRS. </a:t>
            </a:r>
          </a:p>
          <a:p>
            <a:endParaRPr lang="en-US" dirty="0"/>
          </a:p>
        </p:txBody>
      </p:sp>
      <p:sp>
        <p:nvSpPr>
          <p:cNvPr id="4"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3915540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66750"/>
            <a:ext cx="8229600" cy="685800"/>
          </a:xfrm>
        </p:spPr>
        <p:txBody>
          <a:bodyPr/>
          <a:lstStyle/>
          <a:p>
            <a:pPr eaLnBrk="0" fontAlgn="base" hangingPunct="0">
              <a:spcAft>
                <a:spcPct val="0"/>
              </a:spcAft>
            </a:pPr>
            <a:r>
              <a:rPr lang="en-US" dirty="0" smtClean="0">
                <a:solidFill>
                  <a:srgbClr val="404040"/>
                </a:solidFill>
              </a:rPr>
              <a:t>Emergency Paid Sick Leave Act</a:t>
            </a:r>
            <a:r>
              <a:rPr lang="en-US" dirty="0">
                <a:solidFill>
                  <a:srgbClr val="404040"/>
                </a:solidFill>
              </a:rPr>
              <a:t/>
            </a:r>
            <a:br>
              <a:rPr lang="en-US" dirty="0">
                <a:solidFill>
                  <a:srgbClr val="404040"/>
                </a:solidFill>
              </a:rPr>
            </a:br>
            <a:r>
              <a:rPr lang="en-US" dirty="0" smtClean="0">
                <a:solidFill>
                  <a:srgbClr val="404040"/>
                </a:solidFill>
              </a:rPr>
              <a:t/>
            </a:r>
            <a:br>
              <a:rPr lang="en-US" dirty="0" smtClean="0">
                <a:solidFill>
                  <a:srgbClr val="404040"/>
                </a:solidFill>
              </a:rPr>
            </a:br>
            <a:r>
              <a:rPr lang="en-US" sz="2000" dirty="0">
                <a:solidFill>
                  <a:srgbClr val="0066AC"/>
                </a:solidFill>
              </a:rPr>
              <a:t>End of paid sick time:</a:t>
            </a: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53</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
        <p:nvSpPr>
          <p:cNvPr id="7" name="Content Placeholder 6"/>
          <p:cNvSpPr>
            <a:spLocks noGrp="1"/>
          </p:cNvSpPr>
          <p:nvPr>
            <p:ph idx="1"/>
          </p:nvPr>
        </p:nvSpPr>
        <p:spPr>
          <a:xfrm>
            <a:off x="419725" y="2038350"/>
            <a:ext cx="8229600" cy="2628412"/>
          </a:xfrm>
          <a:prstGeom prst="rect">
            <a:avLst/>
          </a:prstGeom>
        </p:spPr>
        <p:txBody>
          <a:bodyPr>
            <a:spAutoFit/>
          </a:bodyPr>
          <a:lstStyle/>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No obligation to provide compensation for unused EPSLA Paid Sick Time or Expanded FMLA upon employee’s separation from employment</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No obligation to provide compensation for unused EPSLA Paid Sick Time or Expanded FMLA when laws expire on 12/31/2020.</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EPSLA Paid Sick Leave is limited to 80 hours Paid </a:t>
            </a:r>
            <a:r>
              <a:rPr lang="en-US" dirty="0">
                <a:solidFill>
                  <a:schemeClr val="tx1"/>
                </a:solidFill>
              </a:rPr>
              <a:t>sick time ends beginning with the employee’s next scheduled work shift immediately following the termination of the need for paid sick time.</a:t>
            </a:r>
          </a:p>
          <a:p>
            <a:endParaRPr lang="en-US" dirty="0"/>
          </a:p>
        </p:txBody>
      </p:sp>
    </p:spTree>
    <p:extLst>
      <p:ext uri="{BB962C8B-B14F-4D97-AF65-F5344CB8AC3E}">
        <p14:creationId xmlns:p14="http://schemas.microsoft.com/office/powerpoint/2010/main" val="49809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sz="2000" dirty="0">
                <a:solidFill>
                  <a:srgbClr val="0066AC"/>
                </a:solidFill>
              </a:rPr>
              <a:t>Employer Notice</a:t>
            </a:r>
          </a:p>
          <a:p>
            <a:endParaRPr lang="en-US" b="0" dirty="0" smtClean="0"/>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Employer </a:t>
            </a:r>
            <a:r>
              <a:rPr lang="en-US" dirty="0">
                <a:solidFill>
                  <a:schemeClr val="tx1"/>
                </a:solidFill>
              </a:rPr>
              <a:t>must post notice describing </a:t>
            </a:r>
            <a:r>
              <a:rPr lang="en-US" dirty="0" smtClean="0">
                <a:solidFill>
                  <a:schemeClr val="tx1"/>
                </a:solidFill>
              </a:rPr>
              <a:t>paid leave provisions and providing information concerning procedures for filing complaints</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Post in </a:t>
            </a:r>
            <a:r>
              <a:rPr lang="en-US" dirty="0">
                <a:solidFill>
                  <a:schemeClr val="tx1"/>
                </a:solidFill>
              </a:rPr>
              <a:t>conspicuous places on premise where notices to employees are customarily posted</a:t>
            </a:r>
            <a:r>
              <a:rPr lang="en-US" dirty="0" smtClean="0">
                <a:solidFill>
                  <a:schemeClr val="tx1"/>
                </a:solidFill>
              </a:rPr>
              <a:t>.  </a:t>
            </a: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May satisfy posting requirements by:</a:t>
            </a:r>
          </a:p>
          <a:p>
            <a:pPr marL="514350" lvl="2"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E-mail to employees</a:t>
            </a:r>
          </a:p>
          <a:p>
            <a:pPr marL="514350" lvl="2"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Direct Mail to employees</a:t>
            </a:r>
          </a:p>
          <a:p>
            <a:pPr marL="514350" lvl="2" indent="-285750" eaLnBrk="0" fontAlgn="base" hangingPunct="0">
              <a:lnSpc>
                <a:spcPct val="110000"/>
              </a:lnSpc>
              <a:spcBef>
                <a:spcPts val="300"/>
              </a:spcBef>
              <a:spcAft>
                <a:spcPts val="600"/>
              </a:spcAft>
              <a:buClr>
                <a:srgbClr val="262626"/>
              </a:buClr>
              <a:buFont typeface="Segoe UI" panose="020B0502040204020203" pitchFamily="34" charset="0"/>
              <a:buChar char="→"/>
            </a:pPr>
            <a:r>
              <a:rPr lang="en-US" dirty="0" smtClean="0">
                <a:solidFill>
                  <a:schemeClr val="tx1"/>
                </a:solidFill>
              </a:rPr>
              <a:t>Posting on internal or external website</a:t>
            </a:r>
            <a:endParaRPr lang="en-US" dirty="0">
              <a:solidFill>
                <a:schemeClr val="tx1"/>
              </a:solidFill>
            </a:endParaRPr>
          </a:p>
          <a:p>
            <a:pPr marL="285750" lvl="1" indent="-285750" eaLnBrk="0" fontAlgn="base" hangingPunct="0">
              <a:lnSpc>
                <a:spcPct val="110000"/>
              </a:lnSpc>
              <a:spcBef>
                <a:spcPts val="300"/>
              </a:spcBef>
              <a:spcAft>
                <a:spcPts val="600"/>
              </a:spcAft>
              <a:buClr>
                <a:srgbClr val="262626"/>
              </a:buClr>
              <a:buFont typeface="Segoe UI" panose="020B0502040204020203" pitchFamily="34" charset="0"/>
              <a:buChar char="→"/>
            </a:pPr>
            <a:endParaRPr lang="en-US" dirty="0">
              <a:solidFill>
                <a:schemeClr val="tx1"/>
              </a:solidFill>
            </a:endParaRPr>
          </a:p>
        </p:txBody>
      </p:sp>
      <p:sp>
        <p:nvSpPr>
          <p:cNvPr id="3" name="Title 2"/>
          <p:cNvSpPr>
            <a:spLocks noGrp="1"/>
          </p:cNvSpPr>
          <p:nvPr>
            <p:ph type="title"/>
          </p:nvPr>
        </p:nvSpPr>
        <p:spPr/>
        <p:txBody>
          <a:bodyPr/>
          <a:lstStyle/>
          <a:p>
            <a:pPr eaLnBrk="0" fontAlgn="base" hangingPunct="0">
              <a:spcAft>
                <a:spcPct val="0"/>
              </a:spcAft>
            </a:pPr>
            <a:r>
              <a:rPr lang="en-US" dirty="0" smtClean="0">
                <a:solidFill>
                  <a:srgbClr val="404040"/>
                </a:solidFill>
              </a:rPr>
              <a:t>Emergency Paid Sick Leave Act &amp; Expanded FMLA</a:t>
            </a:r>
            <a:endParaRPr lang="en-US" dirty="0">
              <a:solidFill>
                <a:srgbClr val="404040"/>
              </a:solidFill>
            </a:endParaRPr>
          </a:p>
        </p:txBody>
      </p:sp>
      <p:sp>
        <p:nvSpPr>
          <p:cNvPr id="6" name="Slide Number Placeholder 5"/>
          <p:cNvSpPr>
            <a:spLocks noGrp="1"/>
          </p:cNvSpPr>
          <p:nvPr>
            <p:ph type="sldNum" sz="quarter" idx="4"/>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54</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graphicFrame>
        <p:nvGraphicFramePr>
          <p:cNvPr id="7" name="Content Placeholder 6"/>
          <p:cNvGraphicFramePr>
            <a:graphicFrameLocks noGrp="1" noChangeAspect="1"/>
          </p:cNvGraphicFramePr>
          <p:nvPr>
            <p:ph sz="half" idx="2"/>
            <p:extLst>
              <p:ext uri="{D42A27DB-BD31-4B8C-83A1-F6EECF244321}">
                <p14:modId xmlns:p14="http://schemas.microsoft.com/office/powerpoint/2010/main" val="1762059415"/>
              </p:ext>
            </p:extLst>
          </p:nvPr>
        </p:nvGraphicFramePr>
        <p:xfrm>
          <a:off x="5435600" y="1169988"/>
          <a:ext cx="2614613" cy="3382962"/>
        </p:xfrm>
        <a:graphic>
          <a:graphicData uri="http://schemas.openxmlformats.org/presentationml/2006/ole">
            <mc:AlternateContent xmlns:mc="http://schemas.openxmlformats.org/markup-compatibility/2006">
              <mc:Choice xmlns:v="urn:schemas-microsoft-com:vml" Requires="v">
                <p:oleObj spid="_x0000_s1077" name="Acrobat Document" r:id="rId4" imgW="5829165" imgH="7543680" progId="AcroExch.Document.DC">
                  <p:embed/>
                </p:oleObj>
              </mc:Choice>
              <mc:Fallback>
                <p:oleObj name="Acrobat Document" r:id="rId4" imgW="5829165" imgH="7543680" progId="AcroExch.Document.DC">
                  <p:embed/>
                  <p:pic>
                    <p:nvPicPr>
                      <p:cNvPr id="0" name=""/>
                      <p:cNvPicPr/>
                      <p:nvPr/>
                    </p:nvPicPr>
                    <p:blipFill>
                      <a:blip r:embed="rId5"/>
                      <a:stretch>
                        <a:fillRect/>
                      </a:stretch>
                    </p:blipFill>
                    <p:spPr>
                      <a:xfrm>
                        <a:off x="5435600" y="1169988"/>
                        <a:ext cx="2614613" cy="3382962"/>
                      </a:xfrm>
                      <a:prstGeom prst="rect">
                        <a:avLst/>
                      </a:prstGeom>
                    </p:spPr>
                  </p:pic>
                </p:oleObj>
              </mc:Fallback>
            </mc:AlternateContent>
          </a:graphicData>
        </a:graphic>
      </p:graphicFrame>
      <p:sp>
        <p:nvSpPr>
          <p:cNvPr id="8" name="Rectangle 7"/>
          <p:cNvSpPr/>
          <p:nvPr/>
        </p:nvSpPr>
        <p:spPr>
          <a:xfrm>
            <a:off x="5184747" y="4608016"/>
            <a:ext cx="3044853" cy="430887"/>
          </a:xfrm>
          <a:prstGeom prst="rect">
            <a:avLst/>
          </a:prstGeom>
        </p:spPr>
        <p:txBody>
          <a:bodyPr wrap="square">
            <a:spAutoFit/>
          </a:bodyPr>
          <a:lstStyle/>
          <a:p>
            <a:pPr marL="0" lvl="1" eaLnBrk="0" fontAlgn="base" hangingPunct="0">
              <a:lnSpc>
                <a:spcPct val="110000"/>
              </a:lnSpc>
              <a:spcBef>
                <a:spcPts val="300"/>
              </a:spcBef>
              <a:spcAft>
                <a:spcPts val="600"/>
              </a:spcAft>
              <a:buClr>
                <a:srgbClr val="262626"/>
              </a:buClr>
            </a:pPr>
            <a:r>
              <a:rPr lang="en-US" sz="1000" dirty="0">
                <a:hlinkClick r:id="rId6"/>
              </a:rPr>
              <a:t>https://www.dol.gov/sites/dolgov/files/WHD/posters/FFCRA_Poster_WH1422_Non-Federal.pdf</a:t>
            </a:r>
            <a:endParaRPr lang="en-US" sz="1000" dirty="0"/>
          </a:p>
        </p:txBody>
      </p:sp>
    </p:spTree>
    <p:extLst>
      <p:ext uri="{BB962C8B-B14F-4D97-AF65-F5344CB8AC3E}">
        <p14:creationId xmlns:p14="http://schemas.microsoft.com/office/powerpoint/2010/main" val="345427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458200" cy="685800"/>
          </a:xfrm>
        </p:spPr>
        <p:txBody>
          <a:bodyPr/>
          <a:lstStyle/>
          <a:p>
            <a:pPr eaLnBrk="0" fontAlgn="base" hangingPunct="0">
              <a:spcAft>
                <a:spcPct val="0"/>
              </a:spcAft>
            </a:pPr>
            <a:r>
              <a:rPr lang="en-US" dirty="0" smtClean="0">
                <a:solidFill>
                  <a:srgbClr val="404040"/>
                </a:solidFill>
              </a:rPr>
              <a:t>Tax Credits: Paid Sick &amp; Paid Family &amp; Medical Leave</a:t>
            </a:r>
            <a:endParaRPr lang="en-US" dirty="0">
              <a:solidFill>
                <a:srgbClr val="404040"/>
              </a:solidFill>
            </a:endParaRPr>
          </a:p>
        </p:txBody>
      </p:sp>
      <p:sp>
        <p:nvSpPr>
          <p:cNvPr id="2" name="Content Placeholder 1"/>
          <p:cNvSpPr>
            <a:spLocks noGrp="1"/>
          </p:cNvSpPr>
          <p:nvPr>
            <p:ph idx="1"/>
          </p:nvPr>
        </p:nvSpPr>
        <p:spPr>
          <a:xfrm>
            <a:off x="457200" y="1885950"/>
            <a:ext cx="8229600" cy="2362200"/>
          </a:xfrm>
        </p:spPr>
        <p:txBody>
          <a:bodyPr>
            <a:normAutofit/>
          </a:bodyPr>
          <a:lstStyle/>
          <a:p>
            <a:pPr marL="285750" indent="-285750" eaLnBrk="0" fontAlgn="base" hangingPunct="0">
              <a:lnSpc>
                <a:spcPct val="125000"/>
              </a:lnSpc>
              <a:spcBef>
                <a:spcPts val="300"/>
              </a:spcBef>
              <a:spcAft>
                <a:spcPts val="600"/>
              </a:spcAft>
              <a:buClr>
                <a:srgbClr val="262626"/>
              </a:buClr>
              <a:buFont typeface="Segoe UI" panose="020B0502040204020203" pitchFamily="34" charset="0"/>
              <a:buChar char="→"/>
            </a:pPr>
            <a:r>
              <a:rPr lang="en-US" dirty="0">
                <a:solidFill>
                  <a:schemeClr val="tx1">
                    <a:lumMod val="75000"/>
                    <a:lumOff val="25000"/>
                  </a:schemeClr>
                </a:solidFill>
              </a:rPr>
              <a:t>Tax credits are available, including for persons who are self-employed.</a:t>
            </a:r>
          </a:p>
          <a:p>
            <a:pPr marL="285750" indent="-285750" eaLnBrk="0" fontAlgn="base" hangingPunct="0">
              <a:lnSpc>
                <a:spcPct val="125000"/>
              </a:lnSpc>
              <a:spcBef>
                <a:spcPts val="300"/>
              </a:spcBef>
              <a:spcAft>
                <a:spcPts val="600"/>
              </a:spcAft>
              <a:buClr>
                <a:srgbClr val="262626"/>
              </a:buClr>
              <a:buFont typeface="Segoe UI" panose="020B0502040204020203" pitchFamily="34" charset="0"/>
              <a:buChar char="→"/>
            </a:pPr>
            <a:endParaRPr lang="en-US" dirty="0">
              <a:solidFill>
                <a:schemeClr val="tx1">
                  <a:lumMod val="75000"/>
                  <a:lumOff val="25000"/>
                </a:schemeClr>
              </a:solidFill>
            </a:endParaRPr>
          </a:p>
          <a:p>
            <a:pPr marL="285750" indent="-285750" eaLnBrk="0" fontAlgn="base" hangingPunct="0">
              <a:lnSpc>
                <a:spcPct val="125000"/>
              </a:lnSpc>
              <a:spcBef>
                <a:spcPts val="300"/>
              </a:spcBef>
              <a:spcAft>
                <a:spcPts val="600"/>
              </a:spcAft>
              <a:buClr>
                <a:srgbClr val="262626"/>
              </a:buClr>
              <a:buFont typeface="Segoe UI" panose="020B0502040204020203" pitchFamily="34" charset="0"/>
              <a:buChar char="→"/>
            </a:pPr>
            <a:r>
              <a:rPr lang="en-US" dirty="0" smtClean="0">
                <a:solidFill>
                  <a:schemeClr val="tx1">
                    <a:lumMod val="75000"/>
                    <a:lumOff val="25000"/>
                  </a:schemeClr>
                </a:solidFill>
              </a:rPr>
              <a:t>Guidance on IRS website. </a:t>
            </a:r>
            <a:endParaRPr lang="en-US" dirty="0">
              <a:solidFill>
                <a:schemeClr val="tx1">
                  <a:lumMod val="75000"/>
                  <a:lumOff val="25000"/>
                </a:schemeClr>
              </a:solidFill>
            </a:endParaRPr>
          </a:p>
        </p:txBody>
      </p:sp>
      <p:sp>
        <p:nvSpPr>
          <p:cNvPr id="6" name="Slide Number Placeholder 5"/>
          <p:cNvSpPr>
            <a:spLocks noGrp="1"/>
          </p:cNvSpPr>
          <p:nvPr>
            <p:ph type="sldNum" sz="quarter" idx="12"/>
          </p:nvPr>
        </p:nvSpPr>
        <p:spPr>
          <a:prstGeom prst="rect">
            <a:avLst/>
          </a:prstGeom>
        </p:spPr>
        <p:txBody>
          <a:bodyPr/>
          <a:lstStyle>
            <a:lvl1pPr algn="ctr" fontAlgn="auto">
              <a:spcBef>
                <a:spcPct val="0"/>
              </a:spcBef>
              <a:spcAft>
                <a:spcPct val="0"/>
              </a:spcAft>
              <a:defRPr sz="1200" b="0">
                <a:solidFill>
                  <a:srgbClr val="A6A6A6"/>
                </a:solidFill>
                <a:latin typeface="Segoe UI" panose="020B0502040204020203" pitchFamily="34" charset="0"/>
                <a:ea typeface="Segoe UI" panose="020B0502040204020203" pitchFamily="34" charset="0"/>
                <a:cs typeface="Segoe UI" panose="020B0502040204020203" pitchFamily="34" charset="0"/>
              </a:defRPr>
            </a:lvl1pPr>
          </a:lstStyle>
          <a:p>
            <a:pPr algn="r">
              <a:defRPr/>
            </a:pPr>
            <a:fld id="{D2FD7530-2E0B-4404-BF79-52EEB0DA5B15}" type="slidenum">
              <a:rPr lang="en-US" smtClean="0"/>
              <a:pPr algn="r">
                <a:defRPr/>
              </a:pPr>
              <a:t>55</a:t>
            </a:fld>
            <a:endParaRPr lang="en-US" baseline="30000" dirty="0"/>
          </a:p>
        </p:txBody>
      </p:sp>
      <p:sp>
        <p:nvSpPr>
          <p:cNvPr id="5" name="Footer Placeholder 4"/>
          <p:cNvSpPr txBox="1"/>
          <p:nvPr/>
        </p:nvSpPr>
        <p:spPr>
          <a:xfrm>
            <a:off x="381000" y="4781550"/>
            <a:ext cx="3017520" cy="317500"/>
          </a:xfrm>
          <a:prstGeom prst="rect">
            <a:avLst/>
          </a:prstGeom>
        </p:spPr>
        <p:txBody>
          <a:bodyPr/>
          <a:lstStyle>
            <a:defPPr>
              <a:defRPr lang="en-US"/>
            </a:defPPr>
            <a:lvl1pPr marL="0" algn="l" defTabSz="914400" rtl="0" eaLnBrk="1" latinLnBrk="0" hangingPunct="1">
              <a:defRPr sz="700" kern="1200">
                <a:solidFill>
                  <a:schemeClr val="bg1">
                    <a:lumMod val="50000"/>
                  </a:schemeClr>
                </a:solidFill>
                <a:latin typeface="Segoe UI" panose="020B0502040204020203" pitchFamily="34" charset="0"/>
                <a:ea typeface="Segoe UI" panose="020B0502040204020203" pitchFamily="34" charset="0"/>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t>DINSMORE &amp; SHOHL LLP  •  LEGAL COUNSEL • DINSMORE.COM</a:t>
            </a:r>
          </a:p>
          <a:p>
            <a:pPr>
              <a:defRPr/>
            </a:pPr>
            <a:r>
              <a:rPr lang="en-US" dirty="0" smtClean="0"/>
              <a:t>© 2020. ALL RIGHTS RESERVED</a:t>
            </a:r>
            <a:endParaRPr lang="en-US" dirty="0"/>
          </a:p>
        </p:txBody>
      </p:sp>
    </p:spTree>
    <p:extLst>
      <p:ext uri="{BB962C8B-B14F-4D97-AF65-F5344CB8AC3E}">
        <p14:creationId xmlns:p14="http://schemas.microsoft.com/office/powerpoint/2010/main" val="22697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83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Emergency Paid Sick Leave Act &amp; Expanded FMLA for Public Health Emergency</a:t>
            </a:r>
          </a:p>
        </p:txBody>
      </p:sp>
      <p:sp>
        <p:nvSpPr>
          <p:cNvPr id="7" name="Text Placeholder 6"/>
          <p:cNvSpPr>
            <a:spLocks noGrp="1"/>
          </p:cNvSpPr>
          <p:nvPr>
            <p:ph type="body" idx="1"/>
          </p:nvPr>
        </p:nvSpPr>
        <p:spPr>
          <a:xfrm>
            <a:off x="373117" y="3181350"/>
            <a:ext cx="3291840" cy="914135"/>
          </a:xfrm>
        </p:spPr>
        <p:txBody>
          <a:bodyPr/>
          <a:lstStyle/>
          <a:p>
            <a:r>
              <a:rPr lang="en-US" sz="3200" dirty="0" smtClean="0">
                <a:solidFill>
                  <a:srgbClr val="FFD700"/>
                </a:solidFill>
              </a:rPr>
              <a:t>When is leave available?</a:t>
            </a:r>
            <a:endParaRPr lang="en-US" sz="3200" dirty="0">
              <a:solidFill>
                <a:srgbClr val="FFD700"/>
              </a:solidFill>
            </a:endParaRPr>
          </a:p>
        </p:txBody>
      </p:sp>
      <p:sp>
        <p:nvSpPr>
          <p:cNvPr id="8" name="Content Placeholder 7"/>
          <p:cNvSpPr>
            <a:spLocks noGrp="1"/>
          </p:cNvSpPr>
          <p:nvPr>
            <p:ph idx="13"/>
          </p:nvPr>
        </p:nvSpPr>
        <p:spPr/>
        <p:txBody>
          <a:bodyPr>
            <a:normAutofit/>
          </a:bodyPr>
          <a:lstStyle/>
          <a:p>
            <a:r>
              <a:rPr lang="en-US" sz="3600" dirty="0"/>
              <a:t>Leave is available when employee is unable to work or telework.</a:t>
            </a:r>
          </a:p>
          <a:p>
            <a:endParaRPr lang="en-US" sz="4400" dirty="0"/>
          </a:p>
        </p:txBody>
      </p:sp>
    </p:spTree>
    <p:extLst>
      <p:ext uri="{BB962C8B-B14F-4D97-AF65-F5344CB8AC3E}">
        <p14:creationId xmlns:p14="http://schemas.microsoft.com/office/powerpoint/2010/main" val="229288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Emergency Paid Sick Leave Act &amp; Expanded FMLA for Public Health Emergency</a:t>
            </a:r>
            <a:br>
              <a:rPr lang="en-US" dirty="0" smtClean="0"/>
            </a:br>
            <a:r>
              <a:rPr lang="en-US" dirty="0"/>
              <a:t/>
            </a:r>
            <a:br>
              <a:rPr lang="en-US" dirty="0"/>
            </a:br>
            <a:r>
              <a:rPr lang="en-US" dirty="0" smtClean="0"/>
              <a:t>What is “telework”?</a:t>
            </a:r>
            <a:endParaRPr lang="en-US" dirty="0"/>
          </a:p>
        </p:txBody>
      </p:sp>
      <p:sp>
        <p:nvSpPr>
          <p:cNvPr id="3" name="Text Placeholder 2"/>
          <p:cNvSpPr>
            <a:spLocks noGrp="1"/>
          </p:cNvSpPr>
          <p:nvPr>
            <p:ph sz="half" idx="2"/>
          </p:nvPr>
        </p:nvSpPr>
        <p:spPr>
          <a:xfrm>
            <a:off x="4495800" y="285749"/>
            <a:ext cx="4572000" cy="2570479"/>
          </a:xfrm>
        </p:spPr>
        <p:txBody>
          <a:bodyPr>
            <a:normAutofit fontScale="85000" lnSpcReduction="20000"/>
          </a:bodyPr>
          <a:lstStyle/>
          <a:p>
            <a:endParaRPr lang="en-US" dirty="0"/>
          </a:p>
          <a:p>
            <a:r>
              <a:rPr lang="en-US" dirty="0"/>
              <a:t>Telework: </a:t>
            </a:r>
            <a:endParaRPr lang="en-US" dirty="0" smtClean="0"/>
          </a:p>
          <a:p>
            <a:pPr marL="285750" indent="-285750">
              <a:buFont typeface="Arial" panose="020B0604020202020204" pitchFamily="34" charset="0"/>
              <a:buChar char="•"/>
            </a:pPr>
            <a:r>
              <a:rPr lang="en-US" dirty="0" smtClean="0"/>
              <a:t>Work </a:t>
            </a:r>
            <a:r>
              <a:rPr lang="en-US" dirty="0"/>
              <a:t>the Employer allows the Employee to perform at home or a location other than the Employee’s normal worksite</a:t>
            </a:r>
            <a:r>
              <a:rPr lang="en-US" dirty="0" smtClean="0"/>
              <a:t>.</a:t>
            </a:r>
          </a:p>
          <a:p>
            <a:pPr marL="285750" indent="-285750">
              <a:buFont typeface="Arial" panose="020B0604020202020204" pitchFamily="34" charset="0"/>
              <a:buChar char="•"/>
            </a:pPr>
            <a:r>
              <a:rPr lang="en-US" dirty="0"/>
              <a:t>Is compensable work under FLSA.</a:t>
            </a:r>
          </a:p>
          <a:p>
            <a:pPr marL="285750" indent="-285750">
              <a:buFont typeface="Arial" panose="020B0604020202020204" pitchFamily="34" charset="0"/>
              <a:buChar char="•"/>
            </a:pPr>
            <a:r>
              <a:rPr lang="en-US" dirty="0"/>
              <a:t>May be performed during normal hours or other agreed hours.</a:t>
            </a:r>
          </a:p>
          <a:p>
            <a:pPr marL="285750" indent="-285750">
              <a:buFont typeface="Arial" panose="020B0604020202020204" pitchFamily="34" charset="0"/>
              <a:buChar char="•"/>
            </a:pPr>
            <a:r>
              <a:rPr lang="en-US" dirty="0"/>
              <a:t>For employees teleworking due to COVID-19 related reasons, the provisions  relating to compensability from the beginning of the first principal activity to the end of the final principal activity will not apply.</a:t>
            </a:r>
          </a:p>
          <a:p>
            <a:endParaRPr lang="en-US" dirty="0"/>
          </a:p>
          <a:p>
            <a:endParaRPr lang="en-US" dirty="0"/>
          </a:p>
        </p:txBody>
      </p:sp>
      <p:sp>
        <p:nvSpPr>
          <p:cNvPr id="5" name="Content Placeholder 4"/>
          <p:cNvSpPr>
            <a:spLocks noGrp="1"/>
          </p:cNvSpPr>
          <p:nvPr>
            <p:ph sz="half" idx="13"/>
          </p:nvPr>
        </p:nvSpPr>
        <p:spPr>
          <a:xfrm>
            <a:off x="4572000" y="2916926"/>
            <a:ext cx="4419600" cy="1612901"/>
          </a:xfrm>
        </p:spPr>
        <p:txBody>
          <a:bodyPr>
            <a:normAutofit fontScale="92500" lnSpcReduction="20000"/>
          </a:bodyPr>
          <a:lstStyle/>
          <a:p>
            <a:r>
              <a:rPr lang="en-US" dirty="0"/>
              <a:t>Employee is able to telework if:</a:t>
            </a:r>
          </a:p>
          <a:p>
            <a:pPr marL="285750" indent="-285750">
              <a:buFont typeface="Arial" panose="020B0604020202020204" pitchFamily="34" charset="0"/>
              <a:buChar char="•"/>
            </a:pPr>
            <a:r>
              <a:rPr lang="en-US" dirty="0"/>
              <a:t>Employer has work for the Employee;</a:t>
            </a:r>
          </a:p>
          <a:p>
            <a:pPr marL="285750" indent="-285750">
              <a:buFont typeface="Arial" panose="020B0604020202020204" pitchFamily="34" charset="0"/>
              <a:buChar char="•"/>
            </a:pPr>
            <a:r>
              <a:rPr lang="en-US" dirty="0"/>
              <a:t>Employer allows employee to perform work from the Employee’s location</a:t>
            </a:r>
            <a:r>
              <a:rPr lang="en-US" dirty="0" smtClean="0"/>
              <a:t>; and </a:t>
            </a:r>
            <a:endParaRPr lang="en-US" dirty="0"/>
          </a:p>
          <a:p>
            <a:pPr marL="285750" indent="-285750">
              <a:buFont typeface="Arial" panose="020B0604020202020204" pitchFamily="34" charset="0"/>
              <a:buChar char="•"/>
            </a:pPr>
            <a:r>
              <a:rPr lang="en-US" dirty="0"/>
              <a:t>No extenuating circumstances preventing the Employee from performing that work.</a:t>
            </a:r>
          </a:p>
          <a:p>
            <a:endParaRPr lang="en-US" dirty="0"/>
          </a:p>
        </p:txBody>
      </p:sp>
    </p:spTree>
    <p:extLst>
      <p:ext uri="{BB962C8B-B14F-4D97-AF65-F5344CB8AC3E}">
        <p14:creationId xmlns:p14="http://schemas.microsoft.com/office/powerpoint/2010/main" val="15587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517955"/>
            <a:ext cx="3291840" cy="1016000"/>
          </a:xfrm>
        </p:spPr>
        <p:txBody>
          <a:bodyPr>
            <a:normAutofit fontScale="90000"/>
          </a:bodyPr>
          <a:lstStyle/>
          <a:p>
            <a:r>
              <a:rPr lang="en-US" dirty="0"/>
              <a:t>Emergency Paid Sick Leave Act &amp; Expanded FMLA for Public Health Emergency</a:t>
            </a:r>
          </a:p>
        </p:txBody>
      </p:sp>
      <p:sp>
        <p:nvSpPr>
          <p:cNvPr id="8" name="Content Placeholder 7"/>
          <p:cNvSpPr>
            <a:spLocks noGrp="1"/>
          </p:cNvSpPr>
          <p:nvPr>
            <p:ph sz="half" idx="2"/>
          </p:nvPr>
        </p:nvSpPr>
        <p:spPr>
          <a:xfrm>
            <a:off x="4648200" y="209829"/>
            <a:ext cx="4343400" cy="1188440"/>
          </a:xfrm>
        </p:spPr>
        <p:txBody>
          <a:bodyPr>
            <a:normAutofit fontScale="40000" lnSpcReduction="20000"/>
          </a:bodyPr>
          <a:lstStyle/>
          <a:p>
            <a:r>
              <a:rPr lang="en-US" sz="6000" dirty="0"/>
              <a:t>Leave is available when employee is unable to </a:t>
            </a:r>
            <a:endParaRPr lang="en-US" sz="6000" dirty="0" smtClean="0"/>
          </a:p>
          <a:p>
            <a:r>
              <a:rPr lang="en-US" sz="6000" dirty="0" smtClean="0"/>
              <a:t>work </a:t>
            </a:r>
            <a:r>
              <a:rPr lang="en-US" sz="6000" dirty="0"/>
              <a:t>or telework.</a:t>
            </a:r>
          </a:p>
          <a:p>
            <a:pPr algn="ctr"/>
            <a:endParaRPr lang="en-US" sz="2600" dirty="0">
              <a:solidFill>
                <a:srgbClr val="FF0000"/>
              </a:solidFill>
            </a:endParaRPr>
          </a:p>
        </p:txBody>
      </p:sp>
      <p:sp>
        <p:nvSpPr>
          <p:cNvPr id="7" name="Text Placeholder 6"/>
          <p:cNvSpPr>
            <a:spLocks noGrp="1"/>
          </p:cNvSpPr>
          <p:nvPr>
            <p:ph sz="half" idx="13"/>
          </p:nvPr>
        </p:nvSpPr>
        <p:spPr>
          <a:xfrm>
            <a:off x="472440" y="3105150"/>
            <a:ext cx="3108960" cy="977636"/>
          </a:xfrm>
        </p:spPr>
        <p:txBody>
          <a:bodyPr/>
          <a:lstStyle/>
          <a:p>
            <a:r>
              <a:rPr lang="en-US" sz="2800" dirty="0" smtClean="0">
                <a:solidFill>
                  <a:srgbClr val="FFD700"/>
                </a:solidFill>
              </a:rPr>
              <a:t>When is leave available?</a:t>
            </a:r>
            <a:endParaRPr lang="en-US" sz="2800" dirty="0">
              <a:solidFill>
                <a:srgbClr val="FFD700"/>
              </a:solidFill>
            </a:endParaRPr>
          </a:p>
        </p:txBody>
      </p:sp>
      <p:sp>
        <p:nvSpPr>
          <p:cNvPr id="9" name="Content Placeholder 8"/>
          <p:cNvSpPr>
            <a:spLocks noGrp="1"/>
          </p:cNvSpPr>
          <p:nvPr>
            <p:ph sz="half" idx="14"/>
          </p:nvPr>
        </p:nvSpPr>
        <p:spPr>
          <a:xfrm>
            <a:off x="4648200" y="2647730"/>
            <a:ext cx="4191000" cy="1610096"/>
          </a:xfrm>
        </p:spPr>
        <p:txBody>
          <a:bodyPr/>
          <a:lstStyle/>
          <a:p>
            <a:r>
              <a:rPr lang="en-US" dirty="0" smtClean="0">
                <a:solidFill>
                  <a:srgbClr val="FF0000"/>
                </a:solidFill>
              </a:rPr>
              <a:t>Employees who are on furlough or layoff cannot take Paid Sick Time or Expanded FMLA because the employer does not have work available for the employee.  </a:t>
            </a:r>
            <a:endParaRPr lang="en-US" dirty="0">
              <a:solidFill>
                <a:srgbClr val="FF0000"/>
              </a:solidFill>
            </a:endParaRPr>
          </a:p>
        </p:txBody>
      </p:sp>
      <p:sp>
        <p:nvSpPr>
          <p:cNvPr id="10" name="TextBox 9"/>
          <p:cNvSpPr txBox="1"/>
          <p:nvPr/>
        </p:nvSpPr>
        <p:spPr>
          <a:xfrm>
            <a:off x="4648200" y="1702790"/>
            <a:ext cx="4267200" cy="646331"/>
          </a:xfrm>
          <a:prstGeom prst="rect">
            <a:avLst/>
          </a:prstGeom>
          <a:noFill/>
        </p:spPr>
        <p:txBody>
          <a:bodyPr wrap="square" rtlCol="0">
            <a:spAutoFit/>
          </a:bodyPr>
          <a:lstStyle/>
          <a:p>
            <a:r>
              <a:rPr lang="en-US" dirty="0">
                <a:solidFill>
                  <a:srgbClr val="FF0000"/>
                </a:solidFill>
                <a:latin typeface="Segoe UI Semibold" panose="020B0702040204020203" pitchFamily="34" charset="0"/>
                <a:cs typeface="Segoe UI Semibold" panose="020B0702040204020203" pitchFamily="34" charset="0"/>
              </a:rPr>
              <a:t>Employer has work/telework available for the </a:t>
            </a:r>
            <a:r>
              <a:rPr lang="en-US" dirty="0" smtClean="0">
                <a:solidFill>
                  <a:srgbClr val="FF0000"/>
                </a:solidFill>
                <a:latin typeface="Segoe UI Semibold" panose="020B0702040204020203" pitchFamily="34" charset="0"/>
                <a:cs typeface="Segoe UI Semibold" panose="020B0702040204020203" pitchFamily="34" charset="0"/>
              </a:rPr>
              <a:t>employee.</a:t>
            </a:r>
            <a:endParaRPr lang="en-US"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54493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Emergency Paid Sick Leave Act &amp; Expanded FMLA for Public Health Emergency</a:t>
            </a:r>
          </a:p>
        </p:txBody>
      </p:sp>
      <p:sp>
        <p:nvSpPr>
          <p:cNvPr id="7" name="Text Placeholder 6"/>
          <p:cNvSpPr>
            <a:spLocks noGrp="1"/>
          </p:cNvSpPr>
          <p:nvPr>
            <p:ph idx="13"/>
          </p:nvPr>
        </p:nvSpPr>
        <p:spPr/>
        <p:txBody>
          <a:bodyPr/>
          <a:lstStyle/>
          <a:p>
            <a:r>
              <a:rPr lang="en-US" sz="2800" dirty="0" smtClean="0">
                <a:solidFill>
                  <a:schemeClr val="tx1"/>
                </a:solidFill>
              </a:rPr>
              <a:t>Restaurant with dining room and drive-thru window.</a:t>
            </a:r>
          </a:p>
          <a:p>
            <a:endParaRPr lang="en-US" sz="2800" dirty="0" smtClean="0">
              <a:solidFill>
                <a:schemeClr val="tx1"/>
              </a:solidFill>
            </a:endParaRPr>
          </a:p>
          <a:p>
            <a:r>
              <a:rPr lang="en-US" sz="2800" dirty="0" smtClean="0">
                <a:solidFill>
                  <a:schemeClr val="tx1"/>
                </a:solidFill>
              </a:rPr>
              <a:t>Governor issues order closing restaurant dining rooms but allowing drive-thru/carryout service.</a:t>
            </a:r>
            <a:endParaRPr lang="en-US" sz="2800" dirty="0">
              <a:solidFill>
                <a:schemeClr val="tx1"/>
              </a:solidFill>
            </a:endParaRPr>
          </a:p>
        </p:txBody>
      </p:sp>
      <p:sp>
        <p:nvSpPr>
          <p:cNvPr id="2" name="Text Placeholder 1"/>
          <p:cNvSpPr>
            <a:spLocks noGrp="1"/>
          </p:cNvSpPr>
          <p:nvPr>
            <p:ph type="body" idx="1"/>
          </p:nvPr>
        </p:nvSpPr>
        <p:spPr>
          <a:xfrm>
            <a:off x="375745" y="3028950"/>
            <a:ext cx="3291840" cy="914135"/>
          </a:xfrm>
        </p:spPr>
        <p:txBody>
          <a:bodyPr/>
          <a:lstStyle/>
          <a:p>
            <a:r>
              <a:rPr lang="en-US" dirty="0">
                <a:solidFill>
                  <a:srgbClr val="FFD700"/>
                </a:solidFill>
              </a:rPr>
              <a:t>When is leave available?</a:t>
            </a:r>
          </a:p>
          <a:p>
            <a:endParaRPr lang="en-US" dirty="0"/>
          </a:p>
        </p:txBody>
      </p:sp>
    </p:spTree>
    <p:extLst>
      <p:ext uri="{BB962C8B-B14F-4D97-AF65-F5344CB8AC3E}">
        <p14:creationId xmlns:p14="http://schemas.microsoft.com/office/powerpoint/2010/main" val="115696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http://schemas.microsoft.com/office/powerpoint/2012/main">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7.05.17"/>
  <p:tag name="AS_TITLE" val="Aspose.Slides for .NET 4.0"/>
  <p:tag name="AS_VERSION" val="1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8982</Words>
  <Application>Microsoft Office PowerPoint</Application>
  <PresentationFormat>On-screen Show (16:9)</PresentationFormat>
  <Paragraphs>840</Paragraphs>
  <Slides>56</Slides>
  <Notes>56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Calibri</vt:lpstr>
      <vt:lpstr>Helvetica</vt:lpstr>
      <vt:lpstr>Lucida Grande</vt:lpstr>
      <vt:lpstr>Segoe UI</vt:lpstr>
      <vt:lpstr>Segoe UI Semibold</vt:lpstr>
      <vt:lpstr>Times</vt:lpstr>
      <vt:lpstr>Wingdings</vt:lpstr>
      <vt:lpstr>Office Theme</vt:lpstr>
      <vt:lpstr>Acrobat Document</vt:lpstr>
      <vt:lpstr>Understanding the New Emergency Leave Laws Under the Families First Coronavirus Response Act</vt:lpstr>
      <vt:lpstr>PowerPoint Presentation</vt:lpstr>
      <vt:lpstr>Families First Coronavirus Response Act</vt:lpstr>
      <vt:lpstr>Emergency Paid Sick Leave Act</vt:lpstr>
      <vt:lpstr>Expanded FMLA for Public Health Emergency</vt:lpstr>
      <vt:lpstr>Emergency Paid Sick Leave Act &amp; Expanded FMLA for Public Health Emergency</vt:lpstr>
      <vt:lpstr>Emergency Paid Sick Leave Act &amp; Expanded FMLA for Public Health Emergency  What is “telework”?</vt:lpstr>
      <vt:lpstr>Emergency Paid Sick Leave Act &amp; Expanded FMLA for Public Health Emergency</vt:lpstr>
      <vt:lpstr>Emergency Paid Sick Leave Act &amp; Expanded FMLA for Public Health Emergency</vt:lpstr>
      <vt:lpstr>Emergency Paid Sick Leave Act &amp; Expanded FMLA for Public Health Emergency  </vt:lpstr>
      <vt:lpstr>Analyzing a Request for Paid Leave under the Emergency Paid Sick Leave Act and Expanded FMLA</vt:lpstr>
      <vt:lpstr>Families First Coronavirus Response Act: Reasons for Leave</vt:lpstr>
      <vt:lpstr>Families First Coronavirus Response Act: Reasons for Leave</vt:lpstr>
      <vt:lpstr>Families First Coronavirus Response Act: Reasons for Leave</vt:lpstr>
      <vt:lpstr>FFCRA: Reasons for Leave &amp; Calculating Paid Sick Time</vt:lpstr>
      <vt:lpstr>Families First Coronavirus Response Act: Reasons for Leave</vt:lpstr>
      <vt:lpstr>Families First Coronavirus Response Act: Reasons for Leave</vt:lpstr>
      <vt:lpstr>Families First Coronavirus Response Act: Reasons for Leave</vt:lpstr>
      <vt:lpstr>Families First Coronavirus Response Act: Reasons for Leave</vt:lpstr>
      <vt:lpstr>Emergency Paid Sick Leave Act: Reasons for Leave &amp; Calculating Paid Sick Time</vt:lpstr>
      <vt:lpstr>Families First Coronavirus Response Act: Reasons for Leave</vt:lpstr>
      <vt:lpstr>Families First Coronavirus Response Act: Reasons for Leave</vt:lpstr>
      <vt:lpstr>Families First Coronavirus Response Act: Reasons for Leave</vt:lpstr>
      <vt:lpstr>Families First Coronavirus Response Act: Reasons for Leave</vt:lpstr>
      <vt:lpstr>Families First Coronavirus Response Act: Reasons for Leave</vt:lpstr>
      <vt:lpstr>FFCRA: Reasons for Leave &amp; Calculating Paid Sick Time</vt:lpstr>
      <vt:lpstr>FFCRA: Reasons for Leave &amp; Calculating Paid Sick Time</vt:lpstr>
      <vt:lpstr>FFCRA: Reasons for Leave &amp; Calculating Paid Sick Time</vt:lpstr>
      <vt:lpstr>Analyzing a Request for Paid Leave under the Emergency Paid Sick Leave Act and Expanded FMLA</vt:lpstr>
      <vt:lpstr>Families First Coronavirus Response Act: Covered Employers</vt:lpstr>
      <vt:lpstr>Families First Coronavirus Response Act: Counting Employees for Employer Coverage?</vt:lpstr>
      <vt:lpstr>Emergency Paid Sick Leave Act &amp; Expanded FMLA for Public Health Emergency:  How to Count Employees</vt:lpstr>
      <vt:lpstr>Emergency Paid Sick Leave Act &amp; Emergency Family and Medical Leave for Public Health Emergency: How to Count Employees</vt:lpstr>
      <vt:lpstr>Emergency Paid Sick Leave Act &amp; Expanded FMLA for Public Health Emergency:   How to Count Employees</vt:lpstr>
      <vt:lpstr>Emergency Paid Sick Leave Act and Expanded FMLA for Public Health Emergency: How to Count Employees</vt:lpstr>
      <vt:lpstr>Emergency Paid Sick Leave Act &amp; Expanded FMLA for Public Health Emergency: Small Employer Exemption for EPSLA Reason (5) and Expanded FMLA -- </vt:lpstr>
      <vt:lpstr>Analyzing a Request for Paid Leave under the Emergency Paid Sick Leave Act and Expanded FMLA</vt:lpstr>
      <vt:lpstr>Families First Coronavirus Response Act: Eligible Employees</vt:lpstr>
      <vt:lpstr>Expanded FMLA for Public Health Emergency: Eligible Employees </vt:lpstr>
      <vt:lpstr>Expanded FMLA for Public Health Emergency: Eligible Employees</vt:lpstr>
      <vt:lpstr>Families First Coronavirus Response Act: Eligible Employees</vt:lpstr>
      <vt:lpstr>Emergency Paid Sick Leave Act and Expanded FMLA Leave for Public Health Emergency: Eligible Employees -- </vt:lpstr>
      <vt:lpstr>Emergency Paid Sick Leave Act and Expanded FMLA for Public Health Emergency: Eligible Employees</vt:lpstr>
      <vt:lpstr>Emergency Paid Sick Leave Act and Expanded FMLA Leave for Public Health Emergency: Eligible Employees</vt:lpstr>
      <vt:lpstr>Analyzing a Request for Paid Leave under the Emergency Paid Sick Leave Act and Expanded FMLA</vt:lpstr>
      <vt:lpstr>Emergency Paid Sick Leave Act and Expanded FMLA:  What are the employer’s obligations to the employee?</vt:lpstr>
      <vt:lpstr>Emergency Paid Sick Leave Act</vt:lpstr>
      <vt:lpstr>Emergency Paid Sick Leave Act</vt:lpstr>
      <vt:lpstr>Expanded FMLA </vt:lpstr>
      <vt:lpstr>Expanded FMLA </vt:lpstr>
      <vt:lpstr>Expanded FMLA </vt:lpstr>
      <vt:lpstr>Emergency Paid Sick Leave Act and Expanded FMLA:  Recordkeeping Obligations</vt:lpstr>
      <vt:lpstr>Emergency Paid Sick Leave Act  End of paid sick time:</vt:lpstr>
      <vt:lpstr>Emergency Paid Sick Leave Act &amp; Expanded FMLA</vt:lpstr>
      <vt:lpstr>Tax Credits: Paid Sick &amp; Paid Family &amp; Medical Leave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Allison Bungard</dc:creator>
  <cp:lastModifiedBy>Vinje, Kimberly</cp:lastModifiedBy>
  <cp:revision>337</cp:revision>
  <cp:lastPrinted>2020-04-07T12:27:07Z</cp:lastPrinted>
  <dcterms:created xsi:type="dcterms:W3CDTF">2020-03-20T21:42:46Z</dcterms:created>
  <dcterms:modified xsi:type="dcterms:W3CDTF">2020-04-20T12:59:04Z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898743566</vt:i4>
  </property>
  <property fmtid="{D5CDD505-2E9C-101B-9397-08002B2CF9AE}" pid="3" name="_NewReviewCycle">
    <vt:lpwstr/>
  </property>
  <property fmtid="{D5CDD505-2E9C-101B-9397-08002B2CF9AE}" pid="4" name="_EmailSubject">
    <vt:lpwstr>Bio Update</vt:lpwstr>
  </property>
  <property fmtid="{D5CDD505-2E9C-101B-9397-08002B2CF9AE}" pid="5" name="_AuthorEmail">
    <vt:lpwstr>brian.moore@dinsmore.com</vt:lpwstr>
  </property>
  <property fmtid="{D5CDD505-2E9C-101B-9397-08002B2CF9AE}" pid="6" name="_AuthorEmailDisplayName">
    <vt:lpwstr>Moore, Brian</vt:lpwstr>
  </property>
  <property fmtid="{D5CDD505-2E9C-101B-9397-08002B2CF9AE}" pid="7" name="_PreviousAdHocReviewCycleID">
    <vt:i4>-1600429409</vt:i4>
  </property>
</Properties>
</file>