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81" r:id="rId2"/>
    <p:sldId id="292" r:id="rId3"/>
    <p:sldId id="297" r:id="rId4"/>
    <p:sldId id="382" r:id="rId5"/>
    <p:sldId id="383" r:id="rId6"/>
    <p:sldId id="338" r:id="rId7"/>
    <p:sldId id="372" r:id="rId8"/>
    <p:sldId id="329" r:id="rId9"/>
    <p:sldId id="374" r:id="rId10"/>
    <p:sldId id="373" r:id="rId11"/>
    <p:sldId id="378" r:id="rId12"/>
    <p:sldId id="377" r:id="rId13"/>
    <p:sldId id="379" r:id="rId14"/>
    <p:sldId id="380" r:id="rId15"/>
    <p:sldId id="361" r:id="rId16"/>
    <p:sldId id="355" r:id="rId17"/>
    <p:sldId id="381" r:id="rId18"/>
    <p:sldId id="359" r:id="rId19"/>
    <p:sldId id="360" r:id="rId20"/>
    <p:sldId id="375" r:id="rId21"/>
    <p:sldId id="358" r:id="rId22"/>
    <p:sldId id="357" r:id="rId23"/>
    <p:sldId id="363" r:id="rId24"/>
    <p:sldId id="362" r:id="rId25"/>
    <p:sldId id="364" r:id="rId26"/>
    <p:sldId id="365" r:id="rId27"/>
    <p:sldId id="366" r:id="rId28"/>
    <p:sldId id="367" r:id="rId29"/>
    <p:sldId id="376" r:id="rId30"/>
    <p:sldId id="368" r:id="rId31"/>
    <p:sldId id="369" r:id="rId32"/>
    <p:sldId id="370" r:id="rId33"/>
    <p:sldId id="371" r:id="rId34"/>
    <p:sldId id="279" r:id="rId35"/>
    <p:sldId id="288" r:id="rId3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7BC0"/>
    <a:srgbClr val="B95708"/>
    <a:srgbClr val="D16D0B"/>
    <a:srgbClr val="EC6F0A"/>
    <a:srgbClr val="D16309"/>
    <a:srgbClr val="1668A5"/>
    <a:srgbClr val="A74F07"/>
    <a:srgbClr val="00CCFF"/>
    <a:srgbClr val="009AE2"/>
    <a:srgbClr val="004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62" autoAdjust="0"/>
  </p:normalViewPr>
  <p:slideViewPr>
    <p:cSldViewPr>
      <p:cViewPr varScale="1">
        <p:scale>
          <a:sx n="55" d="100"/>
          <a:sy n="55" d="100"/>
        </p:scale>
        <p:origin x="520" y="5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2828" tIns="46414" rIns="92828" bIns="46414"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1804"/>
          </a:xfrm>
          <a:prstGeom prst="rect">
            <a:avLst/>
          </a:prstGeom>
        </p:spPr>
        <p:txBody>
          <a:bodyPr vert="horz" lIns="92828" tIns="46414" rIns="92828" bIns="46414" rtlCol="0"/>
          <a:lstStyle>
            <a:lvl1pPr algn="r">
              <a:defRPr sz="1200"/>
            </a:lvl1pPr>
          </a:lstStyle>
          <a:p>
            <a:fld id="{7337C2BF-ED82-B248-8B99-C839F8509A28}" type="datetimeFigureOut">
              <a:rPr lang="en-US" smtClean="0"/>
              <a:pPr/>
              <a:t>2/7/2024</a:t>
            </a:fld>
            <a:endParaRPr lang="en-US" dirty="0"/>
          </a:p>
        </p:txBody>
      </p:sp>
      <p:sp>
        <p:nvSpPr>
          <p:cNvPr id="4" name="Footer Placeholder 3"/>
          <p:cNvSpPr>
            <a:spLocks noGrp="1"/>
          </p:cNvSpPr>
          <p:nvPr>
            <p:ph type="ftr" sz="quarter" idx="2"/>
          </p:nvPr>
        </p:nvSpPr>
        <p:spPr>
          <a:xfrm>
            <a:off x="1" y="8772668"/>
            <a:ext cx="3037840" cy="461804"/>
          </a:xfrm>
          <a:prstGeom prst="rect">
            <a:avLst/>
          </a:prstGeom>
        </p:spPr>
        <p:txBody>
          <a:bodyPr vert="horz" lIns="92828" tIns="46414" rIns="92828" bIns="464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772668"/>
            <a:ext cx="3037840" cy="461804"/>
          </a:xfrm>
          <a:prstGeom prst="rect">
            <a:avLst/>
          </a:prstGeom>
        </p:spPr>
        <p:txBody>
          <a:bodyPr vert="horz" lIns="92828" tIns="46414" rIns="92828" bIns="46414" rtlCol="0" anchor="b"/>
          <a:lstStyle>
            <a:lvl1pPr algn="r">
              <a:defRPr sz="1200"/>
            </a:lvl1pPr>
          </a:lstStyle>
          <a:p>
            <a:fld id="{450687F1-6458-FE41-9928-BCA408B76F10}" type="slidenum">
              <a:rPr lang="en-US" smtClean="0"/>
              <a:pPr/>
              <a:t>‹#›</a:t>
            </a:fld>
            <a:endParaRPr lang="en-US" dirty="0"/>
          </a:p>
        </p:txBody>
      </p:sp>
    </p:spTree>
    <p:extLst>
      <p:ext uri="{BB962C8B-B14F-4D97-AF65-F5344CB8AC3E}">
        <p14:creationId xmlns:p14="http://schemas.microsoft.com/office/powerpoint/2010/main" val="3233435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2828" tIns="46414" rIns="92828" bIns="46414" rtlCol="0"/>
          <a:lstStyle>
            <a:lvl1pPr algn="l">
              <a:defRPr sz="1200"/>
            </a:lvl1pPr>
          </a:lstStyle>
          <a:p>
            <a:endParaRPr lang="en-US" dirty="0"/>
          </a:p>
        </p:txBody>
      </p:sp>
      <p:sp>
        <p:nvSpPr>
          <p:cNvPr id="3" name="Date Placeholder 2"/>
          <p:cNvSpPr>
            <a:spLocks noGrp="1"/>
          </p:cNvSpPr>
          <p:nvPr>
            <p:ph type="dt" idx="1"/>
          </p:nvPr>
        </p:nvSpPr>
        <p:spPr>
          <a:xfrm>
            <a:off x="3970939" y="0"/>
            <a:ext cx="3037840" cy="461804"/>
          </a:xfrm>
          <a:prstGeom prst="rect">
            <a:avLst/>
          </a:prstGeom>
        </p:spPr>
        <p:txBody>
          <a:bodyPr vert="horz" lIns="92828" tIns="46414" rIns="92828" bIns="46414" rtlCol="0"/>
          <a:lstStyle>
            <a:lvl1pPr algn="r">
              <a:defRPr sz="1200"/>
            </a:lvl1pPr>
          </a:lstStyle>
          <a:p>
            <a:fld id="{3D75B110-B23F-454B-A28D-E027B1CEAC7B}" type="datetimeFigureOut">
              <a:rPr lang="en-US" smtClean="0"/>
              <a:pPr/>
              <a:t>2/7/2024</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28" tIns="46414" rIns="92828" bIns="46414"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28" tIns="46414" rIns="92828" bIns="464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37840" cy="461804"/>
          </a:xfrm>
          <a:prstGeom prst="rect">
            <a:avLst/>
          </a:prstGeom>
        </p:spPr>
        <p:txBody>
          <a:bodyPr vert="horz" lIns="92828" tIns="46414" rIns="92828" bIns="464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8"/>
            <a:ext cx="3037840" cy="461804"/>
          </a:xfrm>
          <a:prstGeom prst="rect">
            <a:avLst/>
          </a:prstGeom>
        </p:spPr>
        <p:txBody>
          <a:bodyPr vert="horz" lIns="92828" tIns="46414" rIns="92828" bIns="46414" rtlCol="0" anchor="b"/>
          <a:lstStyle>
            <a:lvl1pPr algn="r">
              <a:defRPr sz="1200"/>
            </a:lvl1pPr>
          </a:lstStyle>
          <a:p>
            <a:fld id="{E61076EB-A90E-E446-9675-7EE89FDF1859}" type="slidenum">
              <a:rPr lang="en-US" smtClean="0"/>
              <a:pPr/>
              <a:t>‹#›</a:t>
            </a:fld>
            <a:endParaRPr lang="en-US" dirty="0"/>
          </a:p>
        </p:txBody>
      </p:sp>
    </p:spTree>
    <p:extLst>
      <p:ext uri="{BB962C8B-B14F-4D97-AF65-F5344CB8AC3E}">
        <p14:creationId xmlns:p14="http://schemas.microsoft.com/office/powerpoint/2010/main" val="17655545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34</a:t>
            </a:fld>
            <a:endParaRPr lang="en-US" dirty="0"/>
          </a:p>
        </p:txBody>
      </p:sp>
    </p:spTree>
    <p:extLst>
      <p:ext uri="{BB962C8B-B14F-4D97-AF65-F5344CB8AC3E}">
        <p14:creationId xmlns:p14="http://schemas.microsoft.com/office/powerpoint/2010/main" val="1038043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p:cNvSpPr/>
          <p:nvPr userDrawn="1"/>
        </p:nvSpPr>
        <p:spPr>
          <a:xfrm>
            <a:off x="0" y="6096000"/>
            <a:ext cx="9144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3"/>
          </p:nvPr>
        </p:nvSpPr>
        <p:spPr>
          <a:xfrm>
            <a:off x="0" y="0"/>
            <a:ext cx="9144000" cy="5257800"/>
          </a:xfrm>
          <a:solidFill>
            <a:srgbClr val="1B7BC0"/>
          </a:solidFill>
          <a:ln>
            <a:noFill/>
          </a:ln>
          <a:effectLst>
            <a:outerShdw blurRad="203200" dist="50800" dir="5400000" algn="tl" rotWithShape="0">
              <a:prstClr val="black">
                <a:alpha val="30000"/>
              </a:prstClr>
            </a:outerShdw>
          </a:effectLst>
        </p:spPr>
        <p:txBody>
          <a:bodyPr/>
          <a:lstStyle>
            <a:lvl1pPr>
              <a:defRPr>
                <a:ln>
                  <a:noFill/>
                </a:ln>
              </a:defRPr>
            </a:lvl1pPr>
          </a:lstStyle>
          <a:p>
            <a:endParaRPr lang="en-US" dirty="0"/>
          </a:p>
        </p:txBody>
      </p:sp>
      <p:sp>
        <p:nvSpPr>
          <p:cNvPr id="2" name="Title 1"/>
          <p:cNvSpPr>
            <a:spLocks noGrp="1"/>
          </p:cNvSpPr>
          <p:nvPr>
            <p:ph type="ctrTitle"/>
          </p:nvPr>
        </p:nvSpPr>
        <p:spPr>
          <a:xfrm>
            <a:off x="685800" y="2971800"/>
            <a:ext cx="7467600" cy="1295400"/>
          </a:xfrm>
        </p:spPr>
        <p:txBody>
          <a:bodyPr>
            <a:noAutofit/>
          </a:bodyPr>
          <a:lstStyle>
            <a:lvl1pPr>
              <a:defRPr sz="3200" b="1">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343400"/>
            <a:ext cx="7467600" cy="762000"/>
          </a:xfrm>
        </p:spPr>
        <p:txBody>
          <a:bodyPr>
            <a:noAutofit/>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b="26386"/>
          <a:stretch/>
        </p:blipFill>
        <p:spPr>
          <a:xfrm>
            <a:off x="533400" y="5562600"/>
            <a:ext cx="3185995" cy="732883"/>
          </a:xfrm>
          <a:prstGeom prst="rect">
            <a:avLst/>
          </a:prstGeom>
          <a:effectLst>
            <a:reflection blurRad="6350" stA="20000" endA="300" endPos="28000" dist="38100" dir="5400000" sy="-100000" algn="bl" rotWithShape="0"/>
          </a:effectLst>
        </p:spPr>
      </p:pic>
      <p:sp>
        <p:nvSpPr>
          <p:cNvPr id="19" name="Date Placeholder 18"/>
          <p:cNvSpPr>
            <a:spLocks noGrp="1"/>
          </p:cNvSpPr>
          <p:nvPr>
            <p:ph type="dt" sz="half" idx="14"/>
          </p:nvPr>
        </p:nvSpPr>
        <p:spPr>
          <a:xfrm>
            <a:off x="7620000" y="6400800"/>
            <a:ext cx="1143000" cy="304800"/>
          </a:xfrm>
          <a:prstGeom prst="rect">
            <a:avLst/>
          </a:prstGeom>
        </p:spPr>
        <p:txBody>
          <a:bodyPr/>
          <a:lstStyle>
            <a:lvl1pPr algn="ctr">
              <a:defRPr sz="1200">
                <a:solidFill>
                  <a:schemeClr val="bg1">
                    <a:lumMod val="50000"/>
                  </a:schemeClr>
                </a:solidFill>
              </a:defRPr>
            </a:lvl1pPr>
          </a:lstStyle>
          <a:p>
            <a:fld id="{FFDBEBB3-D9D4-8A46-8F95-41A1CE47CA8B}" type="datetime1">
              <a:rPr lang="en-US" smtClean="0"/>
              <a:pPr/>
              <a:t>2/7/2024</a:t>
            </a:fld>
            <a:endParaRPr lang="en-US" dirty="0"/>
          </a:p>
        </p:txBody>
      </p:sp>
      <p:sp>
        <p:nvSpPr>
          <p:cNvPr id="23" name="Chevron 22">
            <a:hlinkClick r:id="" action="ppaction://hlinkshowjump?jump=nextslide"/>
          </p:cNvPr>
          <p:cNvSpPr>
            <a:spLocks noChangeAspect="1"/>
          </p:cNvSpPr>
          <p:nvPr userDrawn="1"/>
        </p:nvSpPr>
        <p:spPr>
          <a:xfrm>
            <a:off x="8610600"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DIVIDER-ORANGE">
    <p:spTree>
      <p:nvGrpSpPr>
        <p:cNvPr id="1" name=""/>
        <p:cNvGrpSpPr/>
        <p:nvPr/>
      </p:nvGrpSpPr>
      <p:grpSpPr>
        <a:xfrm>
          <a:off x="0" y="0"/>
          <a:ext cx="0" cy="0"/>
          <a:chOff x="0" y="0"/>
          <a:chExt cx="0" cy="0"/>
        </a:xfrm>
      </p:grpSpPr>
      <p:sp>
        <p:nvSpPr>
          <p:cNvPr id="10" name="Rectangle 9"/>
          <p:cNvSpPr/>
          <p:nvPr userDrawn="1"/>
        </p:nvSpPr>
        <p:spPr>
          <a:xfrm flipV="1">
            <a:off x="0" y="0"/>
            <a:ext cx="9153271" cy="6867144"/>
          </a:xfrm>
          <a:prstGeom prst="rect">
            <a:avLst/>
          </a:prstGeom>
          <a:gradFill flip="none" rotWithShape="1">
            <a:gsLst>
              <a:gs pos="74000">
                <a:srgbClr val="EC6F0A"/>
              </a:gs>
              <a:gs pos="100000">
                <a:srgbClr val="B95708"/>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3" name="Content Placeholder 2"/>
          <p:cNvSpPr>
            <a:spLocks noGrp="1"/>
          </p:cNvSpPr>
          <p:nvPr>
            <p:ph idx="1"/>
          </p:nvPr>
        </p:nvSpPr>
        <p:spPr>
          <a:xfrm>
            <a:off x="457200" y="2209800"/>
            <a:ext cx="8229600" cy="3276600"/>
          </a:xfrm>
        </p:spPr>
        <p:txBody>
          <a:bodyPr/>
          <a:lstStyle>
            <a:lvl1pPr>
              <a:defRPr sz="2400">
                <a:solidFill>
                  <a:srgbClr val="FFFFFF"/>
                </a:solidFill>
              </a:defRPr>
            </a:lvl1pPr>
            <a:lvl2pPr marL="457200" indent="0">
              <a:buClr>
                <a:schemeClr val="bg1">
                  <a:lumMod val="95000"/>
                </a:schemeClr>
              </a:buClr>
              <a:buNone/>
              <a:defRPr>
                <a:solidFill>
                  <a:srgbClr val="FFFFFF"/>
                </a:solidFill>
              </a:defRPr>
            </a:lvl2pPr>
            <a:lvl3pPr marL="1428750" indent="-285750">
              <a:buClrTx/>
              <a:buFont typeface="Lucida Grande"/>
              <a:buChar char="»"/>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Fourth level</a:t>
            </a:r>
          </a:p>
          <a:p>
            <a:pPr lvl="4"/>
            <a:r>
              <a:rPr lang="en-US" dirty="0" smtClean="0"/>
              <a:t>Fifth level</a:t>
            </a:r>
            <a:endParaRPr lang="en-US" dirty="0"/>
          </a:p>
        </p:txBody>
      </p:sp>
      <p:sp>
        <p:nvSpPr>
          <p:cNvPr id="21"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rgbClr val="FFFFFF"/>
                </a:solidFill>
              </a:defRPr>
            </a:lvl1pPr>
          </a:lstStyle>
          <a:p>
            <a:fld id="{A6D1340B-B320-4949-80C8-72CFFBD72CAA}" type="slidenum">
              <a:rPr lang="en-US" smtClean="0"/>
              <a:pPr/>
              <a:t>‹#›</a:t>
            </a:fld>
            <a:endParaRPr lang="en-US" b="0" baseline="30000" dirty="0" smtClean="0"/>
          </a:p>
        </p:txBody>
      </p:sp>
      <p:sp>
        <p:nvSpPr>
          <p:cNvPr id="22" name="Chevron 21">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Chevron 22">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2" name="Footer Placeholder 4"/>
          <p:cNvSpPr txBox="1">
            <a:spLocks/>
          </p:cNvSpPr>
          <p:nvPr userDrawn="1"/>
        </p:nvSpPr>
        <p:spPr>
          <a:xfrm>
            <a:off x="533400" y="228599"/>
            <a:ext cx="4495800" cy="38100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Presentation Title</a:t>
            </a:r>
            <a:endParaRPr lang="en-US" dirty="0">
              <a:solidFill>
                <a:schemeClr val="bg1"/>
              </a:solidFill>
            </a:endParaRPr>
          </a:p>
        </p:txBody>
      </p:sp>
    </p:spTree>
    <p:extLst>
      <p:ext uri="{BB962C8B-B14F-4D97-AF65-F5344CB8AC3E}">
        <p14:creationId xmlns:p14="http://schemas.microsoft.com/office/powerpoint/2010/main" val="318137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ALLOUT/DIVIDER-BLUE ">
    <p:spTree>
      <p:nvGrpSpPr>
        <p:cNvPr id="1" name=""/>
        <p:cNvGrpSpPr/>
        <p:nvPr/>
      </p:nvGrpSpPr>
      <p:grpSpPr>
        <a:xfrm>
          <a:off x="0" y="0"/>
          <a:ext cx="0" cy="0"/>
          <a:chOff x="0" y="0"/>
          <a:chExt cx="0" cy="0"/>
        </a:xfrm>
      </p:grpSpPr>
      <p:sp>
        <p:nvSpPr>
          <p:cNvPr id="10" name="Rectangle 9"/>
          <p:cNvSpPr/>
          <p:nvPr userDrawn="1"/>
        </p:nvSpPr>
        <p:spPr>
          <a:xfrm flipV="1">
            <a:off x="0" y="0"/>
            <a:ext cx="9153271" cy="6858000"/>
          </a:xfrm>
          <a:prstGeom prst="rect">
            <a:avLst/>
          </a:prstGeom>
          <a:gradFill flip="none" rotWithShape="1">
            <a:gsLst>
              <a:gs pos="86000">
                <a:srgbClr val="1B7BC0"/>
              </a:gs>
              <a:gs pos="100000">
                <a:srgbClr val="1668A5"/>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15" name="Content Placeholder 2"/>
          <p:cNvSpPr>
            <a:spLocks noGrp="1"/>
          </p:cNvSpPr>
          <p:nvPr>
            <p:ph idx="13"/>
          </p:nvPr>
        </p:nvSpPr>
        <p:spPr>
          <a:xfrm>
            <a:off x="457200" y="2209800"/>
            <a:ext cx="8229600" cy="3276600"/>
          </a:xfrm>
        </p:spPr>
        <p:txBody>
          <a:bodyPr/>
          <a:lstStyle>
            <a:lvl1pPr>
              <a:defRPr sz="2400">
                <a:solidFill>
                  <a:srgbClr val="FFFFFF"/>
                </a:solidFill>
              </a:defRPr>
            </a:lvl1pPr>
            <a:lvl2pPr marL="457200" indent="0">
              <a:buClr>
                <a:schemeClr val="bg1">
                  <a:lumMod val="95000"/>
                </a:schemeClr>
              </a:buClr>
              <a:buNone/>
              <a:defRPr>
                <a:solidFill>
                  <a:srgbClr val="FFFFFF"/>
                </a:solidFill>
              </a:defRPr>
            </a:lvl2pPr>
            <a:lvl3pPr marL="1428750" indent="-285750">
              <a:buClrTx/>
              <a:buFont typeface="Lucida Grande"/>
              <a:buChar char="»"/>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Fourth level</a:t>
            </a:r>
          </a:p>
          <a:p>
            <a:pPr lvl="4"/>
            <a:r>
              <a:rPr lang="en-US" dirty="0" smtClean="0"/>
              <a:t>Fifth level</a:t>
            </a:r>
            <a:endParaRPr lang="en-US" dirty="0"/>
          </a:p>
        </p:txBody>
      </p:sp>
      <p:sp>
        <p:nvSpPr>
          <p:cNvPr id="27" name="Slide Number Placeholder 5"/>
          <p:cNvSpPr>
            <a:spLocks noGrp="1"/>
          </p:cNvSpPr>
          <p:nvPr>
            <p:ph type="sldNum" sz="quarter" idx="4"/>
          </p:nvPr>
        </p:nvSpPr>
        <p:spPr>
          <a:xfrm>
            <a:off x="8174736" y="6400800"/>
            <a:ext cx="381000" cy="304800"/>
          </a:xfrm>
          <a:prstGeom prst="rect">
            <a:avLst/>
          </a:prstGeom>
        </p:spPr>
        <p:txBody>
          <a:bodyPr/>
          <a:lstStyle>
            <a:lvl1pPr algn="r">
              <a:defRPr sz="1200" b="1">
                <a:solidFill>
                  <a:srgbClr val="FFFFFF"/>
                </a:solidFill>
              </a:defRPr>
            </a:lvl1pPr>
          </a:lstStyle>
          <a:p>
            <a:fld id="{A6D1340B-B320-4949-80C8-72CFFBD72CAA}" type="slidenum">
              <a:rPr lang="en-US" smtClean="0"/>
              <a:pPr/>
              <a:t>‹#›</a:t>
            </a:fld>
            <a:endParaRPr lang="en-US" b="0" baseline="30000" dirty="0" smtClean="0"/>
          </a:p>
        </p:txBody>
      </p:sp>
      <p:sp>
        <p:nvSpPr>
          <p:cNvPr id="28" name="Chevron 27">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Chevron 28">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2" name="Footer Placeholder 4"/>
          <p:cNvSpPr txBox="1">
            <a:spLocks/>
          </p:cNvSpPr>
          <p:nvPr userDrawn="1"/>
        </p:nvSpPr>
        <p:spPr>
          <a:xfrm>
            <a:off x="533400" y="228599"/>
            <a:ext cx="4495800" cy="38100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Presentation Title</a:t>
            </a:r>
            <a:endParaRPr lang="en-US" dirty="0">
              <a:solidFill>
                <a:schemeClr val="bg1"/>
              </a:solidFill>
            </a:endParaRPr>
          </a:p>
        </p:txBody>
      </p:sp>
    </p:spTree>
    <p:extLst>
      <p:ext uri="{BB962C8B-B14F-4D97-AF65-F5344CB8AC3E}">
        <p14:creationId xmlns:p14="http://schemas.microsoft.com/office/powerpoint/2010/main" val="2420292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_Content-SIDEBAR">
    <p:spTree>
      <p:nvGrpSpPr>
        <p:cNvPr id="1" name=""/>
        <p:cNvGrpSpPr/>
        <p:nvPr/>
      </p:nvGrpSpPr>
      <p:grpSpPr>
        <a:xfrm>
          <a:off x="0" y="0"/>
          <a:ext cx="0" cy="0"/>
          <a:chOff x="0" y="0"/>
          <a:chExt cx="0" cy="0"/>
        </a:xfrm>
      </p:grpSpPr>
      <p:sp>
        <p:nvSpPr>
          <p:cNvPr id="14" name="Rectangle 13"/>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3" name="Text Placeholder 2"/>
          <p:cNvSpPr>
            <a:spLocks noGrp="1"/>
          </p:cNvSpPr>
          <p:nvPr>
            <p:ph type="body" idx="1"/>
          </p:nvPr>
        </p:nvSpPr>
        <p:spPr>
          <a:xfrm>
            <a:off x="381000" y="3170238"/>
            <a:ext cx="3581400" cy="1096962"/>
          </a:xfrm>
        </p:spPr>
        <p:txBody>
          <a:bodyPr anchor="t">
            <a:noAutofit/>
          </a:bodyPr>
          <a:lstStyle>
            <a:lvl1pPr marL="0" indent="0">
              <a:buNone/>
              <a:defRPr sz="2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724400" y="1752601"/>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Content Placeholder 3"/>
          <p:cNvSpPr>
            <a:spLocks noGrp="1"/>
          </p:cNvSpPr>
          <p:nvPr>
            <p:ph sz="half" idx="13"/>
          </p:nvPr>
        </p:nvSpPr>
        <p:spPr>
          <a:xfrm>
            <a:off x="4724400" y="29718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8" name="Content Placeholder 3"/>
          <p:cNvSpPr>
            <a:spLocks noGrp="1"/>
          </p:cNvSpPr>
          <p:nvPr>
            <p:ph sz="half" idx="14"/>
          </p:nvPr>
        </p:nvSpPr>
        <p:spPr>
          <a:xfrm>
            <a:off x="4724400" y="44196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cxnSp>
        <p:nvCxnSpPr>
          <p:cNvPr id="19" name="Straight Connector 18"/>
          <p:cNvCxnSpPr/>
          <p:nvPr userDrawn="1"/>
        </p:nvCxnSpPr>
        <p:spPr>
          <a:xfrm>
            <a:off x="4495800" y="1752600"/>
            <a:ext cx="0" cy="4038600"/>
          </a:xfrm>
          <a:prstGeom prst="line">
            <a:avLst/>
          </a:prstGeom>
          <a:ln w="127000" cmpd="sng">
            <a:solidFill>
              <a:srgbClr val="FFFFFF"/>
            </a:solidFill>
          </a:ln>
        </p:spPr>
        <p:style>
          <a:lnRef idx="1">
            <a:schemeClr val="accent5"/>
          </a:lnRef>
          <a:fillRef idx="0">
            <a:schemeClr val="accent5"/>
          </a:fillRef>
          <a:effectRef idx="0">
            <a:schemeClr val="accent5"/>
          </a:effectRef>
          <a:fontRef idx="minor">
            <a:schemeClr val="tx1"/>
          </a:fontRef>
        </p:style>
      </p:cxnSp>
      <p:sp>
        <p:nvSpPr>
          <p:cNvPr id="15"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rgbClr val="FFFFFF"/>
                </a:solidFill>
              </a:defRPr>
            </a:lvl1pPr>
          </a:lstStyle>
          <a:p>
            <a:fld id="{A6D1340B-B320-4949-80C8-72CFFBD72CAA}" type="slidenum">
              <a:rPr lang="en-US" smtClean="0"/>
              <a:pPr/>
              <a:t>‹#›</a:t>
            </a:fld>
            <a:endParaRPr lang="en-US" b="0" baseline="30000" dirty="0" smtClean="0"/>
          </a:p>
        </p:txBody>
      </p:sp>
      <p:pic>
        <p:nvPicPr>
          <p:cNvPr id="17" name="Picture 16"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20" name="Chevron 19">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Chevron 20">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Tree>
    <p:extLst>
      <p:ext uri="{BB962C8B-B14F-4D97-AF65-F5344CB8AC3E}">
        <p14:creationId xmlns:p14="http://schemas.microsoft.com/office/powerpoint/2010/main" val="2614488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imple_Title Slide">
    <p:spTree>
      <p:nvGrpSpPr>
        <p:cNvPr id="1" name=""/>
        <p:cNvGrpSpPr/>
        <p:nvPr/>
      </p:nvGrpSpPr>
      <p:grpSpPr>
        <a:xfrm>
          <a:off x="0" y="0"/>
          <a:ext cx="0" cy="0"/>
          <a:chOff x="0" y="0"/>
          <a:chExt cx="0" cy="0"/>
        </a:xfrm>
      </p:grpSpPr>
      <p:sp>
        <p:nvSpPr>
          <p:cNvPr id="16" name="Rectangle 15"/>
          <p:cNvSpPr/>
          <p:nvPr userDrawn="1"/>
        </p:nvSpPr>
        <p:spPr>
          <a:xfrm>
            <a:off x="0" y="6711696"/>
            <a:ext cx="9144000" cy="16459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24400" y="1905000"/>
            <a:ext cx="4114800" cy="1447800"/>
          </a:xfrm>
        </p:spPr>
        <p:txBody>
          <a:bodyPr>
            <a:noAutofit/>
          </a:bodyPr>
          <a:lstStyle>
            <a:lvl1pPr>
              <a:defRPr sz="2800" b="1">
                <a:solidFill>
                  <a:srgbClr val="1B7B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24400" y="3505200"/>
            <a:ext cx="4114800" cy="1600200"/>
          </a:xfrm>
        </p:spPr>
        <p:txBody>
          <a:bodyPr/>
          <a:lstStyle>
            <a:lvl1pPr marL="0" indent="0" algn="l">
              <a:buNone/>
              <a:defRPr sz="1800" b="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b="26386"/>
          <a:stretch/>
        </p:blipFill>
        <p:spPr>
          <a:xfrm>
            <a:off x="457200" y="2487168"/>
            <a:ext cx="3643830" cy="838200"/>
          </a:xfrm>
          <a:prstGeom prst="rect">
            <a:avLst/>
          </a:prstGeom>
          <a:effectLst>
            <a:reflection blurRad="6350" stA="20000" endA="300" endPos="28000" dist="38100" dir="5400000" sy="-100000" algn="bl" rotWithShape="0"/>
          </a:effectLst>
        </p:spPr>
      </p:pic>
      <p:cxnSp>
        <p:nvCxnSpPr>
          <p:cNvPr id="9" name="Straight Connector 8"/>
          <p:cNvCxnSpPr/>
          <p:nvPr userDrawn="1"/>
        </p:nvCxnSpPr>
        <p:spPr>
          <a:xfrm>
            <a:off x="4724400" y="3505200"/>
            <a:ext cx="4114800"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6781800" y="6248400"/>
            <a:ext cx="1676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Date Placeholder 18"/>
          <p:cNvSpPr>
            <a:spLocks noGrp="1"/>
          </p:cNvSpPr>
          <p:nvPr>
            <p:ph type="dt" sz="half" idx="14"/>
          </p:nvPr>
        </p:nvSpPr>
        <p:spPr>
          <a:xfrm>
            <a:off x="7620000" y="6400800"/>
            <a:ext cx="1143000" cy="304800"/>
          </a:xfrm>
          <a:prstGeom prst="rect">
            <a:avLst/>
          </a:prstGeom>
        </p:spPr>
        <p:txBody>
          <a:bodyPr/>
          <a:lstStyle>
            <a:lvl1pPr algn="ctr">
              <a:defRPr sz="1200">
                <a:solidFill>
                  <a:schemeClr val="bg1">
                    <a:lumMod val="50000"/>
                  </a:schemeClr>
                </a:solidFill>
              </a:defRPr>
            </a:lvl1pPr>
          </a:lstStyle>
          <a:p>
            <a:fld id="{FFDBEBB3-D9D4-8A46-8F95-41A1CE47CA8B}" type="datetime1">
              <a:rPr lang="en-US" smtClean="0"/>
              <a:pPr/>
              <a:t>2/7/2024</a:t>
            </a:fld>
            <a:endParaRPr lang="en-US" dirty="0"/>
          </a:p>
        </p:txBody>
      </p:sp>
    </p:spTree>
    <p:extLst>
      <p:ext uri="{BB962C8B-B14F-4D97-AF65-F5344CB8AC3E}">
        <p14:creationId xmlns:p14="http://schemas.microsoft.com/office/powerpoint/2010/main" val="1597902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1">
    <p:spTree>
      <p:nvGrpSpPr>
        <p:cNvPr id="1" name=""/>
        <p:cNvGrpSpPr/>
        <p:nvPr/>
      </p:nvGrpSpPr>
      <p:grpSpPr>
        <a:xfrm>
          <a:off x="0" y="0"/>
          <a:ext cx="0" cy="0"/>
          <a:chOff x="0" y="0"/>
          <a:chExt cx="0" cy="0"/>
        </a:xfrm>
      </p:grpSpPr>
      <p:sp>
        <p:nvSpPr>
          <p:cNvPr id="8" name="Rectangle 7"/>
          <p:cNvSpPr/>
          <p:nvPr userDrawn="1"/>
        </p:nvSpPr>
        <p:spPr>
          <a:xfrm>
            <a:off x="0" y="6096000"/>
            <a:ext cx="9144000" cy="77723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pic>
        <p:nvPicPr>
          <p:cNvPr id="7" name="Picture 6" descr="Dinsmore-Warm Gray-74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48400"/>
            <a:ext cx="2057400" cy="504998"/>
          </a:xfrm>
          <a:prstGeom prst="rect">
            <a:avLst/>
          </a:prstGeom>
        </p:spPr>
      </p:pic>
      <p:sp>
        <p:nvSpPr>
          <p:cNvPr id="30"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
        <p:nvSpPr>
          <p:cNvPr id="18" name="Content Placeholder 3"/>
          <p:cNvSpPr>
            <a:spLocks noGrp="1"/>
          </p:cNvSpPr>
          <p:nvPr>
            <p:ph sz="half" idx="2"/>
          </p:nvPr>
        </p:nvSpPr>
        <p:spPr>
          <a:xfrm>
            <a:off x="533400" y="1311274"/>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0" name="Content Placeholder 3"/>
          <p:cNvSpPr>
            <a:spLocks noGrp="1"/>
          </p:cNvSpPr>
          <p:nvPr>
            <p:ph sz="half" idx="13"/>
          </p:nvPr>
        </p:nvSpPr>
        <p:spPr>
          <a:xfrm>
            <a:off x="533400" y="2530474"/>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1" name="Content Placeholder 3"/>
          <p:cNvSpPr>
            <a:spLocks noGrp="1"/>
          </p:cNvSpPr>
          <p:nvPr>
            <p:ph sz="half" idx="14"/>
          </p:nvPr>
        </p:nvSpPr>
        <p:spPr>
          <a:xfrm>
            <a:off x="533400" y="3779837"/>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2" name="Chevron 21">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Chevron 22">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spTree>
    <p:extLst>
      <p:ext uri="{BB962C8B-B14F-4D97-AF65-F5344CB8AC3E}">
        <p14:creationId xmlns:p14="http://schemas.microsoft.com/office/powerpoint/2010/main" val="4148168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1">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295400"/>
          </a:xfrm>
        </p:spPr>
        <p:txBody>
          <a:bodyPr/>
          <a:lstStyle>
            <a:lvl1pPr>
              <a:defRPr>
                <a:solidFill>
                  <a:srgbClr val="1B7B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2057400"/>
            <a:ext cx="8229600" cy="3505200"/>
          </a:xfrm>
        </p:spPr>
        <p:txBody>
          <a:bodyPr/>
          <a:lstStyle>
            <a:lvl1pPr>
              <a:defRPr b="0"/>
            </a:lvl1pPr>
            <a:lvl3pPr marL="1143000" indent="0">
              <a:buNone/>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
        <p:nvSpPr>
          <p:cNvPr id="12" name="Rectangle 11"/>
          <p:cNvSpPr/>
          <p:nvPr userDrawn="1"/>
        </p:nvSpPr>
        <p:spPr>
          <a:xfrm>
            <a:off x="0" y="6096000"/>
            <a:ext cx="9144000" cy="77723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pic>
        <p:nvPicPr>
          <p:cNvPr id="13" name="Picture 12" descr="Dinsmore-Warm Gray-74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48400"/>
            <a:ext cx="2057400" cy="504998"/>
          </a:xfrm>
          <a:prstGeom prst="rect">
            <a:avLst/>
          </a:prstGeom>
        </p:spPr>
      </p:pic>
      <p:sp>
        <p:nvSpPr>
          <p:cNvPr id="14" name="Chevron 13">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spTree>
    <p:extLst>
      <p:ext uri="{BB962C8B-B14F-4D97-AF65-F5344CB8AC3E}">
        <p14:creationId xmlns:p14="http://schemas.microsoft.com/office/powerpoint/2010/main" val="1983964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_Content-SIDEBAR">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74736" y="6400800"/>
            <a:ext cx="381000" cy="304800"/>
          </a:xfrm>
          <a:prstGeom prst="rect">
            <a:avLst/>
          </a:prstGeom>
        </p:spPr>
        <p:txBody>
          <a:bodyP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6D1340B-B320-4949-80C8-72CFFBD72CAA}" type="slidenum">
              <a:rPr lang="en-US" smtClean="0"/>
              <a:pPr algn="ctr"/>
              <a:t>‹#›</a:t>
            </a:fld>
            <a:endParaRPr lang="en-US" b="0" baseline="30000" dirty="0" smtClean="0"/>
          </a:p>
        </p:txBody>
      </p:sp>
      <p:sp>
        <p:nvSpPr>
          <p:cNvPr id="14" name="Chevron 13">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381000" y="1676400"/>
            <a:ext cx="3581400" cy="1219200"/>
          </a:xfrm>
        </p:spPr>
        <p:txBody>
          <a:bodyPr anchor="t"/>
          <a:lstStyle>
            <a:lvl1pPr>
              <a:defRPr b="1">
                <a:solidFill>
                  <a:srgbClr val="1B7B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971799"/>
            <a:ext cx="3581400" cy="1096962"/>
          </a:xfrm>
        </p:spPr>
        <p:txBody>
          <a:bodyPr anchor="t">
            <a:noAutofit/>
          </a:bodyPr>
          <a:lstStyle>
            <a:lvl1pPr marL="0" indent="0">
              <a:lnSpc>
                <a:spcPts val="2800"/>
              </a:lnSpc>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67200" y="1676400"/>
            <a:ext cx="4419600" cy="43735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
        <p:nvSpPr>
          <p:cNvPr id="31" name="Rectangle 30"/>
          <p:cNvSpPr/>
          <p:nvPr userDrawn="1"/>
        </p:nvSpPr>
        <p:spPr>
          <a:xfrm>
            <a:off x="0" y="6096000"/>
            <a:ext cx="9144000" cy="77723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pic>
        <p:nvPicPr>
          <p:cNvPr id="32" name="Picture 31" descr="Dinsmore-Warm Gray-74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48400"/>
            <a:ext cx="2057400" cy="504998"/>
          </a:xfrm>
          <a:prstGeom prst="rect">
            <a:avLst/>
          </a:prstGeom>
        </p:spPr>
      </p:pic>
      <p:sp>
        <p:nvSpPr>
          <p:cNvPr id="33" name="Slide Number Placeholder 5"/>
          <p:cNvSpPr>
            <a:spLocks noGrp="1"/>
          </p:cNvSpPr>
          <p:nvPr>
            <p:ph type="sldNum" sz="quarter" idx="4"/>
          </p:nvPr>
        </p:nvSpPr>
        <p:spPr>
          <a:xfrm>
            <a:off x="8327136" y="65532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spTree>
    <p:extLst>
      <p:ext uri="{BB962C8B-B14F-4D97-AF65-F5344CB8AC3E}">
        <p14:creationId xmlns:p14="http://schemas.microsoft.com/office/powerpoint/2010/main" val="2400034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1" name="Rectangle 10"/>
          <p:cNvSpPr/>
          <p:nvPr userDrawn="1"/>
        </p:nvSpPr>
        <p:spPr>
          <a:xfrm>
            <a:off x="0" y="6096000"/>
            <a:ext cx="9144000" cy="77723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pic>
        <p:nvPicPr>
          <p:cNvPr id="17" name="Picture 16" descr="Dinsmore-Warm Gray-74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48400"/>
            <a:ext cx="2057400" cy="504998"/>
          </a:xfrm>
          <a:prstGeom prst="rect">
            <a:avLst/>
          </a:prstGeom>
        </p:spPr>
      </p:pic>
      <p:sp>
        <p:nvSpPr>
          <p:cNvPr id="3" name="Content Placeholder 2"/>
          <p:cNvSpPr>
            <a:spLocks noGrp="1"/>
          </p:cNvSpPr>
          <p:nvPr>
            <p:ph sz="half" idx="1"/>
          </p:nvPr>
        </p:nvSpPr>
        <p:spPr>
          <a:xfrm>
            <a:off x="457200" y="14478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174736" y="6400800"/>
            <a:ext cx="381000" cy="304800"/>
          </a:xfrm>
          <a:prstGeom prst="rect">
            <a:avLst/>
          </a:prstGeom>
        </p:spPr>
        <p:txBody>
          <a:bodyPr/>
          <a:lstStyle>
            <a:lvl1pPr algn="r">
              <a:defRPr sz="1100" b="1">
                <a:solidFill>
                  <a:srgbClr val="7F7F7F"/>
                </a:solidFill>
              </a:defRPr>
            </a:lvl1pPr>
          </a:lstStyle>
          <a:p>
            <a:fld id="{A6D1340B-B320-4949-80C8-72CFFBD72CAA}" type="slidenum">
              <a:rPr lang="en-US" smtClean="0"/>
              <a:pPr/>
              <a:t>‹#›</a:t>
            </a:fld>
            <a:endParaRPr lang="en-US" b="0" baseline="30000" dirty="0" smtClean="0"/>
          </a:p>
        </p:txBody>
      </p:sp>
      <p:sp>
        <p:nvSpPr>
          <p:cNvPr id="12" name="Slide Number Placeholder 5"/>
          <p:cNvSpPr txBox="1">
            <a:spLocks/>
          </p:cNvSpPr>
          <p:nvPr userDrawn="1"/>
        </p:nvSpPr>
        <p:spPr>
          <a:xfrm>
            <a:off x="8174736" y="6400800"/>
            <a:ext cx="381000" cy="304800"/>
          </a:xfrm>
          <a:prstGeom prst="rect">
            <a:avLst/>
          </a:prstGeom>
        </p:spPr>
        <p:txBody>
          <a:bodyP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6D1340B-B320-4949-80C8-72CFFBD72CAA}" type="slidenum">
              <a:rPr lang="en-US" smtClean="0"/>
              <a:pPr algn="ctr"/>
              <a:t>‹#›</a:t>
            </a:fld>
            <a:endParaRPr lang="en-US" b="0" baseline="30000" dirty="0" smtClean="0"/>
          </a:p>
        </p:txBody>
      </p:sp>
      <p:sp>
        <p:nvSpPr>
          <p:cNvPr id="14" name="Chevron 13">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Tree>
    <p:extLst>
      <p:ext uri="{BB962C8B-B14F-4D97-AF65-F5344CB8AC3E}">
        <p14:creationId xmlns:p14="http://schemas.microsoft.com/office/powerpoint/2010/main" val="1339125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_Content-SIDEBAR">
    <p:spTree>
      <p:nvGrpSpPr>
        <p:cNvPr id="1" name=""/>
        <p:cNvGrpSpPr/>
        <p:nvPr/>
      </p:nvGrpSpPr>
      <p:grpSpPr>
        <a:xfrm>
          <a:off x="0" y="0"/>
          <a:ext cx="0" cy="0"/>
          <a:chOff x="0" y="0"/>
          <a:chExt cx="0" cy="0"/>
        </a:xfrm>
      </p:grpSpPr>
      <p:sp>
        <p:nvSpPr>
          <p:cNvPr id="23" name="Rectangle 22"/>
          <p:cNvSpPr/>
          <p:nvPr userDrawn="1"/>
        </p:nvSpPr>
        <p:spPr>
          <a:xfrm>
            <a:off x="0" y="6096000"/>
            <a:ext cx="9144000" cy="77723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3" name="Text Placeholder 2"/>
          <p:cNvSpPr>
            <a:spLocks noGrp="1"/>
          </p:cNvSpPr>
          <p:nvPr>
            <p:ph type="body" idx="1"/>
          </p:nvPr>
        </p:nvSpPr>
        <p:spPr>
          <a:xfrm>
            <a:off x="381000" y="3170238"/>
            <a:ext cx="3581400" cy="1096962"/>
          </a:xfrm>
        </p:spPr>
        <p:txBody>
          <a:bodyPr anchor="t">
            <a:noAutofit/>
          </a:bodyPr>
          <a:lstStyle>
            <a:lvl1pPr marL="0" indent="0">
              <a:buNone/>
              <a:defRPr sz="2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0" y="1752601"/>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Content Placeholder 3"/>
          <p:cNvSpPr>
            <a:spLocks noGrp="1"/>
          </p:cNvSpPr>
          <p:nvPr>
            <p:ph sz="half" idx="13"/>
          </p:nvPr>
        </p:nvSpPr>
        <p:spPr>
          <a:xfrm>
            <a:off x="4572000" y="29718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8" name="Content Placeholder 3"/>
          <p:cNvSpPr>
            <a:spLocks noGrp="1"/>
          </p:cNvSpPr>
          <p:nvPr>
            <p:ph sz="half" idx="14"/>
          </p:nvPr>
        </p:nvSpPr>
        <p:spPr>
          <a:xfrm>
            <a:off x="4572000" y="44196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cxnSp>
        <p:nvCxnSpPr>
          <p:cNvPr id="19" name="Straight Connector 18"/>
          <p:cNvCxnSpPr/>
          <p:nvPr userDrawn="1"/>
        </p:nvCxnSpPr>
        <p:spPr>
          <a:xfrm>
            <a:off x="4495800" y="1752600"/>
            <a:ext cx="0" cy="4038600"/>
          </a:xfrm>
          <a:prstGeom prst="line">
            <a:avLst/>
          </a:prstGeom>
          <a:ln w="127000" cmpd="sng">
            <a:solidFill>
              <a:srgbClr val="FFFFFF"/>
            </a:solidFill>
          </a:ln>
        </p:spPr>
        <p:style>
          <a:lnRef idx="1">
            <a:schemeClr val="accent5"/>
          </a:lnRef>
          <a:fillRef idx="0">
            <a:schemeClr val="accent5"/>
          </a:fillRef>
          <a:effectRef idx="0">
            <a:schemeClr val="accent5"/>
          </a:effectRef>
          <a:fontRef idx="minor">
            <a:schemeClr val="tx1"/>
          </a:fontRef>
        </p:style>
      </p:cxnSp>
      <p:sp>
        <p:nvSpPr>
          <p:cNvPr id="15" name="Slide Number Placeholder 5"/>
          <p:cNvSpPr>
            <a:spLocks noGrp="1"/>
          </p:cNvSpPr>
          <p:nvPr>
            <p:ph type="sldNum" sz="quarter" idx="4"/>
          </p:nvPr>
        </p:nvSpPr>
        <p:spPr>
          <a:xfrm>
            <a:off x="8174736" y="6400800"/>
            <a:ext cx="381000" cy="304800"/>
          </a:xfrm>
          <a:prstGeom prst="rect">
            <a:avLst/>
          </a:prstGeom>
        </p:spPr>
        <p:txBody>
          <a:bodyPr/>
          <a:lstStyle>
            <a:lvl1pPr algn="r">
              <a:defRPr sz="1100" b="1">
                <a:solidFill>
                  <a:srgbClr val="7F7F7F"/>
                </a:solidFill>
              </a:defRPr>
            </a:lvl1pPr>
          </a:lstStyle>
          <a:p>
            <a:fld id="{A6D1340B-B320-4949-80C8-72CFFBD72CAA}" type="slidenum">
              <a:rPr lang="en-US" smtClean="0"/>
              <a:pPr/>
              <a:t>‹#›</a:t>
            </a:fld>
            <a:endParaRPr lang="en-US" b="0" baseline="30000" dirty="0" smtClean="0"/>
          </a:p>
        </p:txBody>
      </p:sp>
      <p:sp>
        <p:nvSpPr>
          <p:cNvPr id="16" name="Slide Number Placeholder 5"/>
          <p:cNvSpPr txBox="1">
            <a:spLocks/>
          </p:cNvSpPr>
          <p:nvPr userDrawn="1"/>
        </p:nvSpPr>
        <p:spPr>
          <a:xfrm>
            <a:off x="8174736" y="6400800"/>
            <a:ext cx="381000" cy="304800"/>
          </a:xfrm>
          <a:prstGeom prst="rect">
            <a:avLst/>
          </a:prstGeom>
        </p:spPr>
        <p:txBody>
          <a:bodyP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6D1340B-B320-4949-80C8-72CFFBD72CAA}" type="slidenum">
              <a:rPr lang="en-US" smtClean="0"/>
              <a:pPr algn="ctr"/>
              <a:t>‹#›</a:t>
            </a:fld>
            <a:endParaRPr lang="en-US" b="0" baseline="30000" dirty="0" smtClean="0"/>
          </a:p>
        </p:txBody>
      </p:sp>
      <p:sp>
        <p:nvSpPr>
          <p:cNvPr id="20" name="Chevron 19">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Chevron 20">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pic>
        <p:nvPicPr>
          <p:cNvPr id="24" name="Picture 23" descr="Dinsmore-Warm Gray-74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48400"/>
            <a:ext cx="2057400" cy="504998"/>
          </a:xfrm>
          <a:prstGeom prst="rect">
            <a:avLst/>
          </a:prstGeom>
        </p:spPr>
      </p:pic>
    </p:spTree>
    <p:extLst>
      <p:ext uri="{BB962C8B-B14F-4D97-AF65-F5344CB8AC3E}">
        <p14:creationId xmlns:p14="http://schemas.microsoft.com/office/powerpoint/2010/main" val="2738067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1">
    <p:spTree>
      <p:nvGrpSpPr>
        <p:cNvPr id="1" name=""/>
        <p:cNvGrpSpPr/>
        <p:nvPr/>
      </p:nvGrpSpPr>
      <p:grpSpPr>
        <a:xfrm>
          <a:off x="0" y="0"/>
          <a:ext cx="0" cy="0"/>
          <a:chOff x="0" y="0"/>
          <a:chExt cx="0" cy="0"/>
        </a:xfrm>
      </p:grpSpPr>
      <p:sp>
        <p:nvSpPr>
          <p:cNvPr id="19" name="Rectangle 18"/>
          <p:cNvSpPr/>
          <p:nvPr userDrawn="1"/>
        </p:nvSpPr>
        <p:spPr>
          <a:xfrm>
            <a:off x="0" y="0"/>
            <a:ext cx="9144000" cy="990600"/>
          </a:xfrm>
          <a:prstGeom prst="rect">
            <a:avLst/>
          </a:prstGeom>
          <a:solidFill>
            <a:schemeClr val="bg1"/>
          </a:solidFill>
          <a:ln>
            <a:noFill/>
          </a:ln>
          <a:effectLst>
            <a:outerShdw blurRad="171450" dist="48387" dir="5400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371600"/>
            <a:ext cx="8229600" cy="1143000"/>
          </a:xfrm>
        </p:spPr>
        <p:txBody>
          <a:bodyPr/>
          <a:lstStyle>
            <a:lvl1pPr>
              <a:defRPr>
                <a:solidFill>
                  <a:srgbClr val="1B7B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667000"/>
            <a:ext cx="8229600" cy="3505200"/>
          </a:xfrm>
        </p:spPr>
        <p:txBody>
          <a:bodyPr/>
          <a:lstStyle>
            <a:lvl3pPr marL="1143000" indent="0">
              <a:buNone/>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16"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 y="227836"/>
            <a:ext cx="2197100" cy="686564"/>
          </a:xfrm>
          <a:prstGeom prst="rect">
            <a:avLst/>
          </a:prstGeom>
        </p:spPr>
      </p:pic>
      <p:sp>
        <p:nvSpPr>
          <p:cNvPr id="30"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
        <p:nvSpPr>
          <p:cNvPr id="34" name="Slide Number Placeholder 5"/>
          <p:cNvSpPr>
            <a:spLocks noGrp="1"/>
          </p:cNvSpPr>
          <p:nvPr>
            <p:ph type="sldNum" sz="quarter" idx="4"/>
          </p:nvPr>
        </p:nvSpPr>
        <p:spPr>
          <a:xfrm>
            <a:off x="8174736" y="6400800"/>
            <a:ext cx="381000" cy="304800"/>
          </a:xfrm>
          <a:prstGeom prst="rect">
            <a:avLst/>
          </a:prstGeom>
        </p:spPr>
        <p:txBody>
          <a:bodyPr/>
          <a:lstStyle>
            <a:lvl1pPr algn="r">
              <a:defRPr sz="1200" b="1">
                <a:solidFill>
                  <a:srgbClr val="7F7F7F"/>
                </a:solidFill>
              </a:defRPr>
            </a:lvl1pPr>
          </a:lstStyle>
          <a:p>
            <a:pPr algn="ctr"/>
            <a:fld id="{A6D1340B-B320-4949-80C8-72CFFBD72CAA}" type="slidenum">
              <a:rPr lang="en-US" smtClean="0"/>
              <a:pPr algn="ctr"/>
              <a:t>‹#›</a:t>
            </a:fld>
            <a:endParaRPr lang="en-US" b="0" baseline="30000" dirty="0" smtClean="0"/>
          </a:p>
        </p:txBody>
      </p:sp>
    </p:spTree>
    <p:extLst>
      <p:ext uri="{BB962C8B-B14F-4D97-AF65-F5344CB8AC3E}">
        <p14:creationId xmlns:p14="http://schemas.microsoft.com/office/powerpoint/2010/main" val="59347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_Title Slide">
    <p:spTree>
      <p:nvGrpSpPr>
        <p:cNvPr id="1" name=""/>
        <p:cNvGrpSpPr/>
        <p:nvPr/>
      </p:nvGrpSpPr>
      <p:grpSpPr>
        <a:xfrm>
          <a:off x="0" y="0"/>
          <a:ext cx="0" cy="0"/>
          <a:chOff x="0" y="0"/>
          <a:chExt cx="0" cy="0"/>
        </a:xfrm>
      </p:grpSpPr>
      <p:sp>
        <p:nvSpPr>
          <p:cNvPr id="16" name="Rectangle 15"/>
          <p:cNvSpPr/>
          <p:nvPr userDrawn="1"/>
        </p:nvSpPr>
        <p:spPr>
          <a:xfrm>
            <a:off x="0" y="624840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24400" y="1905000"/>
            <a:ext cx="4114800" cy="1447800"/>
          </a:xfrm>
        </p:spPr>
        <p:txBody>
          <a:bodyPr>
            <a:noAutofit/>
          </a:bodyPr>
          <a:lstStyle>
            <a:lvl1pPr>
              <a:defRPr sz="2800" b="1">
                <a:solidFill>
                  <a:srgbClr val="1B7B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24400" y="3505200"/>
            <a:ext cx="4114800" cy="1600200"/>
          </a:xfrm>
        </p:spPr>
        <p:txBody>
          <a:bodyPr/>
          <a:lstStyle>
            <a:lvl1pPr marL="0" indent="0" algn="l">
              <a:buNone/>
              <a:defRPr sz="1800" b="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b="26386"/>
          <a:stretch/>
        </p:blipFill>
        <p:spPr>
          <a:xfrm>
            <a:off x="457200" y="2487168"/>
            <a:ext cx="3643830" cy="838200"/>
          </a:xfrm>
          <a:prstGeom prst="rect">
            <a:avLst/>
          </a:prstGeom>
          <a:effectLst>
            <a:reflection blurRad="6350" stA="20000" endA="300" endPos="28000" dist="38100" dir="5400000" sy="-100000" algn="bl" rotWithShape="0"/>
          </a:effectLst>
        </p:spPr>
      </p:pic>
      <p:sp>
        <p:nvSpPr>
          <p:cNvPr id="13" name="Date Placeholder 18"/>
          <p:cNvSpPr>
            <a:spLocks noGrp="1"/>
          </p:cNvSpPr>
          <p:nvPr>
            <p:ph type="dt" sz="half" idx="14"/>
          </p:nvPr>
        </p:nvSpPr>
        <p:spPr>
          <a:xfrm>
            <a:off x="7620000" y="6400800"/>
            <a:ext cx="1143000" cy="304800"/>
          </a:xfrm>
          <a:prstGeom prst="rect">
            <a:avLst/>
          </a:prstGeom>
        </p:spPr>
        <p:txBody>
          <a:bodyPr/>
          <a:lstStyle>
            <a:lvl1pPr algn="ctr">
              <a:defRPr sz="1200">
                <a:solidFill>
                  <a:schemeClr val="bg1">
                    <a:lumMod val="50000"/>
                  </a:schemeClr>
                </a:solidFill>
              </a:defRPr>
            </a:lvl1pPr>
          </a:lstStyle>
          <a:p>
            <a:fld id="{FFDBEBB3-D9D4-8A46-8F95-41A1CE47CA8B}" type="datetime1">
              <a:rPr lang="en-US" smtClean="0"/>
              <a:pPr/>
              <a:t>2/7/2024</a:t>
            </a:fld>
            <a:endParaRPr lang="en-US" dirty="0"/>
          </a:p>
        </p:txBody>
      </p:sp>
      <p:sp>
        <p:nvSpPr>
          <p:cNvPr id="14" name="Chevron 13">
            <a:hlinkClick r:id="" action="ppaction://hlinkshowjump?jump=nextslide"/>
          </p:cNvPr>
          <p:cNvSpPr>
            <a:spLocks noChangeAspect="1"/>
          </p:cNvSpPr>
          <p:nvPr userDrawn="1"/>
        </p:nvSpPr>
        <p:spPr>
          <a:xfrm>
            <a:off x="8610600"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9" name="Straight Connector 8"/>
          <p:cNvCxnSpPr/>
          <p:nvPr userDrawn="1"/>
        </p:nvCxnSpPr>
        <p:spPr>
          <a:xfrm>
            <a:off x="4724400" y="3505200"/>
            <a:ext cx="4114800"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875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ALLOUT/DIVIDER-ORANGE">
    <p:spTree>
      <p:nvGrpSpPr>
        <p:cNvPr id="1" name=""/>
        <p:cNvGrpSpPr/>
        <p:nvPr/>
      </p:nvGrpSpPr>
      <p:grpSpPr>
        <a:xfrm>
          <a:off x="0" y="0"/>
          <a:ext cx="0" cy="0"/>
          <a:chOff x="0" y="0"/>
          <a:chExt cx="0" cy="0"/>
        </a:xfrm>
      </p:grpSpPr>
      <p:sp>
        <p:nvSpPr>
          <p:cNvPr id="10" name="Rectangle 9"/>
          <p:cNvSpPr/>
          <p:nvPr userDrawn="1"/>
        </p:nvSpPr>
        <p:spPr>
          <a:xfrm flipV="1">
            <a:off x="0" y="0"/>
            <a:ext cx="9153271" cy="6867144"/>
          </a:xfrm>
          <a:prstGeom prst="rect">
            <a:avLst/>
          </a:prstGeom>
          <a:gradFill flip="none" rotWithShape="1">
            <a:gsLst>
              <a:gs pos="74000">
                <a:srgbClr val="EC6F0A"/>
              </a:gs>
              <a:gs pos="100000">
                <a:srgbClr val="B95708"/>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3" name="Content Placeholder 2"/>
          <p:cNvSpPr>
            <a:spLocks noGrp="1"/>
          </p:cNvSpPr>
          <p:nvPr>
            <p:ph idx="1"/>
          </p:nvPr>
        </p:nvSpPr>
        <p:spPr>
          <a:xfrm>
            <a:off x="457200" y="2209800"/>
            <a:ext cx="8229600" cy="3276600"/>
          </a:xfrm>
        </p:spPr>
        <p:txBody>
          <a:bodyPr/>
          <a:lstStyle>
            <a:lvl1pPr>
              <a:defRPr sz="2400">
                <a:solidFill>
                  <a:srgbClr val="FFFFFF"/>
                </a:solidFill>
              </a:defRPr>
            </a:lvl1pPr>
            <a:lvl2pPr marL="457200" indent="0">
              <a:buClr>
                <a:schemeClr val="bg1">
                  <a:lumMod val="95000"/>
                </a:schemeClr>
              </a:buClr>
              <a:buNone/>
              <a:defRPr>
                <a:solidFill>
                  <a:srgbClr val="FFFFFF"/>
                </a:solidFill>
              </a:defRPr>
            </a:lvl2pPr>
            <a:lvl3pPr marL="1428750" indent="-285750">
              <a:buClrTx/>
              <a:buFont typeface="Lucida Grande"/>
              <a:buChar char="»"/>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Fourth level</a:t>
            </a:r>
          </a:p>
          <a:p>
            <a:pPr lvl="4"/>
            <a:r>
              <a:rPr lang="en-US" dirty="0" smtClean="0"/>
              <a:t>Fifth level</a:t>
            </a:r>
            <a:endParaRPr lang="en-US" dirty="0"/>
          </a:p>
        </p:txBody>
      </p:sp>
      <p:pic>
        <p:nvPicPr>
          <p:cNvPr id="9" name="Picture 8"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616" y="210312"/>
            <a:ext cx="2011680" cy="603504"/>
          </a:xfrm>
          <a:prstGeom prst="rect">
            <a:avLst/>
          </a:prstGeom>
        </p:spPr>
      </p:pic>
      <p:sp>
        <p:nvSpPr>
          <p:cNvPr id="17" name="Footer Placeholder 4"/>
          <p:cNvSpPr>
            <a:spLocks noGrp="1"/>
          </p:cNvSpPr>
          <p:nvPr>
            <p:ph type="ftr" sz="quarter" idx="3"/>
          </p:nvPr>
        </p:nvSpPr>
        <p:spPr>
          <a:xfrm>
            <a:off x="457200" y="6324599"/>
            <a:ext cx="4495800" cy="381001"/>
          </a:xfrm>
          <a:prstGeom prst="rect">
            <a:avLst/>
          </a:prstGeom>
        </p:spPr>
        <p:txBody>
          <a:bodyPr/>
          <a:lstStyle>
            <a:lvl1pPr>
              <a:defRPr sz="1000">
                <a:solidFill>
                  <a:srgbClr val="FFFFFF"/>
                </a:solidFill>
              </a:defRPr>
            </a:lvl1pPr>
          </a:lstStyle>
          <a:p>
            <a:r>
              <a:rPr lang="en-US" dirty="0" smtClean="0"/>
              <a:t>DINSMORE &amp; SHOHL LLP  |  Presentation Title</a:t>
            </a:r>
            <a:endParaRPr lang="en-US" dirty="0"/>
          </a:p>
        </p:txBody>
      </p:sp>
      <p:sp>
        <p:nvSpPr>
          <p:cNvPr id="21"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FFFFFF"/>
                </a:solidFill>
              </a:defRPr>
            </a:lvl1pPr>
          </a:lstStyle>
          <a:p>
            <a:fld id="{A6D1340B-B320-4949-80C8-72CFFBD72CAA}" type="slidenum">
              <a:rPr lang="en-US" smtClean="0"/>
              <a:pPr/>
              <a:t>‹#›</a:t>
            </a:fld>
            <a:endParaRPr lang="en-US" b="0" baseline="30000" dirty="0" smtClean="0"/>
          </a:p>
        </p:txBody>
      </p:sp>
      <p:sp>
        <p:nvSpPr>
          <p:cNvPr id="22" name="Chevron 21">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Chevron 22">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932958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DIVIDER-BLUE ">
    <p:spTree>
      <p:nvGrpSpPr>
        <p:cNvPr id="1" name=""/>
        <p:cNvGrpSpPr/>
        <p:nvPr/>
      </p:nvGrpSpPr>
      <p:grpSpPr>
        <a:xfrm>
          <a:off x="0" y="0"/>
          <a:ext cx="0" cy="0"/>
          <a:chOff x="0" y="0"/>
          <a:chExt cx="0" cy="0"/>
        </a:xfrm>
      </p:grpSpPr>
      <p:sp>
        <p:nvSpPr>
          <p:cNvPr id="10" name="Rectangle 9"/>
          <p:cNvSpPr/>
          <p:nvPr userDrawn="1"/>
        </p:nvSpPr>
        <p:spPr>
          <a:xfrm flipV="1">
            <a:off x="0" y="0"/>
            <a:ext cx="9153271" cy="6858000"/>
          </a:xfrm>
          <a:prstGeom prst="rect">
            <a:avLst/>
          </a:prstGeom>
          <a:gradFill flip="none" rotWithShape="1">
            <a:gsLst>
              <a:gs pos="86000">
                <a:srgbClr val="1B7BC0"/>
              </a:gs>
              <a:gs pos="100000">
                <a:srgbClr val="1668A5"/>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15" name="Content Placeholder 2"/>
          <p:cNvSpPr>
            <a:spLocks noGrp="1"/>
          </p:cNvSpPr>
          <p:nvPr>
            <p:ph idx="13"/>
          </p:nvPr>
        </p:nvSpPr>
        <p:spPr>
          <a:xfrm>
            <a:off x="457200" y="2209800"/>
            <a:ext cx="8229600" cy="3276600"/>
          </a:xfrm>
        </p:spPr>
        <p:txBody>
          <a:bodyPr/>
          <a:lstStyle>
            <a:lvl1pPr>
              <a:defRPr sz="2400">
                <a:solidFill>
                  <a:srgbClr val="FFFFFF"/>
                </a:solidFill>
              </a:defRPr>
            </a:lvl1pPr>
            <a:lvl2pPr marL="457200" indent="0">
              <a:buClr>
                <a:schemeClr val="bg1">
                  <a:lumMod val="95000"/>
                </a:schemeClr>
              </a:buClr>
              <a:buNone/>
              <a:defRPr>
                <a:solidFill>
                  <a:srgbClr val="FFFFFF"/>
                </a:solidFill>
              </a:defRPr>
            </a:lvl2pPr>
            <a:lvl3pPr marL="1428750" indent="-285750">
              <a:buClrTx/>
              <a:buFont typeface="Lucida Grande"/>
              <a:buChar char="»"/>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Fourth level</a:t>
            </a:r>
          </a:p>
          <a:p>
            <a:pPr lvl="4"/>
            <a:r>
              <a:rPr lang="en-US" dirty="0" smtClean="0"/>
              <a:t>Fifth level</a:t>
            </a:r>
            <a:endParaRPr lang="en-US" dirty="0"/>
          </a:p>
        </p:txBody>
      </p:sp>
      <p:sp>
        <p:nvSpPr>
          <p:cNvPr id="27" name="Slide Number Placeholder 5"/>
          <p:cNvSpPr>
            <a:spLocks noGrp="1"/>
          </p:cNvSpPr>
          <p:nvPr>
            <p:ph type="sldNum" sz="quarter" idx="4"/>
          </p:nvPr>
        </p:nvSpPr>
        <p:spPr>
          <a:xfrm>
            <a:off x="8174736" y="6400800"/>
            <a:ext cx="381000" cy="304800"/>
          </a:xfrm>
          <a:prstGeom prst="rect">
            <a:avLst/>
          </a:prstGeom>
        </p:spPr>
        <p:txBody>
          <a:bodyPr/>
          <a:lstStyle>
            <a:lvl1pPr algn="r">
              <a:defRPr sz="1100" b="1">
                <a:solidFill>
                  <a:srgbClr val="FFFFFF"/>
                </a:solidFill>
              </a:defRPr>
            </a:lvl1pPr>
          </a:lstStyle>
          <a:p>
            <a:fld id="{A6D1340B-B320-4949-80C8-72CFFBD72CAA}" type="slidenum">
              <a:rPr lang="en-US" smtClean="0"/>
              <a:pPr/>
              <a:t>‹#›</a:t>
            </a:fld>
            <a:endParaRPr lang="en-US" b="0" baseline="30000" dirty="0" smtClean="0"/>
          </a:p>
        </p:txBody>
      </p:sp>
      <p:sp>
        <p:nvSpPr>
          <p:cNvPr id="28" name="Chevron 27">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Chevron 28">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Tree>
    <p:extLst>
      <p:ext uri="{BB962C8B-B14F-4D97-AF65-F5344CB8AC3E}">
        <p14:creationId xmlns:p14="http://schemas.microsoft.com/office/powerpoint/2010/main" val="3293315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ALLOUT/DIVIDER-BLUE ">
    <p:spTree>
      <p:nvGrpSpPr>
        <p:cNvPr id="1" name=""/>
        <p:cNvGrpSpPr/>
        <p:nvPr/>
      </p:nvGrpSpPr>
      <p:grpSpPr>
        <a:xfrm>
          <a:off x="0" y="0"/>
          <a:ext cx="0" cy="0"/>
          <a:chOff x="0" y="0"/>
          <a:chExt cx="0" cy="0"/>
        </a:xfrm>
      </p:grpSpPr>
      <p:sp>
        <p:nvSpPr>
          <p:cNvPr id="10" name="Rectangle 9"/>
          <p:cNvSpPr/>
          <p:nvPr userDrawn="1"/>
        </p:nvSpPr>
        <p:spPr>
          <a:xfrm flipV="1">
            <a:off x="0" y="0"/>
            <a:ext cx="9153271" cy="6858000"/>
          </a:xfrm>
          <a:prstGeom prst="rect">
            <a:avLst/>
          </a:prstGeom>
          <a:gradFill flip="none" rotWithShape="1">
            <a:gsLst>
              <a:gs pos="86000">
                <a:srgbClr val="1B7BC0"/>
              </a:gs>
              <a:gs pos="100000">
                <a:srgbClr val="1668A5"/>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pic>
        <p:nvPicPr>
          <p:cNvPr id="9" name="Picture 8"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616" y="210312"/>
            <a:ext cx="2011680" cy="603504"/>
          </a:xfrm>
          <a:prstGeom prst="rect">
            <a:avLst/>
          </a:prstGeom>
        </p:spPr>
      </p:pic>
      <p:sp>
        <p:nvSpPr>
          <p:cNvPr id="15" name="Content Placeholder 2"/>
          <p:cNvSpPr>
            <a:spLocks noGrp="1"/>
          </p:cNvSpPr>
          <p:nvPr>
            <p:ph idx="13"/>
          </p:nvPr>
        </p:nvSpPr>
        <p:spPr>
          <a:xfrm>
            <a:off x="457200" y="2209800"/>
            <a:ext cx="8229600" cy="3276600"/>
          </a:xfrm>
        </p:spPr>
        <p:txBody>
          <a:bodyPr/>
          <a:lstStyle>
            <a:lvl1pPr>
              <a:defRPr sz="2400">
                <a:solidFill>
                  <a:srgbClr val="FFFFFF"/>
                </a:solidFill>
              </a:defRPr>
            </a:lvl1pPr>
            <a:lvl2pPr marL="457200" indent="0">
              <a:buClr>
                <a:schemeClr val="bg1">
                  <a:lumMod val="95000"/>
                </a:schemeClr>
              </a:buClr>
              <a:buNone/>
              <a:defRPr>
                <a:solidFill>
                  <a:srgbClr val="FFFFFF"/>
                </a:solidFill>
              </a:defRPr>
            </a:lvl2pPr>
            <a:lvl3pPr marL="1428750" indent="-285750">
              <a:buClrTx/>
              <a:buFont typeface="Lucida Grande"/>
              <a:buChar char="»"/>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Fourth level</a:t>
            </a:r>
          </a:p>
          <a:p>
            <a:pPr lvl="4"/>
            <a:r>
              <a:rPr lang="en-US" dirty="0" smtClean="0"/>
              <a:t>Fifth level</a:t>
            </a:r>
            <a:endParaRPr lang="en-US" dirty="0"/>
          </a:p>
        </p:txBody>
      </p:sp>
      <p:sp>
        <p:nvSpPr>
          <p:cNvPr id="24"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solidFill>
              </a:defRPr>
            </a:lvl1pPr>
          </a:lstStyle>
          <a:p>
            <a:r>
              <a:rPr lang="en-US" dirty="0" smtClean="0"/>
              <a:t>DINSMORE &amp; SHOHL LLP  |  Presentation Title</a:t>
            </a:r>
            <a:endParaRPr lang="en-US" dirty="0"/>
          </a:p>
        </p:txBody>
      </p:sp>
      <p:sp>
        <p:nvSpPr>
          <p:cNvPr id="27"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FFFFFF"/>
                </a:solidFill>
              </a:defRPr>
            </a:lvl1pPr>
          </a:lstStyle>
          <a:p>
            <a:fld id="{A6D1340B-B320-4949-80C8-72CFFBD72CAA}" type="slidenum">
              <a:rPr lang="en-US" smtClean="0"/>
              <a:pPr/>
              <a:t>‹#›</a:t>
            </a:fld>
            <a:endParaRPr lang="en-US" b="0" baseline="30000" dirty="0" smtClean="0"/>
          </a:p>
        </p:txBody>
      </p:sp>
      <p:sp>
        <p:nvSpPr>
          <p:cNvPr id="28" name="Chevron 27">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Chevron 28">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08182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0"/>
            <a:ext cx="9144000" cy="990600"/>
          </a:xfrm>
          <a:prstGeom prst="rect">
            <a:avLst/>
          </a:prstGeom>
          <a:solidFill>
            <a:schemeClr val="bg1"/>
          </a:solidFill>
          <a:ln>
            <a:noFill/>
          </a:ln>
          <a:effectLst>
            <a:outerShdw blurRad="171450" dist="48387" dir="5400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 y="227836"/>
            <a:ext cx="2197100" cy="686564"/>
          </a:xfrm>
          <a:prstGeom prst="rect">
            <a:avLst/>
          </a:prstGeom>
        </p:spPr>
      </p:pic>
      <p:sp>
        <p:nvSpPr>
          <p:cNvPr id="21"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
        <p:nvSpPr>
          <p:cNvPr id="25"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7F7F7F"/>
                </a:solidFill>
              </a:defRPr>
            </a:lvl1pPr>
          </a:lstStyle>
          <a:p>
            <a:fld id="{A6D1340B-B320-4949-80C8-72CFFBD72CAA}" type="slidenum">
              <a:rPr lang="en-US" smtClean="0"/>
              <a:pPr/>
              <a:t>‹#›</a:t>
            </a:fld>
            <a:endParaRPr lang="en-US" b="0" baseline="30000" dirty="0"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Content-SIDEBAR">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1"/>
            <a:ext cx="3581400" cy="1219200"/>
          </a:xfrm>
        </p:spPr>
        <p:txBody>
          <a:bodyPr anchor="t"/>
          <a:lstStyle>
            <a:lvl1pPr>
              <a:defRPr b="0">
                <a:solidFill>
                  <a:srgbClr val="1B7B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3048000"/>
            <a:ext cx="3581400" cy="1096962"/>
          </a:xfrm>
        </p:spPr>
        <p:txBody>
          <a:bodyPr anchor="t">
            <a:no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67200" y="1752601"/>
            <a:ext cx="4419600" cy="43735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1"/>
          <p:cNvSpPr/>
          <p:nvPr userDrawn="1"/>
        </p:nvSpPr>
        <p:spPr>
          <a:xfrm>
            <a:off x="0" y="0"/>
            <a:ext cx="9144000" cy="990600"/>
          </a:xfrm>
          <a:prstGeom prst="rect">
            <a:avLst/>
          </a:prstGeom>
          <a:solidFill>
            <a:schemeClr val="bg1"/>
          </a:solidFill>
          <a:ln>
            <a:noFill/>
          </a:ln>
          <a:effectLst>
            <a:outerShdw blurRad="171450" dist="48387" dir="5400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 y="227836"/>
            <a:ext cx="2197100" cy="686564"/>
          </a:xfrm>
          <a:prstGeom prst="rect">
            <a:avLst/>
          </a:prstGeom>
        </p:spPr>
      </p:pic>
      <p:sp>
        <p:nvSpPr>
          <p:cNvPr id="22"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
        <p:nvSpPr>
          <p:cNvPr id="26"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7F7F7F"/>
                </a:solidFill>
              </a:defRPr>
            </a:lvl1pPr>
          </a:lstStyle>
          <a:p>
            <a:fld id="{A6D1340B-B320-4949-80C8-72CFFBD72CAA}" type="slidenum">
              <a:rPr lang="en-US" smtClean="0"/>
              <a:pPr/>
              <a:t>‹#›</a:t>
            </a:fld>
            <a:endParaRPr lang="en-US" b="0" baseline="30000" dirty="0" smtClean="0"/>
          </a:p>
        </p:txBody>
      </p:sp>
    </p:spTree>
    <p:extLst>
      <p:ext uri="{BB962C8B-B14F-4D97-AF65-F5344CB8AC3E}">
        <p14:creationId xmlns:p14="http://schemas.microsoft.com/office/powerpoint/2010/main" val="2554368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306887"/>
            <a:ext cx="6059487" cy="1362075"/>
          </a:xfrm>
        </p:spPr>
        <p:txBody>
          <a:bodyPr anchor="t">
            <a:normAutofit/>
          </a:bodyPr>
          <a:lstStyle>
            <a:lvl1pPr algn="l">
              <a:defRPr sz="2800" b="1" cap="all"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819400"/>
            <a:ext cx="60594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
        <p:nvSpPr>
          <p:cNvPr id="17" name="Slide Number Placeholder 5"/>
          <p:cNvSpPr>
            <a:spLocks noGrp="1"/>
          </p:cNvSpPr>
          <p:nvPr>
            <p:ph type="sldNum" sz="quarter" idx="4"/>
          </p:nvPr>
        </p:nvSpPr>
        <p:spPr>
          <a:xfrm>
            <a:off x="8077200" y="6400800"/>
            <a:ext cx="457200" cy="304800"/>
          </a:xfrm>
          <a:prstGeom prst="rect">
            <a:avLst/>
          </a:prstGeom>
        </p:spPr>
        <p:txBody>
          <a:bodyPr/>
          <a:lstStyle>
            <a:lvl1pPr algn="r">
              <a:defRPr sz="1200" b="1">
                <a:solidFill>
                  <a:srgbClr val="7F7F7F"/>
                </a:solidFill>
              </a:defRPr>
            </a:lvl1pPr>
          </a:lstStyle>
          <a:p>
            <a:pPr algn="ctr"/>
            <a:fld id="{A6D1340B-B320-4949-80C8-72CFFBD72CAA}" type="slidenum">
              <a:rPr lang="en-US" smtClean="0"/>
              <a:pPr algn="ctr"/>
              <a:t>‹#›</a:t>
            </a:fld>
            <a:endParaRPr lang="en-US" b="0" baseline="30000" dirty="0"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371600"/>
          </a:xfrm>
        </p:spPr>
        <p:txBody>
          <a:bodyPr/>
          <a:lstStyle/>
          <a:p>
            <a:r>
              <a:rPr lang="en-US" smtClean="0"/>
              <a:t>Click to edit Master title style</a:t>
            </a:r>
            <a:endParaRPr lang="en-US"/>
          </a:p>
        </p:txBody>
      </p:sp>
      <p:sp>
        <p:nvSpPr>
          <p:cNvPr id="12"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
        <p:nvSpPr>
          <p:cNvPr id="14"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7F7F7F"/>
                </a:solidFill>
              </a:defRPr>
            </a:lvl1pPr>
          </a:lstStyle>
          <a:p>
            <a:fld id="{A6D1340B-B320-4949-80C8-72CFFBD72CAA}" type="slidenum">
              <a:rPr lang="en-US" smtClean="0"/>
              <a:pPr/>
              <a:t>‹#›</a:t>
            </a:fld>
            <a:endParaRPr lang="en-US" b="0" baseline="30000" dirty="0" smtClean="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_Content-SIDEBA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3170238"/>
            <a:ext cx="3581400" cy="1096962"/>
          </a:xfrm>
        </p:spPr>
        <p:txBody>
          <a:bodyPr anchor="t">
            <a:noAutofit/>
          </a:bodyPr>
          <a:lstStyle>
            <a:lvl1pPr marL="0" indent="0">
              <a:buNone/>
              <a:defRPr sz="2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0" y="1752601"/>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2" name="Rectangle 11"/>
          <p:cNvSpPr/>
          <p:nvPr userDrawn="1"/>
        </p:nvSpPr>
        <p:spPr>
          <a:xfrm>
            <a:off x="0" y="0"/>
            <a:ext cx="9144000" cy="990600"/>
          </a:xfrm>
          <a:prstGeom prst="rect">
            <a:avLst/>
          </a:prstGeom>
          <a:solidFill>
            <a:schemeClr val="bg1"/>
          </a:solidFill>
          <a:ln>
            <a:noFill/>
          </a:ln>
          <a:effectLst>
            <a:outerShdw blurRad="171450" dist="48387" dir="5400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 y="227836"/>
            <a:ext cx="2197100" cy="686564"/>
          </a:xfrm>
          <a:prstGeom prst="rect">
            <a:avLst/>
          </a:prstGeom>
        </p:spPr>
      </p:pic>
      <p:sp>
        <p:nvSpPr>
          <p:cNvPr id="11" name="Content Placeholder 3"/>
          <p:cNvSpPr>
            <a:spLocks noGrp="1"/>
          </p:cNvSpPr>
          <p:nvPr>
            <p:ph sz="half" idx="13"/>
          </p:nvPr>
        </p:nvSpPr>
        <p:spPr>
          <a:xfrm>
            <a:off x="4572000" y="29718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8" name="Content Placeholder 3"/>
          <p:cNvSpPr>
            <a:spLocks noGrp="1"/>
          </p:cNvSpPr>
          <p:nvPr>
            <p:ph sz="half" idx="14"/>
          </p:nvPr>
        </p:nvSpPr>
        <p:spPr>
          <a:xfrm>
            <a:off x="4572000" y="44196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cxnSp>
        <p:nvCxnSpPr>
          <p:cNvPr id="19" name="Straight Connector 18"/>
          <p:cNvCxnSpPr/>
          <p:nvPr userDrawn="1"/>
        </p:nvCxnSpPr>
        <p:spPr>
          <a:xfrm>
            <a:off x="4495800" y="1752600"/>
            <a:ext cx="0" cy="4038600"/>
          </a:xfrm>
          <a:prstGeom prst="line">
            <a:avLst/>
          </a:prstGeom>
          <a:ln w="127000" cmpd="sng">
            <a:solidFill>
              <a:srgbClr val="FFFFFF"/>
            </a:solidFill>
          </a:ln>
        </p:spPr>
        <p:style>
          <a:lnRef idx="1">
            <a:schemeClr val="accent5"/>
          </a:lnRef>
          <a:fillRef idx="0">
            <a:schemeClr val="accent5"/>
          </a:fillRef>
          <a:effectRef idx="0">
            <a:schemeClr val="accent5"/>
          </a:effectRef>
          <a:fontRef idx="minor">
            <a:schemeClr val="tx1"/>
          </a:fontRef>
        </p:style>
      </p:cxnSp>
      <p:sp>
        <p:nvSpPr>
          <p:cNvPr id="24"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
        <p:nvSpPr>
          <p:cNvPr id="26"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7F7F7F"/>
                </a:solidFill>
              </a:defRPr>
            </a:lvl1pPr>
          </a:lstStyle>
          <a:p>
            <a:fld id="{A6D1340B-B320-4949-80C8-72CFFBD72CAA}" type="slidenum">
              <a:rPr lang="en-US" smtClean="0"/>
              <a:pPr/>
              <a:t>‹#›</a:t>
            </a:fld>
            <a:endParaRPr lang="en-US" b="0" baseline="30000" dirty="0" smtClean="0"/>
          </a:p>
        </p:txBody>
      </p:sp>
    </p:spTree>
    <p:extLst>
      <p:ext uri="{BB962C8B-B14F-4D97-AF65-F5344CB8AC3E}">
        <p14:creationId xmlns:p14="http://schemas.microsoft.com/office/powerpoint/2010/main" val="2688127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1000" y="612775"/>
            <a:ext cx="8382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81000" y="5367338"/>
            <a:ext cx="5486400" cy="804862"/>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
        <p:nvSpPr>
          <p:cNvPr id="10"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7F7F7F"/>
                </a:solidFill>
              </a:defRPr>
            </a:lvl1pPr>
          </a:lstStyle>
          <a:p>
            <a:fld id="{A6D1340B-B320-4949-80C8-72CFFBD72CAA}" type="slidenum">
              <a:rPr lang="en-US" smtClean="0"/>
              <a:pPr/>
              <a:t>‹#›</a:t>
            </a:fld>
            <a:endParaRPr lang="en-US" b="0" baseline="30000" dirty="0" smtClean="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9" name="Picture 8" descr="LMA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040" y="3048000"/>
            <a:ext cx="7661160" cy="850900"/>
          </a:xfrm>
          <a:prstGeom prst="rect">
            <a:avLst/>
          </a:prstGeom>
        </p:spPr>
      </p:pic>
      <p:sp>
        <p:nvSpPr>
          <p:cNvPr id="10" name="Rectangle 9"/>
          <p:cNvSpPr/>
          <p:nvPr userDrawn="1"/>
        </p:nvSpPr>
        <p:spPr>
          <a:xfrm>
            <a:off x="0" y="632460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hevron 10">
            <a:hlinkClick r:id="" action="ppaction://hlinkshowjump?jump=endshow"/>
          </p:cNvPr>
          <p:cNvSpPr>
            <a:spLocks noChangeAspect="1"/>
          </p:cNvSpPr>
          <p:nvPr userDrawn="1"/>
        </p:nvSpPr>
        <p:spPr>
          <a:xfrm>
            <a:off x="8610600"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mple_Title Slide">
    <p:spTree>
      <p:nvGrpSpPr>
        <p:cNvPr id="1" name=""/>
        <p:cNvGrpSpPr/>
        <p:nvPr/>
      </p:nvGrpSpPr>
      <p:grpSpPr>
        <a:xfrm>
          <a:off x="0" y="0"/>
          <a:ext cx="0" cy="0"/>
          <a:chOff x="0" y="0"/>
          <a:chExt cx="0" cy="0"/>
        </a:xfrm>
      </p:grpSpPr>
      <p:sp>
        <p:nvSpPr>
          <p:cNvPr id="16" name="Rectangle 15"/>
          <p:cNvSpPr/>
          <p:nvPr userDrawn="1"/>
        </p:nvSpPr>
        <p:spPr>
          <a:xfrm>
            <a:off x="0" y="632460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371600"/>
            <a:ext cx="7467600" cy="1524000"/>
          </a:xfrm>
        </p:spPr>
        <p:txBody>
          <a:bodyPr>
            <a:noAutofit/>
          </a:bodyPr>
          <a:lstStyle>
            <a:lvl1pPr>
              <a:defRPr sz="3200" b="1">
                <a:solidFill>
                  <a:srgbClr val="40404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971800"/>
            <a:ext cx="7467600" cy="762000"/>
          </a:xfrm>
        </p:spPr>
        <p:txBody>
          <a:bodyPr/>
          <a:lstStyle>
            <a:lvl1pPr marL="0" indent="0" algn="l">
              <a:buNone/>
              <a:defRPr b="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b="26386"/>
          <a:stretch/>
        </p:blipFill>
        <p:spPr>
          <a:xfrm>
            <a:off x="533400" y="5562600"/>
            <a:ext cx="3185995" cy="732883"/>
          </a:xfrm>
          <a:prstGeom prst="rect">
            <a:avLst/>
          </a:prstGeom>
          <a:effectLst>
            <a:reflection blurRad="6350" stA="20000" endA="300" endPos="28000" dist="38100" dir="5400000" sy="-100000" algn="bl" rotWithShape="0"/>
          </a:effectLst>
        </p:spPr>
      </p:pic>
      <p:sp>
        <p:nvSpPr>
          <p:cNvPr id="13" name="Date Placeholder 18"/>
          <p:cNvSpPr>
            <a:spLocks noGrp="1"/>
          </p:cNvSpPr>
          <p:nvPr>
            <p:ph type="dt" sz="half" idx="14"/>
          </p:nvPr>
        </p:nvSpPr>
        <p:spPr>
          <a:xfrm>
            <a:off x="7620000" y="6400800"/>
            <a:ext cx="1143000" cy="304800"/>
          </a:xfrm>
          <a:prstGeom prst="rect">
            <a:avLst/>
          </a:prstGeom>
        </p:spPr>
        <p:txBody>
          <a:bodyPr/>
          <a:lstStyle>
            <a:lvl1pPr algn="ctr">
              <a:defRPr sz="1200">
                <a:solidFill>
                  <a:schemeClr val="bg1">
                    <a:lumMod val="50000"/>
                  </a:schemeClr>
                </a:solidFill>
              </a:defRPr>
            </a:lvl1pPr>
          </a:lstStyle>
          <a:p>
            <a:fld id="{FFDBEBB3-D9D4-8A46-8F95-41A1CE47CA8B}" type="datetime1">
              <a:rPr lang="en-US" smtClean="0"/>
              <a:pPr/>
              <a:t>2/7/2024</a:t>
            </a:fld>
            <a:endParaRPr lang="en-US" dirty="0"/>
          </a:p>
        </p:txBody>
      </p:sp>
      <p:sp>
        <p:nvSpPr>
          <p:cNvPr id="14" name="Chevron 13">
            <a:hlinkClick r:id="" action="ppaction://hlinkshowjump?jump=nextslide"/>
          </p:cNvPr>
          <p:cNvSpPr>
            <a:spLocks noChangeAspect="1"/>
          </p:cNvSpPr>
          <p:nvPr userDrawn="1"/>
        </p:nvSpPr>
        <p:spPr>
          <a:xfrm>
            <a:off x="8610600"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214428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00800"/>
            <a:ext cx="914400" cy="304800"/>
          </a:xfrm>
          <a:prstGeom prst="rect">
            <a:avLst/>
          </a:prstGeom>
        </p:spPr>
        <p:txBody>
          <a:bodyPr/>
          <a:lstStyle/>
          <a:p>
            <a:fld id="{0249D2AF-F5BF-914A-AD76-12103263BBF4}" type="datetime1">
              <a:rPr lang="en-US" smtClean="0"/>
              <a:pPr/>
              <a:t>2/7/2024</a:t>
            </a:fld>
            <a:endParaRPr lang="en-US" dirty="0"/>
          </a:p>
        </p:txBody>
      </p:sp>
      <p:sp>
        <p:nvSpPr>
          <p:cNvPr id="5" name="Footer Placeholder 4"/>
          <p:cNvSpPr>
            <a:spLocks noGrp="1"/>
          </p:cNvSpPr>
          <p:nvPr>
            <p:ph type="ftr" sz="quarter" idx="11"/>
          </p:nvPr>
        </p:nvSpPr>
        <p:spPr>
          <a:xfrm>
            <a:off x="2209800" y="6400800"/>
            <a:ext cx="990600" cy="304800"/>
          </a:xfrm>
          <a:prstGeom prst="rect">
            <a:avLst/>
          </a:prstGeom>
        </p:spPr>
        <p:txBody>
          <a:bodyPr/>
          <a:lstStyle/>
          <a:p>
            <a:r>
              <a:rPr lang="en-US" dirty="0" smtClean="0"/>
              <a:t>DINSMORE &amp; SHOHL LLP  |  Presentation Title</a:t>
            </a:r>
            <a:endParaRPr lang="en-US" dirty="0"/>
          </a:p>
        </p:txBody>
      </p:sp>
      <p:sp>
        <p:nvSpPr>
          <p:cNvPr id="6" name="Slide Number Placeholder 5"/>
          <p:cNvSpPr>
            <a:spLocks noGrp="1"/>
          </p:cNvSpPr>
          <p:nvPr>
            <p:ph type="sldNum" sz="quarter" idx="12"/>
          </p:nvPr>
        </p:nvSpPr>
        <p:spPr>
          <a:xfrm>
            <a:off x="1371600" y="6400800"/>
            <a:ext cx="838200" cy="304800"/>
          </a:xfrm>
          <a:prstGeom prst="rect">
            <a:avLst/>
          </a:prstGeom>
        </p:spPr>
        <p:txBody>
          <a:bodyPr/>
          <a:lstStyle/>
          <a:p>
            <a:fld id="{A6D1340B-B320-4949-80C8-72CFFBD72CAA}" type="slidenum">
              <a:rPr lang="en-US" smtClean="0"/>
              <a:pPr/>
              <a:t>‹#›</a:t>
            </a:fld>
            <a:endParaRPr lang="en-US" dirty="0"/>
          </a:p>
        </p:txBody>
      </p:sp>
      <p:pic>
        <p:nvPicPr>
          <p:cNvPr id="7" name="Picture 6" descr="Dinsmore PPT banner-bottom.jpg"/>
          <p:cNvPicPr>
            <a:picLocks noChangeAspect="1"/>
          </p:cNvPicPr>
          <p:nvPr userDrawn="1"/>
        </p:nvPicPr>
        <p:blipFill rotWithShape="1">
          <a:blip r:embed="rId2" cstate="print"/>
          <a:srcRect l="4157" t="70088" r="74097" b="10282"/>
          <a:stretch/>
        </p:blipFill>
        <p:spPr>
          <a:xfrm>
            <a:off x="6587856" y="6129659"/>
            <a:ext cx="2121602" cy="5191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ALLOUT/DIVIDER-BLUE ">
    <p:spTree>
      <p:nvGrpSpPr>
        <p:cNvPr id="1" name=""/>
        <p:cNvGrpSpPr/>
        <p:nvPr/>
      </p:nvGrpSpPr>
      <p:grpSpPr>
        <a:xfrm>
          <a:off x="0" y="0"/>
          <a:ext cx="0" cy="0"/>
          <a:chOff x="0" y="0"/>
          <a:chExt cx="0" cy="0"/>
        </a:xfrm>
      </p:grpSpPr>
      <p:sp>
        <p:nvSpPr>
          <p:cNvPr id="10" name="Rectangle 9"/>
          <p:cNvSpPr/>
          <p:nvPr userDrawn="1"/>
        </p:nvSpPr>
        <p:spPr>
          <a:xfrm flipV="1">
            <a:off x="0" y="0"/>
            <a:ext cx="9153271" cy="6858000"/>
          </a:xfrm>
          <a:prstGeom prst="rect">
            <a:avLst/>
          </a:prstGeom>
          <a:gradFill flip="none" rotWithShape="1">
            <a:gsLst>
              <a:gs pos="86000">
                <a:srgbClr val="1B7BC0"/>
              </a:gs>
              <a:gs pos="100000">
                <a:srgbClr val="1668A5"/>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27" name="Slide Number Placeholder 5"/>
          <p:cNvSpPr>
            <a:spLocks noGrp="1"/>
          </p:cNvSpPr>
          <p:nvPr>
            <p:ph type="sldNum" sz="quarter" idx="4"/>
          </p:nvPr>
        </p:nvSpPr>
        <p:spPr>
          <a:xfrm>
            <a:off x="8174736" y="6400800"/>
            <a:ext cx="381000" cy="304800"/>
          </a:xfrm>
          <a:prstGeom prst="rect">
            <a:avLst/>
          </a:prstGeom>
        </p:spPr>
        <p:txBody>
          <a:bodyPr/>
          <a:lstStyle>
            <a:lvl1pPr algn="r">
              <a:defRPr sz="1200" b="1">
                <a:solidFill>
                  <a:srgbClr val="FFFFFF"/>
                </a:solidFill>
              </a:defRPr>
            </a:lvl1pPr>
          </a:lstStyle>
          <a:p>
            <a:fld id="{A6D1340B-B320-4949-80C8-72CFFBD72CAA}" type="slidenum">
              <a:rPr lang="en-US" smtClean="0"/>
              <a:pPr/>
              <a:t>‹#›</a:t>
            </a:fld>
            <a:endParaRPr lang="en-US" b="0" baseline="30000" dirty="0" smtClean="0"/>
          </a:p>
        </p:txBody>
      </p:sp>
      <p:sp>
        <p:nvSpPr>
          <p:cNvPr id="28" name="Chevron 27">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Chevron 28">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9" name="Title 1"/>
          <p:cNvSpPr>
            <a:spLocks noGrp="1"/>
          </p:cNvSpPr>
          <p:nvPr>
            <p:ph type="ctrTitle" hasCustomPrompt="1"/>
          </p:nvPr>
        </p:nvSpPr>
        <p:spPr>
          <a:xfrm>
            <a:off x="609600" y="2895600"/>
            <a:ext cx="7467600" cy="1524000"/>
          </a:xfrm>
        </p:spPr>
        <p:txBody>
          <a:bodyPr>
            <a:noAutofit/>
          </a:bodyPr>
          <a:lstStyle>
            <a:lvl1pPr>
              <a:defRPr sz="2800" b="1">
                <a:solidFill>
                  <a:schemeClr val="bg1"/>
                </a:solidFill>
              </a:defRPr>
            </a:lvl1pPr>
          </a:lstStyle>
          <a:p>
            <a:r>
              <a:rPr lang="en-US" dirty="0" smtClean="0"/>
              <a:t>CLICK TO EDIT MASTER TITLE STYLE</a:t>
            </a:r>
            <a:endParaRPr lang="en-US" dirty="0"/>
          </a:p>
        </p:txBody>
      </p:sp>
      <p:sp>
        <p:nvSpPr>
          <p:cNvPr id="13" name="Subtitle 2"/>
          <p:cNvSpPr>
            <a:spLocks noGrp="1"/>
          </p:cNvSpPr>
          <p:nvPr>
            <p:ph type="subTitle" idx="1"/>
          </p:nvPr>
        </p:nvSpPr>
        <p:spPr>
          <a:xfrm>
            <a:off x="609600" y="4495800"/>
            <a:ext cx="7467600" cy="7620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7573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RESENTER Slide">
    <p:spTree>
      <p:nvGrpSpPr>
        <p:cNvPr id="1" name=""/>
        <p:cNvGrpSpPr/>
        <p:nvPr/>
      </p:nvGrpSpPr>
      <p:grpSpPr>
        <a:xfrm>
          <a:off x="0" y="0"/>
          <a:ext cx="0" cy="0"/>
          <a:chOff x="0" y="0"/>
          <a:chExt cx="0" cy="0"/>
        </a:xfrm>
      </p:grpSpPr>
      <p:sp>
        <p:nvSpPr>
          <p:cNvPr id="20" name="Rectangle 19"/>
          <p:cNvSpPr/>
          <p:nvPr userDrawn="1"/>
        </p:nvSpPr>
        <p:spPr>
          <a:xfrm flipV="1">
            <a:off x="0" y="0"/>
            <a:ext cx="9144000" cy="5257800"/>
          </a:xfrm>
          <a:prstGeom prst="rect">
            <a:avLst/>
          </a:prstGeom>
          <a:solidFill>
            <a:srgbClr val="1B7BC0"/>
          </a:solidFill>
          <a:ln>
            <a:noFill/>
          </a:ln>
          <a:effectLst>
            <a:outerShdw blurRad="203200" dist="508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18" name="Rectangle 17"/>
          <p:cNvSpPr/>
          <p:nvPr userDrawn="1"/>
        </p:nvSpPr>
        <p:spPr>
          <a:xfrm>
            <a:off x="0" y="6172200"/>
            <a:ext cx="9144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ontent Placeholder 3"/>
          <p:cNvSpPr>
            <a:spLocks noGrp="1"/>
          </p:cNvSpPr>
          <p:nvPr>
            <p:ph sz="half" idx="2"/>
          </p:nvPr>
        </p:nvSpPr>
        <p:spPr>
          <a:xfrm>
            <a:off x="1295400" y="838200"/>
            <a:ext cx="4419600" cy="1173163"/>
          </a:xfrm>
        </p:spPr>
        <p:txBody>
          <a:bodyPr>
            <a:normAutofit/>
          </a:bodyPr>
          <a:lstStyle>
            <a:lvl1pPr>
              <a:lnSpc>
                <a:spcPct val="110000"/>
              </a:lnSpc>
              <a:spcBef>
                <a:spcPts val="0"/>
              </a:spcBef>
              <a:spcAft>
                <a:spcPts val="300"/>
              </a:spcAft>
              <a:defRPr sz="2000">
                <a:solidFill>
                  <a:srgbClr val="FFFFFF"/>
                </a:solidFill>
              </a:defRPr>
            </a:lvl1pPr>
            <a:lvl2pPr marL="457200" indent="0">
              <a:lnSpc>
                <a:spcPct val="110000"/>
              </a:lnSpc>
              <a:spcBef>
                <a:spcPts val="0"/>
              </a:spcBef>
              <a:spcAft>
                <a:spcPts val="300"/>
              </a:spcAft>
              <a:buNone/>
              <a:defRPr sz="1600">
                <a:solidFill>
                  <a:srgbClr val="FFFFFF"/>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4" name="Content Placeholder 3"/>
          <p:cNvSpPr>
            <a:spLocks noGrp="1"/>
          </p:cNvSpPr>
          <p:nvPr>
            <p:ph sz="half" idx="13"/>
          </p:nvPr>
        </p:nvSpPr>
        <p:spPr>
          <a:xfrm>
            <a:off x="1295400" y="2057400"/>
            <a:ext cx="4419600" cy="1173163"/>
          </a:xfrm>
        </p:spPr>
        <p:txBody>
          <a:bodyPr>
            <a:normAutofit/>
          </a:bodyPr>
          <a:lstStyle>
            <a:lvl1pPr>
              <a:lnSpc>
                <a:spcPct val="110000"/>
              </a:lnSpc>
              <a:spcBef>
                <a:spcPts val="0"/>
              </a:spcBef>
              <a:spcAft>
                <a:spcPts val="300"/>
              </a:spcAft>
              <a:defRPr sz="2000">
                <a:solidFill>
                  <a:srgbClr val="FFFFFF"/>
                </a:solidFill>
              </a:defRPr>
            </a:lvl1pPr>
            <a:lvl2pPr marL="457200" indent="0">
              <a:lnSpc>
                <a:spcPct val="110000"/>
              </a:lnSpc>
              <a:spcBef>
                <a:spcPts val="0"/>
              </a:spcBef>
              <a:spcAft>
                <a:spcPts val="300"/>
              </a:spcAft>
              <a:buNone/>
              <a:defRPr sz="1600">
                <a:solidFill>
                  <a:srgbClr val="FFFFFF"/>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5" name="Content Placeholder 3"/>
          <p:cNvSpPr>
            <a:spLocks noGrp="1"/>
          </p:cNvSpPr>
          <p:nvPr>
            <p:ph sz="half" idx="14"/>
          </p:nvPr>
        </p:nvSpPr>
        <p:spPr>
          <a:xfrm>
            <a:off x="1295400" y="3306763"/>
            <a:ext cx="4419600" cy="1173163"/>
          </a:xfrm>
        </p:spPr>
        <p:txBody>
          <a:bodyPr>
            <a:normAutofit/>
          </a:bodyPr>
          <a:lstStyle>
            <a:lvl1pPr>
              <a:lnSpc>
                <a:spcPct val="110000"/>
              </a:lnSpc>
              <a:spcBef>
                <a:spcPts val="0"/>
              </a:spcBef>
              <a:spcAft>
                <a:spcPts val="300"/>
              </a:spcAft>
              <a:defRPr sz="2000">
                <a:solidFill>
                  <a:srgbClr val="FFFFFF"/>
                </a:solidFill>
              </a:defRPr>
            </a:lvl1pPr>
            <a:lvl2pPr marL="457200" indent="0">
              <a:lnSpc>
                <a:spcPct val="110000"/>
              </a:lnSpc>
              <a:spcBef>
                <a:spcPts val="0"/>
              </a:spcBef>
              <a:spcAft>
                <a:spcPts val="300"/>
              </a:spcAft>
              <a:buNone/>
              <a:defRPr sz="1600">
                <a:solidFill>
                  <a:srgbClr val="FFFFFF"/>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pic>
        <p:nvPicPr>
          <p:cNvPr id="27" name="Picture 26"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b="26386"/>
          <a:stretch/>
        </p:blipFill>
        <p:spPr>
          <a:xfrm>
            <a:off x="533400" y="5562600"/>
            <a:ext cx="3185995" cy="732883"/>
          </a:xfrm>
          <a:prstGeom prst="rect">
            <a:avLst/>
          </a:prstGeom>
          <a:effectLst>
            <a:reflection blurRad="6350" stA="20000" endA="300" endPos="28000" dist="38100" dir="5400000" sy="-100000" algn="bl" rotWithShape="0"/>
          </a:effectLst>
        </p:spPr>
      </p:pic>
      <p:sp>
        <p:nvSpPr>
          <p:cNvPr id="31"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7F7F7F"/>
                </a:solidFill>
              </a:defRPr>
            </a:lvl1pPr>
          </a:lstStyle>
          <a:p>
            <a:fld id="{A6D1340B-B320-4949-80C8-72CFFBD72CAA}" type="slidenum">
              <a:rPr lang="en-US" smtClean="0"/>
              <a:pPr/>
              <a:t>‹#›</a:t>
            </a:fld>
            <a:endParaRPr lang="en-US" b="0" baseline="30000" dirty="0" smtClean="0"/>
          </a:p>
        </p:txBody>
      </p:sp>
      <p:sp>
        <p:nvSpPr>
          <p:cNvPr id="32" name="Chevron 31">
            <a:hlinkClick r:id="" action="ppaction://hlinkshowjump?jump=nextslide"/>
          </p:cNvPr>
          <p:cNvSpPr>
            <a:spLocks noChangeAspect="1"/>
          </p:cNvSpPr>
          <p:nvPr userDrawn="1"/>
        </p:nvSpPr>
        <p:spPr>
          <a:xfrm>
            <a:off x="8551653"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3" name="Chevron 32">
            <a:hlinkClick r:id="" action="ppaction://hlinkshowjump?jump=previousslide"/>
          </p:cNvPr>
          <p:cNvSpPr>
            <a:spLocks noChangeAspect="1"/>
          </p:cNvSpPr>
          <p:nvPr userDrawn="1"/>
        </p:nvSpPr>
        <p:spPr>
          <a:xfrm flipH="1">
            <a:off x="8045682"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8" name="Rectangle 7"/>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8" name="Content Placeholder 3"/>
          <p:cNvSpPr>
            <a:spLocks noGrp="1"/>
          </p:cNvSpPr>
          <p:nvPr>
            <p:ph sz="half" idx="2"/>
          </p:nvPr>
        </p:nvSpPr>
        <p:spPr>
          <a:xfrm>
            <a:off x="533400" y="1311274"/>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0" name="Content Placeholder 3"/>
          <p:cNvSpPr>
            <a:spLocks noGrp="1"/>
          </p:cNvSpPr>
          <p:nvPr>
            <p:ph sz="half" idx="13"/>
          </p:nvPr>
        </p:nvSpPr>
        <p:spPr>
          <a:xfrm>
            <a:off x="533400" y="2530474"/>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1" name="Content Placeholder 3"/>
          <p:cNvSpPr>
            <a:spLocks noGrp="1"/>
          </p:cNvSpPr>
          <p:nvPr>
            <p:ph sz="half" idx="14"/>
          </p:nvPr>
        </p:nvSpPr>
        <p:spPr>
          <a:xfrm>
            <a:off x="533400" y="3779837"/>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2" name="Chevron 21">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Chevron 22">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sp>
        <p:nvSpPr>
          <p:cNvPr id="25"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1">
    <p:spTree>
      <p:nvGrpSpPr>
        <p:cNvPr id="1" name=""/>
        <p:cNvGrpSpPr/>
        <p:nvPr/>
      </p:nvGrpSpPr>
      <p:grpSpPr>
        <a:xfrm>
          <a:off x="0" y="0"/>
          <a:ext cx="0" cy="0"/>
          <a:chOff x="0" y="0"/>
          <a:chExt cx="0" cy="0"/>
        </a:xfrm>
      </p:grpSpPr>
      <p:sp>
        <p:nvSpPr>
          <p:cNvPr id="8" name="Rectangle 7"/>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2" name="Title 1"/>
          <p:cNvSpPr>
            <a:spLocks noGrp="1"/>
          </p:cNvSpPr>
          <p:nvPr>
            <p:ph type="title"/>
          </p:nvPr>
        </p:nvSpPr>
        <p:spPr>
          <a:xfrm>
            <a:off x="533400" y="609600"/>
            <a:ext cx="8229600" cy="1295400"/>
          </a:xfrm>
        </p:spPr>
        <p:txBody>
          <a:bodyPr/>
          <a:lstStyle>
            <a:lvl1pPr>
              <a:defRPr>
                <a:solidFill>
                  <a:srgbClr val="1B7B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2057400"/>
            <a:ext cx="8229600" cy="3505200"/>
          </a:xfrm>
        </p:spPr>
        <p:txBody>
          <a:bodyPr/>
          <a:lstStyle>
            <a:lvl1pPr>
              <a:defRPr b="0"/>
            </a:lvl1pPr>
            <a:lvl3pPr marL="1143000" indent="0">
              <a:buNone/>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9" name="Chevron 8">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Chevron 9">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Tree>
    <p:extLst>
      <p:ext uri="{BB962C8B-B14F-4D97-AF65-F5344CB8AC3E}">
        <p14:creationId xmlns:p14="http://schemas.microsoft.com/office/powerpoint/2010/main" val="24319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_Content-SIDEBAR">
    <p:spTree>
      <p:nvGrpSpPr>
        <p:cNvPr id="1" name=""/>
        <p:cNvGrpSpPr/>
        <p:nvPr/>
      </p:nvGrpSpPr>
      <p:grpSpPr>
        <a:xfrm>
          <a:off x="0" y="0"/>
          <a:ext cx="0" cy="0"/>
          <a:chOff x="0" y="0"/>
          <a:chExt cx="0" cy="0"/>
        </a:xfrm>
      </p:grpSpPr>
      <p:sp>
        <p:nvSpPr>
          <p:cNvPr id="9" name="Rectangle 8"/>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26" name="Slide Number Placeholder 5"/>
          <p:cNvSpPr>
            <a:spLocks noGrp="1"/>
          </p:cNvSpPr>
          <p:nvPr>
            <p:ph type="sldNum" sz="quarter" idx="4"/>
          </p:nvPr>
        </p:nvSpPr>
        <p:spPr>
          <a:xfrm>
            <a:off x="8174736" y="6400800"/>
            <a:ext cx="381000" cy="304800"/>
          </a:xfrm>
          <a:prstGeom prst="rect">
            <a:avLst/>
          </a:prstGeom>
        </p:spPr>
        <p:txBody>
          <a:bodyPr/>
          <a:lstStyle>
            <a:lvl1pPr algn="r">
              <a:defRPr sz="1100" b="1">
                <a:solidFill>
                  <a:srgbClr val="7F7F7F"/>
                </a:solidFill>
              </a:defRPr>
            </a:lvl1pPr>
          </a:lstStyle>
          <a:p>
            <a:fld id="{A6D1340B-B320-4949-80C8-72CFFBD72CAA}" type="slidenum">
              <a:rPr lang="en-US" smtClean="0"/>
              <a:pPr/>
              <a:t>‹#›</a:t>
            </a:fld>
            <a:endParaRPr lang="en-US" b="0" baseline="30000" dirty="0" smtClean="0"/>
          </a:p>
        </p:txBody>
      </p:sp>
      <p:sp>
        <p:nvSpPr>
          <p:cNvPr id="10" name="Slide Number Placeholder 5"/>
          <p:cNvSpPr txBox="1">
            <a:spLocks/>
          </p:cNvSpPr>
          <p:nvPr userDrawn="1"/>
        </p:nvSpPr>
        <p:spPr>
          <a:xfrm>
            <a:off x="8174736" y="6400800"/>
            <a:ext cx="381000" cy="304800"/>
          </a:xfrm>
          <a:prstGeom prst="rect">
            <a:avLst/>
          </a:prstGeom>
        </p:spPr>
        <p:txBody>
          <a:bodyP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6D1340B-B320-4949-80C8-72CFFBD72CAA}" type="slidenum">
              <a:rPr lang="en-US" smtClean="0"/>
              <a:pPr algn="ctr"/>
              <a:t>‹#›</a:t>
            </a:fld>
            <a:endParaRPr lang="en-US" b="0" baseline="30000" dirty="0" smtClean="0"/>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4" name="Chevron 13">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381000" y="1676400"/>
            <a:ext cx="3581400" cy="1219200"/>
          </a:xfrm>
        </p:spPr>
        <p:txBody>
          <a:bodyPr anchor="t"/>
          <a:lstStyle>
            <a:lvl1pPr>
              <a:defRPr b="1">
                <a:solidFill>
                  <a:srgbClr val="1B7B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971799"/>
            <a:ext cx="3581400" cy="1096962"/>
          </a:xfrm>
        </p:spPr>
        <p:txBody>
          <a:bodyPr anchor="t">
            <a:noAutofit/>
          </a:bodyPr>
          <a:lstStyle>
            <a:lvl1pPr marL="0" indent="0">
              <a:lnSpc>
                <a:spcPts val="2800"/>
              </a:lnSpc>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67200" y="1676400"/>
            <a:ext cx="4419600" cy="43735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Tree>
    <p:extLst>
      <p:ext uri="{BB962C8B-B14F-4D97-AF65-F5344CB8AC3E}">
        <p14:creationId xmlns:p14="http://schemas.microsoft.com/office/powerpoint/2010/main" val="371659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9"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rgbClr val="FFFFFF"/>
                </a:solidFill>
              </a:defRPr>
            </a:lvl1pPr>
          </a:lstStyle>
          <a:p>
            <a:fld id="{A6D1340B-B320-4949-80C8-72CFFBD72CAA}" type="slidenum">
              <a:rPr lang="en-US" smtClean="0"/>
              <a:pPr/>
              <a:t>‹#›</a:t>
            </a:fld>
            <a:endParaRPr lang="en-US" b="0" baseline="30000" dirty="0" smtClean="0"/>
          </a:p>
        </p:txBody>
      </p:sp>
      <p:pic>
        <p:nvPicPr>
          <p:cNvPr id="13" name="Picture 12"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4" name="Chevron 13">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Tree>
    <p:extLst>
      <p:ext uri="{BB962C8B-B14F-4D97-AF65-F5344CB8AC3E}">
        <p14:creationId xmlns:p14="http://schemas.microsoft.com/office/powerpoint/2010/main" val="156164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781800"/>
            <a:ext cx="9144000" cy="914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2" name="Title Placeholder 1"/>
          <p:cNvSpPr>
            <a:spLocks noGrp="1"/>
          </p:cNvSpPr>
          <p:nvPr>
            <p:ph type="title"/>
          </p:nvPr>
        </p:nvSpPr>
        <p:spPr>
          <a:xfrm>
            <a:off x="457200" y="533400"/>
            <a:ext cx="8229600" cy="13716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0"/>
            <a:ext cx="8229600" cy="38100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
        <p:nvSpPr>
          <p:cNvPr id="13"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rgbClr val="7F7F7F"/>
                </a:solidFill>
                <a:latin typeface="Helvetica"/>
                <a:cs typeface="Helvetica"/>
              </a:defRPr>
            </a:lvl1pPr>
          </a:lstStyle>
          <a:p>
            <a:fld id="{A6D1340B-B320-4949-80C8-72CFFBD72CAA}" type="slidenum">
              <a:rPr lang="en-US" smtClean="0"/>
              <a:pPr/>
              <a:t>‹#›</a:t>
            </a:fld>
            <a:endParaRPr lang="en-US" b="0" baseline="30000" dirty="0" smtClean="0"/>
          </a:p>
        </p:txBody>
      </p:sp>
      <p:sp>
        <p:nvSpPr>
          <p:cNvPr id="18" name="Chevron 17">
            <a:hlinkClick r:id="" action="ppaction://hlinkshowjump?jump=nextslide"/>
          </p:cNvPr>
          <p:cNvSpPr>
            <a:spLocks noChangeAspect="1"/>
          </p:cNvSpPr>
          <p:nvPr userDrawn="1"/>
        </p:nvSpPr>
        <p:spPr>
          <a:xfrm>
            <a:off x="8551653"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Chevron 19">
            <a:hlinkClick r:id="" action="ppaction://hlinkshowjump?jump=previousslide"/>
          </p:cNvPr>
          <p:cNvSpPr>
            <a:spLocks noChangeAspect="1"/>
          </p:cNvSpPr>
          <p:nvPr userDrawn="1"/>
        </p:nvSpPr>
        <p:spPr>
          <a:xfrm flipH="1">
            <a:off x="8094453"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8" r:id="rId3"/>
    <p:sldLayoutId id="2147483684" r:id="rId4"/>
    <p:sldLayoutId id="2147483661" r:id="rId5"/>
    <p:sldLayoutId id="2147483650" r:id="rId6"/>
    <p:sldLayoutId id="2147483669" r:id="rId7"/>
    <p:sldLayoutId id="2147483672" r:id="rId8"/>
    <p:sldLayoutId id="2147483673" r:id="rId9"/>
    <p:sldLayoutId id="2147483663" r:id="rId10"/>
    <p:sldLayoutId id="2147483682" r:id="rId11"/>
    <p:sldLayoutId id="2147483674" r:id="rId12"/>
    <p:sldLayoutId id="2147483677" r:id="rId13"/>
    <p:sldLayoutId id="2147483676" r:id="rId14"/>
    <p:sldLayoutId id="2147483678" r:id="rId15"/>
    <p:sldLayoutId id="2147483679" r:id="rId16"/>
    <p:sldLayoutId id="2147483680" r:id="rId17"/>
    <p:sldLayoutId id="2147483681" r:id="rId18"/>
    <p:sldLayoutId id="2147483667" r:id="rId19"/>
    <p:sldLayoutId id="2147483671" r:id="rId20"/>
    <p:sldLayoutId id="2147483662" r:id="rId21"/>
    <p:sldLayoutId id="2147483683" r:id="rId22"/>
    <p:sldLayoutId id="2147483652" r:id="rId23"/>
    <p:sldLayoutId id="2147483664" r:id="rId24"/>
    <p:sldLayoutId id="2147483651" r:id="rId25"/>
    <p:sldLayoutId id="2147483654" r:id="rId26"/>
    <p:sldLayoutId id="2147483665" r:id="rId27"/>
    <p:sldLayoutId id="2147483657" r:id="rId28"/>
    <p:sldLayoutId id="2147483658" r:id="rId29"/>
    <p:sldLayoutId id="2147483659" r:id="rId30"/>
  </p:sldLayoutIdLst>
  <p:hf hdr="0"/>
  <p:txStyles>
    <p:titleStyle>
      <a:lvl1pPr algn="l" defTabSz="914400" rtl="0" eaLnBrk="1" latinLnBrk="0" hangingPunct="1">
        <a:spcBef>
          <a:spcPct val="0"/>
        </a:spcBef>
        <a:buNone/>
        <a:defRPr sz="2600" b="1" kern="1200">
          <a:solidFill>
            <a:schemeClr val="tx1">
              <a:lumMod val="75000"/>
              <a:lumOff val="25000"/>
            </a:schemeClr>
          </a:solidFill>
          <a:latin typeface="Helvetica"/>
          <a:ea typeface="+mj-ea"/>
          <a:cs typeface="Helvetica"/>
        </a:defRPr>
      </a:lvl1pPr>
    </p:titleStyle>
    <p:bodyStyle>
      <a:lvl1pPr marL="0" indent="0" algn="l" defTabSz="914400" rtl="0" eaLnBrk="1" latinLnBrk="0" hangingPunct="1">
        <a:lnSpc>
          <a:spcPct val="125000"/>
        </a:lnSpc>
        <a:spcBef>
          <a:spcPct val="20000"/>
        </a:spcBef>
        <a:spcAft>
          <a:spcPts val="600"/>
        </a:spcAft>
        <a:buFont typeface="Wingdings 3" pitchFamily="18" charset="2"/>
        <a:buNone/>
        <a:defRPr sz="2000" b="1" kern="1200">
          <a:solidFill>
            <a:srgbClr val="404040"/>
          </a:solidFill>
          <a:latin typeface="Helvetica"/>
          <a:ea typeface="+mn-ea"/>
          <a:cs typeface="Helvetica"/>
        </a:defRPr>
      </a:lvl1pPr>
      <a:lvl2pPr marL="742950" indent="-285750" algn="l" defTabSz="914400" rtl="0" eaLnBrk="1" latinLnBrk="0" hangingPunct="1">
        <a:lnSpc>
          <a:spcPct val="125000"/>
        </a:lnSpc>
        <a:spcBef>
          <a:spcPct val="20000"/>
        </a:spcBef>
        <a:spcAft>
          <a:spcPts val="600"/>
        </a:spcAft>
        <a:buClr>
          <a:srgbClr val="009AE2"/>
        </a:buClr>
        <a:buSzPct val="75000"/>
        <a:buFont typeface="Lucida Grande"/>
        <a:buChar char="»"/>
        <a:defRPr sz="2000" kern="1200">
          <a:solidFill>
            <a:srgbClr val="404040"/>
          </a:solidFill>
          <a:latin typeface="Helvetica"/>
          <a:ea typeface="+mn-ea"/>
          <a:cs typeface="Helvetica"/>
        </a:defRPr>
      </a:lvl2pPr>
      <a:lvl3pPr marL="1143000" indent="0" algn="l" defTabSz="914400" rtl="0" eaLnBrk="1" latinLnBrk="0" hangingPunct="1">
        <a:lnSpc>
          <a:spcPct val="125000"/>
        </a:lnSpc>
        <a:spcBef>
          <a:spcPct val="20000"/>
        </a:spcBef>
        <a:spcAft>
          <a:spcPts val="600"/>
        </a:spcAft>
        <a:buClr>
          <a:schemeClr val="accent6">
            <a:lumMod val="75000"/>
          </a:schemeClr>
        </a:buClr>
        <a:buSzPct val="75000"/>
        <a:buFont typeface="Lucida Grande"/>
        <a:buNone/>
        <a:defRPr sz="1800" kern="1200">
          <a:solidFill>
            <a:srgbClr val="404040"/>
          </a:solidFill>
          <a:latin typeface="Helvetica"/>
          <a:ea typeface="+mn-ea"/>
          <a:cs typeface="Helvetica"/>
        </a:defRPr>
      </a:lvl3pPr>
      <a:lvl4pPr marL="1600200" indent="-228600" algn="l" defTabSz="914400" rtl="0" eaLnBrk="1" latinLnBrk="0" hangingPunct="1">
        <a:lnSpc>
          <a:spcPct val="125000"/>
        </a:lnSpc>
        <a:spcBef>
          <a:spcPct val="20000"/>
        </a:spcBef>
        <a:spcAft>
          <a:spcPts val="600"/>
        </a:spcAft>
        <a:buClr>
          <a:srgbClr val="004BAE"/>
        </a:buClr>
        <a:buSzPct val="75000"/>
        <a:buFont typeface="Lucida Grande"/>
        <a:buChar char="»"/>
        <a:defRPr sz="1800" kern="1200">
          <a:solidFill>
            <a:srgbClr val="404040"/>
          </a:solidFill>
          <a:latin typeface="Helvetica"/>
          <a:ea typeface="+mn-ea"/>
          <a:cs typeface="Helvetica"/>
        </a:defRPr>
      </a:lvl4pPr>
      <a:lvl5pPr marL="2057400" indent="-228600" algn="l" defTabSz="914400" rtl="0" eaLnBrk="1" latinLnBrk="0" hangingPunct="1">
        <a:lnSpc>
          <a:spcPct val="125000"/>
        </a:lnSpc>
        <a:spcBef>
          <a:spcPct val="20000"/>
        </a:spcBef>
        <a:spcAft>
          <a:spcPts val="600"/>
        </a:spcAft>
        <a:buClr>
          <a:schemeClr val="bg1">
            <a:lumMod val="65000"/>
          </a:schemeClr>
        </a:buClr>
        <a:buSzPct val="75000"/>
        <a:buFont typeface="Lucida Grande"/>
        <a:buChar char="»"/>
        <a:defRPr sz="1800" kern="1200">
          <a:solidFill>
            <a:srgbClr val="404040"/>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dol.gov/agencies/whd/flsa/misclassification/rulemakin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4648200" y="2286000"/>
            <a:ext cx="4191000" cy="1143000"/>
          </a:xfrm>
        </p:spPr>
        <p:txBody>
          <a:bodyPr/>
          <a:lstStyle/>
          <a:p>
            <a:r>
              <a:rPr lang="en-US" sz="2000" dirty="0" smtClean="0"/>
              <a:t>What You Need To Know About the DOL’s New Independent Contractor Rule</a:t>
            </a:r>
            <a:endParaRPr lang="en-US" sz="2000" i="1" dirty="0"/>
          </a:p>
        </p:txBody>
      </p:sp>
      <p:sp>
        <p:nvSpPr>
          <p:cNvPr id="13" name="Subtitle 12"/>
          <p:cNvSpPr>
            <a:spLocks noGrp="1"/>
          </p:cNvSpPr>
          <p:nvPr>
            <p:ph type="subTitle" idx="1"/>
          </p:nvPr>
        </p:nvSpPr>
        <p:spPr>
          <a:xfrm>
            <a:off x="304800" y="3733800"/>
            <a:ext cx="8610600" cy="2819399"/>
          </a:xfrm>
        </p:spPr>
        <p:txBody>
          <a:bodyPr/>
          <a:lstStyle/>
          <a:p>
            <a:pPr algn="ctr">
              <a:lnSpc>
                <a:spcPct val="100000"/>
              </a:lnSpc>
              <a:spcBef>
                <a:spcPts val="0"/>
              </a:spcBef>
              <a:spcAft>
                <a:spcPts val="0"/>
              </a:spcAft>
            </a:pPr>
            <a:r>
              <a:rPr lang="en-US" sz="2000" b="1" dirty="0" smtClean="0"/>
              <a:t>				Ohio Healthcare Association Webinar</a:t>
            </a:r>
          </a:p>
          <a:p>
            <a:pPr algn="ctr">
              <a:lnSpc>
                <a:spcPct val="100000"/>
              </a:lnSpc>
              <a:spcBef>
                <a:spcPts val="0"/>
              </a:spcBef>
              <a:spcAft>
                <a:spcPts val="0"/>
              </a:spcAft>
            </a:pPr>
            <a:r>
              <a:rPr lang="en-US" sz="2000" b="1" dirty="0" smtClean="0"/>
              <a:t>				February 12, 2024</a:t>
            </a:r>
          </a:p>
          <a:p>
            <a:pPr algn="ctr">
              <a:lnSpc>
                <a:spcPct val="100000"/>
              </a:lnSpc>
              <a:spcBef>
                <a:spcPts val="0"/>
              </a:spcBef>
              <a:spcAft>
                <a:spcPts val="0"/>
              </a:spcAft>
            </a:pPr>
            <a:r>
              <a:rPr lang="en-US" sz="2000" b="1" dirty="0" smtClean="0"/>
              <a:t>				</a:t>
            </a:r>
            <a:endParaRPr lang="en-US" sz="1600" b="1" dirty="0" smtClean="0"/>
          </a:p>
          <a:p>
            <a:pPr>
              <a:lnSpc>
                <a:spcPct val="100000"/>
              </a:lnSpc>
              <a:spcBef>
                <a:spcPts val="0"/>
              </a:spcBef>
              <a:spcAft>
                <a:spcPts val="0"/>
              </a:spcAft>
            </a:pPr>
            <a:r>
              <a:rPr lang="en-US" sz="1600" b="1" dirty="0" smtClean="0"/>
              <a:t>Brian J. Moore</a:t>
            </a:r>
          </a:p>
          <a:p>
            <a:pPr>
              <a:lnSpc>
                <a:spcPct val="100000"/>
              </a:lnSpc>
              <a:spcBef>
                <a:spcPts val="0"/>
              </a:spcBef>
              <a:spcAft>
                <a:spcPts val="0"/>
              </a:spcAft>
            </a:pPr>
            <a:r>
              <a:rPr lang="en-US" sz="1600" b="1" dirty="0" smtClean="0"/>
              <a:t>Esha S. Simon</a:t>
            </a:r>
          </a:p>
          <a:p>
            <a:pPr>
              <a:lnSpc>
                <a:spcPct val="100000"/>
              </a:lnSpc>
              <a:spcBef>
                <a:spcPts val="0"/>
              </a:spcBef>
              <a:spcAft>
                <a:spcPts val="0"/>
              </a:spcAft>
            </a:pPr>
            <a:r>
              <a:rPr lang="en-US" sz="1600" b="1" dirty="0" smtClean="0"/>
              <a:t>Dinsmore &amp; Shohl LLP</a:t>
            </a:r>
            <a:endParaRPr lang="en-US" sz="1600" b="1" dirty="0"/>
          </a:p>
          <a:p>
            <a:pPr>
              <a:lnSpc>
                <a:spcPct val="100000"/>
              </a:lnSpc>
              <a:spcBef>
                <a:spcPts val="0"/>
              </a:spcBef>
              <a:spcAft>
                <a:spcPts val="0"/>
              </a:spcAft>
            </a:pPr>
            <a:r>
              <a:rPr lang="en-US" sz="1600" b="1" dirty="0" smtClean="0"/>
              <a:t>Brian.Moore@dinsmore.com</a:t>
            </a:r>
          </a:p>
          <a:p>
            <a:pPr>
              <a:lnSpc>
                <a:spcPct val="100000"/>
              </a:lnSpc>
              <a:spcBef>
                <a:spcPts val="0"/>
              </a:spcBef>
              <a:spcAft>
                <a:spcPts val="0"/>
              </a:spcAft>
            </a:pPr>
            <a:r>
              <a:rPr lang="en-US" sz="1600" b="1" dirty="0" smtClean="0"/>
              <a:t>Esha.Simon@dinsmore.com</a:t>
            </a:r>
          </a:p>
        </p:txBody>
      </p:sp>
      <p:sp>
        <p:nvSpPr>
          <p:cNvPr id="7" name="Date Placeholder 6"/>
          <p:cNvSpPr>
            <a:spLocks noGrp="1"/>
          </p:cNvSpPr>
          <p:nvPr>
            <p:ph type="dt" sz="half" idx="14"/>
          </p:nvPr>
        </p:nvSpPr>
        <p:spPr>
          <a:prstGeom prst="rect">
            <a:avLst/>
          </a:prstGeom>
        </p:spPr>
        <p:txBody>
          <a:bodyPr/>
          <a:lstStyle/>
          <a:p>
            <a:fld id="{9C5C9246-2279-7C4F-AB7D-E77A11A0B01E}" type="datetime1">
              <a:rPr lang="en-US" sz="1200" smtClean="0">
                <a:solidFill>
                  <a:schemeClr val="bg1">
                    <a:lumMod val="50000"/>
                  </a:schemeClr>
                </a:solidFill>
              </a:rPr>
              <a:pPr/>
              <a:t>2/7/2024</a:t>
            </a:fld>
            <a:endParaRPr lang="en-US" sz="1200" dirty="0">
              <a:solidFill>
                <a:schemeClr val="bg1">
                  <a:lumMod val="50000"/>
                </a:schemeClr>
              </a:solidFill>
            </a:endParaRPr>
          </a:p>
        </p:txBody>
      </p:sp>
    </p:spTree>
    <p:extLst>
      <p:ext uri="{BB962C8B-B14F-4D97-AF65-F5344CB8AC3E}">
        <p14:creationId xmlns:p14="http://schemas.microsoft.com/office/powerpoint/2010/main" val="393614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marL="457200" indent="-457200" algn="just">
              <a:buFont typeface="Arial" panose="020B0604020202020204" pitchFamily="34" charset="0"/>
              <a:buChar char="•"/>
            </a:pPr>
            <a:r>
              <a:rPr lang="en-US" dirty="0" smtClean="0">
                <a:solidFill>
                  <a:schemeClr val="tx1"/>
                </a:solidFill>
              </a:rPr>
              <a:t>On January 7, 2021, the DOL published a rule titled “Independent Contractor Status Under the Fair Labor Standards Act.” </a:t>
            </a:r>
          </a:p>
          <a:p>
            <a:pPr marL="457200" indent="-457200" algn="just">
              <a:buFont typeface="Arial" panose="020B0604020202020204" pitchFamily="34" charset="0"/>
              <a:buChar char="•"/>
            </a:pPr>
            <a:r>
              <a:rPr lang="en-US" dirty="0" smtClean="0">
                <a:solidFill>
                  <a:schemeClr val="tx1"/>
                </a:solidFill>
              </a:rPr>
              <a:t>The 2021 rule departed from the consistent, longstanding adoption and application of the economic reality test to determine whether a worker is an employee or independent contractor under the FLSA.</a:t>
            </a:r>
          </a:p>
          <a:p>
            <a:pPr marL="457200" indent="-457200" algn="just">
              <a:buFont typeface="Arial" panose="020B0604020202020204" pitchFamily="34" charset="0"/>
              <a:buChar char="•"/>
            </a:pPr>
            <a:r>
              <a:rPr lang="en-US" dirty="0" smtClean="0">
                <a:solidFill>
                  <a:schemeClr val="tx1"/>
                </a:solidFill>
              </a:rPr>
              <a:t>The DOL explained the purpose was to establish a streamlined economic reality test.</a:t>
            </a:r>
          </a:p>
          <a:p>
            <a:pPr marL="457200" indent="-457200" algn="just">
              <a:buFont typeface="Arial" panose="020B0604020202020204" pitchFamily="34" charset="0"/>
              <a:buChar char="•"/>
            </a:pPr>
            <a:r>
              <a:rPr lang="en-US" dirty="0" smtClean="0">
                <a:solidFill>
                  <a:schemeClr val="tx1"/>
                </a:solidFill>
              </a:rPr>
              <a:t>Under the 2021 rule, there were five economic reality factors to guide the inquiry.</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10</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The 2021 Rule</a:t>
            </a:r>
            <a:endParaRPr lang="en-US" sz="2400" b="1" dirty="0">
              <a:solidFill>
                <a:schemeClr val="accent1"/>
              </a:solidFill>
            </a:endParaRPr>
          </a:p>
        </p:txBody>
      </p:sp>
    </p:spTree>
    <p:extLst>
      <p:ext uri="{BB962C8B-B14F-4D97-AF65-F5344CB8AC3E}">
        <p14:creationId xmlns:p14="http://schemas.microsoft.com/office/powerpoint/2010/main" val="148239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5867400" cy="5181600"/>
          </a:xfrm>
        </p:spPr>
        <p:txBody>
          <a:bodyPr/>
          <a:lstStyle/>
          <a:p>
            <a:pPr marL="457200" indent="-457200" algn="just">
              <a:buFont typeface="Arial" panose="020B0604020202020204" pitchFamily="34" charset="0"/>
              <a:buChar char="•"/>
            </a:pPr>
            <a:r>
              <a:rPr lang="en-US" dirty="0" smtClean="0">
                <a:solidFill>
                  <a:schemeClr val="tx1"/>
                </a:solidFill>
              </a:rPr>
              <a:t>The amount of skill required for the work;</a:t>
            </a:r>
          </a:p>
          <a:p>
            <a:pPr marL="457200" indent="-457200" algn="just">
              <a:buFont typeface="Arial" panose="020B0604020202020204" pitchFamily="34" charset="0"/>
              <a:buChar char="•"/>
            </a:pPr>
            <a:r>
              <a:rPr lang="en-US" dirty="0" smtClean="0">
                <a:solidFill>
                  <a:schemeClr val="tx1"/>
                </a:solidFill>
              </a:rPr>
              <a:t>The degree of permanence of the working relationship between the worker and the potential employer;</a:t>
            </a:r>
          </a:p>
          <a:p>
            <a:pPr marL="457200" indent="-457200" algn="just">
              <a:buFont typeface="Arial" panose="020B0604020202020204" pitchFamily="34" charset="0"/>
              <a:buChar char="•"/>
            </a:pPr>
            <a:r>
              <a:rPr lang="en-US" dirty="0" smtClean="0">
                <a:solidFill>
                  <a:schemeClr val="tx1"/>
                </a:solidFill>
              </a:rPr>
              <a:t>Whether the work is part of an integrated unit of production;</a:t>
            </a:r>
          </a:p>
          <a:p>
            <a:pPr marL="457200" indent="-457200" algn="just">
              <a:buFont typeface="Arial" panose="020B0604020202020204" pitchFamily="34" charset="0"/>
              <a:buChar char="•"/>
            </a:pPr>
            <a:r>
              <a:rPr lang="en-US" dirty="0" smtClean="0">
                <a:solidFill>
                  <a:schemeClr val="tx1"/>
                </a:solidFill>
              </a:rPr>
              <a:t>Nature and degree of control over the work</a:t>
            </a:r>
          </a:p>
          <a:p>
            <a:pPr marL="457200" indent="-457200" algn="just">
              <a:buFont typeface="Arial" panose="020B0604020202020204" pitchFamily="34" charset="0"/>
              <a:buChar char="•"/>
            </a:pPr>
            <a:r>
              <a:rPr lang="en-US" dirty="0" smtClean="0">
                <a:solidFill>
                  <a:schemeClr val="tx1"/>
                </a:solidFill>
              </a:rPr>
              <a:t>Worker’s opportunity for profit or loss.</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11</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The Five Factors of the 2021 Rule</a:t>
            </a:r>
            <a:endParaRPr lang="en-US" sz="2400" b="1" dirty="0">
              <a:solidFill>
                <a:schemeClr val="accent1"/>
              </a:solidFill>
            </a:endParaRPr>
          </a:p>
        </p:txBody>
      </p:sp>
      <p:pic>
        <p:nvPicPr>
          <p:cNvPr id="2" name="Picture 1"/>
          <p:cNvPicPr>
            <a:picLocks noChangeAspect="1"/>
          </p:cNvPicPr>
          <p:nvPr/>
        </p:nvPicPr>
        <p:blipFill>
          <a:blip r:embed="rId2"/>
          <a:stretch>
            <a:fillRect/>
          </a:stretch>
        </p:blipFill>
        <p:spPr>
          <a:xfrm>
            <a:off x="6780276" y="1752600"/>
            <a:ext cx="1943100" cy="1828800"/>
          </a:xfrm>
          <a:prstGeom prst="rect">
            <a:avLst/>
          </a:prstGeom>
        </p:spPr>
      </p:pic>
    </p:spTree>
    <p:extLst>
      <p:ext uri="{BB962C8B-B14F-4D97-AF65-F5344CB8AC3E}">
        <p14:creationId xmlns:p14="http://schemas.microsoft.com/office/powerpoint/2010/main" val="202255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marL="457200" indent="-457200" algn="just">
              <a:buFont typeface="Arial" panose="020B0604020202020204" pitchFamily="34" charset="0"/>
              <a:buChar char="•"/>
            </a:pPr>
            <a:r>
              <a:rPr lang="en-US" dirty="0" smtClean="0">
                <a:solidFill>
                  <a:schemeClr val="tx1"/>
                </a:solidFill>
              </a:rPr>
              <a:t>Two </a:t>
            </a:r>
            <a:r>
              <a:rPr lang="en-US" dirty="0">
                <a:solidFill>
                  <a:schemeClr val="tx1"/>
                </a:solidFill>
              </a:rPr>
              <a:t>of the five factors were identified as “core factors.”</a:t>
            </a:r>
          </a:p>
          <a:p>
            <a:pPr marL="1200150" lvl="1" indent="-457200" algn="just">
              <a:buFont typeface="Arial" panose="020B0604020202020204" pitchFamily="34" charset="0"/>
              <a:buChar char="•"/>
            </a:pPr>
            <a:r>
              <a:rPr lang="en-US" dirty="0">
                <a:solidFill>
                  <a:schemeClr val="tx1"/>
                </a:solidFill>
              </a:rPr>
              <a:t>Nature and degree of control over the work</a:t>
            </a:r>
          </a:p>
          <a:p>
            <a:pPr marL="1200150" lvl="1" indent="-457200" algn="just">
              <a:buFont typeface="Arial" panose="020B0604020202020204" pitchFamily="34" charset="0"/>
              <a:buChar char="•"/>
            </a:pPr>
            <a:r>
              <a:rPr lang="en-US" dirty="0">
                <a:solidFill>
                  <a:schemeClr val="tx1"/>
                </a:solidFill>
              </a:rPr>
              <a:t>Worker’s opportunity for profit or </a:t>
            </a:r>
            <a:r>
              <a:rPr lang="en-US" dirty="0" smtClean="0">
                <a:solidFill>
                  <a:schemeClr val="tx1"/>
                </a:solidFill>
              </a:rPr>
              <a:t>loss</a:t>
            </a:r>
            <a:endParaRPr lang="en-US" dirty="0">
              <a:solidFill>
                <a:schemeClr val="tx1"/>
              </a:solidFill>
            </a:endParaRPr>
          </a:p>
          <a:p>
            <a:pPr marL="457200" indent="-457200" algn="just">
              <a:buFont typeface="Arial" panose="020B0604020202020204" pitchFamily="34" charset="0"/>
              <a:buChar char="•"/>
            </a:pPr>
            <a:r>
              <a:rPr lang="en-US" dirty="0">
                <a:solidFill>
                  <a:schemeClr val="tx1"/>
                </a:solidFill>
              </a:rPr>
              <a:t>The 2021 rule stated that if these two core factors pointed towards the same classification, there was a substantial likelihood that it was the accurate classification.</a:t>
            </a:r>
          </a:p>
          <a:p>
            <a:pPr marL="457200" indent="-457200" algn="just">
              <a:buFont typeface="Arial" panose="020B0604020202020204" pitchFamily="34" charset="0"/>
              <a:buChar char="•"/>
            </a:pPr>
            <a:r>
              <a:rPr lang="en-US" dirty="0" smtClean="0">
                <a:solidFill>
                  <a:schemeClr val="tx1"/>
                </a:solidFill>
              </a:rPr>
              <a:t>The rule indicated that it was highly unlikely that the three non-core factors could outweigh the combined probative value of the two core factors.</a:t>
            </a:r>
          </a:p>
        </p:txBody>
      </p:sp>
      <p:sp>
        <p:nvSpPr>
          <p:cNvPr id="4" name="Slide Number Placeholder 3"/>
          <p:cNvSpPr>
            <a:spLocks noGrp="1"/>
          </p:cNvSpPr>
          <p:nvPr>
            <p:ph type="sldNum" sz="quarter" idx="4"/>
          </p:nvPr>
        </p:nvSpPr>
        <p:spPr/>
        <p:txBody>
          <a:bodyPr/>
          <a:lstStyle/>
          <a:p>
            <a:fld id="{A6D1340B-B320-4949-80C8-72CFFBD72CAA}" type="slidenum">
              <a:rPr lang="en-US" smtClean="0"/>
              <a:pPr/>
              <a:t>12</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The Core Factors of the 2021 Rule</a:t>
            </a:r>
            <a:endParaRPr lang="en-US" sz="2400" b="1" dirty="0">
              <a:solidFill>
                <a:schemeClr val="accent1"/>
              </a:solidFill>
            </a:endParaRPr>
          </a:p>
        </p:txBody>
      </p:sp>
      <p:pic>
        <p:nvPicPr>
          <p:cNvPr id="2" name="Picture 1"/>
          <p:cNvPicPr>
            <a:picLocks noChangeAspect="1"/>
          </p:cNvPicPr>
          <p:nvPr/>
        </p:nvPicPr>
        <p:blipFill>
          <a:blip r:embed="rId2"/>
          <a:stretch>
            <a:fillRect/>
          </a:stretch>
        </p:blipFill>
        <p:spPr>
          <a:xfrm>
            <a:off x="7462837" y="609600"/>
            <a:ext cx="1300163" cy="1300163"/>
          </a:xfrm>
          <a:prstGeom prst="rect">
            <a:avLst/>
          </a:prstGeom>
        </p:spPr>
      </p:pic>
    </p:spTree>
    <p:extLst>
      <p:ext uri="{BB962C8B-B14F-4D97-AF65-F5344CB8AC3E}">
        <p14:creationId xmlns:p14="http://schemas.microsoft.com/office/powerpoint/2010/main" val="126646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5562600" cy="5105400"/>
          </a:xfrm>
        </p:spPr>
        <p:txBody>
          <a:bodyPr/>
          <a:lstStyle/>
          <a:p>
            <a:pPr marL="457200" indent="-457200" algn="just">
              <a:buFont typeface="Arial" panose="020B0604020202020204" pitchFamily="34" charset="0"/>
              <a:buChar char="•"/>
            </a:pPr>
            <a:r>
              <a:rPr lang="en-US" dirty="0" smtClean="0">
                <a:solidFill>
                  <a:schemeClr val="tx1"/>
                </a:solidFill>
              </a:rPr>
              <a:t>The rule never went into effect.</a:t>
            </a:r>
          </a:p>
          <a:p>
            <a:pPr marL="457200" indent="-457200" algn="just">
              <a:buFont typeface="Arial" panose="020B0604020202020204" pitchFamily="34" charset="0"/>
              <a:buChar char="•"/>
            </a:pPr>
            <a:r>
              <a:rPr lang="en-US" dirty="0" smtClean="0">
                <a:solidFill>
                  <a:schemeClr val="tx1"/>
                </a:solidFill>
              </a:rPr>
              <a:t>The DOL explained that it believed retaining the 2021 rule would have a confusing and disruptive effect on workers and businesses due to the departure from case law and application of the multifactor economic reality test.</a:t>
            </a:r>
          </a:p>
          <a:p>
            <a:pPr marL="457200" indent="-457200" algn="just">
              <a:buFont typeface="Arial" panose="020B0604020202020204" pitchFamily="34" charset="0"/>
              <a:buChar char="•"/>
            </a:pPr>
            <a:r>
              <a:rPr lang="en-US" dirty="0" smtClean="0">
                <a:solidFill>
                  <a:schemeClr val="tx1"/>
                </a:solidFill>
              </a:rPr>
              <a:t>The DOL feared that because of the departure from legal precedent, it was unclear whether courts would adopt the analysis which would result in more uncertainty, ultimately negatively affecting workers and businesses.</a:t>
            </a:r>
          </a:p>
        </p:txBody>
      </p:sp>
      <p:sp>
        <p:nvSpPr>
          <p:cNvPr id="4" name="Slide Number Placeholder 3"/>
          <p:cNvSpPr>
            <a:spLocks noGrp="1"/>
          </p:cNvSpPr>
          <p:nvPr>
            <p:ph type="sldNum" sz="quarter" idx="4"/>
          </p:nvPr>
        </p:nvSpPr>
        <p:spPr/>
        <p:txBody>
          <a:bodyPr/>
          <a:lstStyle/>
          <a:p>
            <a:fld id="{A6D1340B-B320-4949-80C8-72CFFBD72CAA}" type="slidenum">
              <a:rPr lang="en-US" smtClean="0"/>
              <a:pPr/>
              <a:t>13</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The 2021 Rule Continued</a:t>
            </a:r>
            <a:endParaRPr lang="en-US" sz="2400" b="1" dirty="0">
              <a:solidFill>
                <a:schemeClr val="accent1"/>
              </a:solidFill>
            </a:endParaRPr>
          </a:p>
        </p:txBody>
      </p:sp>
      <p:sp>
        <p:nvSpPr>
          <p:cNvPr id="6" name="AutoShape 2" descr="File:Red X.svg - Wikimedia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2"/>
          <a:stretch>
            <a:fillRect/>
          </a:stretch>
        </p:blipFill>
        <p:spPr>
          <a:xfrm>
            <a:off x="6543675" y="1828800"/>
            <a:ext cx="2143125" cy="2143125"/>
          </a:xfrm>
          <a:prstGeom prst="rect">
            <a:avLst/>
          </a:prstGeom>
        </p:spPr>
      </p:pic>
    </p:spTree>
    <p:extLst>
      <p:ext uri="{BB962C8B-B14F-4D97-AF65-F5344CB8AC3E}">
        <p14:creationId xmlns:p14="http://schemas.microsoft.com/office/powerpoint/2010/main" val="223645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382000" cy="5029200"/>
          </a:xfrm>
        </p:spPr>
        <p:txBody>
          <a:bodyPr/>
          <a:lstStyle/>
          <a:p>
            <a:pPr marL="457200" indent="-457200" algn="just">
              <a:buFont typeface="Arial" panose="020B0604020202020204" pitchFamily="34" charset="0"/>
              <a:buChar char="•"/>
            </a:pPr>
            <a:r>
              <a:rPr lang="en-US" dirty="0" smtClean="0">
                <a:solidFill>
                  <a:schemeClr val="tx1"/>
                </a:solidFill>
              </a:rPr>
              <a:t>This rule is a return to a totality-of-the-circumstances analysis.</a:t>
            </a:r>
          </a:p>
          <a:p>
            <a:pPr marL="457200" indent="-457200" algn="just">
              <a:buFont typeface="Arial" panose="020B0604020202020204" pitchFamily="34" charset="0"/>
              <a:buChar char="•"/>
            </a:pPr>
            <a:r>
              <a:rPr lang="en-US" dirty="0" smtClean="0">
                <a:solidFill>
                  <a:schemeClr val="tx1"/>
                </a:solidFill>
              </a:rPr>
              <a:t>Economic reality factors are not assigned a predetermined weight.</a:t>
            </a:r>
          </a:p>
          <a:p>
            <a:pPr marL="457200" indent="-457200" algn="just">
              <a:buFont typeface="Arial" panose="020B0604020202020204" pitchFamily="34" charset="0"/>
              <a:buChar char="•"/>
            </a:pPr>
            <a:r>
              <a:rPr lang="en-US" dirty="0" smtClean="0">
                <a:solidFill>
                  <a:schemeClr val="tx1"/>
                </a:solidFill>
              </a:rPr>
              <a:t>Each factor is given full consideration.</a:t>
            </a:r>
          </a:p>
        </p:txBody>
      </p:sp>
      <p:sp>
        <p:nvSpPr>
          <p:cNvPr id="4" name="Slide Number Placeholder 3"/>
          <p:cNvSpPr>
            <a:spLocks noGrp="1"/>
          </p:cNvSpPr>
          <p:nvPr>
            <p:ph type="sldNum" sz="quarter" idx="4"/>
          </p:nvPr>
        </p:nvSpPr>
        <p:spPr/>
        <p:txBody>
          <a:bodyPr/>
          <a:lstStyle/>
          <a:p>
            <a:fld id="{A6D1340B-B320-4949-80C8-72CFFBD72CAA}" type="slidenum">
              <a:rPr lang="en-US" smtClean="0"/>
              <a:pPr/>
              <a:t>14</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The DOL’s Final Rule</a:t>
            </a:r>
            <a:endParaRPr lang="en-US" sz="2400" b="1" dirty="0">
              <a:solidFill>
                <a:schemeClr val="accent1"/>
              </a:solidFill>
            </a:endParaRPr>
          </a:p>
        </p:txBody>
      </p:sp>
      <p:sp>
        <p:nvSpPr>
          <p:cNvPr id="6" name="AutoShape 2" descr="File:Red X.svg - Wikimedia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2"/>
          <a:stretch>
            <a:fillRect/>
          </a:stretch>
        </p:blipFill>
        <p:spPr>
          <a:xfrm>
            <a:off x="2667000" y="2590800"/>
            <a:ext cx="3881258" cy="2639826"/>
          </a:xfrm>
          <a:prstGeom prst="rect">
            <a:avLst/>
          </a:prstGeom>
        </p:spPr>
      </p:pic>
    </p:spTree>
    <p:extLst>
      <p:ext uri="{BB962C8B-B14F-4D97-AF65-F5344CB8AC3E}">
        <p14:creationId xmlns:p14="http://schemas.microsoft.com/office/powerpoint/2010/main" val="19710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6324600" cy="5355336"/>
          </a:xfrm>
        </p:spPr>
        <p:txBody>
          <a:bodyPr/>
          <a:lstStyle/>
          <a:p>
            <a:pPr marL="457200" indent="-457200" algn="just">
              <a:buFont typeface="+mj-lt"/>
              <a:buAutoNum type="arabicPeriod"/>
            </a:pPr>
            <a:r>
              <a:rPr lang="en-US" sz="2400" dirty="0" smtClean="0">
                <a:solidFill>
                  <a:schemeClr val="tx1"/>
                </a:solidFill>
              </a:rPr>
              <a:t>Worker’s opportunity for profit or loss;</a:t>
            </a:r>
          </a:p>
          <a:p>
            <a:pPr marL="457200" indent="-457200" algn="just">
              <a:buFont typeface="+mj-lt"/>
              <a:buAutoNum type="arabicPeriod"/>
            </a:pPr>
            <a:r>
              <a:rPr lang="en-US" sz="2400" dirty="0" smtClean="0">
                <a:solidFill>
                  <a:schemeClr val="tx1"/>
                </a:solidFill>
              </a:rPr>
              <a:t>Investments made by the worker and the potential employer;</a:t>
            </a:r>
          </a:p>
          <a:p>
            <a:pPr marL="457200" indent="-457200" algn="just">
              <a:buFont typeface="+mj-lt"/>
              <a:buAutoNum type="arabicPeriod"/>
            </a:pPr>
            <a:r>
              <a:rPr lang="en-US" sz="2400" dirty="0" smtClean="0">
                <a:solidFill>
                  <a:schemeClr val="tx1"/>
                </a:solidFill>
              </a:rPr>
              <a:t>The degree of permanence of the work relationship;</a:t>
            </a:r>
          </a:p>
          <a:p>
            <a:pPr marL="457200" indent="-457200" algn="just">
              <a:buFont typeface="+mj-lt"/>
              <a:buAutoNum type="arabicPeriod"/>
            </a:pPr>
            <a:r>
              <a:rPr lang="en-US" sz="2400" dirty="0" smtClean="0">
                <a:solidFill>
                  <a:schemeClr val="tx1"/>
                </a:solidFill>
              </a:rPr>
              <a:t>The degree of control an employer has over the work;</a:t>
            </a:r>
          </a:p>
          <a:p>
            <a:pPr marL="457200" indent="-457200" algn="just">
              <a:buFont typeface="+mj-lt"/>
              <a:buAutoNum type="arabicPeriod"/>
            </a:pPr>
            <a:r>
              <a:rPr lang="en-US" sz="2400" dirty="0" smtClean="0">
                <a:solidFill>
                  <a:schemeClr val="tx1"/>
                </a:solidFill>
              </a:rPr>
              <a:t>The extent to which work performed is integral to the employer’s business; and</a:t>
            </a:r>
          </a:p>
          <a:p>
            <a:pPr marL="457200" indent="-457200" algn="just">
              <a:buFont typeface="+mj-lt"/>
              <a:buAutoNum type="arabicPeriod"/>
            </a:pPr>
            <a:r>
              <a:rPr lang="en-US" sz="2400" dirty="0" smtClean="0">
                <a:solidFill>
                  <a:schemeClr val="tx1"/>
                </a:solidFill>
              </a:rPr>
              <a:t>The use of a worker’s skill and initiative.</a:t>
            </a:r>
          </a:p>
          <a:p>
            <a:pPr marL="457200" indent="-457200" algn="just">
              <a:buFont typeface="+mj-lt"/>
              <a:buAutoNum type="arabicPeriod"/>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15</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The Rule’s Six Factor Test</a:t>
            </a:r>
            <a:endParaRPr lang="en-US" sz="2400" b="1" dirty="0">
              <a:solidFill>
                <a:schemeClr val="accent1"/>
              </a:solidFill>
            </a:endParaRPr>
          </a:p>
        </p:txBody>
      </p:sp>
      <p:pic>
        <p:nvPicPr>
          <p:cNvPr id="2" name="Picture 1"/>
          <p:cNvPicPr>
            <a:picLocks noChangeAspect="1"/>
          </p:cNvPicPr>
          <p:nvPr/>
        </p:nvPicPr>
        <p:blipFill>
          <a:blip r:embed="rId2"/>
          <a:stretch>
            <a:fillRect/>
          </a:stretch>
        </p:blipFill>
        <p:spPr>
          <a:xfrm>
            <a:off x="6858000" y="2133600"/>
            <a:ext cx="2143125" cy="2143125"/>
          </a:xfrm>
          <a:prstGeom prst="rect">
            <a:avLst/>
          </a:prstGeom>
        </p:spPr>
      </p:pic>
    </p:spTree>
    <p:extLst>
      <p:ext uri="{BB962C8B-B14F-4D97-AF65-F5344CB8AC3E}">
        <p14:creationId xmlns:p14="http://schemas.microsoft.com/office/powerpoint/2010/main" val="384434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marL="457200" indent="-457200" algn="just">
              <a:buFont typeface="Arial" panose="020B0604020202020204" pitchFamily="34" charset="0"/>
              <a:buChar char="•"/>
            </a:pPr>
            <a:r>
              <a:rPr lang="en-US" sz="2400" dirty="0" smtClean="0">
                <a:solidFill>
                  <a:schemeClr val="tx1"/>
                </a:solidFill>
              </a:rPr>
              <a:t>Consistency with FLSA.</a:t>
            </a:r>
          </a:p>
          <a:p>
            <a:pPr marL="457200" indent="-457200" algn="just">
              <a:buFont typeface="Arial" panose="020B0604020202020204" pitchFamily="34" charset="0"/>
              <a:buChar char="•"/>
            </a:pPr>
            <a:r>
              <a:rPr lang="en-US" sz="2400" dirty="0" smtClean="0">
                <a:solidFill>
                  <a:schemeClr val="tx1"/>
                </a:solidFill>
              </a:rPr>
              <a:t>Reduces risk of misclassification.</a:t>
            </a:r>
          </a:p>
          <a:p>
            <a:pPr marL="457200" indent="-457200" algn="just">
              <a:buFont typeface="Arial" panose="020B0604020202020204" pitchFamily="34" charset="0"/>
              <a:buChar char="•"/>
            </a:pPr>
            <a:r>
              <a:rPr lang="en-US" sz="2400" dirty="0" smtClean="0">
                <a:solidFill>
                  <a:schemeClr val="tx1"/>
                </a:solidFill>
              </a:rPr>
              <a:t>Provides consistent approach for businesses that engage with individuals who are in business for themselves.</a:t>
            </a:r>
          </a:p>
          <a:p>
            <a:pPr algn="just"/>
            <a:endParaRPr lang="en-US" dirty="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16</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DOL’s intended goals (according to the DOL)</a:t>
            </a:r>
            <a:endParaRPr lang="en-US" sz="2400" b="1" dirty="0">
              <a:solidFill>
                <a:schemeClr val="accent1"/>
              </a:solidFill>
            </a:endParaRPr>
          </a:p>
        </p:txBody>
      </p:sp>
    </p:spTree>
    <p:extLst>
      <p:ext uri="{BB962C8B-B14F-4D97-AF65-F5344CB8AC3E}">
        <p14:creationId xmlns:p14="http://schemas.microsoft.com/office/powerpoint/2010/main" val="92170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5029200"/>
          </a:xfrm>
        </p:spPr>
        <p:txBody>
          <a:bodyPr/>
          <a:lstStyle/>
          <a:p>
            <a:pPr marL="457200" indent="-457200" algn="just">
              <a:buFont typeface="Arial" panose="020B0604020202020204" pitchFamily="34" charset="0"/>
              <a:buChar char="•"/>
            </a:pPr>
            <a:r>
              <a:rPr lang="en-US" sz="2400" dirty="0" smtClean="0">
                <a:solidFill>
                  <a:schemeClr val="tx1"/>
                </a:solidFill>
              </a:rPr>
              <a:t>Comments regarding the 2021 rule being better suited to the modern economy.</a:t>
            </a:r>
          </a:p>
          <a:p>
            <a:pPr marL="457200" indent="-457200" algn="just">
              <a:buFont typeface="Arial" panose="020B0604020202020204" pitchFamily="34" charset="0"/>
              <a:buChar char="•"/>
            </a:pPr>
            <a:r>
              <a:rPr lang="en-US" sz="2400" dirty="0" smtClean="0">
                <a:solidFill>
                  <a:schemeClr val="tx1"/>
                </a:solidFill>
              </a:rPr>
              <a:t>The DOL believes that modern work arrangements utilizing technology are best addressed under the totality-of-the-circumstances test by offering a flexible, comprehensive, and appropriately nuanced approach.</a:t>
            </a:r>
          </a:p>
          <a:p>
            <a:pPr marL="457200" indent="-457200" algn="just">
              <a:buFont typeface="Arial" panose="020B0604020202020204" pitchFamily="34" charset="0"/>
              <a:buChar char="•"/>
            </a:pPr>
            <a:r>
              <a:rPr lang="en-US" sz="2400" dirty="0" smtClean="0">
                <a:solidFill>
                  <a:schemeClr val="tx1"/>
                </a:solidFill>
              </a:rPr>
              <a:t>The DOL indicates that the Final rule accounts for continued social changes by not presuming which aspects of the working relationship are most probative.</a:t>
            </a:r>
          </a:p>
        </p:txBody>
      </p:sp>
      <p:sp>
        <p:nvSpPr>
          <p:cNvPr id="4" name="Slide Number Placeholder 3"/>
          <p:cNvSpPr>
            <a:spLocks noGrp="1"/>
          </p:cNvSpPr>
          <p:nvPr>
            <p:ph type="sldNum" sz="quarter" idx="4"/>
          </p:nvPr>
        </p:nvSpPr>
        <p:spPr/>
        <p:txBody>
          <a:bodyPr/>
          <a:lstStyle/>
          <a:p>
            <a:fld id="{A6D1340B-B320-4949-80C8-72CFFBD72CAA}" type="slidenum">
              <a:rPr lang="en-US" smtClean="0"/>
              <a:pPr/>
              <a:t>17</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Commentary and the DOL’s Response</a:t>
            </a:r>
            <a:endParaRPr lang="en-US" sz="2400" b="1" dirty="0">
              <a:solidFill>
                <a:schemeClr val="accent1"/>
              </a:solidFill>
            </a:endParaRPr>
          </a:p>
        </p:txBody>
      </p:sp>
    </p:spTree>
    <p:extLst>
      <p:ext uri="{BB962C8B-B14F-4D97-AF65-F5344CB8AC3E}">
        <p14:creationId xmlns:p14="http://schemas.microsoft.com/office/powerpoint/2010/main" val="427081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marL="342900" indent="-342900" algn="just">
              <a:buFont typeface="Arial" panose="020B0604020202020204" pitchFamily="34" charset="0"/>
              <a:buChar char="•"/>
            </a:pPr>
            <a:r>
              <a:rPr lang="en-US" sz="2400" dirty="0" smtClean="0">
                <a:solidFill>
                  <a:schemeClr val="tx1"/>
                </a:solidFill>
              </a:rPr>
              <a:t>The DOL rule is generally more favorable to employees.</a:t>
            </a:r>
          </a:p>
          <a:p>
            <a:pPr marL="342900" indent="-342900" algn="just">
              <a:buFont typeface="Arial" panose="020B0604020202020204" pitchFamily="34" charset="0"/>
              <a:buChar char="•"/>
            </a:pPr>
            <a:r>
              <a:rPr lang="en-US" sz="2400" dirty="0" smtClean="0">
                <a:solidFill>
                  <a:schemeClr val="tx1"/>
                </a:solidFill>
              </a:rPr>
              <a:t>The DOL’s Rule makes it more difficult for businesses to classify workers as independent contractors by emphasizing whether a worker is economically dependent on the potential employer for work or in business for him or herself.</a:t>
            </a:r>
          </a:p>
          <a:p>
            <a:pPr marL="342900" indent="-342900" algn="just">
              <a:buFont typeface="Arial" panose="020B0604020202020204" pitchFamily="34" charset="0"/>
              <a:buChar char="•"/>
            </a:pPr>
            <a:r>
              <a:rPr lang="en-US" sz="2400" dirty="0" smtClean="0">
                <a:solidFill>
                  <a:schemeClr val="tx1"/>
                </a:solidFill>
              </a:rPr>
              <a:t>Employers who misclassify workers can be liable for lost wage damages, unpaid leave, attorneys’ fees and costs, and other damages.</a:t>
            </a:r>
          </a:p>
          <a:p>
            <a:pPr marL="342900" indent="-342900" algn="just">
              <a:buFont typeface="Arial" panose="020B0604020202020204" pitchFamily="34" charset="0"/>
              <a:buChar char="•"/>
            </a:pPr>
            <a:r>
              <a:rPr lang="en-US" sz="2400" dirty="0" smtClean="0">
                <a:solidFill>
                  <a:schemeClr val="tx1"/>
                </a:solidFill>
              </a:rPr>
              <a:t>The DOL rule has no impact on federal, state, or local laws that have distinct criteria for worker classification.</a:t>
            </a:r>
          </a:p>
          <a:p>
            <a:pPr marL="342900" indent="-342900" algn="just">
              <a:buFont typeface="Arial" panose="020B0604020202020204" pitchFamily="34" charset="0"/>
              <a:buChar char="•"/>
            </a:pPr>
            <a:endParaRPr lang="en-US" sz="2400" dirty="0" smtClean="0">
              <a:solidFill>
                <a:schemeClr val="tx1"/>
              </a:solidFill>
            </a:endParaRPr>
          </a:p>
          <a:p>
            <a:pPr marL="342900" indent="-342900" algn="just">
              <a:buFont typeface="Arial" panose="020B0604020202020204" pitchFamily="34" charset="0"/>
              <a:buChar char="•"/>
            </a:pPr>
            <a:endParaRPr lang="en-US" sz="2400" dirty="0" smtClean="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18</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Practical Effects of the New Rule</a:t>
            </a:r>
            <a:endParaRPr lang="en-US" sz="2400" b="1" dirty="0">
              <a:solidFill>
                <a:schemeClr val="accent1"/>
              </a:solidFill>
            </a:endParaRPr>
          </a:p>
        </p:txBody>
      </p:sp>
    </p:spTree>
    <p:extLst>
      <p:ext uri="{BB962C8B-B14F-4D97-AF65-F5344CB8AC3E}">
        <p14:creationId xmlns:p14="http://schemas.microsoft.com/office/powerpoint/2010/main" val="352193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marL="342900" indent="-342900" algn="just">
              <a:buFont typeface="Arial" panose="020B0604020202020204" pitchFamily="34" charset="0"/>
              <a:buChar char="•"/>
            </a:pPr>
            <a:endParaRPr lang="en-US" sz="1800" i="1" dirty="0" smtClean="0">
              <a:solidFill>
                <a:schemeClr val="tx1"/>
              </a:solidFill>
            </a:endParaRPr>
          </a:p>
          <a:p>
            <a:pPr marL="342900" indent="-342900" algn="just">
              <a:buFont typeface="Arial" panose="020B0604020202020204" pitchFamily="34" charset="0"/>
              <a:buChar char="•"/>
            </a:pPr>
            <a:endParaRPr lang="en-US" sz="1800" i="1" dirty="0">
              <a:solidFill>
                <a:schemeClr val="tx1"/>
              </a:solidFill>
            </a:endParaRPr>
          </a:p>
          <a:p>
            <a:pPr marL="342900" indent="-342900" algn="just">
              <a:buFont typeface="Arial" panose="020B0604020202020204" pitchFamily="34" charset="0"/>
              <a:buChar char="•"/>
            </a:pPr>
            <a:endParaRPr lang="en-US" sz="1800" i="1" dirty="0" smtClean="0">
              <a:solidFill>
                <a:schemeClr val="tx1"/>
              </a:solidFill>
            </a:endParaRPr>
          </a:p>
          <a:p>
            <a:pPr marL="342900" indent="-342900" algn="just">
              <a:buFont typeface="Arial" panose="020B0604020202020204" pitchFamily="34" charset="0"/>
              <a:buChar char="•"/>
            </a:pPr>
            <a:endParaRPr lang="en-US" sz="1800" i="1" dirty="0">
              <a:solidFill>
                <a:schemeClr val="tx1"/>
              </a:solidFill>
            </a:endParaRPr>
          </a:p>
          <a:p>
            <a:pPr marL="342900" indent="-342900" algn="just">
              <a:buFont typeface="Arial" panose="020B0604020202020204" pitchFamily="34" charset="0"/>
              <a:buChar char="•"/>
            </a:pPr>
            <a:endParaRPr lang="en-US" sz="1800" i="1" dirty="0" smtClean="0">
              <a:solidFill>
                <a:schemeClr val="tx1"/>
              </a:solidFill>
            </a:endParaRPr>
          </a:p>
          <a:p>
            <a:pPr marL="342900" indent="-342900" algn="just">
              <a:buFont typeface="Arial" panose="020B0604020202020204" pitchFamily="34" charset="0"/>
              <a:buChar char="•"/>
            </a:pPr>
            <a:r>
              <a:rPr lang="en-US" sz="1800" i="1" dirty="0" smtClean="0">
                <a:solidFill>
                  <a:schemeClr val="tx1"/>
                </a:solidFill>
              </a:rPr>
              <a:t>Coalition </a:t>
            </a:r>
            <a:r>
              <a:rPr lang="en-US" sz="1800" i="1" dirty="0">
                <a:solidFill>
                  <a:schemeClr val="tx1"/>
                </a:solidFill>
              </a:rPr>
              <a:t>for Workforce Innovation, et al. v. Walsh, et al.</a:t>
            </a:r>
            <a:r>
              <a:rPr lang="en-US" sz="1800" dirty="0">
                <a:solidFill>
                  <a:schemeClr val="tx1"/>
                </a:solidFill>
              </a:rPr>
              <a:t>, No. 1:21-cv-00130 (E.D. Tex. Mar. 26, 2021), No. 22-40316 (5th Cir. May 16, 2022</a:t>
            </a:r>
            <a:r>
              <a:rPr lang="en-US" sz="1800" dirty="0" smtClean="0">
                <a:solidFill>
                  <a:schemeClr val="tx1"/>
                </a:solidFill>
              </a:rPr>
              <a:t>).</a:t>
            </a:r>
          </a:p>
          <a:p>
            <a:pPr marL="1085850" lvl="1" indent="-342900" algn="just">
              <a:buFont typeface="Arial" panose="020B0604020202020204" pitchFamily="34" charset="0"/>
              <a:buChar char="•"/>
            </a:pPr>
            <a:r>
              <a:rPr lang="en-US" sz="1800" dirty="0" smtClean="0">
                <a:solidFill>
                  <a:schemeClr val="tx1"/>
                </a:solidFill>
              </a:rPr>
              <a:t>Originally filed in 2021 challenging the Biden administration’s promulgated rule that withdrew a Trump administration rule. TX federal court temporarily reinstated the Trump Rule. That ruling was stayed pending the DOL’s appeal to the Fifth Circuit. Now, the coalition has tried to lift the stay rather than initiating a new challenge.</a:t>
            </a:r>
          </a:p>
        </p:txBody>
      </p:sp>
      <p:sp>
        <p:nvSpPr>
          <p:cNvPr id="4" name="Slide Number Placeholder 3"/>
          <p:cNvSpPr>
            <a:spLocks noGrp="1"/>
          </p:cNvSpPr>
          <p:nvPr>
            <p:ph type="sldNum" sz="quarter" idx="4"/>
          </p:nvPr>
        </p:nvSpPr>
        <p:spPr/>
        <p:txBody>
          <a:bodyPr/>
          <a:lstStyle/>
          <a:p>
            <a:fld id="{A6D1340B-B320-4949-80C8-72CFFBD72CAA}" type="slidenum">
              <a:rPr lang="en-US" smtClean="0"/>
              <a:pPr/>
              <a:t>19</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Challenges to the DOL’s Rule</a:t>
            </a:r>
            <a:endParaRPr lang="en-US" sz="2400" b="1" dirty="0">
              <a:solidFill>
                <a:schemeClr val="accent1"/>
              </a:solidFill>
            </a:endParaRPr>
          </a:p>
        </p:txBody>
      </p:sp>
      <p:pic>
        <p:nvPicPr>
          <p:cNvPr id="2" name="Picture 1"/>
          <p:cNvPicPr>
            <a:picLocks noChangeAspect="1"/>
          </p:cNvPicPr>
          <p:nvPr/>
        </p:nvPicPr>
        <p:blipFill>
          <a:blip r:embed="rId2"/>
          <a:stretch>
            <a:fillRect/>
          </a:stretch>
        </p:blipFill>
        <p:spPr>
          <a:xfrm>
            <a:off x="3300412" y="838200"/>
            <a:ext cx="2619375" cy="1743075"/>
          </a:xfrm>
          <a:prstGeom prst="rect">
            <a:avLst/>
          </a:prstGeom>
        </p:spPr>
      </p:pic>
    </p:spTree>
    <p:extLst>
      <p:ext uri="{BB962C8B-B14F-4D97-AF65-F5344CB8AC3E}">
        <p14:creationId xmlns:p14="http://schemas.microsoft.com/office/powerpoint/2010/main" val="232358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6D1340B-B320-4949-80C8-72CFFBD72CAA}" type="slidenum">
              <a:rPr lang="en-US" smtClean="0"/>
              <a:pPr/>
              <a:t>2</a:t>
            </a:fld>
            <a:endParaRPr lang="en-US" b="0" baseline="30000" dirty="0" smtClean="0"/>
          </a:p>
        </p:txBody>
      </p:sp>
      <p:sp>
        <p:nvSpPr>
          <p:cNvPr id="3" name="Rectangle 2"/>
          <p:cNvSpPr/>
          <p:nvPr/>
        </p:nvSpPr>
        <p:spPr>
          <a:xfrm>
            <a:off x="304800" y="-218152"/>
            <a:ext cx="8610600" cy="5213735"/>
          </a:xfrm>
          <a:prstGeom prst="rect">
            <a:avLst/>
          </a:prstGeom>
        </p:spPr>
        <p:txBody>
          <a:bodyPr wrap="square">
            <a:spAutoFit/>
          </a:bodyPr>
          <a:lstStyle/>
          <a:p>
            <a:pPr algn="just">
              <a:lnSpc>
                <a:spcPct val="130000"/>
              </a:lnSpc>
            </a:pPr>
            <a:endParaRPr lang="en-US" b="1" dirty="0" smtClean="0">
              <a:latin typeface="Helvetica" panose="020B0604020202020204" pitchFamily="34" charset="0"/>
              <a:cs typeface="Helvetica" panose="020B0604020202020204" pitchFamily="34" charset="0"/>
            </a:endParaRPr>
          </a:p>
          <a:p>
            <a:pPr algn="just">
              <a:lnSpc>
                <a:spcPct val="130000"/>
              </a:lnSpc>
            </a:pPr>
            <a:endParaRPr lang="en-US" b="1" dirty="0">
              <a:latin typeface="Helvetica" panose="020B0604020202020204" pitchFamily="34" charset="0"/>
              <a:cs typeface="Helvetica" panose="020B0604020202020204" pitchFamily="34" charset="0"/>
            </a:endParaRPr>
          </a:p>
          <a:p>
            <a:pPr algn="just">
              <a:lnSpc>
                <a:spcPct val="130000"/>
              </a:lnSpc>
            </a:pPr>
            <a:r>
              <a:rPr lang="en-US" sz="2000" dirty="0" smtClean="0">
                <a:latin typeface="Helvetica" panose="020B0604020202020204" pitchFamily="34" charset="0"/>
                <a:cs typeface="Helvetica" panose="020B0604020202020204" pitchFamily="34" charset="0"/>
              </a:rPr>
              <a:t>Dinsmore </a:t>
            </a:r>
            <a:r>
              <a:rPr lang="en-US" sz="2000" dirty="0">
                <a:latin typeface="Helvetica" panose="020B0604020202020204" pitchFamily="34" charset="0"/>
                <a:cs typeface="Helvetica" panose="020B0604020202020204" pitchFamily="34" charset="0"/>
              </a:rPr>
              <a:t>uses reasonable efforts to include accurate, complete and current (as of the date posted) information in this presentation. The information herein speaks as of its date. </a:t>
            </a:r>
            <a:r>
              <a:rPr lang="en-US" sz="2000" dirty="0" smtClean="0">
                <a:latin typeface="Helvetica" panose="020B0604020202020204" pitchFamily="34" charset="0"/>
                <a:cs typeface="Helvetica" panose="020B0604020202020204" pitchFamily="34" charset="0"/>
              </a:rPr>
              <a:t>Accordingly</a:t>
            </a:r>
            <a:r>
              <a:rPr lang="en-US" sz="2000" dirty="0">
                <a:latin typeface="Helvetica" panose="020B0604020202020204" pitchFamily="34" charset="0"/>
                <a:cs typeface="Helvetica" panose="020B0604020202020204" pitchFamily="34" charset="0"/>
              </a:rPr>
              <a:t>, information may no longer be accurate as the passage of time may render information contained in, or linked to, this presentation outdated. </a:t>
            </a:r>
            <a:r>
              <a:rPr lang="en-US" sz="2000" dirty="0" smtClean="0">
                <a:latin typeface="Helvetica" panose="020B0604020202020204" pitchFamily="34" charset="0"/>
                <a:cs typeface="Helvetica" panose="020B0604020202020204" pitchFamily="34" charset="0"/>
              </a:rPr>
              <a:t>Dinsmore </a:t>
            </a:r>
            <a:r>
              <a:rPr lang="en-US" sz="2000" dirty="0">
                <a:latin typeface="Helvetica" panose="020B0604020202020204" pitchFamily="34" charset="0"/>
                <a:cs typeface="Helvetica" panose="020B0604020202020204" pitchFamily="34" charset="0"/>
              </a:rPr>
              <a:t>is not responsible or liable for any misimpression that may result from your reading dated material. This presentation is not a substitute for experienced legal counsel and does not provide legal advice or attempt to address the numerous factual issues that inevitably arise in any dispute. </a:t>
            </a:r>
          </a:p>
          <a:p>
            <a:pPr algn="just">
              <a:lnSpc>
                <a:spcPct val="130000"/>
              </a:lnSpc>
            </a:pPr>
            <a:endParaRPr lang="en-US" sz="2000" dirty="0">
              <a:latin typeface="Helvetica" panose="020B0604020202020204" pitchFamily="34" charset="0"/>
              <a:cs typeface="Helvetica" panose="020B0604020202020204" pitchFamily="34" charset="0"/>
            </a:endParaRPr>
          </a:p>
          <a:p>
            <a:pPr>
              <a:lnSpc>
                <a:spcPct val="130000"/>
              </a:lnSpc>
            </a:pPr>
            <a:r>
              <a:rPr lang="en-US" sz="2000" dirty="0">
                <a:latin typeface="Helvetica" panose="020B0604020202020204" pitchFamily="34" charset="0"/>
                <a:cs typeface="Helvetica" panose="020B0604020202020204" pitchFamily="34" charset="0"/>
              </a:rPr>
              <a:t>RESPONSIBLE ATTORNEY:  </a:t>
            </a:r>
            <a:r>
              <a:rPr lang="en-US" sz="2000" dirty="0" smtClean="0">
                <a:latin typeface="Helvetica" panose="020B0604020202020204" pitchFamily="34" charset="0"/>
                <a:cs typeface="Helvetica" panose="020B0604020202020204" pitchFamily="34" charset="0"/>
              </a:rPr>
              <a:t>Brian J. Moore 02/07/2024</a:t>
            </a:r>
            <a:endParaRPr lang="en-US" sz="2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8711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marL="342900" indent="-342900" algn="just">
              <a:buFont typeface="Arial" panose="020B0604020202020204" pitchFamily="34" charset="0"/>
              <a:buChar char="•"/>
            </a:pPr>
            <a:r>
              <a:rPr lang="en-US" sz="1800" i="1" dirty="0" smtClean="0">
                <a:solidFill>
                  <a:schemeClr val="tx1"/>
                </a:solidFill>
              </a:rPr>
              <a:t>Warren, et al. v. U.S. Dep’t of Labor, et al.</a:t>
            </a:r>
            <a:r>
              <a:rPr lang="en-US" sz="1800" dirty="0" smtClean="0">
                <a:solidFill>
                  <a:schemeClr val="tx1"/>
                </a:solidFill>
              </a:rPr>
              <a:t>, No. 2:24-cv-00007 (N.D. Ga. Jan. 16, 2024).</a:t>
            </a:r>
          </a:p>
          <a:p>
            <a:pPr marL="1085850" lvl="1" indent="-342900" algn="just">
              <a:buFont typeface="Arial" panose="020B0604020202020204" pitchFamily="34" charset="0"/>
              <a:buChar char="•"/>
            </a:pPr>
            <a:endParaRPr lang="en-US" sz="1800" dirty="0" smtClean="0">
              <a:solidFill>
                <a:schemeClr val="tx1"/>
              </a:solidFill>
            </a:endParaRPr>
          </a:p>
          <a:p>
            <a:pPr marL="1085850" lvl="1" indent="-342900" algn="just">
              <a:buFont typeface="Arial" panose="020B0604020202020204" pitchFamily="34" charset="0"/>
              <a:buChar char="•"/>
            </a:pPr>
            <a:endParaRPr lang="en-US" sz="1800" dirty="0">
              <a:solidFill>
                <a:schemeClr val="tx1"/>
              </a:solidFill>
            </a:endParaRPr>
          </a:p>
          <a:p>
            <a:pPr marL="1085850" lvl="1" indent="-342900" algn="just">
              <a:buFont typeface="Arial" panose="020B0604020202020204" pitchFamily="34" charset="0"/>
              <a:buChar char="•"/>
            </a:pPr>
            <a:endParaRPr lang="en-US" sz="1800" dirty="0" smtClean="0">
              <a:solidFill>
                <a:schemeClr val="tx1"/>
              </a:solidFill>
            </a:endParaRPr>
          </a:p>
          <a:p>
            <a:pPr marL="1085850" lvl="1" indent="-342900" algn="just">
              <a:buFont typeface="Arial" panose="020B0604020202020204" pitchFamily="34" charset="0"/>
              <a:buChar char="•"/>
            </a:pPr>
            <a:endParaRPr lang="en-US" sz="1800" dirty="0" smtClean="0">
              <a:solidFill>
                <a:schemeClr val="tx1"/>
              </a:solidFill>
            </a:endParaRPr>
          </a:p>
          <a:p>
            <a:pPr marL="1085850" lvl="1" indent="-342900" algn="just">
              <a:buFont typeface="Arial" panose="020B0604020202020204" pitchFamily="34" charset="0"/>
              <a:buChar char="•"/>
            </a:pPr>
            <a:endParaRPr lang="en-US" sz="1800" dirty="0">
              <a:solidFill>
                <a:schemeClr val="tx1"/>
              </a:solidFill>
            </a:endParaRPr>
          </a:p>
          <a:p>
            <a:pPr marL="1085850" lvl="1" indent="-342900" algn="just">
              <a:buFont typeface="Arial" panose="020B0604020202020204" pitchFamily="34" charset="0"/>
              <a:buChar char="•"/>
            </a:pPr>
            <a:r>
              <a:rPr lang="en-US" sz="1800" dirty="0" smtClean="0">
                <a:solidFill>
                  <a:schemeClr val="tx1"/>
                </a:solidFill>
              </a:rPr>
              <a:t>Freelance writers allege that the new rule forces them to alter their business practices and incur more costs to remain independent. They claim it could cause them to lose business because of uncertainty and risk of liability for would-be employers.</a:t>
            </a:r>
            <a:endParaRPr lang="en-US" sz="1800" dirty="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20</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Challenges to the DOL’s Rule</a:t>
            </a:r>
            <a:endParaRPr lang="en-US" sz="2400" b="1" dirty="0">
              <a:solidFill>
                <a:schemeClr val="accent1"/>
              </a:solidFill>
            </a:endParaRPr>
          </a:p>
        </p:txBody>
      </p:sp>
      <p:pic>
        <p:nvPicPr>
          <p:cNvPr id="2" name="Picture 1"/>
          <p:cNvPicPr>
            <a:picLocks noChangeAspect="1"/>
          </p:cNvPicPr>
          <p:nvPr/>
        </p:nvPicPr>
        <p:blipFill>
          <a:blip r:embed="rId2"/>
          <a:stretch>
            <a:fillRect/>
          </a:stretch>
        </p:blipFill>
        <p:spPr>
          <a:xfrm>
            <a:off x="1941040" y="1447800"/>
            <a:ext cx="5338119" cy="2057400"/>
          </a:xfrm>
          <a:prstGeom prst="rect">
            <a:avLst/>
          </a:prstGeom>
        </p:spPr>
      </p:pic>
    </p:spTree>
    <p:extLst>
      <p:ext uri="{BB962C8B-B14F-4D97-AF65-F5344CB8AC3E}">
        <p14:creationId xmlns:p14="http://schemas.microsoft.com/office/powerpoint/2010/main" val="49201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marL="342900" indent="-342900" algn="just">
              <a:buFont typeface="Arial" panose="020B0604020202020204" pitchFamily="34" charset="0"/>
              <a:buChar char="•"/>
            </a:pPr>
            <a:r>
              <a:rPr lang="en-US" sz="2400" dirty="0" smtClean="0">
                <a:solidFill>
                  <a:schemeClr val="tx1"/>
                </a:solidFill>
              </a:rPr>
              <a:t>Many healthcare providers such as nurses and home health aides work part time for multiple staffing agencies.</a:t>
            </a:r>
          </a:p>
          <a:p>
            <a:pPr marL="342900" indent="-342900" algn="just">
              <a:buFont typeface="Arial" panose="020B0604020202020204" pitchFamily="34" charset="0"/>
              <a:buChar char="•"/>
            </a:pPr>
            <a:r>
              <a:rPr lang="en-US" sz="2400" dirty="0" smtClean="0">
                <a:solidFill>
                  <a:schemeClr val="tx1"/>
                </a:solidFill>
              </a:rPr>
              <a:t>Staffing agencies historically have argued that such providers were independent contractors because they could decide to accept short-term jobs or not and the staffing company did not control details of their work.</a:t>
            </a:r>
          </a:p>
          <a:p>
            <a:pPr marL="342900" indent="-342900" algn="just">
              <a:buFont typeface="Arial" panose="020B0604020202020204" pitchFamily="34" charset="0"/>
              <a:buChar char="•"/>
            </a:pPr>
            <a:r>
              <a:rPr lang="en-US" sz="2400" dirty="0" smtClean="0">
                <a:solidFill>
                  <a:schemeClr val="tx1"/>
                </a:solidFill>
              </a:rPr>
              <a:t>Businesses will now need to look at the economic reality and focus on whether the worker is dependent on the business.</a:t>
            </a:r>
          </a:p>
          <a:p>
            <a:pPr algn="just"/>
            <a:endParaRPr lang="en-US" sz="2400" dirty="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21</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Implications on Healthcare </a:t>
            </a:r>
            <a:endParaRPr lang="en-US" sz="2400" b="1" dirty="0">
              <a:solidFill>
                <a:schemeClr val="accent1"/>
              </a:solidFill>
            </a:endParaRPr>
          </a:p>
        </p:txBody>
      </p:sp>
      <p:pic>
        <p:nvPicPr>
          <p:cNvPr id="2" name="Picture 1"/>
          <p:cNvPicPr>
            <a:picLocks noChangeAspect="1"/>
          </p:cNvPicPr>
          <p:nvPr/>
        </p:nvPicPr>
        <p:blipFill>
          <a:blip r:embed="rId2"/>
          <a:stretch>
            <a:fillRect/>
          </a:stretch>
        </p:blipFill>
        <p:spPr>
          <a:xfrm>
            <a:off x="6420336" y="4533138"/>
            <a:ext cx="2342664" cy="1410462"/>
          </a:xfrm>
          <a:prstGeom prst="rect">
            <a:avLst/>
          </a:prstGeom>
        </p:spPr>
      </p:pic>
    </p:spTree>
    <p:extLst>
      <p:ext uri="{BB962C8B-B14F-4D97-AF65-F5344CB8AC3E}">
        <p14:creationId xmlns:p14="http://schemas.microsoft.com/office/powerpoint/2010/main" val="367910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algn="just"/>
            <a:r>
              <a:rPr lang="en-US" sz="2400" dirty="0" smtClean="0">
                <a:solidFill>
                  <a:schemeClr val="tx1"/>
                </a:solidFill>
              </a:rPr>
              <a:t>Just because you satisfy the DOL test does not get you off the hook under other laws.</a:t>
            </a:r>
          </a:p>
          <a:p>
            <a:pPr marL="342900" indent="-342900" algn="just">
              <a:buFont typeface="Arial" panose="020B0604020202020204" pitchFamily="34" charset="0"/>
              <a:buChar char="•"/>
            </a:pPr>
            <a:r>
              <a:rPr lang="en-US" sz="2400" dirty="0" smtClean="0">
                <a:solidFill>
                  <a:schemeClr val="tx1"/>
                </a:solidFill>
              </a:rPr>
              <a:t>ABC Test</a:t>
            </a:r>
          </a:p>
          <a:p>
            <a:pPr marL="342900" indent="-342900" algn="just">
              <a:buFont typeface="Arial" panose="020B0604020202020204" pitchFamily="34" charset="0"/>
              <a:buChar char="•"/>
            </a:pPr>
            <a:r>
              <a:rPr lang="en-US" sz="2400" dirty="0" smtClean="0">
                <a:solidFill>
                  <a:schemeClr val="tx1"/>
                </a:solidFill>
              </a:rPr>
              <a:t>IRS Test</a:t>
            </a:r>
          </a:p>
          <a:p>
            <a:pPr marL="342900" indent="-342900" algn="just">
              <a:buFont typeface="Arial" panose="020B0604020202020204" pitchFamily="34" charset="0"/>
              <a:buChar char="•"/>
            </a:pPr>
            <a:r>
              <a:rPr lang="en-US" sz="2400" dirty="0" smtClean="0">
                <a:solidFill>
                  <a:schemeClr val="tx1"/>
                </a:solidFill>
              </a:rPr>
              <a:t>Ohio Unemployment / Workers’ Compensation Test</a:t>
            </a:r>
          </a:p>
        </p:txBody>
      </p:sp>
      <p:sp>
        <p:nvSpPr>
          <p:cNvPr id="4" name="Slide Number Placeholder 3"/>
          <p:cNvSpPr>
            <a:spLocks noGrp="1"/>
          </p:cNvSpPr>
          <p:nvPr>
            <p:ph type="sldNum" sz="quarter" idx="4"/>
          </p:nvPr>
        </p:nvSpPr>
        <p:spPr/>
        <p:txBody>
          <a:bodyPr/>
          <a:lstStyle/>
          <a:p>
            <a:fld id="{A6D1340B-B320-4949-80C8-72CFFBD72CAA}" type="slidenum">
              <a:rPr lang="en-US" smtClean="0"/>
              <a:pPr/>
              <a:t>22</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Other Independent Contractor Tests</a:t>
            </a:r>
            <a:endParaRPr lang="en-US" sz="2400" b="1" dirty="0">
              <a:solidFill>
                <a:schemeClr val="accent1"/>
              </a:solidFill>
            </a:endParaRPr>
          </a:p>
        </p:txBody>
      </p:sp>
      <p:pic>
        <p:nvPicPr>
          <p:cNvPr id="2" name="Picture 1"/>
          <p:cNvPicPr>
            <a:picLocks noChangeAspect="1"/>
          </p:cNvPicPr>
          <p:nvPr/>
        </p:nvPicPr>
        <p:blipFill>
          <a:blip r:embed="rId2"/>
          <a:stretch>
            <a:fillRect/>
          </a:stretch>
        </p:blipFill>
        <p:spPr>
          <a:xfrm>
            <a:off x="3143250" y="3832098"/>
            <a:ext cx="2933700" cy="1562100"/>
          </a:xfrm>
          <a:prstGeom prst="rect">
            <a:avLst/>
          </a:prstGeom>
        </p:spPr>
      </p:pic>
    </p:spTree>
    <p:extLst>
      <p:ext uri="{BB962C8B-B14F-4D97-AF65-F5344CB8AC3E}">
        <p14:creationId xmlns:p14="http://schemas.microsoft.com/office/powerpoint/2010/main" val="1495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5715000" cy="4724400"/>
          </a:xfrm>
        </p:spPr>
        <p:txBody>
          <a:bodyPr/>
          <a:lstStyle/>
          <a:p>
            <a:pPr marL="457200" indent="-457200" algn="just">
              <a:buAutoNum type="arabicParenBoth"/>
            </a:pPr>
            <a:endParaRPr lang="en-US" sz="2400" dirty="0" smtClean="0">
              <a:solidFill>
                <a:schemeClr val="tx1"/>
              </a:solidFill>
            </a:endParaRPr>
          </a:p>
          <a:p>
            <a:pPr marL="457200" indent="-457200" algn="just">
              <a:buAutoNum type="arabicParenBoth"/>
            </a:pPr>
            <a:endParaRPr lang="en-US" sz="2400" dirty="0" smtClean="0">
              <a:solidFill>
                <a:schemeClr val="tx1"/>
              </a:solidFill>
            </a:endParaRPr>
          </a:p>
          <a:p>
            <a:pPr marL="457200" indent="-457200" algn="just">
              <a:buAutoNum type="arabicParenBoth"/>
            </a:pPr>
            <a:r>
              <a:rPr lang="en-US" sz="2400" dirty="0" smtClean="0">
                <a:solidFill>
                  <a:schemeClr val="tx1"/>
                </a:solidFill>
              </a:rPr>
              <a:t>The extent of the employer’s control over the work;</a:t>
            </a:r>
          </a:p>
          <a:p>
            <a:pPr marL="457200" indent="-457200" algn="just">
              <a:buAutoNum type="arabicParenBoth"/>
            </a:pPr>
            <a:r>
              <a:rPr lang="en-US" sz="2400" dirty="0" smtClean="0">
                <a:solidFill>
                  <a:schemeClr val="tx1"/>
                </a:solidFill>
              </a:rPr>
              <a:t>Whether the work performed is outside of the usual course of the employer’s business; and</a:t>
            </a:r>
          </a:p>
          <a:p>
            <a:pPr marL="457200" indent="-457200" algn="just">
              <a:buAutoNum type="arabicParenBoth"/>
            </a:pPr>
            <a:r>
              <a:rPr lang="en-US" sz="2400" dirty="0" smtClean="0">
                <a:solidFill>
                  <a:schemeClr val="tx1"/>
                </a:solidFill>
              </a:rPr>
              <a:t>Whether the worker customarily engages in this type of work.</a:t>
            </a:r>
            <a:endParaRPr lang="en-US" sz="2400" dirty="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23</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ABC Test Factors</a:t>
            </a:r>
            <a:endParaRPr lang="en-US" sz="2400" b="1" dirty="0">
              <a:solidFill>
                <a:schemeClr val="accent1"/>
              </a:solidFill>
            </a:endParaRPr>
          </a:p>
        </p:txBody>
      </p:sp>
      <p:pic>
        <p:nvPicPr>
          <p:cNvPr id="2" name="Picture 1"/>
          <p:cNvPicPr>
            <a:picLocks noChangeAspect="1"/>
          </p:cNvPicPr>
          <p:nvPr/>
        </p:nvPicPr>
        <p:blipFill>
          <a:blip r:embed="rId2"/>
          <a:stretch>
            <a:fillRect/>
          </a:stretch>
        </p:blipFill>
        <p:spPr>
          <a:xfrm>
            <a:off x="6477000" y="2438400"/>
            <a:ext cx="2438400" cy="990600"/>
          </a:xfrm>
          <a:prstGeom prst="rect">
            <a:avLst/>
          </a:prstGeom>
        </p:spPr>
      </p:pic>
    </p:spTree>
    <p:extLst>
      <p:ext uri="{BB962C8B-B14F-4D97-AF65-F5344CB8AC3E}">
        <p14:creationId xmlns:p14="http://schemas.microsoft.com/office/powerpoint/2010/main" val="187817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algn="just"/>
            <a:r>
              <a:rPr lang="en-US" sz="2400" dirty="0" smtClean="0">
                <a:solidFill>
                  <a:schemeClr val="tx1"/>
                </a:solidFill>
              </a:rPr>
              <a:t>According to the IRS, “it is critical that business owners correctly determine whether the individuals providing services are employees or independent contractors.” Why does this matter? Generally, you must withhold and deposit income taxes, social security taxes, and Medicare taxes from the wages paid to an employee. Additionally, you must also pay the matching employer portion of social security and Medicare taxes as well as pay unemployment tax on wages paid to an employee. Generally, you do not have to withhold or pay any taxes on payments to independent contractors.</a:t>
            </a:r>
            <a:endParaRPr lang="en-US" sz="2400" dirty="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24</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IRS Considerations</a:t>
            </a:r>
            <a:endParaRPr lang="en-US" sz="2400" b="1" dirty="0">
              <a:solidFill>
                <a:schemeClr val="accent1"/>
              </a:solidFill>
            </a:endParaRPr>
          </a:p>
        </p:txBody>
      </p:sp>
    </p:spTree>
    <p:extLst>
      <p:ext uri="{BB962C8B-B14F-4D97-AF65-F5344CB8AC3E}">
        <p14:creationId xmlns:p14="http://schemas.microsoft.com/office/powerpoint/2010/main" val="290571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algn="just"/>
            <a:r>
              <a:rPr lang="en-US" sz="2400" dirty="0" smtClean="0">
                <a:solidFill>
                  <a:schemeClr val="tx1"/>
                </a:solidFill>
              </a:rPr>
              <a:t>In determining whether the person providing service is an employee or an independent contractor, all information that provides evidence of the degree of control and independence must be considered. </a:t>
            </a:r>
          </a:p>
        </p:txBody>
      </p:sp>
      <p:sp>
        <p:nvSpPr>
          <p:cNvPr id="4" name="Slide Number Placeholder 3"/>
          <p:cNvSpPr>
            <a:spLocks noGrp="1"/>
          </p:cNvSpPr>
          <p:nvPr>
            <p:ph type="sldNum" sz="quarter" idx="4"/>
          </p:nvPr>
        </p:nvSpPr>
        <p:spPr/>
        <p:txBody>
          <a:bodyPr/>
          <a:lstStyle/>
          <a:p>
            <a:fld id="{A6D1340B-B320-4949-80C8-72CFFBD72CAA}" type="slidenum">
              <a:rPr lang="en-US" smtClean="0"/>
              <a:pPr/>
              <a:t>25</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IRS Independent Contractor Test</a:t>
            </a:r>
            <a:endParaRPr lang="en-US" sz="2400" b="1" dirty="0">
              <a:solidFill>
                <a:schemeClr val="accent1"/>
              </a:solidFill>
            </a:endParaRPr>
          </a:p>
        </p:txBody>
      </p:sp>
      <p:pic>
        <p:nvPicPr>
          <p:cNvPr id="2" name="Picture 1"/>
          <p:cNvPicPr>
            <a:picLocks noChangeAspect="1"/>
          </p:cNvPicPr>
          <p:nvPr/>
        </p:nvPicPr>
        <p:blipFill>
          <a:blip r:embed="rId2"/>
          <a:stretch>
            <a:fillRect/>
          </a:stretch>
        </p:blipFill>
        <p:spPr>
          <a:xfrm>
            <a:off x="2947987" y="3200400"/>
            <a:ext cx="3324225" cy="1371600"/>
          </a:xfrm>
          <a:prstGeom prst="rect">
            <a:avLst/>
          </a:prstGeom>
        </p:spPr>
      </p:pic>
    </p:spTree>
    <p:extLst>
      <p:ext uri="{BB962C8B-B14F-4D97-AF65-F5344CB8AC3E}">
        <p14:creationId xmlns:p14="http://schemas.microsoft.com/office/powerpoint/2010/main" val="132216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marL="457200" indent="-457200" algn="just">
              <a:buAutoNum type="arabicParenBoth"/>
            </a:pPr>
            <a:r>
              <a:rPr lang="en-US" dirty="0" smtClean="0">
                <a:solidFill>
                  <a:schemeClr val="tx1"/>
                </a:solidFill>
              </a:rPr>
              <a:t>Behavioral: Does the company control or have the right to control what the worker does and how the worker does his or her job?</a:t>
            </a:r>
          </a:p>
          <a:p>
            <a:pPr marL="457200" indent="-457200" algn="just">
              <a:buAutoNum type="arabicParenBoth"/>
            </a:pPr>
            <a:r>
              <a:rPr lang="en-US" dirty="0" smtClean="0">
                <a:solidFill>
                  <a:schemeClr val="tx1"/>
                </a:solidFill>
              </a:rPr>
              <a:t>Financial: Are the business aspects of the worker’s job controlled by the payer? (these include things like how worker is paid, whether expenses are reimbursed, who provides tools/supplies, etc.</a:t>
            </a:r>
          </a:p>
          <a:p>
            <a:pPr marL="457200" indent="-457200" algn="just">
              <a:buAutoNum type="arabicParenBoth"/>
            </a:pPr>
            <a:r>
              <a:rPr lang="en-US" dirty="0" smtClean="0">
                <a:solidFill>
                  <a:schemeClr val="tx1"/>
                </a:solidFill>
              </a:rPr>
              <a:t>Type of relationships: Are there written contracts or employee type benefits (that is, pension plan, insurance, vacation pay, etc.)? Will the relationship continue and is the work performed a key aspect of the business?</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26</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IRS Independent Contractor Test Cont’d.</a:t>
            </a:r>
            <a:endParaRPr lang="en-US" sz="2400" b="1" dirty="0">
              <a:solidFill>
                <a:schemeClr val="accent1"/>
              </a:solidFill>
            </a:endParaRPr>
          </a:p>
        </p:txBody>
      </p:sp>
    </p:spTree>
    <p:extLst>
      <p:ext uri="{BB962C8B-B14F-4D97-AF65-F5344CB8AC3E}">
        <p14:creationId xmlns:p14="http://schemas.microsoft.com/office/powerpoint/2010/main" val="377786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algn="just"/>
            <a:r>
              <a:rPr lang="en-US" sz="2200" dirty="0" smtClean="0">
                <a:solidFill>
                  <a:schemeClr val="tx1"/>
                </a:solidFill>
              </a:rPr>
              <a:t>Businesses must weigh all these factors when determining whether a worker is an employee or an independent contractor. Some factors may indicate that the worker is an employee, while other factors indicate that the worker is an independent contractor. There is no “magic” or set number of factors that “makes” the worker an employee or an independent contractor and no one factor stands alone in making this determination. Also, factors which are relevant in one situation may not be relevant in another. </a:t>
            </a:r>
            <a:r>
              <a:rPr lang="en-US" sz="2200" b="1" i="1" dirty="0" smtClean="0">
                <a:solidFill>
                  <a:schemeClr val="tx1"/>
                </a:solidFill>
              </a:rPr>
              <a:t>The keys are to look at the entire relationship and consider the extent of the right to direct and control the worker.</a:t>
            </a:r>
            <a:r>
              <a:rPr lang="en-US" sz="2200" dirty="0" smtClean="0">
                <a:solidFill>
                  <a:schemeClr val="tx1"/>
                </a:solidFill>
              </a:rPr>
              <a:t> [Document the way you made the determination.]</a:t>
            </a:r>
          </a:p>
        </p:txBody>
      </p:sp>
      <p:sp>
        <p:nvSpPr>
          <p:cNvPr id="4" name="Slide Number Placeholder 3"/>
          <p:cNvSpPr>
            <a:spLocks noGrp="1"/>
          </p:cNvSpPr>
          <p:nvPr>
            <p:ph type="sldNum" sz="quarter" idx="4"/>
          </p:nvPr>
        </p:nvSpPr>
        <p:spPr/>
        <p:txBody>
          <a:bodyPr/>
          <a:lstStyle/>
          <a:p>
            <a:fld id="{A6D1340B-B320-4949-80C8-72CFFBD72CAA}" type="slidenum">
              <a:rPr lang="en-US" smtClean="0"/>
              <a:pPr/>
              <a:t>27</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IRS Independent Contractor Test Cont’d.</a:t>
            </a:r>
            <a:endParaRPr lang="en-US" sz="2400" b="1" dirty="0">
              <a:solidFill>
                <a:schemeClr val="accent1"/>
              </a:solidFill>
            </a:endParaRPr>
          </a:p>
        </p:txBody>
      </p:sp>
    </p:spTree>
    <p:extLst>
      <p:ext uri="{BB962C8B-B14F-4D97-AF65-F5344CB8AC3E}">
        <p14:creationId xmlns:p14="http://schemas.microsoft.com/office/powerpoint/2010/main" val="396770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algn="just"/>
            <a:r>
              <a:rPr lang="en-US" sz="2400" dirty="0" smtClean="0">
                <a:solidFill>
                  <a:schemeClr val="tx1"/>
                </a:solidFill>
              </a:rPr>
              <a:t>20 Factor Test!</a:t>
            </a:r>
            <a:r>
              <a:rPr lang="en-US" sz="2400" dirty="0">
                <a:solidFill>
                  <a:schemeClr val="tx1"/>
                </a:solidFill>
              </a:rPr>
              <a:t> </a:t>
            </a:r>
            <a:r>
              <a:rPr lang="en-US" sz="2400" dirty="0" smtClean="0">
                <a:solidFill>
                  <a:schemeClr val="tx1"/>
                </a:solidFill>
              </a:rPr>
              <a:t>Is your head spinning yet? </a:t>
            </a:r>
          </a:p>
          <a:p>
            <a:pPr algn="just"/>
            <a:endParaRPr lang="en-US" sz="2400" dirty="0">
              <a:solidFill>
                <a:schemeClr val="tx1"/>
              </a:solidFill>
            </a:endParaRPr>
          </a:p>
          <a:p>
            <a:pPr algn="just"/>
            <a:endParaRPr lang="en-US" sz="2400" dirty="0" smtClean="0">
              <a:solidFill>
                <a:schemeClr val="tx1"/>
              </a:solidFill>
            </a:endParaRPr>
          </a:p>
          <a:p>
            <a:pPr algn="just"/>
            <a:endParaRPr lang="en-US" sz="2400" dirty="0">
              <a:solidFill>
                <a:schemeClr val="tx1"/>
              </a:solidFill>
            </a:endParaRPr>
          </a:p>
          <a:p>
            <a:pPr algn="just"/>
            <a:endParaRPr lang="en-US" sz="2400" dirty="0" smtClean="0">
              <a:solidFill>
                <a:schemeClr val="tx1"/>
              </a:solidFill>
            </a:endParaRPr>
          </a:p>
          <a:p>
            <a:pPr algn="just"/>
            <a:endParaRPr lang="en-US" sz="2400" dirty="0">
              <a:solidFill>
                <a:schemeClr val="tx1"/>
              </a:solidFill>
            </a:endParaRPr>
          </a:p>
          <a:p>
            <a:pPr algn="just"/>
            <a:r>
              <a:rPr lang="en-US" sz="2400" dirty="0" smtClean="0">
                <a:solidFill>
                  <a:schemeClr val="tx1"/>
                </a:solidFill>
              </a:rPr>
              <a:t>If 10 are met the worker is an employee.</a:t>
            </a:r>
          </a:p>
          <a:p>
            <a:pPr algn="just"/>
            <a:endParaRPr lang="en-US" sz="2400" dirty="0" smtClean="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28</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Ohio Unemployment / Workers’ Compensation IC Test</a:t>
            </a:r>
            <a:endParaRPr lang="en-US" sz="2400" b="1" dirty="0">
              <a:solidFill>
                <a:schemeClr val="accent1"/>
              </a:solidFill>
            </a:endParaRPr>
          </a:p>
        </p:txBody>
      </p:sp>
      <p:pic>
        <p:nvPicPr>
          <p:cNvPr id="2" name="Picture 1"/>
          <p:cNvPicPr>
            <a:picLocks noChangeAspect="1"/>
          </p:cNvPicPr>
          <p:nvPr/>
        </p:nvPicPr>
        <p:blipFill>
          <a:blip r:embed="rId2"/>
          <a:stretch>
            <a:fillRect/>
          </a:stretch>
        </p:blipFill>
        <p:spPr>
          <a:xfrm>
            <a:off x="3057525" y="2209800"/>
            <a:ext cx="3105150" cy="1476375"/>
          </a:xfrm>
          <a:prstGeom prst="rect">
            <a:avLst/>
          </a:prstGeom>
        </p:spPr>
      </p:pic>
    </p:spTree>
    <p:extLst>
      <p:ext uri="{BB962C8B-B14F-4D97-AF65-F5344CB8AC3E}">
        <p14:creationId xmlns:p14="http://schemas.microsoft.com/office/powerpoint/2010/main" val="19951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marL="457200" indent="-457200" algn="just">
              <a:buAutoNum type="arabicParenBoth"/>
            </a:pPr>
            <a:r>
              <a:rPr lang="en-US" sz="2400" dirty="0" smtClean="0">
                <a:solidFill>
                  <a:schemeClr val="tx1"/>
                </a:solidFill>
              </a:rPr>
              <a:t>The person is required to comply with instructions from the other contracting party regarding the manner or method of performing services;</a:t>
            </a:r>
          </a:p>
          <a:p>
            <a:pPr marL="457200" indent="-457200" algn="just">
              <a:buAutoNum type="arabicParenBoth"/>
            </a:pPr>
            <a:r>
              <a:rPr lang="en-US" sz="2400" dirty="0" smtClean="0">
                <a:solidFill>
                  <a:schemeClr val="tx1"/>
                </a:solidFill>
              </a:rPr>
              <a:t>The person is required by the other contracting party to have particular training;</a:t>
            </a:r>
          </a:p>
          <a:p>
            <a:pPr marL="457200" indent="-457200" algn="just">
              <a:buAutoNum type="arabicParenBoth"/>
            </a:pPr>
            <a:r>
              <a:rPr lang="en-US" sz="2400" dirty="0" smtClean="0">
                <a:solidFill>
                  <a:schemeClr val="tx1"/>
                </a:solidFill>
              </a:rPr>
              <a:t>The person’s services are integrated into the regular functioning of the other contracting party;</a:t>
            </a:r>
          </a:p>
          <a:p>
            <a:pPr marL="457200" indent="-457200" algn="just">
              <a:buAutoNum type="arabicParenBoth"/>
            </a:pPr>
            <a:r>
              <a:rPr lang="en-US" sz="2400" dirty="0" smtClean="0">
                <a:solidFill>
                  <a:schemeClr val="tx1"/>
                </a:solidFill>
              </a:rPr>
              <a:t>The person is required to perform the work personally;</a:t>
            </a:r>
          </a:p>
          <a:p>
            <a:pPr algn="just"/>
            <a:endParaRPr lang="en-US" sz="2400" dirty="0" smtClean="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29</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Ohio Unemployment / Workers’ Compensation IC Test</a:t>
            </a:r>
            <a:endParaRPr lang="en-US" sz="2400" b="1" dirty="0">
              <a:solidFill>
                <a:schemeClr val="accent1"/>
              </a:solidFill>
            </a:endParaRPr>
          </a:p>
        </p:txBody>
      </p:sp>
    </p:spTree>
    <p:extLst>
      <p:ext uri="{BB962C8B-B14F-4D97-AF65-F5344CB8AC3E}">
        <p14:creationId xmlns:p14="http://schemas.microsoft.com/office/powerpoint/2010/main" val="212730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457200"/>
          </a:xfrm>
        </p:spPr>
        <p:txBody>
          <a:bodyPr/>
          <a:lstStyle/>
          <a:p>
            <a:pPr algn="ctr"/>
            <a:r>
              <a:rPr lang="en-US" dirty="0" smtClean="0">
                <a:solidFill>
                  <a:schemeClr val="accent1"/>
                </a:solidFill>
              </a:rPr>
              <a:t>OVERVIEW OF PRESENTATION </a:t>
            </a:r>
            <a:endParaRPr lang="en-US" dirty="0">
              <a:solidFill>
                <a:schemeClr val="accent1"/>
              </a:solidFill>
            </a:endParaRPr>
          </a:p>
        </p:txBody>
      </p:sp>
      <p:sp>
        <p:nvSpPr>
          <p:cNvPr id="3" name="Content Placeholder 2"/>
          <p:cNvSpPr>
            <a:spLocks noGrp="1"/>
          </p:cNvSpPr>
          <p:nvPr>
            <p:ph idx="1"/>
          </p:nvPr>
        </p:nvSpPr>
        <p:spPr>
          <a:xfrm>
            <a:off x="533400" y="533400"/>
            <a:ext cx="8229600" cy="5638800"/>
          </a:xfrm>
        </p:spPr>
        <p:txBody>
          <a:bodyPr/>
          <a:lstStyle/>
          <a:p>
            <a:pPr marL="342900" indent="-342900" algn="just">
              <a:buFont typeface="Arial" panose="020B0604020202020204" pitchFamily="34" charset="0"/>
              <a:buChar char="•"/>
            </a:pPr>
            <a:endParaRPr lang="en-US" sz="2400" dirty="0" smtClean="0">
              <a:solidFill>
                <a:schemeClr val="tx1"/>
              </a:solidFill>
            </a:endParaRPr>
          </a:p>
          <a:p>
            <a:pPr marL="342900" indent="-342900" algn="just">
              <a:buFont typeface="Arial" panose="020B0604020202020204" pitchFamily="34" charset="0"/>
              <a:buChar char="•"/>
            </a:pPr>
            <a:r>
              <a:rPr lang="en-US" sz="2200" dirty="0" smtClean="0">
                <a:solidFill>
                  <a:schemeClr val="tx1"/>
                </a:solidFill>
              </a:rPr>
              <a:t>Overview of Employees vs. Independent Contractors + Joint Employer Relationships (including discussion of recently revised joint employer rule under the </a:t>
            </a:r>
            <a:r>
              <a:rPr lang="en-US" sz="2200" dirty="0" err="1" smtClean="0">
                <a:solidFill>
                  <a:schemeClr val="tx1"/>
                </a:solidFill>
              </a:rPr>
              <a:t>NLRA</a:t>
            </a:r>
            <a:r>
              <a:rPr lang="en-US" sz="2200" dirty="0" smtClean="0">
                <a:solidFill>
                  <a:schemeClr val="tx1"/>
                </a:solidFill>
              </a:rPr>
              <a:t>)</a:t>
            </a:r>
          </a:p>
          <a:p>
            <a:pPr marL="342900" indent="-342900" algn="just">
              <a:buFont typeface="Arial" panose="020B0604020202020204" pitchFamily="34" charset="0"/>
              <a:buChar char="•"/>
            </a:pPr>
            <a:r>
              <a:rPr lang="en-US" sz="2200" dirty="0" smtClean="0">
                <a:solidFill>
                  <a:schemeClr val="tx1"/>
                </a:solidFill>
              </a:rPr>
              <a:t>Review of DOL’s Final Rule on Independent Contractors</a:t>
            </a:r>
          </a:p>
          <a:p>
            <a:pPr marL="342900" indent="-342900" algn="just">
              <a:buFont typeface="Arial" panose="020B0604020202020204" pitchFamily="34" charset="0"/>
              <a:buChar char="•"/>
            </a:pPr>
            <a:r>
              <a:rPr lang="en-US" sz="2200" dirty="0" smtClean="0">
                <a:solidFill>
                  <a:schemeClr val="tx1"/>
                </a:solidFill>
              </a:rPr>
              <a:t>DOL’s</a:t>
            </a:r>
            <a:r>
              <a:rPr lang="en-US" sz="2200" dirty="0">
                <a:solidFill>
                  <a:schemeClr val="tx1"/>
                </a:solidFill>
              </a:rPr>
              <a:t> </a:t>
            </a:r>
            <a:r>
              <a:rPr lang="en-US" sz="2200" dirty="0" smtClean="0">
                <a:solidFill>
                  <a:schemeClr val="tx1"/>
                </a:solidFill>
              </a:rPr>
              <a:t>Stated Goals vs. Practical Effects </a:t>
            </a:r>
          </a:p>
          <a:p>
            <a:pPr marL="342900" indent="-342900" algn="just">
              <a:buFont typeface="Arial" panose="020B0604020202020204" pitchFamily="34" charset="0"/>
              <a:buChar char="•"/>
            </a:pPr>
            <a:r>
              <a:rPr lang="en-US" sz="2200" dirty="0" smtClean="0">
                <a:solidFill>
                  <a:schemeClr val="tx1"/>
                </a:solidFill>
              </a:rPr>
              <a:t>Challenges to the DOL’s Rule</a:t>
            </a:r>
          </a:p>
          <a:p>
            <a:pPr marL="342900" indent="-342900" algn="just">
              <a:buFont typeface="Arial" panose="020B0604020202020204" pitchFamily="34" charset="0"/>
              <a:buChar char="•"/>
            </a:pPr>
            <a:r>
              <a:rPr lang="en-US" sz="2200" dirty="0" smtClean="0">
                <a:solidFill>
                  <a:schemeClr val="tx1"/>
                </a:solidFill>
              </a:rPr>
              <a:t>Implications on Healthcare Providers</a:t>
            </a:r>
          </a:p>
          <a:p>
            <a:pPr marL="342900" indent="-342900" algn="just">
              <a:buFont typeface="Arial" panose="020B0604020202020204" pitchFamily="34" charset="0"/>
              <a:buChar char="•"/>
            </a:pPr>
            <a:r>
              <a:rPr lang="en-US" sz="2200" dirty="0" smtClean="0">
                <a:solidFill>
                  <a:schemeClr val="tx1"/>
                </a:solidFill>
              </a:rPr>
              <a:t>Other Independent Contractor Tests</a:t>
            </a:r>
          </a:p>
          <a:p>
            <a:pPr marL="342900" indent="-342900" algn="just">
              <a:buFont typeface="Arial" panose="020B0604020202020204" pitchFamily="34" charset="0"/>
              <a:buChar char="•"/>
            </a:pPr>
            <a:r>
              <a:rPr lang="en-US" sz="2200" dirty="0" smtClean="0">
                <a:solidFill>
                  <a:schemeClr val="tx1"/>
                </a:solidFill>
              </a:rPr>
              <a:t>Takeaways &amp; Best Practices</a:t>
            </a:r>
          </a:p>
          <a:p>
            <a:pPr marL="342900" indent="-342900" algn="just">
              <a:buFont typeface="Arial" panose="020B0604020202020204" pitchFamily="34" charset="0"/>
              <a:buChar char="•"/>
            </a:pPr>
            <a:endParaRPr lang="en-US" dirty="0" smtClean="0">
              <a:solidFill>
                <a:schemeClr val="tx1"/>
              </a:solidFill>
            </a:endParaRPr>
          </a:p>
          <a:p>
            <a:pPr marL="342900" indent="-342900" algn="just">
              <a:buFont typeface="Arial" panose="020B0604020202020204" pitchFamily="34" charset="0"/>
              <a:buChar char="•"/>
            </a:pPr>
            <a:endParaRPr lang="en-US" dirty="0">
              <a:solidFill>
                <a:schemeClr val="tx1"/>
              </a:solidFill>
            </a:endParaRPr>
          </a:p>
          <a:p>
            <a:pPr marL="342900" indent="-342900" algn="just">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3</a:t>
            </a:fld>
            <a:endParaRPr lang="en-US" b="0" baseline="30000" dirty="0" smtClean="0"/>
          </a:p>
        </p:txBody>
      </p:sp>
    </p:spTree>
    <p:extLst>
      <p:ext uri="{BB962C8B-B14F-4D97-AF65-F5344CB8AC3E}">
        <p14:creationId xmlns:p14="http://schemas.microsoft.com/office/powerpoint/2010/main" val="104426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algn="just"/>
            <a:r>
              <a:rPr lang="en-US" sz="2400" dirty="0" smtClean="0">
                <a:solidFill>
                  <a:schemeClr val="tx1"/>
                </a:solidFill>
              </a:rPr>
              <a:t>(5) </a:t>
            </a:r>
            <a:r>
              <a:rPr lang="en-US" sz="2200" dirty="0" smtClean="0">
                <a:solidFill>
                  <a:schemeClr val="tx1"/>
                </a:solidFill>
              </a:rPr>
              <a:t>The person is hired, supervised, or paid by the other contracting party;</a:t>
            </a:r>
          </a:p>
          <a:p>
            <a:pPr algn="just"/>
            <a:r>
              <a:rPr lang="en-US" sz="2200" dirty="0" smtClean="0">
                <a:solidFill>
                  <a:schemeClr val="tx1"/>
                </a:solidFill>
              </a:rPr>
              <a:t>(6) A continuing relationship exists between the person and the other contracting party that contemplates continuing or recurring work even if the work is not full time;</a:t>
            </a:r>
          </a:p>
          <a:p>
            <a:pPr algn="just"/>
            <a:r>
              <a:rPr lang="en-US" sz="2200" dirty="0" smtClean="0">
                <a:solidFill>
                  <a:schemeClr val="tx1"/>
                </a:solidFill>
              </a:rPr>
              <a:t>(7) The person’s hours of work are established by the other contracting party;</a:t>
            </a:r>
          </a:p>
          <a:p>
            <a:pPr algn="just"/>
            <a:r>
              <a:rPr lang="en-US" sz="2200" dirty="0" smtClean="0">
                <a:solidFill>
                  <a:schemeClr val="tx1"/>
                </a:solidFill>
              </a:rPr>
              <a:t>(8) The person is required to devote full time to the business of the other contracting party;</a:t>
            </a:r>
          </a:p>
          <a:p>
            <a:pPr algn="just"/>
            <a:r>
              <a:rPr lang="en-US" sz="2200" dirty="0" smtClean="0">
                <a:solidFill>
                  <a:schemeClr val="tx1"/>
                </a:solidFill>
              </a:rPr>
              <a:t>(9) The person is required to perform the work on the premises of the other contracting party;</a:t>
            </a:r>
          </a:p>
          <a:p>
            <a:pPr algn="just"/>
            <a:endParaRPr lang="en-US" sz="2400" dirty="0" smtClean="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30</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Ohio Unemployment / Workers’ Compensation IC Test</a:t>
            </a:r>
            <a:endParaRPr lang="en-US" sz="2400" b="1" dirty="0">
              <a:solidFill>
                <a:schemeClr val="accent1"/>
              </a:solidFill>
            </a:endParaRPr>
          </a:p>
        </p:txBody>
      </p:sp>
    </p:spTree>
    <p:extLst>
      <p:ext uri="{BB962C8B-B14F-4D97-AF65-F5344CB8AC3E}">
        <p14:creationId xmlns:p14="http://schemas.microsoft.com/office/powerpoint/2010/main" val="270264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algn="just"/>
            <a:r>
              <a:rPr lang="en-US" sz="2400" dirty="0" smtClean="0">
                <a:solidFill>
                  <a:schemeClr val="tx1"/>
                </a:solidFill>
              </a:rPr>
              <a:t>(10) The person is required to follow the order of work set by the other contracting party;</a:t>
            </a:r>
          </a:p>
          <a:p>
            <a:pPr algn="just"/>
            <a:r>
              <a:rPr lang="en-US" sz="2400" dirty="0" smtClean="0">
                <a:solidFill>
                  <a:schemeClr val="tx1"/>
                </a:solidFill>
              </a:rPr>
              <a:t>(11) The person is required to make oral or written reports of progress to the other contracting party;</a:t>
            </a:r>
          </a:p>
          <a:p>
            <a:pPr algn="just"/>
            <a:r>
              <a:rPr lang="en-US" sz="2400" dirty="0" smtClean="0">
                <a:solidFill>
                  <a:schemeClr val="tx1"/>
                </a:solidFill>
              </a:rPr>
              <a:t>(12) The person is paid for services on a regular basis such as hourly, weekly, or monthly;</a:t>
            </a:r>
          </a:p>
          <a:p>
            <a:pPr algn="just"/>
            <a:r>
              <a:rPr lang="en-US" sz="2400" dirty="0" smtClean="0">
                <a:solidFill>
                  <a:schemeClr val="tx1"/>
                </a:solidFill>
              </a:rPr>
              <a:t>(13) The person’s expenses are paid by the other contracting party;</a:t>
            </a:r>
          </a:p>
          <a:p>
            <a:pPr algn="just"/>
            <a:r>
              <a:rPr lang="en-US" sz="2400" dirty="0" smtClean="0">
                <a:solidFill>
                  <a:schemeClr val="tx1"/>
                </a:solidFill>
              </a:rPr>
              <a:t>(14) The person’s tools and materials are furnished by the other contracting party;</a:t>
            </a:r>
            <a:endParaRPr lang="en-US" sz="2200" dirty="0" smtClean="0">
              <a:solidFill>
                <a:schemeClr val="tx1"/>
              </a:solidFill>
            </a:endParaRPr>
          </a:p>
          <a:p>
            <a:pPr algn="just"/>
            <a:endParaRPr lang="en-US" sz="2400" dirty="0" smtClean="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31</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Ohio Unemployment / Workers’ Compensation IC Test</a:t>
            </a:r>
            <a:endParaRPr lang="en-US" sz="2400" b="1" dirty="0">
              <a:solidFill>
                <a:schemeClr val="accent1"/>
              </a:solidFill>
            </a:endParaRPr>
          </a:p>
        </p:txBody>
      </p:sp>
    </p:spTree>
    <p:extLst>
      <p:ext uri="{BB962C8B-B14F-4D97-AF65-F5344CB8AC3E}">
        <p14:creationId xmlns:p14="http://schemas.microsoft.com/office/powerpoint/2010/main" val="285844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533400"/>
            <a:ext cx="8229600" cy="5638800"/>
          </a:xfrm>
        </p:spPr>
        <p:txBody>
          <a:bodyPr/>
          <a:lstStyle/>
          <a:p>
            <a:pPr marL="457200" indent="-457200" algn="just">
              <a:buAutoNum type="arabicParenBoth" startAt="15"/>
            </a:pPr>
            <a:r>
              <a:rPr lang="en-US" sz="2100" dirty="0" smtClean="0">
                <a:solidFill>
                  <a:schemeClr val="tx1"/>
                </a:solidFill>
              </a:rPr>
              <a:t>The person is provided with the facilities used to perform services;</a:t>
            </a:r>
          </a:p>
          <a:p>
            <a:pPr marL="457200" indent="-457200" algn="just">
              <a:buAutoNum type="arabicParenBoth" startAt="15"/>
            </a:pPr>
            <a:r>
              <a:rPr lang="en-US" sz="2100" dirty="0">
                <a:solidFill>
                  <a:schemeClr val="tx1"/>
                </a:solidFill>
              </a:rPr>
              <a:t> </a:t>
            </a:r>
            <a:r>
              <a:rPr lang="en-US" sz="2100" dirty="0" smtClean="0">
                <a:solidFill>
                  <a:schemeClr val="tx1"/>
                </a:solidFill>
              </a:rPr>
              <a:t>The person does not realize a profit or suffer a lost as a result of the services provided;</a:t>
            </a:r>
          </a:p>
          <a:p>
            <a:pPr marL="457200" indent="-457200" algn="just">
              <a:buAutoNum type="arabicParenBoth" startAt="15"/>
            </a:pPr>
            <a:r>
              <a:rPr lang="en-US" sz="2100" dirty="0" smtClean="0">
                <a:solidFill>
                  <a:schemeClr val="tx1"/>
                </a:solidFill>
              </a:rPr>
              <a:t>The person is not performing services for a number of employers at the same time;</a:t>
            </a:r>
          </a:p>
          <a:p>
            <a:pPr marL="457200" indent="-457200" algn="just">
              <a:buAutoNum type="arabicParenBoth" startAt="15"/>
            </a:pPr>
            <a:r>
              <a:rPr lang="en-US" sz="2100" dirty="0" smtClean="0">
                <a:solidFill>
                  <a:schemeClr val="tx1"/>
                </a:solidFill>
              </a:rPr>
              <a:t>The person does not make the same services available to the general public;</a:t>
            </a:r>
          </a:p>
          <a:p>
            <a:pPr marL="457200" indent="-457200" algn="just">
              <a:buAutoNum type="arabicParenBoth" startAt="15"/>
            </a:pPr>
            <a:r>
              <a:rPr lang="en-US" sz="2100" dirty="0" smtClean="0">
                <a:solidFill>
                  <a:schemeClr val="tx1"/>
                </a:solidFill>
              </a:rPr>
              <a:t>The other contracting party has a right to discharge the person;</a:t>
            </a:r>
          </a:p>
          <a:p>
            <a:pPr marL="457200" indent="-457200" algn="just">
              <a:buAutoNum type="arabicParenBoth" startAt="15"/>
            </a:pPr>
            <a:r>
              <a:rPr lang="en-US" sz="2100" dirty="0" smtClean="0">
                <a:solidFill>
                  <a:schemeClr val="tx1"/>
                </a:solidFill>
              </a:rPr>
              <a:t>The person has the right to end the relationship with the other contracting party without incurring liability pursuant to an employment contract or agreement.</a:t>
            </a:r>
          </a:p>
          <a:p>
            <a:pPr algn="just"/>
            <a:endParaRPr lang="en-US" sz="2400" dirty="0" smtClean="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32</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Ohio Unemployment / Workers’ Compensation IC Test</a:t>
            </a:r>
            <a:endParaRPr lang="en-US" sz="2400" b="1" dirty="0">
              <a:solidFill>
                <a:schemeClr val="accent1"/>
              </a:solidFill>
            </a:endParaRPr>
          </a:p>
        </p:txBody>
      </p:sp>
    </p:spTree>
    <p:extLst>
      <p:ext uri="{BB962C8B-B14F-4D97-AF65-F5344CB8AC3E}">
        <p14:creationId xmlns:p14="http://schemas.microsoft.com/office/powerpoint/2010/main" val="76315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533400"/>
            <a:ext cx="8229600" cy="5638800"/>
          </a:xfrm>
        </p:spPr>
        <p:txBody>
          <a:bodyPr/>
          <a:lstStyle/>
          <a:p>
            <a:pPr marL="342900" indent="-342900" algn="just">
              <a:buFont typeface="Arial" panose="020B0604020202020204" pitchFamily="34" charset="0"/>
              <a:buChar char="•"/>
            </a:pPr>
            <a:r>
              <a:rPr lang="en-US" sz="2200" dirty="0" smtClean="0">
                <a:solidFill>
                  <a:schemeClr val="tx1"/>
                </a:solidFill>
              </a:rPr>
              <a:t>Contractor has a business license and is in business for </a:t>
            </a:r>
            <a:r>
              <a:rPr lang="en-US" sz="2200" dirty="0" err="1" smtClean="0">
                <a:solidFill>
                  <a:schemeClr val="tx1"/>
                </a:solidFill>
              </a:rPr>
              <a:t>themself</a:t>
            </a:r>
            <a:r>
              <a:rPr lang="en-US" sz="2200" dirty="0" smtClean="0">
                <a:solidFill>
                  <a:schemeClr val="tx1"/>
                </a:solidFill>
              </a:rPr>
              <a:t>;</a:t>
            </a:r>
          </a:p>
          <a:p>
            <a:pPr marL="342900" indent="-342900" algn="just">
              <a:buFont typeface="Arial" panose="020B0604020202020204" pitchFamily="34" charset="0"/>
              <a:buChar char="•"/>
            </a:pPr>
            <a:r>
              <a:rPr lang="en-US" sz="2200" dirty="0" smtClean="0">
                <a:solidFill>
                  <a:schemeClr val="tx1"/>
                </a:solidFill>
              </a:rPr>
              <a:t>A “business” is the contractor, not an individual (e.g., “Friendly Nursing, LLC”);</a:t>
            </a:r>
          </a:p>
          <a:p>
            <a:pPr marL="342900" indent="-342900" algn="just">
              <a:buFont typeface="Arial" panose="020B0604020202020204" pitchFamily="34" charset="0"/>
              <a:buChar char="•"/>
            </a:pPr>
            <a:r>
              <a:rPr lang="en-US" sz="2200" dirty="0" smtClean="0">
                <a:solidFill>
                  <a:schemeClr val="tx1"/>
                </a:solidFill>
              </a:rPr>
              <a:t>Degree of control;</a:t>
            </a:r>
          </a:p>
          <a:p>
            <a:pPr marL="342900" indent="-342900" algn="just">
              <a:buFont typeface="Arial" panose="020B0604020202020204" pitchFamily="34" charset="0"/>
              <a:buChar char="•"/>
            </a:pPr>
            <a:r>
              <a:rPr lang="en-US" sz="2200" dirty="0" smtClean="0">
                <a:solidFill>
                  <a:schemeClr val="tx1"/>
                </a:solidFill>
              </a:rPr>
              <a:t>Opportunity for individual to make profit or loss;</a:t>
            </a:r>
          </a:p>
          <a:p>
            <a:pPr marL="342900" indent="-342900" algn="just">
              <a:buFont typeface="Arial" panose="020B0604020202020204" pitchFamily="34" charset="0"/>
              <a:buChar char="•"/>
            </a:pPr>
            <a:r>
              <a:rPr lang="en-US" sz="2200" dirty="0" smtClean="0">
                <a:solidFill>
                  <a:schemeClr val="tx1"/>
                </a:solidFill>
              </a:rPr>
              <a:t>Contractor holds their services out to the public;</a:t>
            </a:r>
          </a:p>
          <a:p>
            <a:pPr marL="342900" indent="-342900" algn="just">
              <a:buFont typeface="Arial" panose="020B0604020202020204" pitchFamily="34" charset="0"/>
              <a:buChar char="•"/>
            </a:pPr>
            <a:r>
              <a:rPr lang="en-US" sz="2200" dirty="0" smtClean="0">
                <a:solidFill>
                  <a:schemeClr val="tx1"/>
                </a:solidFill>
              </a:rPr>
              <a:t>Contractor is not beholden to one employer;</a:t>
            </a:r>
          </a:p>
          <a:p>
            <a:pPr marL="342900" indent="-342900" algn="just">
              <a:buFont typeface="Arial" panose="020B0604020202020204" pitchFamily="34" charset="0"/>
              <a:buChar char="•"/>
            </a:pPr>
            <a:r>
              <a:rPr lang="en-US" sz="2200" dirty="0" smtClean="0">
                <a:solidFill>
                  <a:schemeClr val="tx1"/>
                </a:solidFill>
              </a:rPr>
              <a:t>You are not just calling an employee an “independent contractor” in name only.</a:t>
            </a:r>
          </a:p>
          <a:p>
            <a:pPr marL="342900" indent="-342900" algn="just">
              <a:buFont typeface="Arial" panose="020B0604020202020204" pitchFamily="34" charset="0"/>
              <a:buChar char="•"/>
            </a:pPr>
            <a:endParaRPr lang="en-US" sz="2400" dirty="0" smtClean="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33</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Best Practices</a:t>
            </a:r>
            <a:endParaRPr lang="en-US" sz="2400" b="1" dirty="0">
              <a:solidFill>
                <a:schemeClr val="accent1"/>
              </a:solidFill>
            </a:endParaRPr>
          </a:p>
        </p:txBody>
      </p:sp>
    </p:spTree>
    <p:extLst>
      <p:ext uri="{BB962C8B-B14F-4D97-AF65-F5344CB8AC3E}">
        <p14:creationId xmlns:p14="http://schemas.microsoft.com/office/powerpoint/2010/main" val="224905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9" name="Content Placeholder 8"/>
          <p:cNvSpPr>
            <a:spLocks noGrp="1"/>
          </p:cNvSpPr>
          <p:nvPr>
            <p:ph sz="half" idx="2"/>
          </p:nvPr>
        </p:nvSpPr>
        <p:spPr>
          <a:xfrm>
            <a:off x="4800600" y="1143000"/>
            <a:ext cx="4419600" cy="4800600"/>
          </a:xfrm>
        </p:spPr>
        <p:txBody>
          <a:bodyPr/>
          <a:lstStyle/>
          <a:p>
            <a:endParaRPr lang="en-US" dirty="0" smtClean="0"/>
          </a:p>
          <a:p>
            <a:pPr lvl="1"/>
            <a:endParaRPr lang="en-US" b="1" dirty="0" smtClean="0"/>
          </a:p>
          <a:p>
            <a:pPr>
              <a:lnSpc>
                <a:spcPct val="100000"/>
              </a:lnSpc>
              <a:spcBef>
                <a:spcPts val="0"/>
              </a:spcBef>
            </a:pPr>
            <a:r>
              <a:rPr lang="en-US" sz="1600" dirty="0"/>
              <a:t>Brian J. Moore</a:t>
            </a:r>
          </a:p>
          <a:p>
            <a:pPr>
              <a:lnSpc>
                <a:spcPct val="100000"/>
              </a:lnSpc>
              <a:spcBef>
                <a:spcPts val="0"/>
              </a:spcBef>
            </a:pPr>
            <a:r>
              <a:rPr lang="en-US" sz="1600" dirty="0"/>
              <a:t>Esha S. Simon</a:t>
            </a:r>
          </a:p>
          <a:p>
            <a:pPr>
              <a:lnSpc>
                <a:spcPct val="100000"/>
              </a:lnSpc>
              <a:spcBef>
                <a:spcPts val="0"/>
              </a:spcBef>
            </a:pPr>
            <a:r>
              <a:rPr lang="en-US" sz="1600" dirty="0"/>
              <a:t>Dinsmore &amp; Shohl LLP</a:t>
            </a:r>
          </a:p>
          <a:p>
            <a:pPr>
              <a:lnSpc>
                <a:spcPct val="100000"/>
              </a:lnSpc>
              <a:spcBef>
                <a:spcPts val="0"/>
              </a:spcBef>
            </a:pPr>
            <a:r>
              <a:rPr lang="en-US" sz="1600" dirty="0"/>
              <a:t>Brian.Moore@dinsmore.com</a:t>
            </a:r>
          </a:p>
          <a:p>
            <a:pPr>
              <a:lnSpc>
                <a:spcPct val="100000"/>
              </a:lnSpc>
              <a:spcBef>
                <a:spcPts val="0"/>
              </a:spcBef>
            </a:pPr>
            <a:r>
              <a:rPr lang="en-US" sz="1600" dirty="0"/>
              <a:t>Esha.Simon@dinsmore.com</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 </a:t>
            </a:r>
            <a:endParaRPr lang="en-US" dirty="0"/>
          </a:p>
        </p:txBody>
      </p:sp>
      <p:sp>
        <p:nvSpPr>
          <p:cNvPr id="19" name="Slide Number Placeholder 18"/>
          <p:cNvSpPr>
            <a:spLocks noGrp="1"/>
          </p:cNvSpPr>
          <p:nvPr>
            <p:ph type="sldNum" sz="quarter" idx="4"/>
          </p:nvPr>
        </p:nvSpPr>
        <p:spPr/>
        <p:txBody>
          <a:bodyPr/>
          <a:lstStyle/>
          <a:p>
            <a:pPr algn="ctr"/>
            <a:fld id="{A6D1340B-B320-4949-80C8-72CFFBD72CAA}" type="slidenum">
              <a:rPr lang="en-US" smtClean="0"/>
              <a:pPr algn="ctr"/>
              <a:t>34</a:t>
            </a:fld>
            <a:endParaRPr lang="en-US" dirty="0"/>
          </a:p>
        </p:txBody>
      </p:sp>
      <p:pic>
        <p:nvPicPr>
          <p:cNvPr id="14" name="Picture 13" descr="184694712.jpg"/>
          <p:cNvPicPr>
            <a:picLocks noChangeAspect="1"/>
          </p:cNvPicPr>
          <p:nvPr/>
        </p:nvPicPr>
        <p:blipFill rotWithShape="1">
          <a:blip r:embed="rId3" cstate="email">
            <a:extLst>
              <a:ext uri="{28A0092B-C50C-407E-A947-70E740481C1C}">
                <a14:useLocalDpi xmlns:a14="http://schemas.microsoft.com/office/drawing/2010/main"/>
              </a:ext>
            </a:extLst>
          </a:blip>
          <a:srcRect l="3261"/>
          <a:stretch/>
        </p:blipFill>
        <p:spPr>
          <a:xfrm>
            <a:off x="0" y="1981200"/>
            <a:ext cx="4521199" cy="2628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408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457200"/>
          </a:xfrm>
        </p:spPr>
        <p:txBody>
          <a:bodyPr/>
          <a:lstStyle/>
          <a:p>
            <a:pPr algn="ctr"/>
            <a:r>
              <a:rPr lang="en-US" dirty="0" smtClean="0">
                <a:solidFill>
                  <a:schemeClr val="accent1"/>
                </a:solidFill>
              </a:rPr>
              <a:t>Types of Relationships Generally </a:t>
            </a:r>
            <a:endParaRPr lang="en-US" dirty="0">
              <a:solidFill>
                <a:schemeClr val="accent1"/>
              </a:solidFill>
            </a:endParaRPr>
          </a:p>
        </p:txBody>
      </p:sp>
      <p:sp>
        <p:nvSpPr>
          <p:cNvPr id="3" name="Content Placeholder 2"/>
          <p:cNvSpPr>
            <a:spLocks noGrp="1"/>
          </p:cNvSpPr>
          <p:nvPr>
            <p:ph idx="1"/>
          </p:nvPr>
        </p:nvSpPr>
        <p:spPr>
          <a:xfrm>
            <a:off x="533400" y="533400"/>
            <a:ext cx="8229600" cy="5638800"/>
          </a:xfrm>
        </p:spPr>
        <p:txBody>
          <a:bodyPr/>
          <a:lstStyle/>
          <a:p>
            <a:pPr marL="342900" indent="-342900" algn="just">
              <a:buFont typeface="Arial" panose="020B0604020202020204" pitchFamily="34" charset="0"/>
              <a:buChar char="•"/>
            </a:pPr>
            <a:endParaRPr lang="en-US" sz="2400" dirty="0" smtClean="0">
              <a:solidFill>
                <a:schemeClr val="tx1"/>
              </a:solidFill>
            </a:endParaRPr>
          </a:p>
          <a:p>
            <a:pPr marL="342900" indent="-342900" algn="just">
              <a:buFont typeface="Arial" panose="020B0604020202020204" pitchFamily="34" charset="0"/>
              <a:buChar char="•"/>
            </a:pPr>
            <a:r>
              <a:rPr lang="en-US" sz="2200" dirty="0" smtClean="0">
                <a:solidFill>
                  <a:schemeClr val="tx1"/>
                </a:solidFill>
              </a:rPr>
              <a:t>Employees</a:t>
            </a:r>
          </a:p>
          <a:p>
            <a:pPr marL="342900" indent="-342900" algn="just">
              <a:buFont typeface="Arial" panose="020B0604020202020204" pitchFamily="34" charset="0"/>
              <a:buChar char="•"/>
            </a:pPr>
            <a:r>
              <a:rPr lang="en-US" sz="2200" dirty="0" smtClean="0">
                <a:solidFill>
                  <a:schemeClr val="tx1"/>
                </a:solidFill>
              </a:rPr>
              <a:t>Independent Contractors</a:t>
            </a:r>
          </a:p>
          <a:p>
            <a:pPr marL="342900" indent="-342900" algn="just">
              <a:buFont typeface="Arial" panose="020B0604020202020204" pitchFamily="34" charset="0"/>
              <a:buChar char="•"/>
            </a:pPr>
            <a:r>
              <a:rPr lang="en-US" sz="2200" dirty="0" smtClean="0">
                <a:solidFill>
                  <a:schemeClr val="tx1"/>
                </a:solidFill>
              </a:rPr>
              <a:t>Joint Employers</a:t>
            </a:r>
          </a:p>
          <a:p>
            <a:pPr marL="342900" indent="-342900" algn="just">
              <a:buFont typeface="Arial" panose="020B0604020202020204" pitchFamily="34" charset="0"/>
              <a:buChar char="•"/>
            </a:pPr>
            <a:r>
              <a:rPr lang="en-US" sz="2200" dirty="0" smtClean="0">
                <a:solidFill>
                  <a:schemeClr val="tx1"/>
                </a:solidFill>
              </a:rPr>
              <a:t>Various Definitions and Tests Under Various Laws Makes It Confusing</a:t>
            </a:r>
          </a:p>
          <a:p>
            <a:pPr marL="342900" indent="-342900" algn="just">
              <a:buFont typeface="Arial" panose="020B0604020202020204" pitchFamily="34" charset="0"/>
              <a:buChar char="•"/>
            </a:pPr>
            <a:r>
              <a:rPr lang="en-US" sz="2200" dirty="0" smtClean="0">
                <a:solidFill>
                  <a:schemeClr val="tx1"/>
                </a:solidFill>
              </a:rPr>
              <a:t>Cheat Sheet Tips / Executive Summary</a:t>
            </a:r>
          </a:p>
          <a:p>
            <a:pPr marL="342900" indent="-342900" algn="just">
              <a:buFont typeface="Arial" panose="020B0604020202020204" pitchFamily="34" charset="0"/>
              <a:buChar char="•"/>
            </a:pPr>
            <a:endParaRPr lang="en-US" dirty="0" smtClean="0">
              <a:solidFill>
                <a:schemeClr val="tx1"/>
              </a:solidFill>
            </a:endParaRPr>
          </a:p>
          <a:p>
            <a:pPr marL="342900" indent="-342900" algn="just">
              <a:buFont typeface="Arial" panose="020B0604020202020204" pitchFamily="34" charset="0"/>
              <a:buChar char="•"/>
            </a:pPr>
            <a:endParaRPr lang="en-US" dirty="0">
              <a:solidFill>
                <a:schemeClr val="tx1"/>
              </a:solidFill>
            </a:endParaRPr>
          </a:p>
          <a:p>
            <a:pPr marL="342900" indent="-342900" algn="just">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4</a:t>
            </a:fld>
            <a:endParaRPr lang="en-US" b="0" baseline="30000" dirty="0" smtClean="0"/>
          </a:p>
        </p:txBody>
      </p:sp>
    </p:spTree>
    <p:extLst>
      <p:ext uri="{BB962C8B-B14F-4D97-AF65-F5344CB8AC3E}">
        <p14:creationId xmlns:p14="http://schemas.microsoft.com/office/powerpoint/2010/main" val="115881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Executive Summary </a:t>
            </a:r>
            <a:endParaRPr lang="en-US" dirty="0"/>
          </a:p>
        </p:txBody>
      </p:sp>
      <p:sp>
        <p:nvSpPr>
          <p:cNvPr id="3" name="Content Placeholder 2"/>
          <p:cNvSpPr>
            <a:spLocks noGrp="1"/>
          </p:cNvSpPr>
          <p:nvPr>
            <p:ph idx="1"/>
          </p:nvPr>
        </p:nvSpPr>
        <p:spPr/>
        <p:txBody>
          <a:bodyPr/>
          <a:lstStyle/>
          <a:p>
            <a:r>
              <a:rPr lang="en-US" dirty="0" smtClean="0"/>
              <a:t>According to the DOL: “As used in this rule, the term ‘independent contractor’ refers to workers who, as a matter of economic reality, are not economically dependent on an employer for work and are in business for themselves. Such workers play an important role in the economy and are commonly referred to by different names, including independent contractor, self-employed, and freelancer. This rule is not intended to disrupt the businesses of independent contractors who are, as a matter of economic reality, in business for themselves.”</a:t>
            </a: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5</a:t>
            </a:fld>
            <a:endParaRPr lang="en-US" b="0" baseline="30000" dirty="0" smtClean="0"/>
          </a:p>
        </p:txBody>
      </p:sp>
      <p:sp>
        <p:nvSpPr>
          <p:cNvPr id="5" name="Footer Placeholder 4"/>
          <p:cNvSpPr>
            <a:spLocks noGrp="1"/>
          </p:cNvSpPr>
          <p:nvPr>
            <p:ph type="ftr" sz="quarter" idx="3"/>
          </p:nvPr>
        </p:nvSpPr>
        <p:spPr/>
        <p:txBody>
          <a:bodyPr/>
          <a:lstStyle/>
          <a:p>
            <a:r>
              <a:rPr lang="en-US" dirty="0" smtClean="0"/>
              <a:t>Presentation Title</a:t>
            </a:r>
            <a:endParaRPr lang="en-US" dirty="0"/>
          </a:p>
        </p:txBody>
      </p:sp>
    </p:spTree>
    <p:extLst>
      <p:ext uri="{BB962C8B-B14F-4D97-AF65-F5344CB8AC3E}">
        <p14:creationId xmlns:p14="http://schemas.microsoft.com/office/powerpoint/2010/main" val="1682453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60192"/>
            <a:ext cx="8153400" cy="4953000"/>
          </a:xfrm>
        </p:spPr>
        <p:txBody>
          <a:bodyPr/>
          <a:lstStyle/>
          <a:p>
            <a:pPr marL="342900" indent="-342900" algn="just">
              <a:buFont typeface="Arial" panose="020B0604020202020204" pitchFamily="34" charset="0"/>
              <a:buChar char="•"/>
            </a:pPr>
            <a:r>
              <a:rPr lang="en-US" sz="2400" dirty="0" smtClean="0">
                <a:solidFill>
                  <a:schemeClr val="tx1"/>
                </a:solidFill>
              </a:rPr>
              <a:t>On January 9, 2024, the DOL announced the final rule regarding when employers can classify workers as independent contractors under federal labor law. </a:t>
            </a:r>
          </a:p>
          <a:p>
            <a:pPr marL="342900" indent="-342900" algn="just">
              <a:buFont typeface="Arial" panose="020B0604020202020204" pitchFamily="34" charset="0"/>
              <a:buChar char="•"/>
            </a:pPr>
            <a:r>
              <a:rPr lang="en-US" sz="2400" b="1" u="sng" dirty="0" smtClean="0">
                <a:solidFill>
                  <a:schemeClr val="tx1"/>
                </a:solidFill>
              </a:rPr>
              <a:t>The rule will take effect on March 11, 2024</a:t>
            </a:r>
            <a:r>
              <a:rPr lang="en-US" sz="2400" dirty="0" smtClean="0">
                <a:solidFill>
                  <a:schemeClr val="tx1"/>
                </a:solidFill>
              </a:rPr>
              <a:t>.</a:t>
            </a:r>
          </a:p>
          <a:p>
            <a:pPr algn="just"/>
            <a:endParaRPr lang="en-US" dirty="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6</a:t>
            </a:fld>
            <a:endParaRPr lang="en-US" b="0" baseline="30000" dirty="0" smtClean="0"/>
          </a:p>
        </p:txBody>
      </p:sp>
      <p:sp>
        <p:nvSpPr>
          <p:cNvPr id="5" name="Footer Placeholder 4"/>
          <p:cNvSpPr>
            <a:spLocks noGrp="1"/>
          </p:cNvSpPr>
          <p:nvPr>
            <p:ph type="ftr" sz="quarter" idx="3"/>
          </p:nvPr>
        </p:nvSpPr>
        <p:spPr>
          <a:xfrm>
            <a:off x="533400" y="76200"/>
            <a:ext cx="8077200" cy="990600"/>
          </a:xfrm>
        </p:spPr>
        <p:txBody>
          <a:bodyPr/>
          <a:lstStyle/>
          <a:p>
            <a:pPr algn="ctr"/>
            <a:r>
              <a:rPr lang="en-US" sz="2400" b="1" dirty="0" smtClean="0">
                <a:solidFill>
                  <a:schemeClr val="accent1"/>
                </a:solidFill>
                <a:latin typeface="Helvetica" panose="020B0604020202020204" pitchFamily="34" charset="0"/>
                <a:cs typeface="Helvetica" panose="020B0604020202020204" pitchFamily="34" charset="0"/>
              </a:rPr>
              <a:t>DOL’S Final Rule on </a:t>
            </a:r>
          </a:p>
          <a:p>
            <a:pPr algn="ctr"/>
            <a:r>
              <a:rPr lang="en-US" sz="2400" b="1" dirty="0" smtClean="0">
                <a:solidFill>
                  <a:schemeClr val="accent1"/>
                </a:solidFill>
                <a:latin typeface="Helvetica" panose="020B0604020202020204" pitchFamily="34" charset="0"/>
                <a:cs typeface="Helvetica" panose="020B0604020202020204" pitchFamily="34" charset="0"/>
              </a:rPr>
              <a:t>Employee or Independent Contractor Classification</a:t>
            </a:r>
            <a:endParaRPr lang="en-US" sz="2400" b="1" dirty="0">
              <a:solidFill>
                <a:schemeClr val="accent1"/>
              </a:solidFill>
            </a:endParaRPr>
          </a:p>
          <a:p>
            <a:endParaRPr lang="en-US" sz="1800" dirty="0" smtClean="0">
              <a:solidFill>
                <a:schemeClr val="accent1"/>
              </a:solidFill>
              <a:latin typeface="Helvetica" panose="020B0604020202020204" pitchFamily="34" charset="0"/>
              <a:cs typeface="Helvetica" panose="020B0604020202020204" pitchFamily="34" charset="0"/>
            </a:endParaRPr>
          </a:p>
          <a:p>
            <a:endParaRPr lang="en-US" sz="1800" dirty="0" smtClean="0">
              <a:solidFill>
                <a:schemeClr val="accent1"/>
              </a:solidFill>
              <a:latin typeface="Helvetica" panose="020B0604020202020204" pitchFamily="34" charset="0"/>
              <a:cs typeface="Helvetica" panose="020B0604020202020204" pitchFamily="34" charset="0"/>
            </a:endParaRPr>
          </a:p>
          <a:p>
            <a:endParaRPr lang="en-US" sz="1800" dirty="0">
              <a:solidFill>
                <a:schemeClr val="accent1"/>
              </a:solidFill>
              <a:latin typeface="Helvetica" panose="020B0604020202020204" pitchFamily="34" charset="0"/>
              <a:cs typeface="Helvetica" panose="020B0604020202020204" pitchFamily="34" charset="0"/>
            </a:endParaRPr>
          </a:p>
          <a:p>
            <a:endParaRPr lang="en-US" sz="1800" dirty="0">
              <a:solidFill>
                <a:schemeClr val="accent1"/>
              </a:solidFill>
              <a:latin typeface="Helvetica" panose="020B0604020202020204" pitchFamily="34" charset="0"/>
              <a:cs typeface="Helvetica" panose="020B0604020202020204" pitchFamily="34" charset="0"/>
            </a:endParaRPr>
          </a:p>
        </p:txBody>
      </p:sp>
      <p:pic>
        <p:nvPicPr>
          <p:cNvPr id="2" name="Picture 1"/>
          <p:cNvPicPr>
            <a:picLocks noChangeAspect="1"/>
          </p:cNvPicPr>
          <p:nvPr/>
        </p:nvPicPr>
        <p:blipFill>
          <a:blip r:embed="rId2"/>
          <a:stretch>
            <a:fillRect/>
          </a:stretch>
        </p:blipFill>
        <p:spPr>
          <a:xfrm>
            <a:off x="3986212" y="1219200"/>
            <a:ext cx="1400175" cy="1428750"/>
          </a:xfrm>
          <a:prstGeom prst="rect">
            <a:avLst/>
          </a:prstGeom>
        </p:spPr>
      </p:pic>
    </p:spTree>
    <p:extLst>
      <p:ext uri="{BB962C8B-B14F-4D97-AF65-F5344CB8AC3E}">
        <p14:creationId xmlns:p14="http://schemas.microsoft.com/office/powerpoint/2010/main" val="247958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153400" cy="4953000"/>
          </a:xfrm>
        </p:spPr>
        <p:txBody>
          <a:bodyPr/>
          <a:lstStyle/>
          <a:p>
            <a:pPr marL="342900" indent="-342900" algn="just">
              <a:buFont typeface="Arial" panose="020B0604020202020204" pitchFamily="34" charset="0"/>
              <a:buChar char="•"/>
            </a:pPr>
            <a:r>
              <a:rPr lang="en-US" sz="2400" dirty="0" smtClean="0">
                <a:solidFill>
                  <a:schemeClr val="tx1"/>
                </a:solidFill>
              </a:rPr>
              <a:t>The DOL first proposed the rule in October of 2022.</a:t>
            </a:r>
          </a:p>
          <a:p>
            <a:pPr marL="342900" indent="-342900" algn="just">
              <a:buFont typeface="Arial" panose="020B0604020202020204" pitchFamily="34" charset="0"/>
              <a:buChar char="•"/>
            </a:pPr>
            <a:r>
              <a:rPr lang="en-US" sz="2400" dirty="0">
                <a:solidFill>
                  <a:schemeClr val="tx1"/>
                </a:solidFill>
              </a:rPr>
              <a:t>For the full announcement regarding the rule, please visit: </a:t>
            </a:r>
            <a:r>
              <a:rPr lang="en-US" sz="2400" dirty="0">
                <a:solidFill>
                  <a:schemeClr val="tx1"/>
                </a:solidFill>
                <a:hlinkClick r:id="rId2"/>
              </a:rPr>
              <a:t>https://www.dol.gov/agencies/whd/flsa/misclassification/rulemaking</a:t>
            </a:r>
            <a:r>
              <a:rPr lang="en-US" sz="2400" dirty="0">
                <a:solidFill>
                  <a:schemeClr val="tx1"/>
                </a:solidFill>
              </a:rPr>
              <a:t>.</a:t>
            </a:r>
          </a:p>
          <a:p>
            <a:pPr marL="342900" indent="-342900" algn="just">
              <a:buFont typeface="Arial" panose="020B0604020202020204" pitchFamily="34" charset="0"/>
              <a:buChar char="•"/>
            </a:pPr>
            <a:endParaRPr lang="en-US" sz="2400" dirty="0" smtClean="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7</a:t>
            </a:fld>
            <a:endParaRPr lang="en-US" b="0" baseline="30000" dirty="0" smtClean="0"/>
          </a:p>
        </p:txBody>
      </p:sp>
      <p:sp>
        <p:nvSpPr>
          <p:cNvPr id="5" name="Footer Placeholder 4"/>
          <p:cNvSpPr>
            <a:spLocks noGrp="1"/>
          </p:cNvSpPr>
          <p:nvPr>
            <p:ph type="ftr" sz="quarter" idx="3"/>
          </p:nvPr>
        </p:nvSpPr>
        <p:spPr>
          <a:xfrm>
            <a:off x="533400" y="76200"/>
            <a:ext cx="8077200" cy="990600"/>
          </a:xfrm>
        </p:spPr>
        <p:txBody>
          <a:bodyPr/>
          <a:lstStyle/>
          <a:p>
            <a:pPr algn="ctr"/>
            <a:r>
              <a:rPr lang="en-US" sz="2400" b="1" dirty="0" smtClean="0">
                <a:solidFill>
                  <a:schemeClr val="accent1"/>
                </a:solidFill>
                <a:latin typeface="Helvetica" panose="020B0604020202020204" pitchFamily="34" charset="0"/>
                <a:cs typeface="Helvetica" panose="020B0604020202020204" pitchFamily="34" charset="0"/>
              </a:rPr>
              <a:t>DOL’S Final Rule on </a:t>
            </a:r>
          </a:p>
          <a:p>
            <a:pPr algn="ctr"/>
            <a:r>
              <a:rPr lang="en-US" sz="2400" b="1" dirty="0" smtClean="0">
                <a:solidFill>
                  <a:schemeClr val="accent1"/>
                </a:solidFill>
                <a:latin typeface="Helvetica" panose="020B0604020202020204" pitchFamily="34" charset="0"/>
                <a:cs typeface="Helvetica" panose="020B0604020202020204" pitchFamily="34" charset="0"/>
              </a:rPr>
              <a:t>Employee or Independent Contractor Classification</a:t>
            </a:r>
            <a:endParaRPr lang="en-US" sz="2400" b="1" dirty="0">
              <a:solidFill>
                <a:schemeClr val="accent1"/>
              </a:solidFill>
            </a:endParaRPr>
          </a:p>
          <a:p>
            <a:endParaRPr lang="en-US" sz="1800" dirty="0" smtClean="0">
              <a:solidFill>
                <a:schemeClr val="accent1"/>
              </a:solidFill>
              <a:latin typeface="Helvetica" panose="020B0604020202020204" pitchFamily="34" charset="0"/>
              <a:cs typeface="Helvetica" panose="020B0604020202020204" pitchFamily="34" charset="0"/>
            </a:endParaRPr>
          </a:p>
          <a:p>
            <a:endParaRPr lang="en-US" sz="1800" dirty="0">
              <a:solidFill>
                <a:schemeClr val="accent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3526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algn="just"/>
            <a:r>
              <a:rPr lang="en-US" sz="2400" dirty="0" smtClean="0">
                <a:solidFill>
                  <a:schemeClr val="tx1"/>
                </a:solidFill>
              </a:rPr>
              <a:t>The Fair Labor Standards Act (“FLSA”) establishes minimum wage, overtime pay, and record-keeping standards affecting employees in the private sector and in Federal, State, and local governments. Covered non-exempt workers are entitled to a minimum wage and overtime at a rate of one and one-half times the regular rate of pay for hours over 40 in a workweek.</a:t>
            </a:r>
          </a:p>
          <a:p>
            <a:pPr algn="just"/>
            <a:endParaRPr lang="en-US" sz="2400" dirty="0" smtClean="0">
              <a:solidFill>
                <a:schemeClr val="tx1"/>
              </a:solidFill>
            </a:endParaRPr>
          </a:p>
          <a:p>
            <a:pPr marL="457200" indent="-457200" algn="just">
              <a:buFont typeface="+mj-lt"/>
              <a:buAutoNum type="arabicPeriod"/>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8</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Context of the Rule: Fair Labor Standards Act</a:t>
            </a:r>
            <a:endParaRPr lang="en-US" sz="2400" b="1" dirty="0">
              <a:solidFill>
                <a:schemeClr val="accent1"/>
              </a:solidFill>
            </a:endParaRPr>
          </a:p>
        </p:txBody>
      </p:sp>
      <p:pic>
        <p:nvPicPr>
          <p:cNvPr id="2" name="Picture 1"/>
          <p:cNvPicPr>
            <a:picLocks noChangeAspect="1"/>
          </p:cNvPicPr>
          <p:nvPr/>
        </p:nvPicPr>
        <p:blipFill>
          <a:blip r:embed="rId2"/>
          <a:stretch>
            <a:fillRect/>
          </a:stretch>
        </p:blipFill>
        <p:spPr>
          <a:xfrm>
            <a:off x="2695575" y="4267200"/>
            <a:ext cx="3829050" cy="1190625"/>
          </a:xfrm>
          <a:prstGeom prst="rect">
            <a:avLst/>
          </a:prstGeom>
        </p:spPr>
      </p:pic>
    </p:spTree>
    <p:extLst>
      <p:ext uri="{BB962C8B-B14F-4D97-AF65-F5344CB8AC3E}">
        <p14:creationId xmlns:p14="http://schemas.microsoft.com/office/powerpoint/2010/main" val="253806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334000"/>
          </a:xfrm>
        </p:spPr>
        <p:txBody>
          <a:bodyPr/>
          <a:lstStyle/>
          <a:p>
            <a:pPr marL="342900" indent="-342900" algn="just">
              <a:buFont typeface="Arial" panose="020B0604020202020204" pitchFamily="34" charset="0"/>
              <a:buChar char="•"/>
            </a:pPr>
            <a:r>
              <a:rPr lang="en-US" dirty="0" smtClean="0">
                <a:solidFill>
                  <a:schemeClr val="tx1"/>
                </a:solidFill>
              </a:rPr>
              <a:t>The FLSA does not define the term “independent contractor.”</a:t>
            </a:r>
          </a:p>
          <a:p>
            <a:pPr marL="342900" indent="-342900" algn="just">
              <a:buFont typeface="Arial" panose="020B0604020202020204" pitchFamily="34" charset="0"/>
              <a:buChar char="•"/>
            </a:pPr>
            <a:r>
              <a:rPr lang="en-US" dirty="0" smtClean="0">
                <a:solidFill>
                  <a:schemeClr val="tx1"/>
                </a:solidFill>
              </a:rPr>
              <a:t>The FLSA defines “employer” as “any person acting directly or indirectly in the interest of an employer in relation to an employee.”</a:t>
            </a:r>
          </a:p>
          <a:p>
            <a:pPr marL="342900" indent="-342900" algn="just">
              <a:buFont typeface="Arial" panose="020B0604020202020204" pitchFamily="34" charset="0"/>
              <a:buChar char="•"/>
            </a:pPr>
            <a:r>
              <a:rPr lang="en-US" dirty="0" smtClean="0">
                <a:solidFill>
                  <a:schemeClr val="tx1"/>
                </a:solidFill>
              </a:rPr>
              <a:t>“Employee” is defined as “any individual employed by an employer.”</a:t>
            </a:r>
          </a:p>
          <a:p>
            <a:pPr marL="342900" indent="-342900" algn="just">
              <a:buFont typeface="Arial" panose="020B0604020202020204" pitchFamily="34" charset="0"/>
              <a:buChar char="•"/>
            </a:pPr>
            <a:r>
              <a:rPr lang="en-US" dirty="0" smtClean="0">
                <a:solidFill>
                  <a:schemeClr val="tx1"/>
                </a:solidFill>
              </a:rPr>
              <a:t>“Employ” means “to suffer or permit to work.” </a:t>
            </a:r>
          </a:p>
          <a:p>
            <a:pPr marL="342900" indent="-342900" algn="just">
              <a:buFont typeface="Arial" panose="020B0604020202020204" pitchFamily="34" charset="0"/>
              <a:buChar char="•"/>
            </a:pPr>
            <a:r>
              <a:rPr lang="en-US" dirty="0" smtClean="0">
                <a:solidFill>
                  <a:schemeClr val="tx1"/>
                </a:solidFill>
              </a:rPr>
              <a:t>The Department of Labor and Courts have interpreted the “suffer or permit” standard to require an evaluation of the extent of the worker’s economic dependence on the potential employer.</a:t>
            </a:r>
          </a:p>
          <a:p>
            <a:pPr marL="342900" indent="-342900" algn="just">
              <a:buFont typeface="Arial" panose="020B0604020202020204" pitchFamily="34" charset="0"/>
              <a:buChar char="•"/>
            </a:pPr>
            <a:endParaRPr lang="en-US" dirty="0" smtClean="0">
              <a:solidFill>
                <a:schemeClr val="tx1"/>
              </a:solidFill>
            </a:endParaRPr>
          </a:p>
        </p:txBody>
      </p:sp>
      <p:sp>
        <p:nvSpPr>
          <p:cNvPr id="4" name="Slide Number Placeholder 3"/>
          <p:cNvSpPr>
            <a:spLocks noGrp="1"/>
          </p:cNvSpPr>
          <p:nvPr>
            <p:ph type="sldNum" sz="quarter" idx="4"/>
          </p:nvPr>
        </p:nvSpPr>
        <p:spPr/>
        <p:txBody>
          <a:bodyPr/>
          <a:lstStyle/>
          <a:p>
            <a:fld id="{A6D1340B-B320-4949-80C8-72CFFBD72CAA}" type="slidenum">
              <a:rPr lang="en-US" smtClean="0"/>
              <a:pPr/>
              <a:t>9</a:t>
            </a:fld>
            <a:endParaRPr lang="en-US" b="0" baseline="30000" dirty="0" smtClean="0"/>
          </a:p>
        </p:txBody>
      </p:sp>
      <p:sp>
        <p:nvSpPr>
          <p:cNvPr id="5" name="Footer Placeholder 4"/>
          <p:cNvSpPr>
            <a:spLocks noGrp="1"/>
          </p:cNvSpPr>
          <p:nvPr>
            <p:ph type="ftr" sz="quarter" idx="3"/>
          </p:nvPr>
        </p:nvSpPr>
        <p:spPr>
          <a:xfrm>
            <a:off x="533400" y="0"/>
            <a:ext cx="8153400" cy="533400"/>
          </a:xfrm>
        </p:spPr>
        <p:txBody>
          <a:bodyPr/>
          <a:lstStyle/>
          <a:p>
            <a:pPr algn="ctr"/>
            <a:r>
              <a:rPr lang="en-US" sz="2400" b="1" dirty="0" smtClean="0">
                <a:solidFill>
                  <a:schemeClr val="accent1"/>
                </a:solidFill>
              </a:rPr>
              <a:t>Defined Terms Under the Fair Labor Standards Act </a:t>
            </a:r>
            <a:endParaRPr lang="en-US" sz="2400" b="1" dirty="0">
              <a:solidFill>
                <a:schemeClr val="accent1"/>
              </a:solidFill>
            </a:endParaRPr>
          </a:p>
        </p:txBody>
      </p:sp>
    </p:spTree>
    <p:extLst>
      <p:ext uri="{BB962C8B-B14F-4D97-AF65-F5344CB8AC3E}">
        <p14:creationId xmlns:p14="http://schemas.microsoft.com/office/powerpoint/2010/main" val="241535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2484</Words>
  <Application>Microsoft Office PowerPoint</Application>
  <PresentationFormat>On-screen Show (4:3)</PresentationFormat>
  <Paragraphs>231</Paragraphs>
  <Slides>35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Helvetica</vt:lpstr>
      <vt:lpstr>Lucida Grande</vt:lpstr>
      <vt:lpstr>Wingdings 3</vt:lpstr>
      <vt:lpstr>Office Theme</vt:lpstr>
      <vt:lpstr>What You Need To Know About the DOL’s New Independent Contractor Rule</vt:lpstr>
      <vt:lpstr>PowerPoint Presentation</vt:lpstr>
      <vt:lpstr>OVERVIEW OF PRESENTATION </vt:lpstr>
      <vt:lpstr>Types of Relationships Generally </vt:lpstr>
      <vt:lpstr>Executive Summary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Dinsmore and Shohl,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dietz</dc:creator>
  <cp:lastModifiedBy>Moore, Brian</cp:lastModifiedBy>
  <cp:revision>778</cp:revision>
  <cp:lastPrinted>2017-02-15T02:32:25Z</cp:lastPrinted>
  <dcterms:created xsi:type="dcterms:W3CDTF">2013-07-10T15:54:03Z</dcterms:created>
  <dcterms:modified xsi:type="dcterms:W3CDTF">2024-02-07T14:04:45Z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1838276342</vt:i4>
  </property>
  <property fmtid="{D5CDD505-2E9C-101B-9397-08002B2CF9AE}" pid="3" name="_NewReviewCycle">
    <vt:lpwstr/>
  </property>
  <property fmtid="{D5CDD505-2E9C-101B-9397-08002B2CF9AE}" pid="4" name="_EmailSubject">
    <vt:lpwstr>presentation to be added to bios</vt:lpwstr>
  </property>
  <property fmtid="{D5CDD505-2E9C-101B-9397-08002B2CF9AE}" pid="5" name="_AuthorEmail">
    <vt:lpwstr>brian.moore@dinsmore.com</vt:lpwstr>
  </property>
  <property fmtid="{D5CDD505-2E9C-101B-9397-08002B2CF9AE}" pid="6" name="_AuthorEmailDisplayName">
    <vt:lpwstr>Moore, Brian</vt:lpwstr>
  </property>
  <property fmtid="{D5CDD505-2E9C-101B-9397-08002B2CF9AE}" pid="7" name="_PreviousAdHocReviewCycleID">
    <vt:i4>724205787</vt:i4>
  </property>
</Properties>
</file>