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370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A2A2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9999"/>
                </a:solidFill>
                <a:latin typeface="Segoe UI"/>
                <a:cs typeface="Segoe UI"/>
              </a:defRPr>
            </a:lvl1pPr>
          </a:lstStyle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7874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A2A2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9999"/>
                </a:solidFill>
                <a:latin typeface="Segoe UI"/>
                <a:cs typeface="Segoe UI"/>
              </a:defRPr>
            </a:lvl1pPr>
          </a:lstStyle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7874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9999"/>
                </a:solidFill>
                <a:latin typeface="Segoe UI"/>
                <a:cs typeface="Segoe UI"/>
              </a:defRPr>
            </a:lvl1pPr>
          </a:lstStyle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7874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68581" y="206565"/>
            <a:ext cx="243344" cy="23996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23982" y="261289"/>
            <a:ext cx="1637029" cy="22562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57200" y="6444208"/>
            <a:ext cx="2651760" cy="0"/>
          </a:xfrm>
          <a:custGeom>
            <a:avLst/>
            <a:gdLst/>
            <a:ahLst/>
            <a:cxnLst/>
            <a:rect l="l" t="t" r="r" b="b"/>
            <a:pathLst>
              <a:path w="2651760">
                <a:moveTo>
                  <a:pt x="0" y="0"/>
                </a:moveTo>
                <a:lnTo>
                  <a:pt x="26517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>
              <a:alpha val="5411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9" y="0"/>
            <a:ext cx="8269872" cy="6858000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4728590" y="0"/>
            <a:ext cx="3757929" cy="6858000"/>
          </a:xfrm>
          <a:custGeom>
            <a:avLst/>
            <a:gdLst/>
            <a:ahLst/>
            <a:cxnLst/>
            <a:rect l="l" t="t" r="r" b="b"/>
            <a:pathLst>
              <a:path w="3757929" h="6858000">
                <a:moveTo>
                  <a:pt x="3757549" y="0"/>
                </a:moveTo>
                <a:lnTo>
                  <a:pt x="3537458" y="0"/>
                </a:lnTo>
                <a:lnTo>
                  <a:pt x="0" y="6858000"/>
                </a:lnTo>
                <a:lnTo>
                  <a:pt x="220091" y="6858000"/>
                </a:lnTo>
                <a:lnTo>
                  <a:pt x="3757549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50464" y="887006"/>
            <a:ext cx="2193163" cy="51570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29950" y="4514848"/>
            <a:ext cx="1162050" cy="2343149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11761343" y="3203067"/>
            <a:ext cx="225425" cy="450850"/>
          </a:xfrm>
          <a:custGeom>
            <a:avLst/>
            <a:gdLst/>
            <a:ahLst/>
            <a:cxnLst/>
            <a:rect l="l" t="t" r="r" b="b"/>
            <a:pathLst>
              <a:path w="225425" h="450850">
                <a:moveTo>
                  <a:pt x="0" y="0"/>
                </a:moveTo>
                <a:lnTo>
                  <a:pt x="0" y="150241"/>
                </a:lnTo>
                <a:lnTo>
                  <a:pt x="75056" y="225298"/>
                </a:lnTo>
                <a:lnTo>
                  <a:pt x="0" y="300355"/>
                </a:lnTo>
                <a:lnTo>
                  <a:pt x="0" y="450469"/>
                </a:lnTo>
                <a:lnTo>
                  <a:pt x="225171" y="225298"/>
                </a:lnTo>
                <a:lnTo>
                  <a:pt x="0" y="0"/>
                </a:lnTo>
                <a:close/>
              </a:path>
            </a:pathLst>
          </a:custGeom>
          <a:solidFill>
            <a:srgbClr val="DDDDDD">
              <a:alpha val="219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68581" y="206565"/>
            <a:ext cx="243344" cy="23996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23982" y="261289"/>
            <a:ext cx="1637029" cy="225628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4736719" y="0"/>
            <a:ext cx="3757929" cy="6858000"/>
          </a:xfrm>
          <a:custGeom>
            <a:avLst/>
            <a:gdLst/>
            <a:ahLst/>
            <a:cxnLst/>
            <a:rect l="l" t="t" r="r" b="b"/>
            <a:pathLst>
              <a:path w="3757929" h="6858000">
                <a:moveTo>
                  <a:pt x="3757549" y="0"/>
                </a:moveTo>
                <a:lnTo>
                  <a:pt x="3537457" y="0"/>
                </a:lnTo>
                <a:lnTo>
                  <a:pt x="0" y="6857998"/>
                </a:lnTo>
                <a:lnTo>
                  <a:pt x="220090" y="6857998"/>
                </a:lnTo>
                <a:lnTo>
                  <a:pt x="3757549" y="0"/>
                </a:lnTo>
                <a:close/>
              </a:path>
            </a:pathLst>
          </a:custGeom>
          <a:solidFill>
            <a:srgbClr val="0067AC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0" y="2930779"/>
            <a:ext cx="5577840" cy="0"/>
          </a:xfrm>
          <a:custGeom>
            <a:avLst/>
            <a:gdLst/>
            <a:ahLst/>
            <a:cxnLst/>
            <a:rect l="l" t="t" r="r" b="b"/>
            <a:pathLst>
              <a:path w="5577840">
                <a:moveTo>
                  <a:pt x="0" y="0"/>
                </a:moveTo>
                <a:lnTo>
                  <a:pt x="5577840" y="0"/>
                </a:lnTo>
              </a:path>
            </a:pathLst>
          </a:custGeom>
          <a:ln w="12700">
            <a:solidFill>
              <a:srgbClr val="FFD6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249567" y="3203067"/>
            <a:ext cx="225425" cy="450850"/>
          </a:xfrm>
          <a:custGeom>
            <a:avLst/>
            <a:gdLst/>
            <a:ahLst/>
            <a:cxnLst/>
            <a:rect l="l" t="t" r="r" b="b"/>
            <a:pathLst>
              <a:path w="225425" h="450850">
                <a:moveTo>
                  <a:pt x="225259" y="0"/>
                </a:moveTo>
                <a:lnTo>
                  <a:pt x="0" y="225298"/>
                </a:lnTo>
                <a:lnTo>
                  <a:pt x="225259" y="450469"/>
                </a:lnTo>
                <a:lnTo>
                  <a:pt x="225259" y="300355"/>
                </a:lnTo>
                <a:lnTo>
                  <a:pt x="150164" y="225298"/>
                </a:lnTo>
                <a:lnTo>
                  <a:pt x="225259" y="150241"/>
                </a:lnTo>
                <a:lnTo>
                  <a:pt x="225259" y="0"/>
                </a:lnTo>
                <a:close/>
              </a:path>
            </a:pathLst>
          </a:custGeom>
          <a:solidFill>
            <a:srgbClr val="000000">
              <a:alpha val="219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274319" y="6444208"/>
            <a:ext cx="2468880" cy="0"/>
          </a:xfrm>
          <a:custGeom>
            <a:avLst/>
            <a:gdLst/>
            <a:ahLst/>
            <a:cxnLst/>
            <a:rect l="l" t="t" r="r" b="b"/>
            <a:pathLst>
              <a:path w="2468880">
                <a:moveTo>
                  <a:pt x="0" y="0"/>
                </a:moveTo>
                <a:lnTo>
                  <a:pt x="2468880" y="0"/>
                </a:lnTo>
              </a:path>
            </a:pathLst>
          </a:custGeom>
          <a:ln w="6350">
            <a:solidFill>
              <a:srgbClr val="5454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9999"/>
                </a:solidFill>
                <a:latin typeface="Segoe UI"/>
                <a:cs typeface="Segoe UI"/>
              </a:defRPr>
            </a:lvl1pPr>
          </a:lstStyle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7874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99999"/>
                </a:solidFill>
                <a:latin typeface="Segoe UI"/>
                <a:cs typeface="Segoe UI"/>
              </a:defRPr>
            </a:lvl1pPr>
          </a:lstStyle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7874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768581" y="206565"/>
            <a:ext cx="243344" cy="23996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23982" y="261289"/>
            <a:ext cx="1637029" cy="22562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57200" y="6444208"/>
            <a:ext cx="2651760" cy="0"/>
          </a:xfrm>
          <a:custGeom>
            <a:avLst/>
            <a:gdLst/>
            <a:ahLst/>
            <a:cxnLst/>
            <a:rect l="l" t="t" r="r" b="b"/>
            <a:pathLst>
              <a:path w="2651760">
                <a:moveTo>
                  <a:pt x="0" y="0"/>
                </a:moveTo>
                <a:lnTo>
                  <a:pt x="26517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49567" y="3203066"/>
            <a:ext cx="11737340" cy="450850"/>
          </a:xfrm>
          <a:custGeom>
            <a:avLst/>
            <a:gdLst/>
            <a:ahLst/>
            <a:cxnLst/>
            <a:rect l="l" t="t" r="r" b="b"/>
            <a:pathLst>
              <a:path w="11737340" h="450850">
                <a:moveTo>
                  <a:pt x="225259" y="0"/>
                </a:moveTo>
                <a:lnTo>
                  <a:pt x="0" y="225298"/>
                </a:lnTo>
                <a:lnTo>
                  <a:pt x="225259" y="450469"/>
                </a:lnTo>
                <a:lnTo>
                  <a:pt x="225259" y="300355"/>
                </a:lnTo>
                <a:lnTo>
                  <a:pt x="150164" y="225298"/>
                </a:lnTo>
                <a:lnTo>
                  <a:pt x="225259" y="150241"/>
                </a:lnTo>
                <a:lnTo>
                  <a:pt x="225259" y="0"/>
                </a:lnTo>
                <a:close/>
              </a:path>
              <a:path w="11737340" h="450850">
                <a:moveTo>
                  <a:pt x="11736946" y="225298"/>
                </a:moveTo>
                <a:lnTo>
                  <a:pt x="11511775" y="0"/>
                </a:lnTo>
                <a:lnTo>
                  <a:pt x="11511775" y="150241"/>
                </a:lnTo>
                <a:lnTo>
                  <a:pt x="11586832" y="225298"/>
                </a:lnTo>
                <a:lnTo>
                  <a:pt x="11511775" y="300355"/>
                </a:lnTo>
                <a:lnTo>
                  <a:pt x="11511775" y="450469"/>
                </a:lnTo>
                <a:lnTo>
                  <a:pt x="11736946" y="225298"/>
                </a:lnTo>
                <a:close/>
              </a:path>
            </a:pathLst>
          </a:custGeom>
          <a:solidFill>
            <a:srgbClr val="0067AC">
              <a:alpha val="2196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768581" y="206286"/>
            <a:ext cx="243344" cy="24062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23982" y="261289"/>
            <a:ext cx="1637029" cy="2256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198" y="1845056"/>
            <a:ext cx="6697980" cy="8661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1659" y="1574139"/>
            <a:ext cx="6870065" cy="3836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A2A2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1620" y="6472852"/>
            <a:ext cx="2799994" cy="250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999999"/>
                </a:solidFill>
                <a:latin typeface="Segoe UI"/>
                <a:cs typeface="Segoe UI"/>
              </a:defRPr>
            </a:lvl1pPr>
          </a:lstStyle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97334" y="6418997"/>
            <a:ext cx="254000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>
            <a:pPr marL="78740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hyperlink" Target="mailto:daniel.zinsmaster@dinsmore.com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9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hyperlink" Target="https://med.ohio.gov/help-center/file-a-complaint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5.jpg"/><Relationship Id="rId7" Type="http://schemas.openxmlformats.org/officeDocument/2006/relationships/image" Target="../media/image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10" Type="http://schemas.openxmlformats.org/officeDocument/2006/relationships/image" Target="../media/image48.png"/><Relationship Id="rId4" Type="http://schemas.openxmlformats.org/officeDocument/2006/relationships/image" Target="../media/image14.png"/><Relationship Id="rId9" Type="http://schemas.openxmlformats.org/officeDocument/2006/relationships/hyperlink" Target="mailto:daniel.zinsmaster@dinsmore.com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550" y="0"/>
            <a:ext cx="12173585" cy="6858000"/>
            <a:chOff x="18550" y="0"/>
            <a:chExt cx="121735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4585" y="0"/>
              <a:ext cx="10297414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50" y="0"/>
              <a:ext cx="6780427" cy="68529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09371" y="0"/>
              <a:ext cx="6304915" cy="6848475"/>
            </a:xfrm>
            <a:custGeom>
              <a:avLst/>
              <a:gdLst/>
              <a:ahLst/>
              <a:cxnLst/>
              <a:rect l="l" t="t" r="r" b="b"/>
              <a:pathLst>
                <a:path w="6304915" h="6848475">
                  <a:moveTo>
                    <a:pt x="2743200" y="0"/>
                  </a:moveTo>
                  <a:lnTo>
                    <a:pt x="0" y="0"/>
                  </a:lnTo>
                  <a:lnTo>
                    <a:pt x="0" y="1818767"/>
                  </a:lnTo>
                  <a:lnTo>
                    <a:pt x="2743200" y="1818767"/>
                  </a:lnTo>
                  <a:lnTo>
                    <a:pt x="2743200" y="0"/>
                  </a:lnTo>
                  <a:close/>
                </a:path>
                <a:path w="6304915" h="6848475">
                  <a:moveTo>
                    <a:pt x="6304737" y="0"/>
                  </a:moveTo>
                  <a:lnTo>
                    <a:pt x="6084646" y="0"/>
                  </a:lnTo>
                  <a:lnTo>
                    <a:pt x="2552357" y="6847954"/>
                  </a:lnTo>
                  <a:lnTo>
                    <a:pt x="2772460" y="6847954"/>
                  </a:lnTo>
                  <a:lnTo>
                    <a:pt x="6304737" y="0"/>
                  </a:lnTo>
                  <a:close/>
                </a:path>
              </a:pathLst>
            </a:custGeom>
            <a:solidFill>
              <a:srgbClr val="006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691" y="876973"/>
              <a:ext cx="2193163" cy="5157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50462" y="2098294"/>
              <a:ext cx="2441537" cy="475970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494516" y="6169368"/>
              <a:ext cx="194310" cy="387985"/>
            </a:xfrm>
            <a:custGeom>
              <a:avLst/>
              <a:gdLst/>
              <a:ahLst/>
              <a:cxnLst/>
              <a:rect l="l" t="t" r="r" b="b"/>
              <a:pathLst>
                <a:path w="194309" h="387984">
                  <a:moveTo>
                    <a:pt x="0" y="0"/>
                  </a:moveTo>
                  <a:lnTo>
                    <a:pt x="0" y="129311"/>
                  </a:lnTo>
                  <a:lnTo>
                    <a:pt x="64769" y="193967"/>
                  </a:lnTo>
                  <a:lnTo>
                    <a:pt x="0" y="258635"/>
                  </a:lnTo>
                  <a:lnTo>
                    <a:pt x="0" y="387946"/>
                  </a:lnTo>
                  <a:lnTo>
                    <a:pt x="194055" y="1939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0795254" y="6253073"/>
            <a:ext cx="5403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7AC"/>
                </a:solidFill>
                <a:latin typeface="Segoe UI Semibold"/>
                <a:cs typeface="Segoe UI Semibold"/>
              </a:rPr>
              <a:t>BEGIN</a:t>
            </a:r>
            <a:endParaRPr sz="1400">
              <a:latin typeface="Segoe UI Semibold"/>
              <a:cs typeface="Segoe UI Semibold"/>
            </a:endParaRPr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337820" y="2085848"/>
            <a:ext cx="3660775" cy="160401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algn="ctr">
              <a:lnSpc>
                <a:spcPts val="3020"/>
              </a:lnSpc>
              <a:spcBef>
                <a:spcPts val="480"/>
              </a:spcBef>
            </a:pPr>
            <a:r>
              <a:rPr sz="2800" dirty="0"/>
              <a:t>THE</a:t>
            </a:r>
            <a:r>
              <a:rPr sz="2800" spc="350" dirty="0"/>
              <a:t> </a:t>
            </a:r>
            <a:r>
              <a:rPr sz="2800" spc="60" dirty="0"/>
              <a:t>INTERSECTION </a:t>
            </a:r>
            <a:r>
              <a:rPr sz="2800" dirty="0"/>
              <a:t>OF</a:t>
            </a:r>
            <a:r>
              <a:rPr sz="2800" spc="245" dirty="0"/>
              <a:t> </a:t>
            </a:r>
            <a:r>
              <a:rPr sz="2800" spc="65" dirty="0"/>
              <a:t>CRIMINAL</a:t>
            </a:r>
            <a:r>
              <a:rPr sz="2800" spc="114" dirty="0"/>
              <a:t> </a:t>
            </a:r>
            <a:r>
              <a:rPr sz="2800" spc="-25" dirty="0"/>
              <a:t>AND </a:t>
            </a:r>
            <a:r>
              <a:rPr sz="2800" spc="50" dirty="0"/>
              <a:t>ADMINISTRATIVE </a:t>
            </a:r>
            <a:r>
              <a:rPr sz="2800" spc="-25" dirty="0"/>
              <a:t>LAW</a:t>
            </a:r>
            <a:endParaRPr sz="2800"/>
          </a:p>
        </p:txBody>
      </p:sp>
      <p:sp>
        <p:nvSpPr>
          <p:cNvPr id="11" name="object 11"/>
          <p:cNvSpPr txBox="1"/>
          <p:nvPr/>
        </p:nvSpPr>
        <p:spPr>
          <a:xfrm>
            <a:off x="392684" y="4020058"/>
            <a:ext cx="3547745" cy="142875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ctr">
              <a:lnSpc>
                <a:spcPts val="2160"/>
              </a:lnSpc>
              <a:spcBef>
                <a:spcPts val="375"/>
              </a:spcBef>
            </a:pPr>
            <a:r>
              <a:rPr sz="2000" b="1" spc="70" dirty="0">
                <a:latin typeface="Arial"/>
                <a:cs typeface="Arial"/>
              </a:rPr>
              <a:t>Columbus</a:t>
            </a:r>
            <a:r>
              <a:rPr sz="2000" b="1" spc="210" dirty="0">
                <a:latin typeface="Arial"/>
                <a:cs typeface="Arial"/>
              </a:rPr>
              <a:t> </a:t>
            </a:r>
            <a:r>
              <a:rPr sz="2000" b="1" spc="55" dirty="0">
                <a:latin typeface="Arial"/>
                <a:cs typeface="Arial"/>
              </a:rPr>
              <a:t>Bar</a:t>
            </a:r>
            <a:r>
              <a:rPr sz="2000" b="1" spc="130" dirty="0">
                <a:latin typeface="Arial"/>
                <a:cs typeface="Arial"/>
              </a:rPr>
              <a:t> </a:t>
            </a:r>
            <a:r>
              <a:rPr sz="2000" b="1" spc="70" dirty="0">
                <a:latin typeface="Arial"/>
                <a:cs typeface="Arial"/>
              </a:rPr>
              <a:t>Association </a:t>
            </a:r>
            <a:r>
              <a:rPr sz="2000" b="1" spc="75" dirty="0">
                <a:latin typeface="Arial"/>
                <a:cs typeface="Arial"/>
              </a:rPr>
              <a:t>Criminal</a:t>
            </a:r>
            <a:r>
              <a:rPr sz="2000" b="1" spc="200" dirty="0">
                <a:latin typeface="Arial"/>
                <a:cs typeface="Arial"/>
              </a:rPr>
              <a:t> </a:t>
            </a:r>
            <a:r>
              <a:rPr sz="2000" b="1" spc="50" dirty="0">
                <a:latin typeface="Arial"/>
                <a:cs typeface="Arial"/>
              </a:rPr>
              <a:t>Law</a:t>
            </a:r>
            <a:r>
              <a:rPr sz="2000" b="1" spc="240" dirty="0">
                <a:latin typeface="Arial"/>
                <a:cs typeface="Arial"/>
              </a:rPr>
              <a:t> </a:t>
            </a:r>
            <a:r>
              <a:rPr sz="2000" b="1" spc="65" dirty="0">
                <a:latin typeface="Arial"/>
                <a:cs typeface="Arial"/>
              </a:rPr>
              <a:t>Practice </a:t>
            </a:r>
            <a:r>
              <a:rPr sz="2000" b="1" spc="50" dirty="0">
                <a:latin typeface="Arial"/>
                <a:cs typeface="Arial"/>
              </a:rPr>
              <a:t>Group</a:t>
            </a:r>
            <a:endParaRPr sz="20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1889"/>
              </a:spcBef>
            </a:pPr>
            <a:r>
              <a:rPr sz="2000" b="1" spc="75" dirty="0">
                <a:latin typeface="Arial"/>
                <a:cs typeface="Arial"/>
              </a:rPr>
              <a:t>October</a:t>
            </a:r>
            <a:r>
              <a:rPr sz="2000" b="1" spc="180" dirty="0">
                <a:latin typeface="Arial"/>
                <a:cs typeface="Arial"/>
              </a:rPr>
              <a:t> </a:t>
            </a:r>
            <a:r>
              <a:rPr sz="2000" b="1" spc="65" dirty="0">
                <a:latin typeface="Arial"/>
                <a:cs typeface="Arial"/>
              </a:rPr>
              <a:t>22,</a:t>
            </a:r>
            <a:r>
              <a:rPr sz="2000" b="1" spc="180" dirty="0">
                <a:latin typeface="Arial"/>
                <a:cs typeface="Arial"/>
              </a:rPr>
              <a:t> </a:t>
            </a:r>
            <a:r>
              <a:rPr sz="2000" b="1" spc="50" dirty="0">
                <a:latin typeface="Arial"/>
                <a:cs typeface="Arial"/>
              </a:rPr>
              <a:t>2026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5096" y="3901440"/>
            <a:ext cx="3362960" cy="5080"/>
          </a:xfrm>
          <a:custGeom>
            <a:avLst/>
            <a:gdLst/>
            <a:ahLst/>
            <a:cxnLst/>
            <a:rect l="l" t="t" r="r" b="b"/>
            <a:pathLst>
              <a:path w="3362960" h="5079">
                <a:moveTo>
                  <a:pt x="0" y="5080"/>
                </a:moveTo>
                <a:lnTo>
                  <a:pt x="3362909" y="0"/>
                </a:lnTo>
              </a:path>
            </a:pathLst>
          </a:custGeom>
          <a:ln w="12700">
            <a:solidFill>
              <a:srgbClr val="FFD6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" y="-1"/>
              <a:ext cx="7243443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46938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12213" y="0"/>
              <a:ext cx="9267825" cy="6858000"/>
            </a:xfrm>
            <a:custGeom>
              <a:avLst/>
              <a:gdLst/>
              <a:ahLst/>
              <a:cxnLst/>
              <a:rect l="l" t="t" r="r" b="b"/>
              <a:pathLst>
                <a:path w="9267825" h="6858000">
                  <a:moveTo>
                    <a:pt x="5005430" y="0"/>
                  </a:moveTo>
                  <a:lnTo>
                    <a:pt x="3507372" y="0"/>
                  </a:lnTo>
                  <a:lnTo>
                    <a:pt x="0" y="6858000"/>
                  </a:lnTo>
                  <a:lnTo>
                    <a:pt x="9267603" y="6858000"/>
                  </a:lnTo>
                  <a:lnTo>
                    <a:pt x="9267540" y="6476037"/>
                  </a:lnTo>
                  <a:lnTo>
                    <a:pt x="9267431" y="6379699"/>
                  </a:lnTo>
                  <a:lnTo>
                    <a:pt x="9267363" y="6331992"/>
                  </a:lnTo>
                  <a:lnTo>
                    <a:pt x="9267286" y="6284581"/>
                  </a:lnTo>
                  <a:lnTo>
                    <a:pt x="9267200" y="6237458"/>
                  </a:lnTo>
                  <a:lnTo>
                    <a:pt x="9267106" y="6190614"/>
                  </a:lnTo>
                  <a:lnTo>
                    <a:pt x="9267004" y="6144042"/>
                  </a:lnTo>
                  <a:lnTo>
                    <a:pt x="9266894" y="6097732"/>
                  </a:lnTo>
                  <a:lnTo>
                    <a:pt x="9266375" y="5914952"/>
                  </a:lnTo>
                  <a:lnTo>
                    <a:pt x="9265739" y="5735700"/>
                  </a:lnTo>
                  <a:lnTo>
                    <a:pt x="9264997" y="5559437"/>
                  </a:lnTo>
                  <a:lnTo>
                    <a:pt x="9263936" y="5342488"/>
                  </a:lnTo>
                  <a:lnTo>
                    <a:pt x="9262747" y="5128312"/>
                  </a:lnTo>
                  <a:lnTo>
                    <a:pt x="9260905" y="4831115"/>
                  </a:lnTo>
                  <a:lnTo>
                    <a:pt x="9251356" y="3434701"/>
                  </a:lnTo>
                  <a:lnTo>
                    <a:pt x="9249364" y="3103315"/>
                  </a:lnTo>
                  <a:lnTo>
                    <a:pt x="9248036" y="2857204"/>
                  </a:lnTo>
                  <a:lnTo>
                    <a:pt x="9246809" y="2602059"/>
                  </a:lnTo>
                  <a:lnTo>
                    <a:pt x="9245914" y="2390730"/>
                  </a:lnTo>
                  <a:lnTo>
                    <a:pt x="9245108" y="2172404"/>
                  </a:lnTo>
                  <a:lnTo>
                    <a:pt x="9244400" y="1946543"/>
                  </a:lnTo>
                  <a:lnTo>
                    <a:pt x="9243803" y="1712606"/>
                  </a:lnTo>
                  <a:lnTo>
                    <a:pt x="9243433" y="1531529"/>
                  </a:lnTo>
                  <a:lnTo>
                    <a:pt x="9243326" y="1470053"/>
                  </a:lnTo>
                  <a:lnTo>
                    <a:pt x="9243210" y="33908"/>
                  </a:lnTo>
                  <a:lnTo>
                    <a:pt x="50054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13440" y="4704712"/>
              <a:ext cx="1178559" cy="21532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68581" y="206286"/>
              <a:ext cx="243344" cy="2406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23982" y="261289"/>
              <a:ext cx="1637029" cy="225628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084580" y="1854149"/>
            <a:ext cx="1858010" cy="873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20"/>
              </a:lnSpc>
              <a:spcBef>
                <a:spcPts val="100"/>
              </a:spcBef>
            </a:pPr>
            <a:r>
              <a:rPr sz="2400" b="0" spc="-10" dirty="0">
                <a:solidFill>
                  <a:srgbClr val="FFFFFF"/>
                </a:solidFill>
                <a:latin typeface="Segoe UI"/>
                <a:cs typeface="Segoe UI"/>
              </a:rPr>
              <a:t>Today’s</a:t>
            </a:r>
            <a:endParaRPr sz="2400">
              <a:latin typeface="Segoe UI"/>
              <a:cs typeface="Segoe UI"/>
            </a:endParaRPr>
          </a:p>
          <a:p>
            <a:pPr marL="12700">
              <a:lnSpc>
                <a:spcPts val="4060"/>
              </a:lnSpc>
            </a:pP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Presenter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84526" y="0"/>
            <a:ext cx="3757929" cy="6858000"/>
          </a:xfrm>
          <a:custGeom>
            <a:avLst/>
            <a:gdLst/>
            <a:ahLst/>
            <a:cxnLst/>
            <a:rect l="l" t="t" r="r" b="b"/>
            <a:pathLst>
              <a:path w="3757929" h="6858000">
                <a:moveTo>
                  <a:pt x="3757549" y="0"/>
                </a:moveTo>
                <a:lnTo>
                  <a:pt x="3537585" y="0"/>
                </a:lnTo>
                <a:lnTo>
                  <a:pt x="0" y="6858000"/>
                </a:lnTo>
                <a:lnTo>
                  <a:pt x="220091" y="6858000"/>
                </a:lnTo>
                <a:lnTo>
                  <a:pt x="3757549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018657" y="4610480"/>
            <a:ext cx="4142104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Daniel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S.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Zinsmaster,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Esq.</a:t>
            </a:r>
            <a:endParaRPr sz="2000">
              <a:latin typeface="Arial"/>
              <a:cs typeface="Arial"/>
            </a:endParaRPr>
          </a:p>
          <a:p>
            <a:pPr marL="659765" marR="652780" algn="ctr">
              <a:lnSpc>
                <a:spcPct val="100000"/>
              </a:lnSpc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Dinsmore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&amp;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Shohl,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LLP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(614)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628-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6949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  <a:hlinkClick r:id="rId7"/>
              </a:rPr>
              <a:t>daniel.zinsmaster@dinsmore.com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42150" y="1340485"/>
            <a:ext cx="2035555" cy="3054731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95"/>
              </a:spcBef>
            </a:pPr>
            <a:r>
              <a:rPr spc="-50" dirty="0"/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"/>
              <a:ext cx="7441818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19887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60040" y="0"/>
              <a:ext cx="9285605" cy="6858000"/>
            </a:xfrm>
            <a:custGeom>
              <a:avLst/>
              <a:gdLst/>
              <a:ahLst/>
              <a:cxnLst/>
              <a:rect l="l" t="t" r="r" b="b"/>
              <a:pathLst>
                <a:path w="9285605" h="6858000">
                  <a:moveTo>
                    <a:pt x="9285478" y="6858000"/>
                  </a:moveTo>
                  <a:lnTo>
                    <a:pt x="9285414" y="6476047"/>
                  </a:lnTo>
                  <a:lnTo>
                    <a:pt x="9285313" y="6379705"/>
                  </a:lnTo>
                  <a:lnTo>
                    <a:pt x="9285237" y="6332004"/>
                  </a:lnTo>
                  <a:lnTo>
                    <a:pt x="9285160" y="6284582"/>
                  </a:lnTo>
                  <a:lnTo>
                    <a:pt x="9285084" y="6237465"/>
                  </a:lnTo>
                  <a:lnTo>
                    <a:pt x="9284983" y="6190615"/>
                  </a:lnTo>
                  <a:lnTo>
                    <a:pt x="9284881" y="6144044"/>
                  </a:lnTo>
                  <a:lnTo>
                    <a:pt x="9284767" y="6097740"/>
                  </a:lnTo>
                  <a:lnTo>
                    <a:pt x="9284259" y="5914961"/>
                  </a:lnTo>
                  <a:lnTo>
                    <a:pt x="9283611" y="5735701"/>
                  </a:lnTo>
                  <a:lnTo>
                    <a:pt x="9282874" y="5559437"/>
                  </a:lnTo>
                  <a:lnTo>
                    <a:pt x="9281820" y="5342496"/>
                  </a:lnTo>
                  <a:lnTo>
                    <a:pt x="9280627" y="5128323"/>
                  </a:lnTo>
                  <a:lnTo>
                    <a:pt x="9278785" y="4831118"/>
                  </a:lnTo>
                  <a:lnTo>
                    <a:pt x="9269235" y="3434702"/>
                  </a:lnTo>
                  <a:lnTo>
                    <a:pt x="9267241" y="3103321"/>
                  </a:lnTo>
                  <a:lnTo>
                    <a:pt x="9265920" y="2857208"/>
                  </a:lnTo>
                  <a:lnTo>
                    <a:pt x="9264688" y="2602065"/>
                  </a:lnTo>
                  <a:lnTo>
                    <a:pt x="9263786" y="2390737"/>
                  </a:lnTo>
                  <a:lnTo>
                    <a:pt x="9262986" y="2172411"/>
                  </a:lnTo>
                  <a:lnTo>
                    <a:pt x="9262275" y="1946554"/>
                  </a:lnTo>
                  <a:lnTo>
                    <a:pt x="9261678" y="1712607"/>
                  </a:lnTo>
                  <a:lnTo>
                    <a:pt x="9261310" y="1531531"/>
                  </a:lnTo>
                  <a:lnTo>
                    <a:pt x="9261208" y="1470063"/>
                  </a:lnTo>
                  <a:lnTo>
                    <a:pt x="9261094" y="33909"/>
                  </a:lnTo>
                  <a:lnTo>
                    <a:pt x="5023307" y="0"/>
                  </a:lnTo>
                  <a:lnTo>
                    <a:pt x="3757549" y="0"/>
                  </a:lnTo>
                  <a:lnTo>
                    <a:pt x="3537458" y="0"/>
                  </a:lnTo>
                  <a:lnTo>
                    <a:pt x="3525253" y="0"/>
                  </a:lnTo>
                  <a:lnTo>
                    <a:pt x="2102459" y="2781998"/>
                  </a:lnTo>
                  <a:lnTo>
                    <a:pt x="0" y="6858000"/>
                  </a:lnTo>
                  <a:lnTo>
                    <a:pt x="17881" y="6858000"/>
                  </a:lnTo>
                  <a:lnTo>
                    <a:pt x="219964" y="6858000"/>
                  </a:lnTo>
                  <a:lnTo>
                    <a:pt x="9285478" y="6858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68581" y="206286"/>
              <a:ext cx="243344" cy="2406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70946" y="4514848"/>
              <a:ext cx="1821052" cy="23431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23982" y="261289"/>
              <a:ext cx="1637029" cy="2256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49567" y="3203067"/>
              <a:ext cx="225425" cy="450850"/>
            </a:xfrm>
            <a:custGeom>
              <a:avLst/>
              <a:gdLst/>
              <a:ahLst/>
              <a:cxnLst/>
              <a:rect l="l" t="t" r="r" b="b"/>
              <a:pathLst>
                <a:path w="225425" h="450850">
                  <a:moveTo>
                    <a:pt x="225259" y="0"/>
                  </a:moveTo>
                  <a:lnTo>
                    <a:pt x="0" y="225298"/>
                  </a:lnTo>
                  <a:lnTo>
                    <a:pt x="225259" y="450469"/>
                  </a:lnTo>
                  <a:lnTo>
                    <a:pt x="225259" y="300355"/>
                  </a:lnTo>
                  <a:lnTo>
                    <a:pt x="150164" y="225298"/>
                  </a:lnTo>
                  <a:lnTo>
                    <a:pt x="225259" y="150241"/>
                  </a:lnTo>
                  <a:lnTo>
                    <a:pt x="225259" y="0"/>
                  </a:lnTo>
                  <a:close/>
                </a:path>
              </a:pathLst>
            </a:custGeom>
            <a:solidFill>
              <a:srgbClr val="DDDDDD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84580" y="1260094"/>
            <a:ext cx="1463675" cy="873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15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Segoe UI"/>
                <a:cs typeface="Segoe UI"/>
              </a:rPr>
              <a:t>Today’s</a:t>
            </a:r>
            <a:endParaRPr sz="2400">
              <a:latin typeface="Segoe UI"/>
              <a:cs typeface="Segoe UI"/>
            </a:endParaRPr>
          </a:p>
          <a:p>
            <a:pPr marL="12700">
              <a:lnSpc>
                <a:spcPts val="4054"/>
              </a:lnSpc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Agenda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95"/>
              </a:spcBef>
            </a:pPr>
            <a:r>
              <a:rPr spc="-50" dirty="0"/>
              <a:t>2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428994" y="549401"/>
            <a:ext cx="5128260" cy="5784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marR="400050" indent="-3492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61315" algn="l"/>
              </a:tabLst>
            </a:pPr>
            <a:r>
              <a:rPr sz="2650" b="1" dirty="0">
                <a:latin typeface="Arial"/>
                <a:cs typeface="Arial"/>
              </a:rPr>
              <a:t>What</a:t>
            </a:r>
            <a:r>
              <a:rPr sz="2650" b="1" spc="-30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agencies</a:t>
            </a:r>
            <a:r>
              <a:rPr sz="2650" b="1" spc="-35" dirty="0">
                <a:latin typeface="Arial"/>
                <a:cs typeface="Arial"/>
              </a:rPr>
              <a:t> </a:t>
            </a:r>
            <a:r>
              <a:rPr sz="2650" b="1" spc="-10" dirty="0">
                <a:latin typeface="Arial"/>
                <a:cs typeface="Arial"/>
              </a:rPr>
              <a:t>regulate </a:t>
            </a:r>
            <a:r>
              <a:rPr sz="2650" b="1" dirty="0">
                <a:latin typeface="Arial"/>
                <a:cs typeface="Arial"/>
              </a:rPr>
              <a:t>healthcare</a:t>
            </a:r>
            <a:r>
              <a:rPr sz="2650" b="1" spc="-50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professionals</a:t>
            </a:r>
            <a:r>
              <a:rPr sz="2650" b="1" spc="-75" dirty="0">
                <a:latin typeface="Arial"/>
                <a:cs typeface="Arial"/>
              </a:rPr>
              <a:t> </a:t>
            </a:r>
            <a:r>
              <a:rPr sz="2650" b="1" spc="-25" dirty="0">
                <a:latin typeface="Arial"/>
                <a:cs typeface="Arial"/>
              </a:rPr>
              <a:t>in </a:t>
            </a:r>
            <a:r>
              <a:rPr sz="2650" b="1" spc="-10" dirty="0">
                <a:latin typeface="Arial"/>
                <a:cs typeface="Arial"/>
              </a:rPr>
              <a:t>Ohio?</a:t>
            </a:r>
            <a:endParaRPr sz="2650">
              <a:latin typeface="Arial"/>
              <a:cs typeface="Arial"/>
            </a:endParaRPr>
          </a:p>
          <a:p>
            <a:pPr marL="361315" marR="438784" indent="-349250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361315" algn="l"/>
              </a:tabLst>
            </a:pPr>
            <a:r>
              <a:rPr sz="2650" b="1" dirty="0">
                <a:latin typeface="Arial"/>
                <a:cs typeface="Arial"/>
              </a:rPr>
              <a:t>How</a:t>
            </a:r>
            <a:r>
              <a:rPr sz="2650" b="1" spc="-30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does</a:t>
            </a:r>
            <a:r>
              <a:rPr sz="2650" b="1" spc="-25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the</a:t>
            </a:r>
            <a:r>
              <a:rPr sz="2650" b="1" spc="-5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R.C.</a:t>
            </a:r>
            <a:r>
              <a:rPr sz="2650" b="1" spc="-15" dirty="0">
                <a:latin typeface="Arial"/>
                <a:cs typeface="Arial"/>
              </a:rPr>
              <a:t> </a:t>
            </a:r>
            <a:r>
              <a:rPr sz="2650" b="1" spc="-10" dirty="0">
                <a:latin typeface="Arial"/>
                <a:cs typeface="Arial"/>
              </a:rPr>
              <a:t>Chapter 119</a:t>
            </a:r>
            <a:r>
              <a:rPr sz="2650" b="1" spc="-114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disciplinary</a:t>
            </a:r>
            <a:r>
              <a:rPr sz="2650" b="1" spc="-100" dirty="0">
                <a:latin typeface="Arial"/>
                <a:cs typeface="Arial"/>
              </a:rPr>
              <a:t> </a:t>
            </a:r>
            <a:r>
              <a:rPr sz="2650" b="1" spc="-10" dirty="0">
                <a:latin typeface="Arial"/>
                <a:cs typeface="Arial"/>
              </a:rPr>
              <a:t>process operate?</a:t>
            </a:r>
            <a:endParaRPr sz="2650">
              <a:latin typeface="Arial"/>
              <a:cs typeface="Arial"/>
            </a:endParaRPr>
          </a:p>
          <a:p>
            <a:pPr marL="361315" marR="5080" indent="-34925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361315" algn="l"/>
              </a:tabLst>
            </a:pPr>
            <a:r>
              <a:rPr sz="2650" b="1" dirty="0">
                <a:latin typeface="Arial"/>
                <a:cs typeface="Arial"/>
              </a:rPr>
              <a:t>Where</a:t>
            </a:r>
            <a:r>
              <a:rPr sz="2650" b="1" spc="-30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does</a:t>
            </a:r>
            <a:r>
              <a:rPr sz="2650" b="1" spc="-15" dirty="0">
                <a:latin typeface="Arial"/>
                <a:cs typeface="Arial"/>
              </a:rPr>
              <a:t> </a:t>
            </a:r>
            <a:r>
              <a:rPr sz="2650" b="1" spc="-10" dirty="0">
                <a:latin typeface="Arial"/>
                <a:cs typeface="Arial"/>
              </a:rPr>
              <a:t>administrative </a:t>
            </a:r>
            <a:r>
              <a:rPr sz="2650" b="1" dirty="0">
                <a:latin typeface="Arial"/>
                <a:cs typeface="Arial"/>
              </a:rPr>
              <a:t>law</a:t>
            </a:r>
            <a:r>
              <a:rPr sz="2650" b="1" spc="-50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and</a:t>
            </a:r>
            <a:r>
              <a:rPr sz="2650" b="1" spc="-60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criminal</a:t>
            </a:r>
            <a:r>
              <a:rPr sz="2650" b="1" spc="-50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law</a:t>
            </a:r>
            <a:r>
              <a:rPr sz="2650" b="1" spc="-45" dirty="0">
                <a:latin typeface="Arial"/>
                <a:cs typeface="Arial"/>
              </a:rPr>
              <a:t> </a:t>
            </a:r>
            <a:r>
              <a:rPr sz="2650" b="1" spc="-10" dirty="0">
                <a:latin typeface="Arial"/>
                <a:cs typeface="Arial"/>
              </a:rPr>
              <a:t>intersect </a:t>
            </a:r>
            <a:r>
              <a:rPr sz="2650" b="1" dirty="0">
                <a:latin typeface="Arial"/>
                <a:cs typeface="Arial"/>
              </a:rPr>
              <a:t>in</a:t>
            </a:r>
            <a:r>
              <a:rPr sz="2650" b="1" spc="-10" dirty="0">
                <a:latin typeface="Arial"/>
                <a:cs typeface="Arial"/>
              </a:rPr>
              <a:t> Ohio?</a:t>
            </a:r>
            <a:endParaRPr sz="2650">
              <a:latin typeface="Arial"/>
              <a:cs typeface="Arial"/>
            </a:endParaRPr>
          </a:p>
          <a:p>
            <a:pPr marL="361315" marR="383540" indent="-349250">
              <a:lnSpc>
                <a:spcPct val="100000"/>
              </a:lnSpc>
              <a:spcBef>
                <a:spcPts val="1010"/>
              </a:spcBef>
              <a:buFont typeface="Arial"/>
              <a:buChar char="•"/>
              <a:tabLst>
                <a:tab pos="361315" algn="l"/>
              </a:tabLst>
            </a:pPr>
            <a:r>
              <a:rPr sz="2650" b="1" dirty="0">
                <a:latin typeface="Arial"/>
                <a:cs typeface="Arial"/>
              </a:rPr>
              <a:t>Special</a:t>
            </a:r>
            <a:r>
              <a:rPr sz="2650" b="1" spc="-20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reporting</a:t>
            </a:r>
            <a:r>
              <a:rPr sz="2650" b="1" spc="-20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duties</a:t>
            </a:r>
            <a:r>
              <a:rPr sz="2650" b="1" spc="-25" dirty="0">
                <a:latin typeface="Arial"/>
                <a:cs typeface="Arial"/>
              </a:rPr>
              <a:t> for </a:t>
            </a:r>
            <a:r>
              <a:rPr sz="2650" b="1" spc="-10" dirty="0">
                <a:latin typeface="Arial"/>
                <a:cs typeface="Arial"/>
              </a:rPr>
              <a:t>prosecutors</a:t>
            </a:r>
            <a:endParaRPr sz="2650">
              <a:latin typeface="Arial"/>
              <a:cs typeface="Arial"/>
            </a:endParaRPr>
          </a:p>
          <a:p>
            <a:pPr marL="361315" marR="1430020" indent="-34925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361315" algn="l"/>
              </a:tabLst>
            </a:pPr>
            <a:r>
              <a:rPr sz="2650" b="1" dirty="0">
                <a:latin typeface="Arial"/>
                <a:cs typeface="Arial"/>
              </a:rPr>
              <a:t>Damage</a:t>
            </a:r>
            <a:r>
              <a:rPr sz="2650" b="1" spc="-55" dirty="0">
                <a:latin typeface="Arial"/>
                <a:cs typeface="Arial"/>
              </a:rPr>
              <a:t> </a:t>
            </a:r>
            <a:r>
              <a:rPr sz="2650" b="1" dirty="0">
                <a:latin typeface="Arial"/>
                <a:cs typeface="Arial"/>
              </a:rPr>
              <a:t>control</a:t>
            </a:r>
            <a:r>
              <a:rPr sz="2650" b="1" spc="-50" dirty="0">
                <a:latin typeface="Arial"/>
                <a:cs typeface="Arial"/>
              </a:rPr>
              <a:t> </a:t>
            </a:r>
            <a:r>
              <a:rPr sz="2650" b="1" spc="-20" dirty="0">
                <a:latin typeface="Arial"/>
                <a:cs typeface="Arial"/>
              </a:rPr>
              <a:t>best </a:t>
            </a:r>
            <a:r>
              <a:rPr sz="2650" b="1" spc="-10" dirty="0">
                <a:latin typeface="Arial"/>
                <a:cs typeface="Arial"/>
              </a:rPr>
              <a:t>practices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1620" y="6479844"/>
            <a:ext cx="24815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DINSMORE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&amp;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SHOHL</a:t>
            </a:r>
            <a:r>
              <a:rPr sz="600" spc="15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LLP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LEGAL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COUNSEL</a:t>
            </a:r>
            <a:r>
              <a:rPr sz="600" spc="19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8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DINSMORE.COM</a:t>
            </a:r>
            <a:endParaRPr sz="600">
              <a:latin typeface="Segoe UI"/>
              <a:cs typeface="Segoe U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1620" y="6565257"/>
            <a:ext cx="1243330" cy="1270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©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2026.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ALL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RIGHTS</a:t>
            </a:r>
            <a:r>
              <a:rPr sz="600" spc="23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RESERVED</a:t>
            </a:r>
            <a:endParaRPr sz="600">
              <a:latin typeface="Segoe UI"/>
              <a:cs typeface="Segoe U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63397" y="1282395"/>
            <a:ext cx="5715000" cy="156273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sz="3600" spc="50" dirty="0"/>
              <a:t>What</a:t>
            </a:r>
            <a:r>
              <a:rPr sz="3600" spc="35" dirty="0"/>
              <a:t> </a:t>
            </a:r>
            <a:r>
              <a:rPr sz="3600" spc="65" dirty="0"/>
              <a:t>Agencies</a:t>
            </a:r>
            <a:r>
              <a:rPr sz="3600" spc="140" dirty="0"/>
              <a:t> </a:t>
            </a:r>
            <a:r>
              <a:rPr sz="3600" spc="55" dirty="0"/>
              <a:t>Regulate </a:t>
            </a:r>
            <a:r>
              <a:rPr sz="3600" spc="60" dirty="0"/>
              <a:t>Healthcare</a:t>
            </a:r>
            <a:r>
              <a:rPr sz="3600" spc="155" dirty="0"/>
              <a:t> </a:t>
            </a:r>
            <a:r>
              <a:rPr sz="3600" spc="50" dirty="0"/>
              <a:t>Professionals </a:t>
            </a:r>
            <a:r>
              <a:rPr sz="3600" dirty="0"/>
              <a:t>in</a:t>
            </a:r>
            <a:r>
              <a:rPr sz="3600" spc="200" dirty="0"/>
              <a:t> </a:t>
            </a:r>
            <a:r>
              <a:rPr sz="3600" spc="-20" dirty="0"/>
              <a:t>Ohio?</a:t>
            </a:r>
            <a:endParaRPr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1187" y="1664284"/>
            <a:ext cx="10754995" cy="4561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4200" marR="675005" indent="-572135">
              <a:lnSpc>
                <a:spcPct val="100000"/>
              </a:lnSpc>
              <a:spcBef>
                <a:spcPts val="105"/>
              </a:spcBef>
              <a:buClr>
                <a:srgbClr val="015589"/>
              </a:buClr>
              <a:buFont typeface="Wingdings"/>
              <a:buChar char=""/>
              <a:tabLst>
                <a:tab pos="584200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Regulates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practice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allopathic</a:t>
            </a:r>
            <a:r>
              <a:rPr sz="2000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physicians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(MD),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osteopathic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physicians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(DO),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podiatric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physicians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(DPM),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massage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therapists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(LMT)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under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authority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the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Medical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Practices</a:t>
            </a:r>
            <a:r>
              <a:rPr sz="2000" spc="-1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Act,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R.C.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Chapter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4731</a:t>
            </a:r>
            <a:endParaRPr sz="2000">
              <a:latin typeface="Arial"/>
              <a:cs typeface="Arial"/>
            </a:endParaRPr>
          </a:p>
          <a:p>
            <a:pPr marL="583565" indent="-570865">
              <a:lnSpc>
                <a:spcPct val="100000"/>
              </a:lnSpc>
              <a:spcBef>
                <a:spcPts val="905"/>
              </a:spcBef>
              <a:buFont typeface="Wingdings"/>
              <a:buChar char=""/>
              <a:tabLst>
                <a:tab pos="583565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Also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regulates</a:t>
            </a:r>
            <a:r>
              <a:rPr sz="2000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physician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assistants,</a:t>
            </a:r>
            <a:r>
              <a:rPr sz="2000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dietitians,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anesthesiologist</a:t>
            </a:r>
            <a:r>
              <a:rPr sz="2000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assistants,</a:t>
            </a:r>
            <a:r>
              <a:rPr sz="2000" spc="-8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respiratory</a:t>
            </a:r>
            <a:r>
              <a:rPr sz="2000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care</a:t>
            </a:r>
            <a:endParaRPr sz="2000">
              <a:latin typeface="Arial"/>
              <a:cs typeface="Arial"/>
            </a:endParaRPr>
          </a:p>
          <a:p>
            <a:pPr marL="584200">
              <a:lnSpc>
                <a:spcPct val="100000"/>
              </a:lnSpc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professionals,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acupuncturists,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radiologist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assistants,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genetic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counselors</a:t>
            </a:r>
            <a:endParaRPr sz="2000">
              <a:latin typeface="Arial"/>
              <a:cs typeface="Arial"/>
            </a:endParaRPr>
          </a:p>
          <a:p>
            <a:pPr marL="583565" indent="-570865">
              <a:lnSpc>
                <a:spcPct val="100000"/>
              </a:lnSpc>
              <a:spcBef>
                <a:spcPts val="900"/>
              </a:spcBef>
              <a:buFont typeface="Wingdings"/>
              <a:buChar char=""/>
              <a:tabLst>
                <a:tab pos="583565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Over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100,000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active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licensees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total</a:t>
            </a:r>
            <a:endParaRPr sz="2000">
              <a:latin typeface="Arial"/>
              <a:cs typeface="Arial"/>
            </a:endParaRPr>
          </a:p>
          <a:p>
            <a:pPr marL="584200" marR="912494" indent="-572135">
              <a:lnSpc>
                <a:spcPct val="100000"/>
              </a:lnSpc>
              <a:spcBef>
                <a:spcPts val="900"/>
              </a:spcBef>
              <a:buFont typeface="Wingdings"/>
              <a:buChar char=""/>
              <a:tabLst>
                <a:tab pos="584200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is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comprised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12</a:t>
            </a:r>
            <a:r>
              <a:rPr sz="2000" spc="-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members: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9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physicians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(7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MD,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1</a:t>
            </a:r>
            <a:r>
              <a:rPr sz="2000" spc="-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DO,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1</a:t>
            </a:r>
            <a:r>
              <a:rPr sz="2000" spc="-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DPM)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3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non-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physician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public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members</a:t>
            </a:r>
            <a:endParaRPr sz="2000">
              <a:latin typeface="Arial"/>
              <a:cs typeface="Arial"/>
            </a:endParaRPr>
          </a:p>
          <a:p>
            <a:pPr marL="583565" indent="-570865">
              <a:lnSpc>
                <a:spcPct val="100000"/>
              </a:lnSpc>
              <a:spcBef>
                <a:spcPts val="900"/>
              </a:spcBef>
              <a:buFont typeface="Wingdings"/>
              <a:buChar char=""/>
              <a:tabLst>
                <a:tab pos="583565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Members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are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appointed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by</a:t>
            </a:r>
            <a:r>
              <a:rPr sz="2000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Governor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serve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5-year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terms;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terms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are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staggered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endParaRPr sz="2000">
              <a:latin typeface="Arial"/>
              <a:cs typeface="Arial"/>
            </a:endParaRPr>
          </a:p>
          <a:p>
            <a:pPr marL="584200">
              <a:lnSpc>
                <a:spcPct val="100000"/>
              </a:lnSpc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provide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continuity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members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may</a:t>
            </a:r>
            <a:r>
              <a:rPr sz="2000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be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reappointed</a:t>
            </a:r>
            <a:endParaRPr sz="2000">
              <a:latin typeface="Arial"/>
              <a:cs typeface="Arial"/>
            </a:endParaRPr>
          </a:p>
          <a:p>
            <a:pPr marL="584200" marR="5080" indent="-572135">
              <a:lnSpc>
                <a:spcPct val="100000"/>
              </a:lnSpc>
              <a:spcBef>
                <a:spcPts val="900"/>
              </a:spcBef>
              <a:buFont typeface="Wingdings"/>
              <a:buChar char=""/>
              <a:tabLst>
                <a:tab pos="584200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2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members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are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selected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by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their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peers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on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serve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as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Board’s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Secretary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Supervising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Member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oversee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Board’s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investigatory,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enforcement,</a:t>
            </a:r>
            <a:r>
              <a:rPr sz="20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compliance processes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346" y="244856"/>
            <a:ext cx="3670554" cy="14065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95"/>
              </a:spcBef>
            </a:pPr>
            <a:r>
              <a:rPr spc="-50" dirty="0"/>
              <a:t>4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7853" y="162687"/>
              <a:ext cx="3876166" cy="132981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4953" y="2184400"/>
              <a:ext cx="5500370" cy="3886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6000" y="1433652"/>
              <a:ext cx="4838954" cy="490778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95"/>
              </a:spcBef>
            </a:pPr>
            <a:r>
              <a:rPr spc="-50" dirty="0"/>
              <a:t>5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6478" y="1939493"/>
            <a:ext cx="10681970" cy="4142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3565" marR="5080" indent="-571500">
              <a:lnSpc>
                <a:spcPct val="100000"/>
              </a:lnSpc>
              <a:spcBef>
                <a:spcPts val="105"/>
              </a:spcBef>
              <a:buClr>
                <a:srgbClr val="015589"/>
              </a:buClr>
              <a:buFont typeface="Wingdings"/>
              <a:buChar char=""/>
              <a:tabLst>
                <a:tab pos="583565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Regulates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registered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nurses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(RNs),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licensed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practical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nurses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(LPNs),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advanced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practice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registered</a:t>
            </a:r>
            <a:r>
              <a:rPr sz="2000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nurses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(APRNs),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dialysis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technicians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(DTs),</a:t>
            </a:r>
            <a:r>
              <a:rPr sz="2000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certified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community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health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workers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(CHWs),</a:t>
            </a:r>
            <a:r>
              <a:rPr sz="2000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certified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medication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aides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(CMAs),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certified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doulas</a:t>
            </a:r>
            <a:endParaRPr sz="2000">
              <a:latin typeface="Arial"/>
              <a:cs typeface="Arial"/>
            </a:endParaRPr>
          </a:p>
          <a:p>
            <a:pPr marL="583565" indent="-570865">
              <a:lnSpc>
                <a:spcPct val="100000"/>
              </a:lnSpc>
              <a:spcBef>
                <a:spcPts val="1205"/>
              </a:spcBef>
              <a:buFont typeface="Wingdings"/>
              <a:buChar char=""/>
              <a:tabLst>
                <a:tab pos="583565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Authority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pursuant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Nurse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Practice</a:t>
            </a:r>
            <a:r>
              <a:rPr sz="2000" spc="-1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Act,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R.C.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Chapter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4729</a:t>
            </a:r>
            <a:endParaRPr sz="2000">
              <a:latin typeface="Arial"/>
              <a:cs typeface="Arial"/>
            </a:endParaRPr>
          </a:p>
          <a:p>
            <a:pPr marL="583565" indent="-570865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583565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Over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330,000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active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licensees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total</a:t>
            </a:r>
            <a:endParaRPr sz="2000">
              <a:latin typeface="Arial"/>
              <a:cs typeface="Arial"/>
            </a:endParaRPr>
          </a:p>
          <a:p>
            <a:pPr marL="583565" marR="458470" indent="-571500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583565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is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comprised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13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members,</a:t>
            </a:r>
            <a:r>
              <a:rPr sz="2000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including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8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RNs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(two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which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must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be</a:t>
            </a:r>
            <a:r>
              <a:rPr sz="2000" spc="-1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APRNs),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4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LPNs,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1</a:t>
            </a:r>
            <a:r>
              <a:rPr sz="2000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consumer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member</a:t>
            </a:r>
            <a:endParaRPr sz="2000">
              <a:latin typeface="Arial"/>
              <a:cs typeface="Arial"/>
            </a:endParaRPr>
          </a:p>
          <a:p>
            <a:pPr marL="583565" indent="-570865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583565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Members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are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appointed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by</a:t>
            </a:r>
            <a:r>
              <a:rPr sz="2000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Governor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serve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4-year</a:t>
            </a:r>
            <a:r>
              <a:rPr sz="20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terms;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terms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are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staggered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endParaRPr sz="2000">
              <a:latin typeface="Arial"/>
              <a:cs typeface="Arial"/>
            </a:endParaRPr>
          </a:p>
          <a:p>
            <a:pPr marL="583565">
              <a:lnSpc>
                <a:spcPct val="100000"/>
              </a:lnSpc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provide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continuity,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members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may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be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reappointed</a:t>
            </a:r>
            <a:r>
              <a:rPr sz="20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once</a:t>
            </a:r>
            <a:endParaRPr sz="2000">
              <a:latin typeface="Arial"/>
              <a:cs typeface="Arial"/>
            </a:endParaRPr>
          </a:p>
          <a:p>
            <a:pPr marL="583565" marR="224790" indent="-571500">
              <a:lnSpc>
                <a:spcPct val="100000"/>
              </a:lnSpc>
              <a:spcBef>
                <a:spcPts val="1205"/>
              </a:spcBef>
              <a:buFont typeface="Wingdings"/>
              <a:buChar char=""/>
              <a:tabLst>
                <a:tab pos="583565" algn="l"/>
              </a:tabLst>
            </a:pP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1</a:t>
            </a:r>
            <a:r>
              <a:rPr sz="2000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member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is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selected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by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his/her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peers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on</a:t>
            </a:r>
            <a:r>
              <a:rPr sz="2000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0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serve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as</a:t>
            </a:r>
            <a:r>
              <a:rPr sz="2000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Board’s</a:t>
            </a:r>
            <a:r>
              <a:rPr sz="20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Supervising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Member</a:t>
            </a:r>
            <a:r>
              <a:rPr sz="2000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oversee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Board’s</a:t>
            </a:r>
            <a:r>
              <a:rPr sz="20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15589"/>
                </a:solidFill>
                <a:latin typeface="Arial"/>
                <a:cs typeface="Arial"/>
              </a:rPr>
              <a:t>disciplinary</a:t>
            </a:r>
            <a:r>
              <a:rPr sz="20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15589"/>
                </a:solidFill>
                <a:latin typeface="Arial"/>
                <a:cs typeface="Arial"/>
              </a:rPr>
              <a:t>processes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1400" y="210947"/>
            <a:ext cx="4064000" cy="149567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95"/>
              </a:spcBef>
            </a:pPr>
            <a:r>
              <a:rPr spc="-50" dirty="0"/>
              <a:t>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7529" y="2369642"/>
            <a:ext cx="10614025" cy="3317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4200" marR="290830" indent="-572135">
              <a:lnSpc>
                <a:spcPct val="100000"/>
              </a:lnSpc>
              <a:spcBef>
                <a:spcPts val="95"/>
              </a:spcBef>
              <a:buClr>
                <a:srgbClr val="015589"/>
              </a:buClr>
              <a:buFont typeface="Wingdings"/>
              <a:buChar char=""/>
              <a:tabLst>
                <a:tab pos="584200" algn="l"/>
              </a:tabLst>
            </a:pP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According</a:t>
            </a:r>
            <a:r>
              <a:rPr sz="2800" spc="-8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800" spc="-8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Nursing</a:t>
            </a:r>
            <a:r>
              <a:rPr sz="2800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Board’s</a:t>
            </a:r>
            <a:r>
              <a:rPr sz="2800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FY</a:t>
            </a:r>
            <a:r>
              <a:rPr sz="2800" spc="-1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2025</a:t>
            </a:r>
            <a:r>
              <a:rPr sz="2800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annual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report,</a:t>
            </a:r>
            <a:r>
              <a:rPr sz="28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15589"/>
                </a:solidFill>
                <a:latin typeface="Arial"/>
                <a:cs typeface="Arial"/>
              </a:rPr>
              <a:t>over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8000</a:t>
            </a:r>
            <a:r>
              <a:rPr sz="2800" spc="-8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complaints</a:t>
            </a:r>
            <a:r>
              <a:rPr sz="2800" spc="-8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were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15589"/>
                </a:solidFill>
                <a:latin typeface="Arial"/>
                <a:cs typeface="Arial"/>
              </a:rPr>
              <a:t>investigated</a:t>
            </a:r>
            <a:endParaRPr sz="2800">
              <a:latin typeface="Arial"/>
              <a:cs typeface="Arial"/>
            </a:endParaRPr>
          </a:p>
          <a:p>
            <a:pPr marL="583565" indent="-570865">
              <a:lnSpc>
                <a:spcPct val="100000"/>
              </a:lnSpc>
              <a:spcBef>
                <a:spcPts val="1205"/>
              </a:spcBef>
              <a:buFont typeface="Wingdings"/>
              <a:buChar char=""/>
              <a:tabLst>
                <a:tab pos="583565" algn="l"/>
              </a:tabLst>
            </a:pP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663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8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actions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were</a:t>
            </a:r>
            <a:r>
              <a:rPr sz="28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taken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in</a:t>
            </a:r>
            <a:r>
              <a:rPr sz="28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15589"/>
                </a:solidFill>
                <a:latin typeface="Arial"/>
                <a:cs typeface="Arial"/>
              </a:rPr>
              <a:t>FY2025</a:t>
            </a:r>
            <a:endParaRPr sz="2800">
              <a:latin typeface="Arial"/>
              <a:cs typeface="Arial"/>
            </a:endParaRPr>
          </a:p>
          <a:p>
            <a:pPr marL="584200" marR="5080" indent="-572135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584200" algn="l"/>
              </a:tabLst>
            </a:pP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8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also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had</a:t>
            </a:r>
            <a:r>
              <a:rPr sz="28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over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1000</a:t>
            </a:r>
            <a:r>
              <a:rPr sz="28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active</a:t>
            </a:r>
            <a:r>
              <a:rPr sz="2800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compliance</a:t>
            </a:r>
            <a:r>
              <a:rPr sz="28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cases</a:t>
            </a:r>
            <a:r>
              <a:rPr sz="2800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in</a:t>
            </a:r>
            <a:r>
              <a:rPr sz="2800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which</a:t>
            </a:r>
            <a:r>
              <a:rPr sz="2800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15589"/>
                </a:solidFill>
                <a:latin typeface="Arial"/>
                <a:cs typeface="Arial"/>
              </a:rPr>
              <a:t>the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provided</a:t>
            </a:r>
            <a:r>
              <a:rPr sz="2800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monitoring</a:t>
            </a:r>
            <a:r>
              <a:rPr sz="2800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800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oversight</a:t>
            </a:r>
            <a:r>
              <a:rPr sz="2800" spc="-8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800" spc="-8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assure</a:t>
            </a:r>
            <a:r>
              <a:rPr sz="2800" spc="-8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15589"/>
                </a:solidFill>
                <a:latin typeface="Arial"/>
                <a:cs typeface="Arial"/>
              </a:rPr>
              <a:t>licensees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fulfilled</a:t>
            </a:r>
            <a:r>
              <a:rPr sz="2800" spc="-8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800" spc="-8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terms</a:t>
            </a:r>
            <a:r>
              <a:rPr sz="2800" spc="-8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800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conditions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their</a:t>
            </a:r>
            <a:r>
              <a:rPr sz="2800" spc="-8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consent</a:t>
            </a:r>
            <a:r>
              <a:rPr sz="2800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agreements</a:t>
            </a:r>
            <a:r>
              <a:rPr sz="28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015589"/>
                </a:solidFill>
                <a:latin typeface="Arial"/>
                <a:cs typeface="Arial"/>
              </a:rPr>
              <a:t>or </a:t>
            </a:r>
            <a:r>
              <a:rPr sz="280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800" spc="-8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15589"/>
                </a:solidFill>
                <a:latin typeface="Arial"/>
                <a:cs typeface="Arial"/>
              </a:rPr>
              <a:t>orders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6360" y="362838"/>
            <a:ext cx="4566539" cy="168046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95"/>
              </a:spcBef>
            </a:pPr>
            <a:r>
              <a:rPr spc="-50" dirty="0"/>
              <a:t>7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68581" y="206565"/>
            <a:ext cx="243344" cy="2399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23982" y="261289"/>
            <a:ext cx="1637029" cy="22562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64" y="-3"/>
            <a:ext cx="12192000" cy="6858000"/>
            <a:chOff x="264" y="-3"/>
            <a:chExt cx="12192000" cy="6858000"/>
          </a:xfrm>
        </p:grpSpPr>
        <p:sp>
          <p:nvSpPr>
            <p:cNvPr id="5" name="object 5"/>
            <p:cNvSpPr/>
            <p:nvPr/>
          </p:nvSpPr>
          <p:spPr>
            <a:xfrm>
              <a:off x="457199" y="6444208"/>
              <a:ext cx="2651760" cy="0"/>
            </a:xfrm>
            <a:custGeom>
              <a:avLst/>
              <a:gdLst/>
              <a:ahLst/>
              <a:cxnLst/>
              <a:rect l="l" t="t" r="r" b="b"/>
              <a:pathLst>
                <a:path w="2651760">
                  <a:moveTo>
                    <a:pt x="0" y="0"/>
                  </a:moveTo>
                  <a:lnTo>
                    <a:pt x="2651760" y="0"/>
                  </a:lnTo>
                </a:path>
              </a:pathLst>
            </a:custGeom>
            <a:ln w="63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5999" y="-3"/>
              <a:ext cx="6088634" cy="6857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" y="0"/>
              <a:ext cx="12191746" cy="68580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97726" y="0"/>
              <a:ext cx="3757929" cy="6858000"/>
            </a:xfrm>
            <a:custGeom>
              <a:avLst/>
              <a:gdLst/>
              <a:ahLst/>
              <a:cxnLst/>
              <a:rect l="l" t="t" r="r" b="b"/>
              <a:pathLst>
                <a:path w="3757929" h="6858000">
                  <a:moveTo>
                    <a:pt x="3757549" y="0"/>
                  </a:moveTo>
                  <a:lnTo>
                    <a:pt x="3537457" y="0"/>
                  </a:lnTo>
                  <a:lnTo>
                    <a:pt x="0" y="6858000"/>
                  </a:lnTo>
                  <a:lnTo>
                    <a:pt x="220090" y="6858000"/>
                  </a:lnTo>
                  <a:lnTo>
                    <a:pt x="3757549" y="0"/>
                  </a:lnTo>
                  <a:close/>
                </a:path>
              </a:pathLst>
            </a:custGeom>
            <a:solidFill>
              <a:srgbClr val="0067AC">
                <a:alpha val="7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761343" y="3203067"/>
              <a:ext cx="225425" cy="450850"/>
            </a:xfrm>
            <a:custGeom>
              <a:avLst/>
              <a:gdLst/>
              <a:ahLst/>
              <a:cxnLst/>
              <a:rect l="l" t="t" r="r" b="b"/>
              <a:pathLst>
                <a:path w="225425" h="450850">
                  <a:moveTo>
                    <a:pt x="0" y="0"/>
                  </a:moveTo>
                  <a:lnTo>
                    <a:pt x="0" y="150241"/>
                  </a:lnTo>
                  <a:lnTo>
                    <a:pt x="75056" y="225298"/>
                  </a:lnTo>
                  <a:lnTo>
                    <a:pt x="0" y="300355"/>
                  </a:lnTo>
                  <a:lnTo>
                    <a:pt x="0" y="450469"/>
                  </a:lnTo>
                  <a:lnTo>
                    <a:pt x="225171" y="2252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68582" y="206565"/>
              <a:ext cx="243344" cy="23996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23983" y="261289"/>
              <a:ext cx="1637029" cy="2256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9567" y="3203067"/>
              <a:ext cx="225425" cy="450850"/>
            </a:xfrm>
            <a:custGeom>
              <a:avLst/>
              <a:gdLst/>
              <a:ahLst/>
              <a:cxnLst/>
              <a:rect l="l" t="t" r="r" b="b"/>
              <a:pathLst>
                <a:path w="225425" h="450850">
                  <a:moveTo>
                    <a:pt x="225259" y="0"/>
                  </a:moveTo>
                  <a:lnTo>
                    <a:pt x="0" y="225298"/>
                  </a:lnTo>
                  <a:lnTo>
                    <a:pt x="225259" y="450469"/>
                  </a:lnTo>
                  <a:lnTo>
                    <a:pt x="225259" y="300355"/>
                  </a:lnTo>
                  <a:lnTo>
                    <a:pt x="150164" y="225298"/>
                  </a:lnTo>
                  <a:lnTo>
                    <a:pt x="225259" y="150241"/>
                  </a:lnTo>
                  <a:lnTo>
                    <a:pt x="225259" y="0"/>
                  </a:lnTo>
                  <a:close/>
                </a:path>
              </a:pathLst>
            </a:custGeom>
            <a:solidFill>
              <a:srgbClr val="0067AC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084580" y="680669"/>
            <a:ext cx="6993890" cy="95376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pc="70" dirty="0">
                <a:solidFill>
                  <a:srgbClr val="2A2A2A"/>
                </a:solidFill>
              </a:rPr>
              <a:t>Other</a:t>
            </a:r>
            <a:r>
              <a:rPr spc="175" dirty="0">
                <a:solidFill>
                  <a:srgbClr val="2A2A2A"/>
                </a:solidFill>
              </a:rPr>
              <a:t> </a:t>
            </a:r>
            <a:r>
              <a:rPr spc="70" dirty="0">
                <a:solidFill>
                  <a:srgbClr val="2A2A2A"/>
                </a:solidFill>
              </a:rPr>
              <a:t>R.C.</a:t>
            </a:r>
            <a:r>
              <a:rPr spc="195" dirty="0">
                <a:solidFill>
                  <a:srgbClr val="2A2A2A"/>
                </a:solidFill>
              </a:rPr>
              <a:t> </a:t>
            </a:r>
            <a:r>
              <a:rPr spc="75" dirty="0">
                <a:solidFill>
                  <a:srgbClr val="2A2A2A"/>
                </a:solidFill>
              </a:rPr>
              <a:t>Chapter</a:t>
            </a:r>
            <a:r>
              <a:rPr spc="200" dirty="0">
                <a:solidFill>
                  <a:srgbClr val="2A2A2A"/>
                </a:solidFill>
              </a:rPr>
              <a:t> </a:t>
            </a:r>
            <a:r>
              <a:rPr dirty="0">
                <a:solidFill>
                  <a:srgbClr val="2A2A2A"/>
                </a:solidFill>
              </a:rPr>
              <a:t>119</a:t>
            </a:r>
            <a:r>
              <a:rPr spc="204" dirty="0">
                <a:solidFill>
                  <a:srgbClr val="2A2A2A"/>
                </a:solidFill>
              </a:rPr>
              <a:t> </a:t>
            </a:r>
            <a:r>
              <a:rPr spc="65" dirty="0">
                <a:solidFill>
                  <a:srgbClr val="2A2A2A"/>
                </a:solidFill>
              </a:rPr>
              <a:t>healthcare </a:t>
            </a:r>
            <a:r>
              <a:rPr spc="75" dirty="0">
                <a:solidFill>
                  <a:srgbClr val="2A2A2A"/>
                </a:solidFill>
              </a:rPr>
              <a:t>agencies</a:t>
            </a:r>
            <a:r>
              <a:rPr spc="254" dirty="0">
                <a:solidFill>
                  <a:srgbClr val="2A2A2A"/>
                </a:solidFill>
              </a:rPr>
              <a:t> </a:t>
            </a:r>
            <a:r>
              <a:rPr dirty="0">
                <a:solidFill>
                  <a:srgbClr val="2A2A2A"/>
                </a:solidFill>
              </a:rPr>
              <a:t>in</a:t>
            </a:r>
            <a:r>
              <a:rPr spc="235" dirty="0">
                <a:solidFill>
                  <a:srgbClr val="2A2A2A"/>
                </a:solidFill>
              </a:rPr>
              <a:t> </a:t>
            </a:r>
            <a:r>
              <a:rPr spc="50" dirty="0">
                <a:solidFill>
                  <a:srgbClr val="2A2A2A"/>
                </a:solidFill>
              </a:rPr>
              <a:t>Ohio: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95"/>
              </a:spcBef>
            </a:pPr>
            <a:r>
              <a:rPr spc="-50" dirty="0"/>
              <a:t>8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77544" y="1869795"/>
            <a:ext cx="6210300" cy="392747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1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Ohio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Pharmacy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Ohio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15589"/>
                </a:solidFill>
                <a:latin typeface="Arial"/>
                <a:cs typeface="Arial"/>
              </a:rPr>
              <a:t>Counselor,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Social</a:t>
            </a:r>
            <a:r>
              <a:rPr sz="2000" b="1" spc="-20" dirty="0">
                <a:solidFill>
                  <a:srgbClr val="015589"/>
                </a:solidFill>
                <a:latin typeface="Arial"/>
                <a:cs typeface="Arial"/>
              </a:rPr>
              <a:t> Worker,</a:t>
            </a:r>
            <a:r>
              <a:rPr sz="20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Marriage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250190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Family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Therapist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Ohio</a:t>
            </a:r>
            <a:r>
              <a:rPr sz="2000" b="1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Chemical</a:t>
            </a:r>
            <a:r>
              <a:rPr sz="2000" b="1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Dependency</a:t>
            </a:r>
            <a:r>
              <a:rPr sz="20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Professionals</a:t>
            </a:r>
            <a:r>
              <a:rPr sz="2000" b="1" spc="-8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Ohio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State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Dental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Ohio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Psychology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Ohio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State</a:t>
            </a:r>
            <a:r>
              <a:rPr sz="20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Chiropractic</a:t>
            </a:r>
            <a:r>
              <a:rPr sz="20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Ohio</a:t>
            </a:r>
            <a:r>
              <a:rPr sz="2000" b="1" spc="-8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Vision</a:t>
            </a:r>
            <a:r>
              <a:rPr sz="20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Professionals</a:t>
            </a:r>
            <a:r>
              <a:rPr sz="2000" b="1" spc="-10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Ohio</a:t>
            </a:r>
            <a:r>
              <a:rPr sz="20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Veterinary</a:t>
            </a:r>
            <a:r>
              <a:rPr sz="20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Medical</a:t>
            </a:r>
            <a:r>
              <a:rPr sz="20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Licensing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16788" y="1856994"/>
            <a:ext cx="6323330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pc="50" dirty="0"/>
              <a:t>How</a:t>
            </a:r>
            <a:r>
              <a:rPr spc="140" dirty="0"/>
              <a:t> </a:t>
            </a:r>
            <a:r>
              <a:rPr spc="55" dirty="0"/>
              <a:t>Does</a:t>
            </a:r>
            <a:r>
              <a:rPr spc="130" dirty="0"/>
              <a:t> </a:t>
            </a:r>
            <a:r>
              <a:rPr spc="50" dirty="0"/>
              <a:t>the</a:t>
            </a:r>
            <a:r>
              <a:rPr spc="145" dirty="0"/>
              <a:t> </a:t>
            </a:r>
            <a:r>
              <a:rPr spc="55" dirty="0"/>
              <a:t>R.C.</a:t>
            </a:r>
            <a:r>
              <a:rPr spc="145" dirty="0"/>
              <a:t> </a:t>
            </a:r>
            <a:r>
              <a:rPr spc="60" dirty="0"/>
              <a:t>Chapter</a:t>
            </a:r>
            <a:r>
              <a:rPr spc="125" dirty="0"/>
              <a:t> </a:t>
            </a:r>
            <a:r>
              <a:rPr spc="-25" dirty="0"/>
              <a:t>119 </a:t>
            </a:r>
            <a:r>
              <a:rPr spc="65" dirty="0"/>
              <a:t>Disciplinary</a:t>
            </a:r>
            <a:r>
              <a:rPr spc="120" dirty="0"/>
              <a:t> </a:t>
            </a:r>
            <a:r>
              <a:rPr spc="60" dirty="0"/>
              <a:t>Process</a:t>
            </a:r>
            <a:r>
              <a:rPr spc="135" dirty="0"/>
              <a:t> </a:t>
            </a:r>
            <a:r>
              <a:rPr spc="55" dirty="0"/>
              <a:t>Operate?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620" y="6473817"/>
            <a:ext cx="2481580" cy="2184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DINSMORE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&amp;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SHOHL</a:t>
            </a:r>
            <a:r>
              <a:rPr sz="600" spc="15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LLP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LEGAL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COUNSEL</a:t>
            </a:r>
            <a:r>
              <a:rPr sz="600" spc="19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8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DINSMORE.COM</a:t>
            </a:r>
            <a:endParaRPr sz="6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©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2026.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ALL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RIGHTS</a:t>
            </a:r>
            <a:r>
              <a:rPr sz="600" spc="23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RESERVED</a:t>
            </a:r>
            <a:endParaRPr sz="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68581" y="206565"/>
            <a:ext cx="243344" cy="2399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23982" y="261289"/>
            <a:ext cx="1637029" cy="22562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object 5"/>
            <p:cNvSpPr/>
            <p:nvPr/>
          </p:nvSpPr>
          <p:spPr>
            <a:xfrm>
              <a:off x="457200" y="6444208"/>
              <a:ext cx="2651760" cy="0"/>
            </a:xfrm>
            <a:custGeom>
              <a:avLst/>
              <a:gdLst/>
              <a:ahLst/>
              <a:cxnLst/>
              <a:rect l="l" t="t" r="r" b="b"/>
              <a:pathLst>
                <a:path w="2651760">
                  <a:moveTo>
                    <a:pt x="0" y="0"/>
                  </a:moveTo>
                  <a:lnTo>
                    <a:pt x="2651760" y="0"/>
                  </a:lnTo>
                </a:path>
              </a:pathLst>
            </a:custGeom>
            <a:ln w="63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9567" y="3203066"/>
              <a:ext cx="11737340" cy="450850"/>
            </a:xfrm>
            <a:custGeom>
              <a:avLst/>
              <a:gdLst/>
              <a:ahLst/>
              <a:cxnLst/>
              <a:rect l="l" t="t" r="r" b="b"/>
              <a:pathLst>
                <a:path w="11737340" h="450850">
                  <a:moveTo>
                    <a:pt x="225259" y="0"/>
                  </a:moveTo>
                  <a:lnTo>
                    <a:pt x="0" y="225298"/>
                  </a:lnTo>
                  <a:lnTo>
                    <a:pt x="225259" y="450469"/>
                  </a:lnTo>
                  <a:lnTo>
                    <a:pt x="225259" y="300355"/>
                  </a:lnTo>
                  <a:lnTo>
                    <a:pt x="150164" y="225298"/>
                  </a:lnTo>
                  <a:lnTo>
                    <a:pt x="225259" y="150241"/>
                  </a:lnTo>
                  <a:lnTo>
                    <a:pt x="225259" y="0"/>
                  </a:lnTo>
                  <a:close/>
                </a:path>
                <a:path w="11737340" h="450850">
                  <a:moveTo>
                    <a:pt x="11736946" y="225298"/>
                  </a:moveTo>
                  <a:lnTo>
                    <a:pt x="11511775" y="0"/>
                  </a:lnTo>
                  <a:lnTo>
                    <a:pt x="11511775" y="150241"/>
                  </a:lnTo>
                  <a:lnTo>
                    <a:pt x="11586832" y="225298"/>
                  </a:lnTo>
                  <a:lnTo>
                    <a:pt x="11511775" y="300355"/>
                  </a:lnTo>
                  <a:lnTo>
                    <a:pt x="11511775" y="450469"/>
                  </a:lnTo>
                  <a:lnTo>
                    <a:pt x="11736946" y="225298"/>
                  </a:lnTo>
                  <a:close/>
                </a:path>
              </a:pathLst>
            </a:custGeom>
            <a:solidFill>
              <a:srgbClr val="0067AC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68581" y="206286"/>
              <a:ext cx="243344" cy="24062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23982" y="261289"/>
              <a:ext cx="1637029" cy="225628"/>
            </a:xfrm>
            <a:prstGeom prst="rect">
              <a:avLst/>
            </a:prstGeom>
          </p:spPr>
        </p:pic>
        <p:pic>
          <p:nvPicPr>
            <p:cNvPr id="10" name="object 10" descr="Screen Clipping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8767" y="814450"/>
              <a:ext cx="10910443" cy="5541899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1826514" y="320421"/>
            <a:ext cx="7948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02890" algn="l"/>
                <a:tab pos="3670300" algn="l"/>
                <a:tab pos="6352540" algn="l"/>
              </a:tabLst>
            </a:pPr>
            <a:r>
              <a:rPr sz="2800" spc="220" dirty="0">
                <a:solidFill>
                  <a:srgbClr val="2A2A2A"/>
                </a:solidFill>
              </a:rPr>
              <a:t>Investigatory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and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15" dirty="0">
                <a:solidFill>
                  <a:srgbClr val="2A2A2A"/>
                </a:solidFill>
              </a:rPr>
              <a:t>Enforcement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00" dirty="0">
                <a:solidFill>
                  <a:srgbClr val="2A2A2A"/>
                </a:solidFill>
              </a:rPr>
              <a:t>Process</a:t>
            </a:r>
            <a:endParaRPr sz="2800"/>
          </a:p>
        </p:txBody>
      </p:sp>
      <p:sp>
        <p:nvSpPr>
          <p:cNvPr id="12" name="object 12"/>
          <p:cNvSpPr txBox="1"/>
          <p:nvPr/>
        </p:nvSpPr>
        <p:spPr>
          <a:xfrm>
            <a:off x="11722734" y="6418997"/>
            <a:ext cx="190500" cy="2286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spc="-25" dirty="0">
                <a:solidFill>
                  <a:srgbClr val="FFFFFF"/>
                </a:solidFill>
                <a:latin typeface="Segoe UI"/>
                <a:cs typeface="Segoe UI"/>
              </a:rPr>
              <a:t>10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241" y="-1"/>
            <a:ext cx="12194540" cy="6858000"/>
            <a:chOff x="-2241" y="-1"/>
            <a:chExt cx="12194540" cy="6858000"/>
          </a:xfrm>
        </p:grpSpPr>
        <p:sp>
          <p:nvSpPr>
            <p:cNvPr id="3" name="object 3"/>
            <p:cNvSpPr/>
            <p:nvPr/>
          </p:nvSpPr>
          <p:spPr>
            <a:xfrm>
              <a:off x="3594811" y="0"/>
              <a:ext cx="8597265" cy="6858000"/>
            </a:xfrm>
            <a:custGeom>
              <a:avLst/>
              <a:gdLst/>
              <a:ahLst/>
              <a:cxnLst/>
              <a:rect l="l" t="t" r="r" b="b"/>
              <a:pathLst>
                <a:path w="8597265" h="6858000">
                  <a:moveTo>
                    <a:pt x="0" y="6858000"/>
                  </a:moveTo>
                  <a:lnTo>
                    <a:pt x="8597188" y="6858000"/>
                  </a:lnTo>
                  <a:lnTo>
                    <a:pt x="859718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00000">
                <a:alpha val="8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761343" y="3203067"/>
              <a:ext cx="225425" cy="450850"/>
            </a:xfrm>
            <a:custGeom>
              <a:avLst/>
              <a:gdLst/>
              <a:ahLst/>
              <a:cxnLst/>
              <a:rect l="l" t="t" r="r" b="b"/>
              <a:pathLst>
                <a:path w="225425" h="450850">
                  <a:moveTo>
                    <a:pt x="0" y="0"/>
                  </a:moveTo>
                  <a:lnTo>
                    <a:pt x="0" y="150241"/>
                  </a:lnTo>
                  <a:lnTo>
                    <a:pt x="75056" y="225298"/>
                  </a:lnTo>
                  <a:lnTo>
                    <a:pt x="0" y="300355"/>
                  </a:lnTo>
                  <a:lnTo>
                    <a:pt x="0" y="450469"/>
                  </a:lnTo>
                  <a:lnTo>
                    <a:pt x="225171" y="2252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68582" y="206565"/>
              <a:ext cx="243344" cy="2399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23982" y="261289"/>
              <a:ext cx="1637029" cy="2256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2241" y="-1"/>
              <a:ext cx="12194241" cy="68580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74320" y="6444208"/>
              <a:ext cx="2468880" cy="0"/>
            </a:xfrm>
            <a:custGeom>
              <a:avLst/>
              <a:gdLst/>
              <a:ahLst/>
              <a:cxnLst/>
              <a:rect l="l" t="t" r="r" b="b"/>
              <a:pathLst>
                <a:path w="2468880">
                  <a:moveTo>
                    <a:pt x="0" y="0"/>
                  </a:moveTo>
                  <a:lnTo>
                    <a:pt x="2468880" y="0"/>
                  </a:lnTo>
                </a:path>
              </a:pathLst>
            </a:custGeom>
            <a:ln w="6350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69563" y="0"/>
              <a:ext cx="3757929" cy="6858000"/>
            </a:xfrm>
            <a:custGeom>
              <a:avLst/>
              <a:gdLst/>
              <a:ahLst/>
              <a:cxnLst/>
              <a:rect l="l" t="t" r="r" b="b"/>
              <a:pathLst>
                <a:path w="3757929" h="6858000">
                  <a:moveTo>
                    <a:pt x="3757676" y="0"/>
                  </a:moveTo>
                  <a:lnTo>
                    <a:pt x="3537585" y="0"/>
                  </a:lnTo>
                  <a:lnTo>
                    <a:pt x="0" y="6858000"/>
                  </a:lnTo>
                  <a:lnTo>
                    <a:pt x="220090" y="6858000"/>
                  </a:lnTo>
                  <a:lnTo>
                    <a:pt x="3757676" y="0"/>
                  </a:lnTo>
                  <a:close/>
                </a:path>
              </a:pathLst>
            </a:custGeom>
            <a:solidFill>
              <a:srgbClr val="0067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9567" y="3203067"/>
              <a:ext cx="225425" cy="450850"/>
            </a:xfrm>
            <a:custGeom>
              <a:avLst/>
              <a:gdLst/>
              <a:ahLst/>
              <a:cxnLst/>
              <a:rect l="l" t="t" r="r" b="b"/>
              <a:pathLst>
                <a:path w="225425" h="450850">
                  <a:moveTo>
                    <a:pt x="225259" y="0"/>
                  </a:moveTo>
                  <a:lnTo>
                    <a:pt x="0" y="225298"/>
                  </a:lnTo>
                  <a:lnTo>
                    <a:pt x="225259" y="450469"/>
                  </a:lnTo>
                  <a:lnTo>
                    <a:pt x="225259" y="300355"/>
                  </a:lnTo>
                  <a:lnTo>
                    <a:pt x="150164" y="225298"/>
                  </a:lnTo>
                  <a:lnTo>
                    <a:pt x="225259" y="150241"/>
                  </a:lnTo>
                  <a:lnTo>
                    <a:pt x="225259" y="0"/>
                  </a:lnTo>
                  <a:close/>
                </a:path>
              </a:pathLst>
            </a:custGeom>
            <a:solidFill>
              <a:srgbClr val="0067AC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761343" y="3203067"/>
              <a:ext cx="225425" cy="450850"/>
            </a:xfrm>
            <a:custGeom>
              <a:avLst/>
              <a:gdLst/>
              <a:ahLst/>
              <a:cxnLst/>
              <a:rect l="l" t="t" r="r" b="b"/>
              <a:pathLst>
                <a:path w="225425" h="450850">
                  <a:moveTo>
                    <a:pt x="0" y="0"/>
                  </a:moveTo>
                  <a:lnTo>
                    <a:pt x="0" y="150241"/>
                  </a:lnTo>
                  <a:lnTo>
                    <a:pt x="75056" y="225298"/>
                  </a:lnTo>
                  <a:lnTo>
                    <a:pt x="0" y="300355"/>
                  </a:lnTo>
                  <a:lnTo>
                    <a:pt x="0" y="450469"/>
                  </a:lnTo>
                  <a:lnTo>
                    <a:pt x="225171" y="2252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68582" y="206565"/>
              <a:ext cx="243344" cy="2399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23982" y="261289"/>
              <a:ext cx="1637029" cy="225628"/>
            </a:xfrm>
            <a:prstGeom prst="rect">
              <a:avLst/>
            </a:prstGeom>
          </p:spPr>
        </p:pic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820927" y="556640"/>
            <a:ext cx="38004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65" dirty="0">
                <a:solidFill>
                  <a:srgbClr val="2A2A2A"/>
                </a:solidFill>
                <a:latin typeface="Segoe UI"/>
                <a:cs typeface="Segoe UI"/>
              </a:rPr>
              <a:t>Investigative</a:t>
            </a:r>
            <a:r>
              <a:rPr spc="285" dirty="0">
                <a:solidFill>
                  <a:srgbClr val="2A2A2A"/>
                </a:solidFill>
                <a:latin typeface="Segoe UI"/>
                <a:cs typeface="Segoe UI"/>
              </a:rPr>
              <a:t> </a:t>
            </a:r>
            <a:r>
              <a:rPr spc="-10" dirty="0">
                <a:solidFill>
                  <a:srgbClr val="2A2A2A"/>
                </a:solidFill>
                <a:latin typeface="Segoe UI"/>
                <a:cs typeface="Segoe UI"/>
              </a:rPr>
              <a:t>Tools</a:t>
            </a: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40804" y="1828837"/>
            <a:ext cx="4771008" cy="418084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29741" y="1326007"/>
            <a:ext cx="2672715" cy="4549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15589"/>
                </a:solidFill>
                <a:latin typeface="Calibri"/>
                <a:cs typeface="Calibri"/>
              </a:rPr>
              <a:t>Records</a:t>
            </a:r>
            <a:r>
              <a:rPr sz="2400" b="1" spc="-130" dirty="0">
                <a:solidFill>
                  <a:srgbClr val="01558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15589"/>
                </a:solidFill>
                <a:latin typeface="Calibri"/>
                <a:cs typeface="Calibri"/>
              </a:rPr>
              <a:t>subpoena</a:t>
            </a:r>
            <a:endParaRPr sz="2400">
              <a:latin typeface="Calibri"/>
              <a:cs typeface="Calibri"/>
            </a:endParaRPr>
          </a:p>
          <a:p>
            <a:pPr marL="12700" marR="303530">
              <a:lnSpc>
                <a:spcPct val="159600"/>
              </a:lnSpc>
            </a:pPr>
            <a:r>
              <a:rPr sz="2400" b="1" spc="-10" dirty="0">
                <a:solidFill>
                  <a:srgbClr val="015589"/>
                </a:solidFill>
                <a:latin typeface="Calibri"/>
                <a:cs typeface="Calibri"/>
              </a:rPr>
              <a:t>Interrogatories </a:t>
            </a:r>
            <a:r>
              <a:rPr sz="2400" b="1" dirty="0">
                <a:solidFill>
                  <a:srgbClr val="015589"/>
                </a:solidFill>
                <a:latin typeface="Calibri"/>
                <a:cs typeface="Calibri"/>
              </a:rPr>
              <a:t>Informal</a:t>
            </a:r>
            <a:r>
              <a:rPr sz="2400" b="1" spc="-114" dirty="0">
                <a:solidFill>
                  <a:srgbClr val="01558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15589"/>
                </a:solidFill>
                <a:latin typeface="Calibri"/>
                <a:cs typeface="Calibri"/>
              </a:rPr>
              <a:t>interview</a:t>
            </a:r>
            <a:endParaRPr sz="2400">
              <a:latin typeface="Calibri"/>
              <a:cs typeface="Calibri"/>
            </a:endParaRPr>
          </a:p>
          <a:p>
            <a:pPr marL="12700" marR="991235">
              <a:lnSpc>
                <a:spcPts val="2590"/>
              </a:lnSpc>
              <a:spcBef>
                <a:spcPts val="2030"/>
              </a:spcBef>
            </a:pPr>
            <a:r>
              <a:rPr sz="2400" b="1" dirty="0">
                <a:solidFill>
                  <a:srgbClr val="015589"/>
                </a:solidFill>
                <a:latin typeface="Calibri"/>
                <a:cs typeface="Calibri"/>
              </a:rPr>
              <a:t>Formal</a:t>
            </a:r>
            <a:r>
              <a:rPr sz="2400" b="1" spc="-80" dirty="0">
                <a:solidFill>
                  <a:srgbClr val="01558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15589"/>
                </a:solidFill>
                <a:latin typeface="Calibri"/>
                <a:cs typeface="Calibri"/>
              </a:rPr>
              <a:t>office conference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400" b="1" spc="-10" dirty="0">
                <a:solidFill>
                  <a:srgbClr val="015589"/>
                </a:solidFill>
                <a:latin typeface="Calibri"/>
                <a:cs typeface="Calibri"/>
              </a:rPr>
              <a:t>Deposition</a:t>
            </a:r>
            <a:endParaRPr sz="2400">
              <a:latin typeface="Calibri"/>
              <a:cs typeface="Calibri"/>
            </a:endParaRPr>
          </a:p>
          <a:p>
            <a:pPr marL="12700" marR="193040">
              <a:lnSpc>
                <a:spcPts val="2590"/>
              </a:lnSpc>
              <a:spcBef>
                <a:spcPts val="2050"/>
              </a:spcBef>
            </a:pPr>
            <a:r>
              <a:rPr sz="2400" b="1" dirty="0">
                <a:solidFill>
                  <a:srgbClr val="015589"/>
                </a:solidFill>
                <a:latin typeface="Calibri"/>
                <a:cs typeface="Calibri"/>
              </a:rPr>
              <a:t>Request</a:t>
            </a:r>
            <a:r>
              <a:rPr sz="2400" b="1" spc="-90" dirty="0">
                <a:solidFill>
                  <a:srgbClr val="01558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15589"/>
                </a:solidFill>
                <a:latin typeface="Calibri"/>
                <a:cs typeface="Calibri"/>
              </a:rPr>
              <a:t>for</a:t>
            </a:r>
            <a:r>
              <a:rPr sz="2400" b="1" spc="-105" dirty="0">
                <a:solidFill>
                  <a:srgbClr val="01558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15589"/>
                </a:solidFill>
                <a:latin typeface="Calibri"/>
                <a:cs typeface="Calibri"/>
              </a:rPr>
              <a:t>written statement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64"/>
              </a:spcBef>
            </a:pPr>
            <a:r>
              <a:rPr sz="2400" b="1" dirty="0">
                <a:solidFill>
                  <a:srgbClr val="015589"/>
                </a:solidFill>
                <a:latin typeface="Calibri"/>
                <a:cs typeface="Calibri"/>
              </a:rPr>
              <a:t>Site</a:t>
            </a:r>
            <a:r>
              <a:rPr sz="2400" b="1" spc="-45" dirty="0">
                <a:solidFill>
                  <a:srgbClr val="01558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15589"/>
                </a:solidFill>
                <a:latin typeface="Calibri"/>
                <a:cs typeface="Calibri"/>
              </a:rPr>
              <a:t>visit</a:t>
            </a:r>
            <a:r>
              <a:rPr sz="2400" b="1" spc="-50" dirty="0">
                <a:solidFill>
                  <a:srgbClr val="01558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15589"/>
                </a:solidFill>
                <a:latin typeface="Calibri"/>
                <a:cs typeface="Calibri"/>
              </a:rPr>
              <a:t>/</a:t>
            </a:r>
            <a:r>
              <a:rPr sz="2400" b="1" spc="-35" dirty="0">
                <a:solidFill>
                  <a:srgbClr val="01558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15589"/>
                </a:solidFill>
                <a:latin typeface="Calibri"/>
                <a:cs typeface="Calibri"/>
              </a:rPr>
              <a:t>inspection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722734" y="6418997"/>
            <a:ext cx="190500" cy="2286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spc="-25" dirty="0">
                <a:solidFill>
                  <a:srgbClr val="545454"/>
                </a:solidFill>
                <a:latin typeface="Segoe UI"/>
                <a:cs typeface="Segoe UI"/>
              </a:rPr>
              <a:t>11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1620" y="6473817"/>
            <a:ext cx="2481580" cy="2184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DINSMORE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&amp;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SHOHL</a:t>
            </a:r>
            <a:r>
              <a:rPr sz="600" spc="15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LLP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LEGAL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COUNSEL</a:t>
            </a:r>
            <a:r>
              <a:rPr sz="600" spc="19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8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DINSMORE.COM</a:t>
            </a:r>
            <a:endParaRPr sz="6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©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2026.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ALL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RIGHTS</a:t>
            </a:r>
            <a:r>
              <a:rPr sz="600" spc="23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RESERVED</a:t>
            </a:r>
            <a:endParaRPr sz="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44292" y="699262"/>
            <a:ext cx="743648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63880" algn="l"/>
                <a:tab pos="1871980" algn="l"/>
                <a:tab pos="2277745" algn="l"/>
                <a:tab pos="4036060" algn="l"/>
                <a:tab pos="4633595" algn="l"/>
              </a:tabLst>
            </a:pPr>
            <a:r>
              <a:rPr spc="105" dirty="0">
                <a:solidFill>
                  <a:srgbClr val="2A2A2A"/>
                </a:solidFill>
              </a:rPr>
              <a:t>Is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90" dirty="0">
                <a:solidFill>
                  <a:srgbClr val="2A2A2A"/>
                </a:solidFill>
              </a:rPr>
              <a:t>there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-50" dirty="0">
                <a:solidFill>
                  <a:srgbClr val="2A2A2A"/>
                </a:solidFill>
              </a:rPr>
              <a:t>a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Statute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10" dirty="0">
                <a:solidFill>
                  <a:srgbClr val="2A2A2A"/>
                </a:solidFill>
              </a:rPr>
              <a:t>of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5" dirty="0">
                <a:solidFill>
                  <a:srgbClr val="2A2A2A"/>
                </a:solidFill>
              </a:rPr>
              <a:t>Limitations?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3651" y="1710918"/>
            <a:ext cx="4917440" cy="3836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328295" indent="-238125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R.C.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Chapter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119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does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2000" b="1" i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contain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a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statute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limitations!</a:t>
            </a:r>
            <a:endParaRPr sz="2000">
              <a:latin typeface="Arial"/>
              <a:cs typeface="Arial"/>
            </a:endParaRPr>
          </a:p>
          <a:p>
            <a:pPr marL="250190" marR="5080" indent="-238125">
              <a:lnSpc>
                <a:spcPct val="120100"/>
              </a:lnSpc>
              <a:spcBef>
                <a:spcPts val="595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Agencies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sometimes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become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aware</a:t>
            </a:r>
            <a:r>
              <a:rPr sz="200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of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information</a:t>
            </a:r>
            <a:r>
              <a:rPr sz="200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/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institute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charges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long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after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events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occurred</a:t>
            </a:r>
            <a:endParaRPr sz="2000">
              <a:latin typeface="Arial"/>
              <a:cs typeface="Arial"/>
            </a:endParaRPr>
          </a:p>
          <a:p>
            <a:pPr marL="250190" marR="9017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Delay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does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affect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most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agency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actions.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Ohio</a:t>
            </a:r>
            <a:r>
              <a:rPr sz="2000" b="1" i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St.</a:t>
            </a:r>
            <a:r>
              <a:rPr sz="2000" b="1" i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Bd.</a:t>
            </a:r>
            <a:r>
              <a:rPr sz="2000" b="1" i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i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Pharmacy</a:t>
            </a:r>
            <a:r>
              <a:rPr sz="2000" b="1" i="1" spc="-25" dirty="0">
                <a:solidFill>
                  <a:srgbClr val="2A2A2A"/>
                </a:solidFill>
                <a:latin typeface="Arial"/>
                <a:cs typeface="Arial"/>
              </a:rPr>
              <a:t> v.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Frantz</a:t>
            </a:r>
            <a:r>
              <a:rPr sz="2000" b="1" i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(1990),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51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Ohio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St.3d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143;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McCutcheon</a:t>
            </a:r>
            <a:r>
              <a:rPr sz="2000" b="1" i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v.</a:t>
            </a:r>
            <a:r>
              <a:rPr sz="2000" b="1" i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State</a:t>
            </a:r>
            <a:r>
              <a:rPr sz="2000" b="1" i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Med.</a:t>
            </a:r>
            <a:r>
              <a:rPr sz="2000" b="1" i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Bd.</a:t>
            </a:r>
            <a:r>
              <a:rPr sz="2000" b="1" i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i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spc="-20" dirty="0">
                <a:solidFill>
                  <a:srgbClr val="2A2A2A"/>
                </a:solidFill>
                <a:latin typeface="Arial"/>
                <a:cs typeface="Arial"/>
              </a:rPr>
              <a:t>Ohio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(1989),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65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Ohio</a:t>
            </a:r>
            <a:r>
              <a:rPr sz="2000" b="1" spc="-9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App.3d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49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Gavel, Law, Justice, Mallet, Judg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0320" y="2136520"/>
            <a:ext cx="4857750" cy="32385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12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43685" y="769746"/>
            <a:ext cx="96551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27605" algn="l"/>
                <a:tab pos="4088129" algn="l"/>
                <a:tab pos="5126990" algn="l"/>
                <a:tab pos="6835140" algn="l"/>
                <a:tab pos="7851140" algn="l"/>
              </a:tabLst>
            </a:pPr>
            <a:r>
              <a:rPr spc="220" dirty="0">
                <a:solidFill>
                  <a:srgbClr val="2A2A2A"/>
                </a:solidFill>
              </a:rPr>
              <a:t>Excessive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Delays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50" dirty="0">
                <a:solidFill>
                  <a:srgbClr val="2A2A2A"/>
                </a:solidFill>
              </a:rPr>
              <a:t>May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04" dirty="0">
                <a:solidFill>
                  <a:srgbClr val="2A2A2A"/>
                </a:solidFill>
              </a:rPr>
              <a:t>Violate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55" dirty="0">
                <a:solidFill>
                  <a:srgbClr val="2A2A2A"/>
                </a:solidFill>
              </a:rPr>
              <a:t>Due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Process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9241" y="1696186"/>
            <a:ext cx="6484620" cy="4203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80" indent="-238125">
              <a:lnSpc>
                <a:spcPct val="120100"/>
              </a:lnSpc>
              <a:spcBef>
                <a:spcPts val="1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However,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agency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discretion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bring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actions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related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past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events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may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completely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unfettered</a:t>
            </a:r>
            <a:endParaRPr sz="2000">
              <a:latin typeface="Arial"/>
              <a:cs typeface="Arial"/>
            </a:endParaRPr>
          </a:p>
          <a:p>
            <a:pPr marL="250190" marR="30480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Pre-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hearing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suspensions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may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justifiable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if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events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question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are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old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due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to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investigatory</a:t>
            </a:r>
            <a:r>
              <a:rPr sz="2000" b="1" spc="-10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delay</a:t>
            </a:r>
            <a:endParaRPr sz="2000">
              <a:latin typeface="Arial"/>
              <a:cs typeface="Arial"/>
            </a:endParaRPr>
          </a:p>
          <a:p>
            <a:pPr marL="250190" marR="6096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example,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Angerman</a:t>
            </a:r>
            <a:r>
              <a:rPr sz="2000" b="1" i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v.</a:t>
            </a:r>
            <a:r>
              <a:rPr sz="2000" b="1" i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State</a:t>
            </a:r>
            <a:r>
              <a:rPr sz="2000" b="1" i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Med.</a:t>
            </a:r>
            <a:r>
              <a:rPr sz="2000" b="1" i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Bd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.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of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Ohio,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Franklin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C.P.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Nos.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89CV-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01-64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88CV-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12-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8615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(July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3,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1989),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court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found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issuance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of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summary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suspension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more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than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one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year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after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it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had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knowledge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licensee’s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practice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violations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was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unconstitutional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Gavel, Law, Justice, Mallet, Judg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9200" y="2409189"/>
            <a:ext cx="3708146" cy="286385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13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83081" y="734949"/>
            <a:ext cx="71577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290445" algn="l"/>
                <a:tab pos="3901440" algn="l"/>
                <a:tab pos="5174615" algn="l"/>
                <a:tab pos="5581650" algn="l"/>
              </a:tabLst>
            </a:pPr>
            <a:r>
              <a:rPr spc="225" dirty="0">
                <a:solidFill>
                  <a:srgbClr val="2A2A2A"/>
                </a:solidFill>
              </a:rPr>
              <a:t>Appellate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Rights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95" dirty="0">
                <a:solidFill>
                  <a:srgbClr val="2A2A2A"/>
                </a:solidFill>
              </a:rPr>
              <a:t>(R.C.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-50" dirty="0">
                <a:solidFill>
                  <a:srgbClr val="2A2A2A"/>
                </a:solidFill>
              </a:rPr>
              <a:t>§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90" dirty="0">
                <a:solidFill>
                  <a:srgbClr val="2A2A2A"/>
                </a:solidFill>
              </a:rPr>
              <a:t>119.12)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9241" y="1696186"/>
            <a:ext cx="6509384" cy="4279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182880" indent="-238125">
              <a:lnSpc>
                <a:spcPct val="120100"/>
              </a:lnSpc>
              <a:spcBef>
                <a:spcPts val="1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Notice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appeal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must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 filed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both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the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licensing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i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court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common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pleas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within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15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days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mailing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final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order</a:t>
            </a:r>
            <a:endParaRPr sz="2000">
              <a:latin typeface="Arial"/>
              <a:cs typeface="Arial"/>
            </a:endParaRPr>
          </a:p>
          <a:p>
            <a:pPr marL="250190" marR="39624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Standard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review: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whether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order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is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(A)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supported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reliable,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probative,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substantial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evidence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(B)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accordance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law</a:t>
            </a:r>
            <a:endParaRPr sz="2000">
              <a:latin typeface="Arial"/>
              <a:cs typeface="Arial"/>
            </a:endParaRPr>
          </a:p>
          <a:p>
            <a:pPr marL="250190" marR="508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Respondent-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Appellant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may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also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seek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further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review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court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appeals</a:t>
            </a:r>
            <a:endParaRPr sz="2000">
              <a:latin typeface="Arial"/>
              <a:cs typeface="Arial"/>
            </a:endParaRPr>
          </a:p>
          <a:p>
            <a:pPr marL="250190" marR="267970" indent="-238125">
              <a:lnSpc>
                <a:spcPct val="120100"/>
              </a:lnSpc>
              <a:spcBef>
                <a:spcPts val="595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Standard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review: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whether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court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common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pleas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abused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its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discretion,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but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de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novo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standard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legal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issues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Gavel, Law, Justice, Mallet, Judg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9200" y="2409189"/>
            <a:ext cx="3708146" cy="286385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14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500"/>
              </a:spcBef>
            </a:pPr>
            <a:r>
              <a:rPr sz="2900" spc="60" dirty="0"/>
              <a:t>Where</a:t>
            </a:r>
            <a:r>
              <a:rPr sz="2900" spc="165" dirty="0"/>
              <a:t> </a:t>
            </a:r>
            <a:r>
              <a:rPr sz="2900" spc="50" dirty="0"/>
              <a:t>Does</a:t>
            </a:r>
            <a:r>
              <a:rPr sz="2900" spc="70" dirty="0"/>
              <a:t> </a:t>
            </a:r>
            <a:r>
              <a:rPr sz="2900" spc="65" dirty="0"/>
              <a:t>Administrative</a:t>
            </a:r>
            <a:r>
              <a:rPr sz="2900" spc="170" dirty="0"/>
              <a:t> </a:t>
            </a:r>
            <a:r>
              <a:rPr sz="2900" dirty="0"/>
              <a:t>Law</a:t>
            </a:r>
            <a:r>
              <a:rPr sz="2900" spc="170" dirty="0"/>
              <a:t> </a:t>
            </a:r>
            <a:r>
              <a:rPr sz="2900" spc="-25" dirty="0"/>
              <a:t>and </a:t>
            </a:r>
            <a:r>
              <a:rPr sz="2900" spc="65" dirty="0"/>
              <a:t>Criminal</a:t>
            </a:r>
            <a:r>
              <a:rPr sz="2900" spc="155" dirty="0"/>
              <a:t> </a:t>
            </a:r>
            <a:r>
              <a:rPr sz="2900" dirty="0"/>
              <a:t>Law</a:t>
            </a:r>
            <a:r>
              <a:rPr sz="2900" spc="190" dirty="0"/>
              <a:t> </a:t>
            </a:r>
            <a:r>
              <a:rPr sz="2900" spc="65" dirty="0"/>
              <a:t>Intersect</a:t>
            </a:r>
            <a:r>
              <a:rPr sz="2900" spc="165" dirty="0"/>
              <a:t> </a:t>
            </a:r>
            <a:r>
              <a:rPr sz="2900" dirty="0"/>
              <a:t>in</a:t>
            </a:r>
            <a:r>
              <a:rPr sz="2900" spc="200" dirty="0"/>
              <a:t> </a:t>
            </a:r>
            <a:r>
              <a:rPr sz="2900" spc="40" dirty="0"/>
              <a:t>Ohio?</a:t>
            </a:r>
            <a:endParaRPr sz="2900"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620" y="6473817"/>
            <a:ext cx="2481580" cy="2184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DINSMORE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&amp;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SHOHL</a:t>
            </a:r>
            <a:r>
              <a:rPr sz="600" spc="15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LLP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LEGAL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COUNSEL</a:t>
            </a:r>
            <a:r>
              <a:rPr sz="600" spc="19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8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DINSMORE.COM</a:t>
            </a:r>
            <a:endParaRPr sz="6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©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2026.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ALL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RIGHTS</a:t>
            </a:r>
            <a:r>
              <a:rPr sz="600" spc="23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RESERVED</a:t>
            </a:r>
            <a:endParaRPr sz="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87753" y="647826"/>
            <a:ext cx="379602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37995" algn="l"/>
              </a:tabLst>
            </a:pPr>
            <a:r>
              <a:rPr spc="210" dirty="0">
                <a:solidFill>
                  <a:srgbClr val="2A2A2A"/>
                </a:solidFill>
              </a:rPr>
              <a:t>Double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Jeopardy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6841" y="1542414"/>
            <a:ext cx="6504940" cy="456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80" indent="-238125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50190" algn="l"/>
              </a:tabLst>
            </a:pP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“[N]or</a:t>
            </a:r>
            <a:r>
              <a:rPr sz="24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shall</a:t>
            </a:r>
            <a:r>
              <a:rPr sz="24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any</a:t>
            </a:r>
            <a:r>
              <a:rPr sz="24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person</a:t>
            </a:r>
            <a:r>
              <a:rPr sz="24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4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subject</a:t>
            </a:r>
            <a:r>
              <a:rPr sz="24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4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the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same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offense</a:t>
            </a:r>
            <a:r>
              <a:rPr sz="24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4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twice</a:t>
            </a:r>
            <a:r>
              <a:rPr sz="24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put</a:t>
            </a:r>
            <a:r>
              <a:rPr sz="24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4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jeopardy</a:t>
            </a:r>
            <a:r>
              <a:rPr sz="24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of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life</a:t>
            </a:r>
            <a:r>
              <a:rPr sz="24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A2A2A"/>
                </a:solidFill>
                <a:latin typeface="Arial"/>
                <a:cs typeface="Arial"/>
              </a:rPr>
              <a:t>limb”</a:t>
            </a:r>
            <a:endParaRPr sz="24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250190" algn="l"/>
              </a:tabLst>
            </a:pP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Double</a:t>
            </a:r>
            <a:r>
              <a:rPr sz="24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jeopardy</a:t>
            </a:r>
            <a:r>
              <a:rPr sz="24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is</a:t>
            </a:r>
            <a:r>
              <a:rPr sz="24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24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applicable</a:t>
            </a:r>
            <a:r>
              <a:rPr sz="24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4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2A2A2A"/>
                </a:solidFill>
                <a:latin typeface="Arial"/>
                <a:cs typeface="Arial"/>
              </a:rPr>
              <a:t>R.C.</a:t>
            </a:r>
            <a:endParaRPr sz="2400">
              <a:latin typeface="Arial"/>
              <a:cs typeface="Arial"/>
            </a:endParaRPr>
          </a:p>
          <a:p>
            <a:pPr marL="250190">
              <a:lnSpc>
                <a:spcPct val="100000"/>
              </a:lnSpc>
              <a:spcBef>
                <a:spcPts val="580"/>
              </a:spcBef>
            </a:pP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Chapter</a:t>
            </a:r>
            <a:r>
              <a:rPr sz="2400" b="1" spc="-1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A2A2A"/>
                </a:solidFill>
                <a:latin typeface="Arial"/>
                <a:cs typeface="Arial"/>
              </a:rPr>
              <a:t>119</a:t>
            </a:r>
            <a:r>
              <a:rPr sz="2400" b="1" spc="-1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administrative</a:t>
            </a:r>
            <a:r>
              <a:rPr sz="2400" b="1" spc="-1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A2A2A"/>
                </a:solidFill>
                <a:latin typeface="Arial"/>
                <a:cs typeface="Arial"/>
              </a:rPr>
              <a:t>actions</a:t>
            </a:r>
            <a:endParaRPr sz="2400">
              <a:latin typeface="Arial"/>
              <a:cs typeface="Arial"/>
            </a:endParaRPr>
          </a:p>
          <a:p>
            <a:pPr marL="250190" marR="34925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Rationale:</a:t>
            </a:r>
            <a:r>
              <a:rPr sz="24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administrative</a:t>
            </a:r>
            <a:r>
              <a:rPr sz="24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action</a:t>
            </a:r>
            <a:r>
              <a:rPr sz="24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is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specifically</a:t>
            </a:r>
            <a:r>
              <a:rPr sz="24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authorized</a:t>
            </a:r>
            <a:r>
              <a:rPr sz="24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4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statute</a:t>
            </a:r>
            <a:r>
              <a:rPr sz="24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4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2A2A2A"/>
                </a:solidFill>
                <a:latin typeface="Arial"/>
                <a:cs typeface="Arial"/>
              </a:rPr>
              <a:t>does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24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constitute</a:t>
            </a:r>
            <a:r>
              <a:rPr sz="24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4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bar</a:t>
            </a:r>
            <a:r>
              <a:rPr sz="24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against</a:t>
            </a:r>
            <a:r>
              <a:rPr sz="24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A2A2A"/>
                </a:solidFill>
                <a:latin typeface="Arial"/>
                <a:cs typeface="Arial"/>
              </a:rPr>
              <a:t>criminal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prosecution</a:t>
            </a:r>
            <a:r>
              <a:rPr sz="24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based</a:t>
            </a:r>
            <a:r>
              <a:rPr sz="24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on</a:t>
            </a:r>
            <a:r>
              <a:rPr sz="24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4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facts</a:t>
            </a:r>
            <a:r>
              <a:rPr sz="24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2A2A2A"/>
                </a:solidFill>
                <a:latin typeface="Arial"/>
                <a:cs typeface="Arial"/>
              </a:rPr>
              <a:t>that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underlie</a:t>
            </a:r>
            <a:r>
              <a:rPr sz="24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both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A2A2A"/>
                </a:solidFill>
                <a:latin typeface="Arial"/>
                <a:cs typeface="Arial"/>
              </a:rPr>
              <a:t>actions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826629" y="1418208"/>
            <a:ext cx="3033395" cy="4494530"/>
            <a:chOff x="7826629" y="1418208"/>
            <a:chExt cx="3033395" cy="44945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5679" y="1437258"/>
              <a:ext cx="2995041" cy="199669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836154" y="1427733"/>
              <a:ext cx="3014345" cy="2016125"/>
            </a:xfrm>
            <a:custGeom>
              <a:avLst/>
              <a:gdLst/>
              <a:ahLst/>
              <a:cxnLst/>
              <a:rect l="l" t="t" r="r" b="b"/>
              <a:pathLst>
                <a:path w="3014345" h="2016125">
                  <a:moveTo>
                    <a:pt x="1506981" y="0"/>
                  </a:moveTo>
                  <a:lnTo>
                    <a:pt x="1584452" y="1269"/>
                  </a:lnTo>
                  <a:lnTo>
                    <a:pt x="1660778" y="5079"/>
                  </a:lnTo>
                  <a:lnTo>
                    <a:pt x="1736090" y="11556"/>
                  </a:lnTo>
                  <a:lnTo>
                    <a:pt x="1810257" y="20319"/>
                  </a:lnTo>
                  <a:lnTo>
                    <a:pt x="1954276" y="45085"/>
                  </a:lnTo>
                  <a:lnTo>
                    <a:pt x="2092578" y="78739"/>
                  </a:lnTo>
                  <a:lnTo>
                    <a:pt x="2224151" y="121030"/>
                  </a:lnTo>
                  <a:lnTo>
                    <a:pt x="2348229" y="171323"/>
                  </a:lnTo>
                  <a:lnTo>
                    <a:pt x="2464054" y="229107"/>
                  </a:lnTo>
                  <a:lnTo>
                    <a:pt x="2518918" y="260730"/>
                  </a:lnTo>
                  <a:lnTo>
                    <a:pt x="2571242" y="294004"/>
                  </a:lnTo>
                  <a:lnTo>
                    <a:pt x="2621153" y="328929"/>
                  </a:lnTo>
                  <a:lnTo>
                    <a:pt x="2668651" y="365378"/>
                  </a:lnTo>
                  <a:lnTo>
                    <a:pt x="2713354" y="403351"/>
                  </a:lnTo>
                  <a:lnTo>
                    <a:pt x="2755519" y="442849"/>
                  </a:lnTo>
                  <a:lnTo>
                    <a:pt x="2794762" y="483742"/>
                  </a:lnTo>
                  <a:lnTo>
                    <a:pt x="2831211" y="525906"/>
                  </a:lnTo>
                  <a:lnTo>
                    <a:pt x="2864612" y="569467"/>
                  </a:lnTo>
                  <a:lnTo>
                    <a:pt x="2894965" y="614171"/>
                  </a:lnTo>
                  <a:lnTo>
                    <a:pt x="2922016" y="660018"/>
                  </a:lnTo>
                  <a:lnTo>
                    <a:pt x="2945892" y="706881"/>
                  </a:lnTo>
                  <a:lnTo>
                    <a:pt x="2966339" y="754888"/>
                  </a:lnTo>
                  <a:lnTo>
                    <a:pt x="2983229" y="803782"/>
                  </a:lnTo>
                  <a:lnTo>
                    <a:pt x="2996565" y="853693"/>
                  </a:lnTo>
                  <a:lnTo>
                    <a:pt x="3006217" y="904366"/>
                  </a:lnTo>
                  <a:lnTo>
                    <a:pt x="3012186" y="955801"/>
                  </a:lnTo>
                  <a:lnTo>
                    <a:pt x="3014091" y="1007871"/>
                  </a:lnTo>
                  <a:lnTo>
                    <a:pt x="3012186" y="1059941"/>
                  </a:lnTo>
                  <a:lnTo>
                    <a:pt x="3006217" y="1111377"/>
                  </a:lnTo>
                  <a:lnTo>
                    <a:pt x="2996565" y="1162050"/>
                  </a:lnTo>
                  <a:lnTo>
                    <a:pt x="2983229" y="1211833"/>
                  </a:lnTo>
                  <a:lnTo>
                    <a:pt x="2966339" y="1260728"/>
                  </a:lnTo>
                  <a:lnTo>
                    <a:pt x="2945892" y="1308735"/>
                  </a:lnTo>
                  <a:lnTo>
                    <a:pt x="2922016" y="1355725"/>
                  </a:lnTo>
                  <a:lnTo>
                    <a:pt x="2894965" y="1401571"/>
                  </a:lnTo>
                  <a:lnTo>
                    <a:pt x="2864612" y="1446276"/>
                  </a:lnTo>
                  <a:lnTo>
                    <a:pt x="2831211" y="1489710"/>
                  </a:lnTo>
                  <a:lnTo>
                    <a:pt x="2794762" y="1532001"/>
                  </a:lnTo>
                  <a:lnTo>
                    <a:pt x="2755519" y="1572767"/>
                  </a:lnTo>
                  <a:lnTo>
                    <a:pt x="2713354" y="1612264"/>
                  </a:lnTo>
                  <a:lnTo>
                    <a:pt x="2668651" y="1650364"/>
                  </a:lnTo>
                  <a:lnTo>
                    <a:pt x="2621153" y="1686814"/>
                  </a:lnTo>
                  <a:lnTo>
                    <a:pt x="2571242" y="1721739"/>
                  </a:lnTo>
                  <a:lnTo>
                    <a:pt x="2518918" y="1755013"/>
                  </a:lnTo>
                  <a:lnTo>
                    <a:pt x="2464054" y="1786636"/>
                  </a:lnTo>
                  <a:lnTo>
                    <a:pt x="2348229" y="1844420"/>
                  </a:lnTo>
                  <a:lnTo>
                    <a:pt x="2224151" y="1894713"/>
                  </a:lnTo>
                  <a:lnTo>
                    <a:pt x="2092578" y="1936877"/>
                  </a:lnTo>
                  <a:lnTo>
                    <a:pt x="1954276" y="1970658"/>
                  </a:lnTo>
                  <a:lnTo>
                    <a:pt x="1810257" y="1995296"/>
                  </a:lnTo>
                  <a:lnTo>
                    <a:pt x="1736090" y="2004187"/>
                  </a:lnTo>
                  <a:lnTo>
                    <a:pt x="1660778" y="2010537"/>
                  </a:lnTo>
                  <a:lnTo>
                    <a:pt x="1584452" y="2014474"/>
                  </a:lnTo>
                  <a:lnTo>
                    <a:pt x="1506981" y="2015743"/>
                  </a:lnTo>
                  <a:lnTo>
                    <a:pt x="1429639" y="2014474"/>
                  </a:lnTo>
                  <a:lnTo>
                    <a:pt x="1353312" y="2010537"/>
                  </a:lnTo>
                  <a:lnTo>
                    <a:pt x="1278001" y="2004187"/>
                  </a:lnTo>
                  <a:lnTo>
                    <a:pt x="1203832" y="1995296"/>
                  </a:lnTo>
                  <a:lnTo>
                    <a:pt x="1059815" y="1970658"/>
                  </a:lnTo>
                  <a:lnTo>
                    <a:pt x="921512" y="1936877"/>
                  </a:lnTo>
                  <a:lnTo>
                    <a:pt x="789940" y="1894713"/>
                  </a:lnTo>
                  <a:lnTo>
                    <a:pt x="665861" y="1844420"/>
                  </a:lnTo>
                  <a:lnTo>
                    <a:pt x="549910" y="1786636"/>
                  </a:lnTo>
                  <a:lnTo>
                    <a:pt x="495173" y="1755013"/>
                  </a:lnTo>
                  <a:lnTo>
                    <a:pt x="442849" y="1721739"/>
                  </a:lnTo>
                  <a:lnTo>
                    <a:pt x="392938" y="1686814"/>
                  </a:lnTo>
                  <a:lnTo>
                    <a:pt x="345440" y="1650364"/>
                  </a:lnTo>
                  <a:lnTo>
                    <a:pt x="300609" y="1612264"/>
                  </a:lnTo>
                  <a:lnTo>
                    <a:pt x="258572" y="1572767"/>
                  </a:lnTo>
                  <a:lnTo>
                    <a:pt x="219201" y="1532001"/>
                  </a:lnTo>
                  <a:lnTo>
                    <a:pt x="182879" y="1489710"/>
                  </a:lnTo>
                  <a:lnTo>
                    <a:pt x="149478" y="1446276"/>
                  </a:lnTo>
                  <a:lnTo>
                    <a:pt x="119125" y="1401571"/>
                  </a:lnTo>
                  <a:lnTo>
                    <a:pt x="91948" y="1355725"/>
                  </a:lnTo>
                  <a:lnTo>
                    <a:pt x="68199" y="1308735"/>
                  </a:lnTo>
                  <a:lnTo>
                    <a:pt x="47751" y="1260728"/>
                  </a:lnTo>
                  <a:lnTo>
                    <a:pt x="30734" y="1211833"/>
                  </a:lnTo>
                  <a:lnTo>
                    <a:pt x="17399" y="1162050"/>
                  </a:lnTo>
                  <a:lnTo>
                    <a:pt x="7747" y="1111377"/>
                  </a:lnTo>
                  <a:lnTo>
                    <a:pt x="1904" y="1059941"/>
                  </a:lnTo>
                  <a:lnTo>
                    <a:pt x="0" y="1007871"/>
                  </a:lnTo>
                  <a:lnTo>
                    <a:pt x="1904" y="955801"/>
                  </a:lnTo>
                  <a:lnTo>
                    <a:pt x="7747" y="904366"/>
                  </a:lnTo>
                  <a:lnTo>
                    <a:pt x="17399" y="853693"/>
                  </a:lnTo>
                  <a:lnTo>
                    <a:pt x="30734" y="803782"/>
                  </a:lnTo>
                  <a:lnTo>
                    <a:pt x="47751" y="754888"/>
                  </a:lnTo>
                  <a:lnTo>
                    <a:pt x="68199" y="706881"/>
                  </a:lnTo>
                  <a:lnTo>
                    <a:pt x="91948" y="660018"/>
                  </a:lnTo>
                  <a:lnTo>
                    <a:pt x="119125" y="614171"/>
                  </a:lnTo>
                  <a:lnTo>
                    <a:pt x="149478" y="569467"/>
                  </a:lnTo>
                  <a:lnTo>
                    <a:pt x="182879" y="525906"/>
                  </a:lnTo>
                  <a:lnTo>
                    <a:pt x="219201" y="483742"/>
                  </a:lnTo>
                  <a:lnTo>
                    <a:pt x="258572" y="442849"/>
                  </a:lnTo>
                  <a:lnTo>
                    <a:pt x="300609" y="403351"/>
                  </a:lnTo>
                  <a:lnTo>
                    <a:pt x="345440" y="365378"/>
                  </a:lnTo>
                  <a:lnTo>
                    <a:pt x="392938" y="328929"/>
                  </a:lnTo>
                  <a:lnTo>
                    <a:pt x="442849" y="294004"/>
                  </a:lnTo>
                  <a:lnTo>
                    <a:pt x="495173" y="260730"/>
                  </a:lnTo>
                  <a:lnTo>
                    <a:pt x="549910" y="229107"/>
                  </a:lnTo>
                  <a:lnTo>
                    <a:pt x="665861" y="171323"/>
                  </a:lnTo>
                  <a:lnTo>
                    <a:pt x="789940" y="121030"/>
                  </a:lnTo>
                  <a:lnTo>
                    <a:pt x="921512" y="78739"/>
                  </a:lnTo>
                  <a:lnTo>
                    <a:pt x="1059815" y="45085"/>
                  </a:lnTo>
                  <a:lnTo>
                    <a:pt x="1203832" y="20319"/>
                  </a:lnTo>
                  <a:lnTo>
                    <a:pt x="1278001" y="11556"/>
                  </a:lnTo>
                  <a:lnTo>
                    <a:pt x="1353312" y="5079"/>
                  </a:lnTo>
                  <a:lnTo>
                    <a:pt x="1429639" y="1269"/>
                  </a:lnTo>
                  <a:lnTo>
                    <a:pt x="1506981" y="0"/>
                  </a:lnTo>
                  <a:close/>
                </a:path>
              </a:pathLst>
            </a:custGeom>
            <a:ln w="19050">
              <a:solidFill>
                <a:srgbClr val="044F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5679" y="3896753"/>
              <a:ext cx="2995041" cy="19966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26629" y="3877691"/>
              <a:ext cx="3033141" cy="203480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836154" y="3887216"/>
              <a:ext cx="3014345" cy="2016125"/>
            </a:xfrm>
            <a:custGeom>
              <a:avLst/>
              <a:gdLst/>
              <a:ahLst/>
              <a:cxnLst/>
              <a:rect l="l" t="t" r="r" b="b"/>
              <a:pathLst>
                <a:path w="3014345" h="2016125">
                  <a:moveTo>
                    <a:pt x="1506981" y="0"/>
                  </a:moveTo>
                  <a:lnTo>
                    <a:pt x="1584452" y="1269"/>
                  </a:lnTo>
                  <a:lnTo>
                    <a:pt x="1660778" y="5206"/>
                  </a:lnTo>
                  <a:lnTo>
                    <a:pt x="1736090" y="11556"/>
                  </a:lnTo>
                  <a:lnTo>
                    <a:pt x="1810257" y="20319"/>
                  </a:lnTo>
                  <a:lnTo>
                    <a:pt x="1954276" y="45084"/>
                  </a:lnTo>
                  <a:lnTo>
                    <a:pt x="2092578" y="78739"/>
                  </a:lnTo>
                  <a:lnTo>
                    <a:pt x="2224151" y="121030"/>
                  </a:lnTo>
                  <a:lnTo>
                    <a:pt x="2348229" y="171322"/>
                  </a:lnTo>
                  <a:lnTo>
                    <a:pt x="2464054" y="229107"/>
                  </a:lnTo>
                  <a:lnTo>
                    <a:pt x="2518918" y="260730"/>
                  </a:lnTo>
                  <a:lnTo>
                    <a:pt x="2571242" y="294004"/>
                  </a:lnTo>
                  <a:lnTo>
                    <a:pt x="2621153" y="328929"/>
                  </a:lnTo>
                  <a:lnTo>
                    <a:pt x="2668651" y="365378"/>
                  </a:lnTo>
                  <a:lnTo>
                    <a:pt x="2713354" y="403478"/>
                  </a:lnTo>
                  <a:lnTo>
                    <a:pt x="2755519" y="442848"/>
                  </a:lnTo>
                  <a:lnTo>
                    <a:pt x="2794762" y="483742"/>
                  </a:lnTo>
                  <a:lnTo>
                    <a:pt x="2831211" y="526033"/>
                  </a:lnTo>
                  <a:lnTo>
                    <a:pt x="2864612" y="569467"/>
                  </a:lnTo>
                  <a:lnTo>
                    <a:pt x="2894965" y="614171"/>
                  </a:lnTo>
                  <a:lnTo>
                    <a:pt x="2922016" y="660018"/>
                  </a:lnTo>
                  <a:lnTo>
                    <a:pt x="2945892" y="707008"/>
                  </a:lnTo>
                  <a:lnTo>
                    <a:pt x="2966339" y="754887"/>
                  </a:lnTo>
                  <a:lnTo>
                    <a:pt x="2983229" y="803909"/>
                  </a:lnTo>
                  <a:lnTo>
                    <a:pt x="2996565" y="853693"/>
                  </a:lnTo>
                  <a:lnTo>
                    <a:pt x="3006217" y="904366"/>
                  </a:lnTo>
                  <a:lnTo>
                    <a:pt x="3012186" y="955801"/>
                  </a:lnTo>
                  <a:lnTo>
                    <a:pt x="3014091" y="1007871"/>
                  </a:lnTo>
                  <a:lnTo>
                    <a:pt x="3012186" y="1059941"/>
                  </a:lnTo>
                  <a:lnTo>
                    <a:pt x="3006217" y="1111376"/>
                  </a:lnTo>
                  <a:lnTo>
                    <a:pt x="2996565" y="1162049"/>
                  </a:lnTo>
                  <a:lnTo>
                    <a:pt x="2983229" y="1211833"/>
                  </a:lnTo>
                  <a:lnTo>
                    <a:pt x="2966339" y="1260855"/>
                  </a:lnTo>
                  <a:lnTo>
                    <a:pt x="2945892" y="1308734"/>
                  </a:lnTo>
                  <a:lnTo>
                    <a:pt x="2922016" y="1355724"/>
                  </a:lnTo>
                  <a:lnTo>
                    <a:pt x="2894965" y="1401571"/>
                  </a:lnTo>
                  <a:lnTo>
                    <a:pt x="2864612" y="1446275"/>
                  </a:lnTo>
                  <a:lnTo>
                    <a:pt x="2831211" y="1489709"/>
                  </a:lnTo>
                  <a:lnTo>
                    <a:pt x="2794762" y="1532000"/>
                  </a:lnTo>
                  <a:lnTo>
                    <a:pt x="2755519" y="1572894"/>
                  </a:lnTo>
                  <a:lnTo>
                    <a:pt x="2713354" y="1612264"/>
                  </a:lnTo>
                  <a:lnTo>
                    <a:pt x="2668651" y="1650364"/>
                  </a:lnTo>
                  <a:lnTo>
                    <a:pt x="2621153" y="1686813"/>
                  </a:lnTo>
                  <a:lnTo>
                    <a:pt x="2571242" y="1721738"/>
                  </a:lnTo>
                  <a:lnTo>
                    <a:pt x="2518918" y="1755025"/>
                  </a:lnTo>
                  <a:lnTo>
                    <a:pt x="2464054" y="1786648"/>
                  </a:lnTo>
                  <a:lnTo>
                    <a:pt x="2348229" y="1844408"/>
                  </a:lnTo>
                  <a:lnTo>
                    <a:pt x="2224151" y="1894687"/>
                  </a:lnTo>
                  <a:lnTo>
                    <a:pt x="2092578" y="1936940"/>
                  </a:lnTo>
                  <a:lnTo>
                    <a:pt x="1954276" y="1970671"/>
                  </a:lnTo>
                  <a:lnTo>
                    <a:pt x="1810257" y="1995373"/>
                  </a:lnTo>
                  <a:lnTo>
                    <a:pt x="1736090" y="2004199"/>
                  </a:lnTo>
                  <a:lnTo>
                    <a:pt x="1660778" y="2010575"/>
                  </a:lnTo>
                  <a:lnTo>
                    <a:pt x="1584452" y="2014448"/>
                  </a:lnTo>
                  <a:lnTo>
                    <a:pt x="1506981" y="2015756"/>
                  </a:lnTo>
                  <a:lnTo>
                    <a:pt x="1429639" y="2014448"/>
                  </a:lnTo>
                  <a:lnTo>
                    <a:pt x="1353312" y="2010575"/>
                  </a:lnTo>
                  <a:lnTo>
                    <a:pt x="1278001" y="2004199"/>
                  </a:lnTo>
                  <a:lnTo>
                    <a:pt x="1203832" y="1995373"/>
                  </a:lnTo>
                  <a:lnTo>
                    <a:pt x="1059815" y="1970671"/>
                  </a:lnTo>
                  <a:lnTo>
                    <a:pt x="921512" y="1936940"/>
                  </a:lnTo>
                  <a:lnTo>
                    <a:pt x="789940" y="1894687"/>
                  </a:lnTo>
                  <a:lnTo>
                    <a:pt x="665861" y="1844408"/>
                  </a:lnTo>
                  <a:lnTo>
                    <a:pt x="549910" y="1786648"/>
                  </a:lnTo>
                  <a:lnTo>
                    <a:pt x="495173" y="1755025"/>
                  </a:lnTo>
                  <a:lnTo>
                    <a:pt x="442849" y="1721738"/>
                  </a:lnTo>
                  <a:lnTo>
                    <a:pt x="392938" y="1686813"/>
                  </a:lnTo>
                  <a:lnTo>
                    <a:pt x="345440" y="1650364"/>
                  </a:lnTo>
                  <a:lnTo>
                    <a:pt x="300609" y="1612264"/>
                  </a:lnTo>
                  <a:lnTo>
                    <a:pt x="258572" y="1572894"/>
                  </a:lnTo>
                  <a:lnTo>
                    <a:pt x="219201" y="1532000"/>
                  </a:lnTo>
                  <a:lnTo>
                    <a:pt x="182879" y="1489709"/>
                  </a:lnTo>
                  <a:lnTo>
                    <a:pt x="149478" y="1446275"/>
                  </a:lnTo>
                  <a:lnTo>
                    <a:pt x="119125" y="1401571"/>
                  </a:lnTo>
                  <a:lnTo>
                    <a:pt x="91948" y="1355724"/>
                  </a:lnTo>
                  <a:lnTo>
                    <a:pt x="68199" y="1308734"/>
                  </a:lnTo>
                  <a:lnTo>
                    <a:pt x="47751" y="1260855"/>
                  </a:lnTo>
                  <a:lnTo>
                    <a:pt x="30734" y="1211833"/>
                  </a:lnTo>
                  <a:lnTo>
                    <a:pt x="17399" y="1162049"/>
                  </a:lnTo>
                  <a:lnTo>
                    <a:pt x="7747" y="1111376"/>
                  </a:lnTo>
                  <a:lnTo>
                    <a:pt x="1904" y="1059941"/>
                  </a:lnTo>
                  <a:lnTo>
                    <a:pt x="0" y="1007871"/>
                  </a:lnTo>
                  <a:lnTo>
                    <a:pt x="1904" y="955801"/>
                  </a:lnTo>
                  <a:lnTo>
                    <a:pt x="7747" y="904366"/>
                  </a:lnTo>
                  <a:lnTo>
                    <a:pt x="17399" y="853693"/>
                  </a:lnTo>
                  <a:lnTo>
                    <a:pt x="30734" y="803909"/>
                  </a:lnTo>
                  <a:lnTo>
                    <a:pt x="47751" y="754887"/>
                  </a:lnTo>
                  <a:lnTo>
                    <a:pt x="68199" y="707008"/>
                  </a:lnTo>
                  <a:lnTo>
                    <a:pt x="91948" y="660018"/>
                  </a:lnTo>
                  <a:lnTo>
                    <a:pt x="119125" y="614171"/>
                  </a:lnTo>
                  <a:lnTo>
                    <a:pt x="149478" y="569467"/>
                  </a:lnTo>
                  <a:lnTo>
                    <a:pt x="182879" y="526033"/>
                  </a:lnTo>
                  <a:lnTo>
                    <a:pt x="219201" y="483742"/>
                  </a:lnTo>
                  <a:lnTo>
                    <a:pt x="258572" y="442848"/>
                  </a:lnTo>
                  <a:lnTo>
                    <a:pt x="300609" y="403478"/>
                  </a:lnTo>
                  <a:lnTo>
                    <a:pt x="345440" y="365378"/>
                  </a:lnTo>
                  <a:lnTo>
                    <a:pt x="392938" y="328929"/>
                  </a:lnTo>
                  <a:lnTo>
                    <a:pt x="442849" y="294004"/>
                  </a:lnTo>
                  <a:lnTo>
                    <a:pt x="495173" y="260730"/>
                  </a:lnTo>
                  <a:lnTo>
                    <a:pt x="549910" y="229107"/>
                  </a:lnTo>
                  <a:lnTo>
                    <a:pt x="665861" y="171322"/>
                  </a:lnTo>
                  <a:lnTo>
                    <a:pt x="789940" y="121030"/>
                  </a:lnTo>
                  <a:lnTo>
                    <a:pt x="921512" y="78739"/>
                  </a:lnTo>
                  <a:lnTo>
                    <a:pt x="1059815" y="45084"/>
                  </a:lnTo>
                  <a:lnTo>
                    <a:pt x="1203832" y="20319"/>
                  </a:lnTo>
                  <a:lnTo>
                    <a:pt x="1278001" y="11556"/>
                  </a:lnTo>
                  <a:lnTo>
                    <a:pt x="1353312" y="5206"/>
                  </a:lnTo>
                  <a:lnTo>
                    <a:pt x="1429639" y="1269"/>
                  </a:lnTo>
                  <a:lnTo>
                    <a:pt x="1506981" y="0"/>
                  </a:lnTo>
                  <a:close/>
                </a:path>
              </a:pathLst>
            </a:custGeom>
            <a:ln w="19050">
              <a:solidFill>
                <a:srgbClr val="044F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16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801871" y="583819"/>
            <a:ext cx="40894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95705" algn="l"/>
                <a:tab pos="1793239" algn="l"/>
              </a:tabLst>
            </a:pPr>
            <a:r>
              <a:rPr spc="180" dirty="0">
                <a:solidFill>
                  <a:srgbClr val="2A2A2A"/>
                </a:solidFill>
              </a:rPr>
              <a:t>Duty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10" dirty="0">
                <a:solidFill>
                  <a:srgbClr val="2A2A2A"/>
                </a:solidFill>
              </a:rPr>
              <a:t>to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0" dirty="0">
                <a:solidFill>
                  <a:srgbClr val="2A2A2A"/>
                </a:solidFill>
              </a:rPr>
              <a:t>Cooperate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3968" y="1433361"/>
            <a:ext cx="6494780" cy="4405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9905" indent="-238125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Pursuant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R.C.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§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4731.22(B)(34),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licensees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are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required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 cooperate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 Medical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Board investigation</a:t>
            </a:r>
            <a:endParaRPr sz="2000">
              <a:latin typeface="Arial"/>
              <a:cs typeface="Arial"/>
            </a:endParaRPr>
          </a:p>
          <a:p>
            <a:pPr marL="250190" marR="5080" indent="-238125">
              <a:lnSpc>
                <a:spcPct val="120000"/>
              </a:lnSpc>
              <a:spcBef>
                <a:spcPts val="1405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Failure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comply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subpoena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order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issued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failure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answer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truthfully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a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question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presented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investigative interview,</a:t>
            </a:r>
            <a:r>
              <a:rPr sz="2000" b="1" spc="-8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investigative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office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conference,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at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a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deposition,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written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interrogatories,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can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the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basis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disciplinary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action</a:t>
            </a:r>
            <a:endParaRPr sz="2000">
              <a:latin typeface="Arial"/>
              <a:cs typeface="Arial"/>
            </a:endParaRPr>
          </a:p>
          <a:p>
            <a:pPr marL="237490" marR="241300" indent="-237490" algn="ctr">
              <a:lnSpc>
                <a:spcPct val="100000"/>
              </a:lnSpc>
              <a:spcBef>
                <a:spcPts val="1875"/>
              </a:spcBef>
              <a:buFont typeface="Arial"/>
              <a:buChar char="•"/>
              <a:tabLst>
                <a:tab pos="2374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Recommended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discipline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failure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cooperate:</a:t>
            </a:r>
            <a:endParaRPr sz="2000">
              <a:latin typeface="Arial"/>
              <a:cs typeface="Arial"/>
            </a:endParaRPr>
          </a:p>
          <a:p>
            <a:pPr marR="233679" algn="ctr">
              <a:lnSpc>
                <a:spcPct val="100000"/>
              </a:lnSpc>
              <a:spcBef>
                <a:spcPts val="480"/>
              </a:spcBef>
            </a:pP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indefinite</a:t>
            </a:r>
            <a:r>
              <a:rPr sz="2000" b="1" i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suspension</a:t>
            </a:r>
            <a:r>
              <a:rPr sz="2000" b="1" i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plus</a:t>
            </a:r>
            <a:r>
              <a:rPr sz="2000" b="1" i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fine</a:t>
            </a:r>
            <a:r>
              <a:rPr sz="2000" b="1" i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i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at</a:t>
            </a:r>
            <a:r>
              <a:rPr sz="2000" b="1" i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least</a:t>
            </a:r>
            <a:r>
              <a:rPr sz="2000" b="1" i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2A2A2A"/>
                </a:solidFill>
                <a:latin typeface="Arial"/>
                <a:cs typeface="Arial"/>
              </a:rPr>
              <a:t>$3000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4313" y="2688844"/>
            <a:ext cx="3708400" cy="148018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86939" y="397840"/>
            <a:ext cx="57226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95705" algn="l"/>
                <a:tab pos="1793239" algn="l"/>
                <a:tab pos="4250055" algn="l"/>
              </a:tabLst>
            </a:pPr>
            <a:r>
              <a:rPr spc="180" dirty="0">
                <a:solidFill>
                  <a:srgbClr val="2A2A2A"/>
                </a:solidFill>
              </a:rPr>
              <a:t>Duty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10" dirty="0">
                <a:solidFill>
                  <a:srgbClr val="2A2A2A"/>
                </a:solidFill>
              </a:rPr>
              <a:t>to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Cooperate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Cont’d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1180" y="1017879"/>
            <a:ext cx="6899909" cy="529971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1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Nursing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–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see</a:t>
            </a:r>
            <a:r>
              <a:rPr sz="2000" b="1" i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R.C.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§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4723.28(B)(39)</a:t>
            </a:r>
            <a:endParaRPr sz="2000">
              <a:latin typeface="Arial"/>
              <a:cs typeface="Arial"/>
            </a:endParaRPr>
          </a:p>
          <a:p>
            <a:pPr marL="250190" marR="508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Discipline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may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imposed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“[f]ailure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cooperate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conducted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under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this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chapter,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including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failure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comply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a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subpoena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order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issued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failure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to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answer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truthfully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question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presented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in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investigative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interview,</a:t>
            </a:r>
            <a:r>
              <a:rPr sz="200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investigative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office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conference,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at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deposition,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written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interrogatories,</a:t>
            </a:r>
            <a:r>
              <a:rPr sz="200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except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failure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cooperate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an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does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constitute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grounds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for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discipline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if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court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competent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jurisdiction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has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issued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order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either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quashes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subpoena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or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permits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individual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withhold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testimony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or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evidence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at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issue.”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56270" y="2761107"/>
            <a:ext cx="3629405" cy="133565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18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837179" y="566674"/>
            <a:ext cx="57245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95705" algn="l"/>
                <a:tab pos="1793239" algn="l"/>
                <a:tab pos="4251325" algn="l"/>
              </a:tabLst>
            </a:pPr>
            <a:r>
              <a:rPr spc="180" dirty="0">
                <a:solidFill>
                  <a:srgbClr val="2A2A2A"/>
                </a:solidFill>
              </a:rPr>
              <a:t>Duty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10" dirty="0">
                <a:solidFill>
                  <a:srgbClr val="2A2A2A"/>
                </a:solidFill>
              </a:rPr>
              <a:t>to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0" dirty="0">
                <a:solidFill>
                  <a:srgbClr val="2A2A2A"/>
                </a:solidFill>
              </a:rPr>
              <a:t>Cooperate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Cont’d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9241" y="1307884"/>
            <a:ext cx="6875145" cy="4956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80" indent="-238125">
              <a:lnSpc>
                <a:spcPct val="120100"/>
              </a:lnSpc>
              <a:spcBef>
                <a:spcPts val="1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Ohio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Pharmacy,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duty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cooperate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is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less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explicit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as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statutory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provisions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the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Nursing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Board,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but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exists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nonetheless</a:t>
            </a:r>
            <a:endParaRPr sz="2000">
              <a:latin typeface="Arial"/>
              <a:cs typeface="Arial"/>
            </a:endParaRPr>
          </a:p>
          <a:p>
            <a:pPr marL="250190" marR="3302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Duty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extends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individual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practitioners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(pharmacists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pharm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techs)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as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well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as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licensed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entities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(TDDD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WDDD)</a:t>
            </a:r>
            <a:endParaRPr sz="2000">
              <a:latin typeface="Arial"/>
              <a:cs typeface="Arial"/>
            </a:endParaRPr>
          </a:p>
          <a:p>
            <a:pPr marL="707390" marR="73660" lvl="1" indent="-238125">
              <a:lnSpc>
                <a:spcPct val="120000"/>
              </a:lnSpc>
              <a:spcBef>
                <a:spcPts val="615"/>
              </a:spcBef>
              <a:buFont typeface="Arial"/>
              <a:buChar char="•"/>
              <a:tabLst>
                <a:tab pos="707390" algn="l"/>
              </a:tabLst>
            </a:pP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Any</a:t>
            </a:r>
            <a:r>
              <a:rPr sz="19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health</a:t>
            </a:r>
            <a:r>
              <a:rPr sz="19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care</a:t>
            </a:r>
            <a:r>
              <a:rPr sz="19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practice</a:t>
            </a:r>
            <a:r>
              <a:rPr sz="19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that</a:t>
            </a:r>
            <a:r>
              <a:rPr sz="19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possesses</a:t>
            </a:r>
            <a:r>
              <a:rPr sz="19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15589"/>
                </a:solidFill>
                <a:latin typeface="Arial"/>
                <a:cs typeface="Arial"/>
              </a:rPr>
              <a:t>medications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for</a:t>
            </a:r>
            <a:r>
              <a:rPr sz="19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distribution</a:t>
            </a:r>
            <a:r>
              <a:rPr sz="19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19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patients,</a:t>
            </a:r>
            <a:r>
              <a:rPr sz="19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including</a:t>
            </a:r>
            <a:r>
              <a:rPr sz="19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free</a:t>
            </a:r>
            <a:r>
              <a:rPr sz="19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15589"/>
                </a:solidFill>
                <a:latin typeface="Arial"/>
                <a:cs typeface="Arial"/>
              </a:rPr>
              <a:t>samples,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must</a:t>
            </a:r>
            <a:r>
              <a:rPr sz="19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have a</a:t>
            </a:r>
            <a:r>
              <a:rPr sz="19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015589"/>
                </a:solidFill>
                <a:latin typeface="Arial"/>
                <a:cs typeface="Arial"/>
              </a:rPr>
              <a:t>TDDD</a:t>
            </a:r>
            <a:endParaRPr sz="1900">
              <a:latin typeface="Arial"/>
              <a:cs typeface="Arial"/>
            </a:endParaRPr>
          </a:p>
          <a:p>
            <a:pPr marL="250190" marR="73025" indent="-238125">
              <a:lnSpc>
                <a:spcPct val="120000"/>
              </a:lnSpc>
              <a:spcBef>
                <a:spcPts val="59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Note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Pharmacy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is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unique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can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pursue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administrative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/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licensure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matters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per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R.C.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Chapter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4729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conduct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criminal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investigations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per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its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authority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under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R.C.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Chapters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2925,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3715,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3719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4500" y="2745232"/>
            <a:ext cx="3467100" cy="143471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19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786888" y="890143"/>
            <a:ext cx="59270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84245" algn="l"/>
                <a:tab pos="4080510" algn="l"/>
              </a:tabLst>
            </a:pPr>
            <a:r>
              <a:rPr spc="235" dirty="0">
                <a:solidFill>
                  <a:srgbClr val="2A2A2A"/>
                </a:solidFill>
              </a:rPr>
              <a:t>Confidentiality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10" dirty="0">
                <a:solidFill>
                  <a:srgbClr val="2A2A2A"/>
                </a:solidFill>
              </a:rPr>
              <a:t>of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Records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0103" y="1592392"/>
            <a:ext cx="6748780" cy="4496435"/>
          </a:xfrm>
          <a:prstGeom prst="rect">
            <a:avLst/>
          </a:prstGeom>
        </p:spPr>
        <p:txBody>
          <a:bodyPr vert="horz" wrap="square" lIns="0" tIns="156845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235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Investigations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are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confidential</a:t>
            </a:r>
            <a:endParaRPr sz="2000">
              <a:latin typeface="Arial"/>
              <a:cs typeface="Arial"/>
            </a:endParaRPr>
          </a:p>
          <a:p>
            <a:pPr marL="707390" lvl="1" indent="-237490">
              <a:lnSpc>
                <a:spcPct val="100000"/>
              </a:lnSpc>
              <a:spcBef>
                <a:spcPts val="1070"/>
              </a:spcBef>
              <a:buFont typeface="Arial"/>
              <a:buChar char="•"/>
              <a:tabLst>
                <a:tab pos="707390" algn="l"/>
              </a:tabLst>
            </a:pP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R.C.</a:t>
            </a:r>
            <a:r>
              <a:rPr sz="19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15589"/>
                </a:solidFill>
                <a:latin typeface="Arial"/>
                <a:cs typeface="Arial"/>
              </a:rPr>
              <a:t>4731.22(F)</a:t>
            </a:r>
            <a:endParaRPr sz="1900">
              <a:latin typeface="Arial"/>
              <a:cs typeface="Arial"/>
            </a:endParaRPr>
          </a:p>
          <a:p>
            <a:pPr marL="250190" marR="1148080" indent="-238125">
              <a:lnSpc>
                <a:spcPct val="120000"/>
              </a:lnSpc>
              <a:spcBef>
                <a:spcPts val="59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licensee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is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entitled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copy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the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complaint,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complainant’s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identity,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any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investigative</a:t>
            </a:r>
            <a:r>
              <a:rPr sz="2000" b="1" spc="-9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records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As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is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confidential,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it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is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subject</a:t>
            </a:r>
            <a:endParaRPr sz="2000">
              <a:latin typeface="Arial"/>
              <a:cs typeface="Arial"/>
            </a:endParaRPr>
          </a:p>
          <a:p>
            <a:pPr marL="250190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disclosure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pursuant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Ohio’s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Public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Records</a:t>
            </a:r>
            <a:r>
              <a:rPr sz="2000" b="1" spc="-114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Act</a:t>
            </a:r>
            <a:endParaRPr sz="2000">
              <a:latin typeface="Arial"/>
              <a:cs typeface="Arial"/>
            </a:endParaRPr>
          </a:p>
          <a:p>
            <a:pPr marL="250190" marR="508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existence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(without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any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formal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discipline)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will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appear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on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Board’s website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5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However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.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.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9519" y="2665095"/>
            <a:ext cx="3708400" cy="148018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20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84933" y="909065"/>
            <a:ext cx="83839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84245" algn="l"/>
                <a:tab pos="4080510" algn="l"/>
                <a:tab pos="6088380" algn="l"/>
              </a:tabLst>
            </a:pPr>
            <a:r>
              <a:rPr spc="235" dirty="0">
                <a:solidFill>
                  <a:srgbClr val="2A2A2A"/>
                </a:solidFill>
              </a:rPr>
              <a:t>Confidentiality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10" dirty="0">
                <a:solidFill>
                  <a:srgbClr val="2A2A2A"/>
                </a:solidFill>
              </a:rPr>
              <a:t>of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Records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5" dirty="0">
                <a:solidFill>
                  <a:srgbClr val="2A2A2A"/>
                </a:solidFill>
              </a:rPr>
              <a:t>Continued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900" y="1914368"/>
            <a:ext cx="6608445" cy="3394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0190" marR="5080" indent="-238125">
              <a:lnSpc>
                <a:spcPct val="120000"/>
              </a:lnSpc>
              <a:spcBef>
                <a:spcPts val="95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While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investigations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are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confidential,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under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R.C.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4731.22(F)(5),</a:t>
            </a:r>
            <a:r>
              <a:rPr sz="200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may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“share</a:t>
            </a:r>
            <a:r>
              <a:rPr sz="2000" b="1" i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spc="-25" dirty="0">
                <a:solidFill>
                  <a:srgbClr val="2A2A2A"/>
                </a:solidFill>
                <a:latin typeface="Arial"/>
                <a:cs typeface="Arial"/>
              </a:rPr>
              <a:t>any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information</a:t>
            </a:r>
            <a:r>
              <a:rPr sz="2000" b="1" i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it</a:t>
            </a:r>
            <a:r>
              <a:rPr sz="2000" b="1" i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received</a:t>
            </a:r>
            <a:r>
              <a:rPr sz="2000" b="1" i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pursuant</a:t>
            </a:r>
            <a:r>
              <a:rPr sz="2000" b="1" i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i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an</a:t>
            </a:r>
            <a:r>
              <a:rPr sz="2000" b="1" i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2A2A2A"/>
                </a:solidFill>
                <a:latin typeface="Arial"/>
                <a:cs typeface="Arial"/>
              </a:rPr>
              <a:t>investigation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i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inspection…</a:t>
            </a:r>
            <a:r>
              <a:rPr sz="2000" b="1" i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i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law</a:t>
            </a:r>
            <a:r>
              <a:rPr sz="2000" b="1" i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enforcement</a:t>
            </a:r>
            <a:r>
              <a:rPr sz="2000" b="1" i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agencies</a:t>
            </a:r>
            <a:r>
              <a:rPr sz="2000" b="1" i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2A2A2A"/>
                </a:solidFill>
                <a:latin typeface="Arial"/>
                <a:cs typeface="Arial"/>
              </a:rPr>
              <a:t>[and]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other</a:t>
            </a:r>
            <a:r>
              <a:rPr sz="2000" b="1" i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licensing</a:t>
            </a:r>
            <a:r>
              <a:rPr sz="2000" b="1" i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spc="-10" dirty="0">
                <a:solidFill>
                  <a:srgbClr val="2A2A2A"/>
                </a:solidFill>
                <a:latin typeface="Arial"/>
                <a:cs typeface="Arial"/>
              </a:rPr>
              <a:t>agencies”</a:t>
            </a:r>
            <a:endParaRPr sz="2000">
              <a:latin typeface="Arial"/>
              <a:cs typeface="Arial"/>
            </a:endParaRPr>
          </a:p>
          <a:p>
            <a:pPr marL="247650" marR="301625" indent="-235585" algn="just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aware!!!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Statements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provided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administrative 	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agencies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as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part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can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likely 	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will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shared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local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law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enforcement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other 	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licensing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boards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9519" y="2665095"/>
            <a:ext cx="3708400" cy="148018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21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63549" y="901700"/>
            <a:ext cx="109150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730885" algn="l"/>
                <a:tab pos="3696970" algn="l"/>
                <a:tab pos="5049520" algn="l"/>
                <a:tab pos="6854190" algn="l"/>
              </a:tabLst>
            </a:pPr>
            <a:r>
              <a:rPr spc="130" dirty="0">
                <a:solidFill>
                  <a:srgbClr val="2A2A2A"/>
                </a:solidFill>
              </a:rPr>
              <a:t>5</a:t>
            </a:r>
            <a:r>
              <a:rPr sz="3150" spc="195" baseline="25132" dirty="0">
                <a:solidFill>
                  <a:srgbClr val="2A2A2A"/>
                </a:solidFill>
              </a:rPr>
              <a:t>th</a:t>
            </a:r>
            <a:r>
              <a:rPr sz="3150" baseline="25132" dirty="0">
                <a:solidFill>
                  <a:srgbClr val="2A2A2A"/>
                </a:solidFill>
              </a:rPr>
              <a:t>	</a:t>
            </a:r>
            <a:r>
              <a:rPr sz="3200" spc="220" dirty="0">
                <a:solidFill>
                  <a:srgbClr val="2A2A2A"/>
                </a:solidFill>
              </a:rPr>
              <a:t>Amendment:</a:t>
            </a:r>
            <a:r>
              <a:rPr sz="3200" dirty="0">
                <a:solidFill>
                  <a:srgbClr val="2A2A2A"/>
                </a:solidFill>
              </a:rPr>
              <a:t>	</a:t>
            </a:r>
            <a:r>
              <a:rPr sz="3200" spc="195" dirty="0">
                <a:solidFill>
                  <a:srgbClr val="2A2A2A"/>
                </a:solidFill>
              </a:rPr>
              <a:t>Right</a:t>
            </a:r>
            <a:r>
              <a:rPr sz="3200" dirty="0">
                <a:solidFill>
                  <a:srgbClr val="2A2A2A"/>
                </a:solidFill>
              </a:rPr>
              <a:t>	</a:t>
            </a:r>
            <a:r>
              <a:rPr sz="3200" spc="215" dirty="0">
                <a:solidFill>
                  <a:srgbClr val="2A2A2A"/>
                </a:solidFill>
              </a:rPr>
              <a:t>against</a:t>
            </a:r>
            <a:r>
              <a:rPr sz="3200" dirty="0">
                <a:solidFill>
                  <a:srgbClr val="2A2A2A"/>
                </a:solidFill>
              </a:rPr>
              <a:t>	</a:t>
            </a:r>
            <a:r>
              <a:rPr sz="3200" spc="280" dirty="0">
                <a:solidFill>
                  <a:srgbClr val="2A2A2A"/>
                </a:solidFill>
              </a:rPr>
              <a:t>Self-</a:t>
            </a:r>
            <a:r>
              <a:rPr sz="3200" spc="225" dirty="0">
                <a:solidFill>
                  <a:srgbClr val="2A2A2A"/>
                </a:solidFill>
              </a:rPr>
              <a:t>incrimination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88949" y="1914368"/>
            <a:ext cx="6896100" cy="3104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0190" marR="5080" indent="-238125">
              <a:lnSpc>
                <a:spcPct val="120000"/>
              </a:lnSpc>
              <a:spcBef>
                <a:spcPts val="95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Fifth</a:t>
            </a:r>
            <a:r>
              <a:rPr sz="2000" b="1" spc="-1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Amendment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U.S.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Constitution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provides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that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no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person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“shall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compelled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any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criminal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case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to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witness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against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himself”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Article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1,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Section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10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Ohio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Constitution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provides</a:t>
            </a:r>
            <a:endParaRPr sz="2000">
              <a:latin typeface="Arial"/>
              <a:cs typeface="Arial"/>
            </a:endParaRPr>
          </a:p>
          <a:p>
            <a:pPr marL="250190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same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protection: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“No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person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shall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compelled,</a:t>
            </a:r>
            <a:endParaRPr sz="2000">
              <a:latin typeface="Arial"/>
              <a:cs typeface="Arial"/>
            </a:endParaRPr>
          </a:p>
          <a:p>
            <a:pPr marL="250190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any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criminal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case,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witness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against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himself”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But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what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about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licensee’s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duty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cooperate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250190">
              <a:lnSpc>
                <a:spcPct val="100000"/>
              </a:lnSpc>
              <a:spcBef>
                <a:spcPts val="480"/>
              </a:spcBef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Board?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6595" y="2755773"/>
            <a:ext cx="3481324" cy="138950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22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61771" y="903223"/>
            <a:ext cx="107702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23010" algn="l"/>
                <a:tab pos="2841625" algn="l"/>
                <a:tab pos="6597650" algn="l"/>
                <a:tab pos="7464425" algn="l"/>
                <a:tab pos="8242934" algn="l"/>
                <a:tab pos="9806940" algn="l"/>
              </a:tabLst>
            </a:pPr>
            <a:r>
              <a:rPr sz="2800" spc="180" dirty="0">
                <a:solidFill>
                  <a:srgbClr val="2A2A2A"/>
                </a:solidFill>
              </a:rPr>
              <a:t>Right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00" dirty="0">
                <a:solidFill>
                  <a:srgbClr val="2A2A2A"/>
                </a:solidFill>
              </a:rPr>
              <a:t>against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10" dirty="0">
                <a:solidFill>
                  <a:srgbClr val="2A2A2A"/>
                </a:solidFill>
              </a:rPr>
              <a:t>Self-</a:t>
            </a:r>
            <a:r>
              <a:rPr sz="2800" spc="-495" dirty="0">
                <a:solidFill>
                  <a:srgbClr val="2A2A2A"/>
                </a:solidFill>
              </a:rPr>
              <a:t> </a:t>
            </a:r>
            <a:r>
              <a:rPr sz="2800" spc="220" dirty="0">
                <a:solidFill>
                  <a:srgbClr val="2A2A2A"/>
                </a:solidFill>
              </a:rPr>
              <a:t>incrimination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and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the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i="1" spc="190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2800" i="1" dirty="0">
                <a:solidFill>
                  <a:srgbClr val="2A2A2A"/>
                </a:solidFill>
                <a:latin typeface="Arial"/>
                <a:cs typeface="Arial"/>
              </a:rPr>
              <a:t>	</a:t>
            </a:r>
            <a:r>
              <a:rPr sz="2800" spc="155" dirty="0">
                <a:solidFill>
                  <a:srgbClr val="2A2A2A"/>
                </a:solidFill>
              </a:rPr>
              <a:t>Case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1659" y="1498801"/>
            <a:ext cx="6694805" cy="435546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1185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State</a:t>
            </a:r>
            <a:r>
              <a:rPr sz="2000" b="1" i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v.</a:t>
            </a:r>
            <a:r>
              <a:rPr sz="2000" b="1" i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,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165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Ohio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St.3d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142,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2020-Ohio-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5635</a:t>
            </a:r>
            <a:endParaRPr sz="2000">
              <a:latin typeface="Arial"/>
              <a:cs typeface="Arial"/>
            </a:endParaRPr>
          </a:p>
          <a:p>
            <a:pPr marL="250190" marR="1778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Question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presented: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whether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State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may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use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incriminating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answers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given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doctor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during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a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subsequent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criminal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prosecution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doctor?</a:t>
            </a:r>
            <a:endParaRPr sz="2000">
              <a:latin typeface="Arial"/>
              <a:cs typeface="Arial"/>
            </a:endParaRPr>
          </a:p>
          <a:p>
            <a:pPr marL="250190" marR="508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2017,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three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Gideon’s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rheumatology</a:t>
            </a:r>
            <a:r>
              <a:rPr sz="200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patients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accused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him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inappropriately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touching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them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during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office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visits</a:t>
            </a:r>
            <a:endParaRPr sz="2000">
              <a:latin typeface="Arial"/>
              <a:cs typeface="Arial"/>
            </a:endParaRPr>
          </a:p>
          <a:p>
            <a:pPr marL="247650" marR="476250" indent="-235585" algn="just">
              <a:lnSpc>
                <a:spcPct val="1201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Two</a:t>
            </a:r>
            <a:r>
              <a:rPr sz="2000" b="1" spc="-8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investigations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were</a:t>
            </a:r>
            <a:r>
              <a:rPr sz="200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opened: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one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local 	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police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one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investigator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working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the 	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Board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Screen Clipp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4153" y="2392426"/>
            <a:ext cx="3703447" cy="225818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23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10259" y="778002"/>
            <a:ext cx="107696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24280" algn="l"/>
                <a:tab pos="2844800" algn="l"/>
                <a:tab pos="6597650" algn="l"/>
                <a:tab pos="7465059" algn="l"/>
                <a:tab pos="8242934" algn="l"/>
                <a:tab pos="9806940" algn="l"/>
              </a:tabLst>
            </a:pPr>
            <a:r>
              <a:rPr sz="2800" spc="180" dirty="0">
                <a:solidFill>
                  <a:srgbClr val="2A2A2A"/>
                </a:solidFill>
              </a:rPr>
              <a:t>Right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00" dirty="0">
                <a:solidFill>
                  <a:srgbClr val="2A2A2A"/>
                </a:solidFill>
              </a:rPr>
              <a:t>against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04" dirty="0">
                <a:solidFill>
                  <a:srgbClr val="2A2A2A"/>
                </a:solidFill>
              </a:rPr>
              <a:t>Self-</a:t>
            </a:r>
            <a:r>
              <a:rPr sz="2800" spc="-490" dirty="0">
                <a:solidFill>
                  <a:srgbClr val="2A2A2A"/>
                </a:solidFill>
              </a:rPr>
              <a:t> </a:t>
            </a:r>
            <a:r>
              <a:rPr sz="2800" spc="220" dirty="0">
                <a:solidFill>
                  <a:srgbClr val="2A2A2A"/>
                </a:solidFill>
              </a:rPr>
              <a:t>incrimination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and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the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i="1" spc="190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2800" i="1" dirty="0">
                <a:solidFill>
                  <a:srgbClr val="2A2A2A"/>
                </a:solidFill>
                <a:latin typeface="Arial"/>
                <a:cs typeface="Arial"/>
              </a:rPr>
              <a:t>	</a:t>
            </a:r>
            <a:r>
              <a:rPr sz="2800" spc="155" dirty="0">
                <a:solidFill>
                  <a:srgbClr val="2A2A2A"/>
                </a:solidFill>
              </a:rPr>
              <a:t>Case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6259" y="1467967"/>
            <a:ext cx="6927850" cy="456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590" marR="49530" indent="-238125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755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Although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told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police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he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did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not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inappropriately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touch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any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patients,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Board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investigator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indicated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police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had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admitted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misconduct</a:t>
            </a:r>
            <a:endParaRPr sz="2000">
              <a:latin typeface="Arial"/>
              <a:cs typeface="Arial"/>
            </a:endParaRPr>
          </a:p>
          <a:p>
            <a:pPr marL="275590" marR="156845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755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investigator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shared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information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the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police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pursuant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R.C.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§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4731.22(F)(5)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Gideon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was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later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charged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3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misdemeanor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counts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of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sexual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imposition</a:t>
            </a:r>
            <a:endParaRPr sz="2000">
              <a:latin typeface="Arial"/>
              <a:cs typeface="Arial"/>
            </a:endParaRPr>
          </a:p>
          <a:p>
            <a:pPr marL="275590" marR="30480" indent="-238125">
              <a:lnSpc>
                <a:spcPct val="120000"/>
              </a:lnSpc>
              <a:spcBef>
                <a:spcPts val="605"/>
              </a:spcBef>
              <a:buFont typeface="Arial"/>
              <a:buChar char="•"/>
              <a:tabLst>
                <a:tab pos="275590" algn="l"/>
              </a:tabLst>
            </a:pP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moved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suppress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statements,</a:t>
            </a:r>
            <a:r>
              <a:rPr sz="200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arguing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he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was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compelled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answer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investigator’s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questions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risk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losing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his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license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50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violation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his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5</a:t>
            </a:r>
            <a:r>
              <a:rPr sz="1950" b="1" baseline="25641" dirty="0">
                <a:solidFill>
                  <a:srgbClr val="2A2A2A"/>
                </a:solidFill>
                <a:latin typeface="Arial"/>
                <a:cs typeface="Arial"/>
              </a:rPr>
              <a:t>th</a:t>
            </a:r>
            <a:r>
              <a:rPr sz="1950" b="1" spc="142" baseline="25641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Amendment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rights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Screen Clipp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36967" y="2404872"/>
            <a:ext cx="3703447" cy="225818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24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10259" y="729234"/>
            <a:ext cx="107696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24280" algn="l"/>
                <a:tab pos="2844800" algn="l"/>
                <a:tab pos="6597650" algn="l"/>
                <a:tab pos="7465059" algn="l"/>
                <a:tab pos="8242934" algn="l"/>
                <a:tab pos="9806940" algn="l"/>
              </a:tabLst>
            </a:pPr>
            <a:r>
              <a:rPr sz="2800" spc="180" dirty="0">
                <a:solidFill>
                  <a:srgbClr val="2A2A2A"/>
                </a:solidFill>
              </a:rPr>
              <a:t>Right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00" dirty="0">
                <a:solidFill>
                  <a:srgbClr val="2A2A2A"/>
                </a:solidFill>
              </a:rPr>
              <a:t>against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04" dirty="0">
                <a:solidFill>
                  <a:srgbClr val="2A2A2A"/>
                </a:solidFill>
              </a:rPr>
              <a:t>Self-</a:t>
            </a:r>
            <a:r>
              <a:rPr sz="2800" spc="-490" dirty="0">
                <a:solidFill>
                  <a:srgbClr val="2A2A2A"/>
                </a:solidFill>
              </a:rPr>
              <a:t> </a:t>
            </a:r>
            <a:r>
              <a:rPr sz="2800" spc="220" dirty="0">
                <a:solidFill>
                  <a:srgbClr val="2A2A2A"/>
                </a:solidFill>
              </a:rPr>
              <a:t>incrimination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and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the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i="1" spc="190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2800" i="1" dirty="0">
                <a:solidFill>
                  <a:srgbClr val="2A2A2A"/>
                </a:solidFill>
                <a:latin typeface="Arial"/>
                <a:cs typeface="Arial"/>
              </a:rPr>
              <a:t>	</a:t>
            </a:r>
            <a:r>
              <a:rPr sz="2800" spc="155" dirty="0">
                <a:solidFill>
                  <a:srgbClr val="2A2A2A"/>
                </a:solidFill>
              </a:rPr>
              <a:t>Case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5080" indent="-238125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381000" algn="l"/>
              </a:tabLst>
            </a:pPr>
            <a:r>
              <a:rPr spc="-10" dirty="0"/>
              <a:t>Trial</a:t>
            </a:r>
            <a:r>
              <a:rPr spc="-45" dirty="0"/>
              <a:t> </a:t>
            </a:r>
            <a:r>
              <a:rPr dirty="0"/>
              <a:t>court</a:t>
            </a:r>
            <a:r>
              <a:rPr spc="-40" dirty="0"/>
              <a:t> </a:t>
            </a:r>
            <a:r>
              <a:rPr dirty="0"/>
              <a:t>denied</a:t>
            </a:r>
            <a:r>
              <a:rPr spc="-2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motion</a:t>
            </a:r>
            <a:r>
              <a:rPr spc="-35" dirty="0"/>
              <a:t> </a:t>
            </a:r>
            <a:r>
              <a:rPr dirty="0"/>
              <a:t>to</a:t>
            </a:r>
            <a:r>
              <a:rPr spc="-20" dirty="0"/>
              <a:t> </a:t>
            </a:r>
            <a:r>
              <a:rPr dirty="0"/>
              <a:t>suppress,</a:t>
            </a:r>
            <a:r>
              <a:rPr spc="-45" dirty="0"/>
              <a:t> </a:t>
            </a:r>
            <a:r>
              <a:rPr spc="-10" dirty="0"/>
              <a:t>concluding </a:t>
            </a:r>
            <a:r>
              <a:rPr dirty="0"/>
              <a:t>that</a:t>
            </a:r>
            <a:r>
              <a:rPr spc="-55" dirty="0"/>
              <a:t> </a:t>
            </a:r>
            <a:r>
              <a:rPr spc="-10" dirty="0"/>
              <a:t>Dr.</a:t>
            </a:r>
            <a:r>
              <a:rPr spc="-50" dirty="0"/>
              <a:t> </a:t>
            </a:r>
            <a:r>
              <a:rPr dirty="0"/>
              <a:t>Gideon</a:t>
            </a:r>
            <a:r>
              <a:rPr spc="-45" dirty="0"/>
              <a:t> </a:t>
            </a:r>
            <a:r>
              <a:rPr dirty="0"/>
              <a:t>“made</a:t>
            </a:r>
            <a:r>
              <a:rPr spc="-50" dirty="0"/>
              <a:t> </a:t>
            </a:r>
            <a:r>
              <a:rPr dirty="0"/>
              <a:t>voluntary</a:t>
            </a:r>
            <a:r>
              <a:rPr spc="-30" dirty="0"/>
              <a:t> </a:t>
            </a:r>
            <a:r>
              <a:rPr dirty="0"/>
              <a:t>statements</a:t>
            </a:r>
            <a:r>
              <a:rPr spc="-75" dirty="0"/>
              <a:t> </a:t>
            </a:r>
            <a:r>
              <a:rPr dirty="0"/>
              <a:t>during</a:t>
            </a:r>
            <a:r>
              <a:rPr spc="-30" dirty="0"/>
              <a:t> </a:t>
            </a:r>
            <a:r>
              <a:rPr spc="-50" dirty="0"/>
              <a:t>a </a:t>
            </a:r>
            <a:r>
              <a:rPr dirty="0"/>
              <a:t>noncustodial</a:t>
            </a:r>
            <a:r>
              <a:rPr spc="-40" dirty="0"/>
              <a:t> </a:t>
            </a:r>
            <a:r>
              <a:rPr spc="-10" dirty="0"/>
              <a:t>interview”</a:t>
            </a:r>
          </a:p>
          <a:p>
            <a:pPr marL="380365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381000" algn="l"/>
              </a:tabLst>
            </a:pPr>
            <a:r>
              <a:rPr dirty="0"/>
              <a:t>A</a:t>
            </a:r>
            <a:r>
              <a:rPr spc="-105" dirty="0"/>
              <a:t> </a:t>
            </a:r>
            <a:r>
              <a:rPr dirty="0"/>
              <a:t>jury</a:t>
            </a:r>
            <a:r>
              <a:rPr spc="-30" dirty="0"/>
              <a:t> </a:t>
            </a:r>
            <a:r>
              <a:rPr dirty="0"/>
              <a:t>found</a:t>
            </a:r>
            <a:r>
              <a:rPr spc="-35" dirty="0"/>
              <a:t> </a:t>
            </a:r>
            <a:r>
              <a:rPr spc="-10" dirty="0"/>
              <a:t>Dr.</a:t>
            </a:r>
            <a:r>
              <a:rPr spc="-45" dirty="0"/>
              <a:t> </a:t>
            </a:r>
            <a:r>
              <a:rPr dirty="0"/>
              <a:t>Gideon</a:t>
            </a:r>
            <a:r>
              <a:rPr spc="-40" dirty="0"/>
              <a:t> </a:t>
            </a:r>
            <a:r>
              <a:rPr dirty="0"/>
              <a:t>guilty</a:t>
            </a:r>
            <a:r>
              <a:rPr spc="-55" dirty="0"/>
              <a:t> </a:t>
            </a:r>
            <a:r>
              <a:rPr dirty="0"/>
              <a:t>on</a:t>
            </a:r>
            <a:r>
              <a:rPr spc="-30" dirty="0"/>
              <a:t> </a:t>
            </a:r>
            <a:r>
              <a:rPr dirty="0"/>
              <a:t>all</a:t>
            </a:r>
            <a:r>
              <a:rPr spc="-45" dirty="0"/>
              <a:t> </a:t>
            </a:r>
            <a:r>
              <a:rPr dirty="0"/>
              <a:t>three</a:t>
            </a:r>
            <a:r>
              <a:rPr spc="-35" dirty="0"/>
              <a:t> </a:t>
            </a:r>
            <a:r>
              <a:rPr spc="-10" dirty="0"/>
              <a:t>counts</a:t>
            </a:r>
          </a:p>
          <a:p>
            <a:pPr marL="380365" marR="103505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381000" algn="l"/>
              </a:tabLst>
            </a:pPr>
            <a:r>
              <a:rPr dirty="0"/>
              <a:t>Third</a:t>
            </a:r>
            <a:r>
              <a:rPr spc="-35" dirty="0"/>
              <a:t> </a:t>
            </a:r>
            <a:r>
              <a:rPr dirty="0"/>
              <a:t>District</a:t>
            </a:r>
            <a:r>
              <a:rPr spc="-50" dirty="0"/>
              <a:t> </a:t>
            </a:r>
            <a:r>
              <a:rPr dirty="0"/>
              <a:t>Court</a:t>
            </a:r>
            <a:r>
              <a:rPr spc="-20" dirty="0"/>
              <a:t> </a:t>
            </a:r>
            <a:r>
              <a:rPr dirty="0"/>
              <a:t>of</a:t>
            </a:r>
            <a:r>
              <a:rPr spc="-95" dirty="0"/>
              <a:t> </a:t>
            </a:r>
            <a:r>
              <a:rPr dirty="0"/>
              <a:t>Appeals</a:t>
            </a:r>
            <a:r>
              <a:rPr spc="-30" dirty="0"/>
              <a:t> </a:t>
            </a:r>
            <a:r>
              <a:rPr dirty="0"/>
              <a:t>reversed</a:t>
            </a:r>
            <a:r>
              <a:rPr spc="-20" dirty="0"/>
              <a:t> </a:t>
            </a:r>
            <a:r>
              <a:rPr spc="-25" dirty="0"/>
              <a:t>the </a:t>
            </a:r>
            <a:r>
              <a:rPr dirty="0"/>
              <a:t>convictions</a:t>
            </a:r>
            <a:r>
              <a:rPr spc="-55" dirty="0"/>
              <a:t> </a:t>
            </a:r>
            <a:r>
              <a:rPr dirty="0"/>
              <a:t>consistent</a:t>
            </a:r>
            <a:r>
              <a:rPr spc="-75" dirty="0"/>
              <a:t> </a:t>
            </a:r>
            <a:r>
              <a:rPr dirty="0"/>
              <a:t>with</a:t>
            </a:r>
            <a:r>
              <a:rPr spc="-70" dirty="0"/>
              <a:t> </a:t>
            </a:r>
            <a:r>
              <a:rPr i="1" dirty="0">
                <a:latin typeface="Arial"/>
                <a:cs typeface="Arial"/>
              </a:rPr>
              <a:t>Garrity</a:t>
            </a:r>
            <a:r>
              <a:rPr i="1" spc="-7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v.</a:t>
            </a:r>
            <a:r>
              <a:rPr i="1" spc="-6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New</a:t>
            </a:r>
            <a:r>
              <a:rPr i="1" spc="-5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Jersey </a:t>
            </a:r>
            <a:r>
              <a:rPr dirty="0"/>
              <a:t>(1967),</a:t>
            </a:r>
            <a:r>
              <a:rPr spc="-50" dirty="0"/>
              <a:t> </a:t>
            </a:r>
            <a:r>
              <a:rPr dirty="0"/>
              <a:t>385</a:t>
            </a:r>
            <a:r>
              <a:rPr spc="-15" dirty="0"/>
              <a:t> </a:t>
            </a:r>
            <a:r>
              <a:rPr dirty="0"/>
              <a:t>U.S.</a:t>
            </a:r>
            <a:r>
              <a:rPr spc="-15" dirty="0"/>
              <a:t> </a:t>
            </a:r>
            <a:r>
              <a:rPr dirty="0"/>
              <a:t>493,</a:t>
            </a:r>
            <a:r>
              <a:rPr spc="-35" dirty="0"/>
              <a:t> </a:t>
            </a:r>
            <a:r>
              <a:rPr dirty="0"/>
              <a:t>which</a:t>
            </a:r>
            <a:r>
              <a:rPr spc="-50" dirty="0"/>
              <a:t> </a:t>
            </a:r>
            <a:r>
              <a:rPr dirty="0"/>
              <a:t>held</a:t>
            </a:r>
            <a:r>
              <a:rPr spc="-10" dirty="0"/>
              <a:t> </a:t>
            </a:r>
            <a:r>
              <a:rPr dirty="0"/>
              <a:t>that</a:t>
            </a:r>
            <a:r>
              <a:rPr spc="-30" dirty="0"/>
              <a:t> </a:t>
            </a:r>
            <a:r>
              <a:rPr spc="-10" dirty="0"/>
              <a:t>statements </a:t>
            </a:r>
            <a:r>
              <a:rPr dirty="0"/>
              <a:t>obtained</a:t>
            </a:r>
            <a:r>
              <a:rPr spc="-40" dirty="0"/>
              <a:t> </a:t>
            </a:r>
            <a:r>
              <a:rPr dirty="0"/>
              <a:t>from</a:t>
            </a:r>
            <a:r>
              <a:rPr spc="-55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public</a:t>
            </a:r>
            <a:r>
              <a:rPr spc="-45" dirty="0"/>
              <a:t> </a:t>
            </a:r>
            <a:r>
              <a:rPr dirty="0"/>
              <a:t>employee</a:t>
            </a:r>
            <a:r>
              <a:rPr spc="-5" dirty="0"/>
              <a:t> </a:t>
            </a:r>
            <a:r>
              <a:rPr dirty="0"/>
              <a:t>under</a:t>
            </a:r>
            <a:r>
              <a:rPr spc="-40" dirty="0"/>
              <a:t> </a:t>
            </a:r>
            <a:r>
              <a:rPr dirty="0"/>
              <a:t>threat</a:t>
            </a:r>
            <a:r>
              <a:rPr spc="-45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spc="-25" dirty="0"/>
              <a:t>job </a:t>
            </a:r>
            <a:r>
              <a:rPr dirty="0"/>
              <a:t>loss</a:t>
            </a:r>
            <a:r>
              <a:rPr spc="-35" dirty="0"/>
              <a:t> </a:t>
            </a:r>
            <a:r>
              <a:rPr dirty="0"/>
              <a:t>are</a:t>
            </a:r>
            <a:r>
              <a:rPr spc="-30" dirty="0"/>
              <a:t> </a:t>
            </a:r>
            <a:r>
              <a:rPr dirty="0"/>
              <a:t>unconstitutionally</a:t>
            </a:r>
            <a:r>
              <a:rPr spc="-65" dirty="0"/>
              <a:t> </a:t>
            </a:r>
            <a:r>
              <a:rPr dirty="0"/>
              <a:t>coerced</a:t>
            </a:r>
            <a:r>
              <a:rPr spc="-35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inadmissible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subsequent</a:t>
            </a:r>
            <a:r>
              <a:rPr spc="-35" dirty="0"/>
              <a:t> </a:t>
            </a:r>
            <a:r>
              <a:rPr dirty="0"/>
              <a:t>criminal</a:t>
            </a:r>
            <a:r>
              <a:rPr spc="-45" dirty="0"/>
              <a:t> </a:t>
            </a:r>
            <a:r>
              <a:rPr spc="-10" dirty="0"/>
              <a:t>proceedings</a:t>
            </a:r>
          </a:p>
        </p:txBody>
      </p:sp>
      <p:pic>
        <p:nvPicPr>
          <p:cNvPr id="4" name="object 4" descr="Screen Clipp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04835" y="2392426"/>
            <a:ext cx="3703447" cy="225818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25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0539" y="729234"/>
            <a:ext cx="10768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23010" algn="l"/>
                <a:tab pos="2841625" algn="l"/>
                <a:tab pos="6597650" algn="l"/>
                <a:tab pos="7464425" algn="l"/>
                <a:tab pos="8242934" algn="l"/>
                <a:tab pos="9806940" algn="l"/>
              </a:tabLst>
            </a:pPr>
            <a:r>
              <a:rPr sz="2800" spc="180" dirty="0">
                <a:solidFill>
                  <a:srgbClr val="2A2A2A"/>
                </a:solidFill>
              </a:rPr>
              <a:t>Right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00" dirty="0">
                <a:solidFill>
                  <a:srgbClr val="2A2A2A"/>
                </a:solidFill>
              </a:rPr>
              <a:t>against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10" dirty="0">
                <a:solidFill>
                  <a:srgbClr val="2A2A2A"/>
                </a:solidFill>
              </a:rPr>
              <a:t>Self-</a:t>
            </a:r>
            <a:r>
              <a:rPr sz="2800" spc="-495" dirty="0">
                <a:solidFill>
                  <a:srgbClr val="2A2A2A"/>
                </a:solidFill>
              </a:rPr>
              <a:t> </a:t>
            </a:r>
            <a:r>
              <a:rPr sz="2800" spc="220" dirty="0">
                <a:solidFill>
                  <a:srgbClr val="2A2A2A"/>
                </a:solidFill>
              </a:rPr>
              <a:t>incrimination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and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the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i="1" spc="190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2800" i="1" dirty="0">
                <a:solidFill>
                  <a:srgbClr val="2A2A2A"/>
                </a:solidFill>
                <a:latin typeface="Arial"/>
                <a:cs typeface="Arial"/>
              </a:rPr>
              <a:t>	</a:t>
            </a:r>
            <a:r>
              <a:rPr sz="2800" spc="155" dirty="0">
                <a:solidFill>
                  <a:srgbClr val="2A2A2A"/>
                </a:solidFill>
              </a:rPr>
              <a:t>Case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320675" indent="-238125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50190" algn="l"/>
              </a:tabLst>
            </a:pPr>
            <a:r>
              <a:rPr dirty="0"/>
              <a:t>Supreme</a:t>
            </a:r>
            <a:r>
              <a:rPr spc="-40" dirty="0"/>
              <a:t> </a:t>
            </a:r>
            <a:r>
              <a:rPr dirty="0"/>
              <a:t>Court</a:t>
            </a:r>
            <a:r>
              <a:rPr spc="-2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Ohio</a:t>
            </a:r>
            <a:r>
              <a:rPr spc="-35" dirty="0"/>
              <a:t> </a:t>
            </a:r>
            <a:r>
              <a:rPr dirty="0"/>
              <a:t>reversed</a:t>
            </a:r>
            <a:r>
              <a:rPr spc="-1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decision</a:t>
            </a:r>
            <a:r>
              <a:rPr spc="-40" dirty="0"/>
              <a:t> </a:t>
            </a:r>
            <a:r>
              <a:rPr dirty="0"/>
              <a:t>by</a:t>
            </a:r>
            <a:r>
              <a:rPr spc="-15" dirty="0"/>
              <a:t> </a:t>
            </a:r>
            <a:r>
              <a:rPr spc="-25" dirty="0"/>
              <a:t>the </a:t>
            </a:r>
            <a:r>
              <a:rPr dirty="0"/>
              <a:t>Third</a:t>
            </a:r>
            <a:r>
              <a:rPr spc="-35" dirty="0"/>
              <a:t> </a:t>
            </a:r>
            <a:r>
              <a:rPr spc="-10" dirty="0"/>
              <a:t>District</a:t>
            </a:r>
          </a:p>
          <a:p>
            <a:pPr marL="250190" marR="508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dirty="0"/>
              <a:t>“We</a:t>
            </a:r>
            <a:r>
              <a:rPr spc="-45" dirty="0"/>
              <a:t> </a:t>
            </a:r>
            <a:r>
              <a:rPr dirty="0"/>
              <a:t>conclude</a:t>
            </a:r>
            <a:r>
              <a:rPr spc="-35" dirty="0"/>
              <a:t> </a:t>
            </a:r>
            <a:r>
              <a:rPr dirty="0"/>
              <a:t>that</a:t>
            </a:r>
            <a:r>
              <a:rPr spc="-40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medical</a:t>
            </a:r>
            <a:r>
              <a:rPr spc="-40" dirty="0"/>
              <a:t> </a:t>
            </a:r>
            <a:r>
              <a:rPr dirty="0"/>
              <a:t>license</a:t>
            </a:r>
            <a:r>
              <a:rPr spc="-40" dirty="0"/>
              <a:t> </a:t>
            </a:r>
            <a:r>
              <a:rPr dirty="0"/>
              <a:t>is</a:t>
            </a:r>
            <a:r>
              <a:rPr spc="-35" dirty="0"/>
              <a:t> </a:t>
            </a:r>
            <a:r>
              <a:rPr dirty="0"/>
              <a:t>a</a:t>
            </a:r>
            <a:r>
              <a:rPr spc="-15" dirty="0"/>
              <a:t> </a:t>
            </a:r>
            <a:r>
              <a:rPr dirty="0"/>
              <a:t>property</a:t>
            </a:r>
            <a:r>
              <a:rPr spc="-45" dirty="0"/>
              <a:t> </a:t>
            </a:r>
            <a:r>
              <a:rPr spc="-10" dirty="0"/>
              <a:t>right </a:t>
            </a:r>
            <a:r>
              <a:rPr dirty="0"/>
              <a:t>and</a:t>
            </a:r>
            <a:r>
              <a:rPr spc="-20" dirty="0"/>
              <a:t> </a:t>
            </a:r>
            <a:r>
              <a:rPr dirty="0"/>
              <a:t>that</a:t>
            </a:r>
            <a:r>
              <a:rPr spc="-3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threatened</a:t>
            </a:r>
            <a:r>
              <a:rPr spc="-50" dirty="0"/>
              <a:t> </a:t>
            </a:r>
            <a:r>
              <a:rPr dirty="0"/>
              <a:t>loss</a:t>
            </a:r>
            <a:r>
              <a:rPr spc="-2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license</a:t>
            </a:r>
            <a:r>
              <a:rPr spc="-35" dirty="0"/>
              <a:t> </a:t>
            </a:r>
            <a:r>
              <a:rPr dirty="0"/>
              <a:t>is</a:t>
            </a:r>
            <a:r>
              <a:rPr spc="-30" dirty="0"/>
              <a:t> </a:t>
            </a:r>
            <a:r>
              <a:rPr dirty="0"/>
              <a:t>a</a:t>
            </a:r>
            <a:r>
              <a:rPr spc="-10" dirty="0"/>
              <a:t> </a:t>
            </a:r>
            <a:r>
              <a:rPr dirty="0"/>
              <a:t>form</a:t>
            </a:r>
            <a:r>
              <a:rPr spc="-35" dirty="0"/>
              <a:t> of </a:t>
            </a:r>
            <a:r>
              <a:rPr dirty="0"/>
              <a:t>coercion</a:t>
            </a:r>
            <a:r>
              <a:rPr spc="-30" dirty="0"/>
              <a:t> </a:t>
            </a:r>
            <a:r>
              <a:rPr dirty="0"/>
              <a:t>that</a:t>
            </a:r>
            <a:r>
              <a:rPr spc="-30" dirty="0"/>
              <a:t> </a:t>
            </a:r>
            <a:r>
              <a:rPr dirty="0"/>
              <a:t>can</a:t>
            </a:r>
            <a:r>
              <a:rPr spc="-20" dirty="0"/>
              <a:t> </a:t>
            </a:r>
            <a:r>
              <a:rPr dirty="0"/>
              <a:t>compromise</a:t>
            </a:r>
            <a:r>
              <a:rPr spc="-35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.</a:t>
            </a:r>
            <a:r>
              <a:rPr spc="-15" dirty="0"/>
              <a:t> </a:t>
            </a:r>
            <a:r>
              <a:rPr dirty="0"/>
              <a:t>.</a:t>
            </a:r>
            <a:r>
              <a:rPr spc="-15" dirty="0"/>
              <a:t> </a:t>
            </a:r>
            <a:r>
              <a:rPr dirty="0"/>
              <a:t>.</a:t>
            </a:r>
            <a:r>
              <a:rPr spc="-30" dirty="0"/>
              <a:t> </a:t>
            </a:r>
            <a:r>
              <a:rPr spc="-10" dirty="0"/>
              <a:t>Fifth </a:t>
            </a:r>
            <a:r>
              <a:rPr dirty="0"/>
              <a:t>Amendment</a:t>
            </a:r>
            <a:r>
              <a:rPr spc="-45" dirty="0"/>
              <a:t> </a:t>
            </a:r>
            <a:r>
              <a:rPr dirty="0"/>
              <a:t>privilege</a:t>
            </a:r>
            <a:r>
              <a:rPr spc="-10" dirty="0"/>
              <a:t> </a:t>
            </a:r>
            <a:r>
              <a:rPr dirty="0"/>
              <a:t>against</a:t>
            </a:r>
            <a:r>
              <a:rPr spc="-40" dirty="0"/>
              <a:t> </a:t>
            </a:r>
            <a:r>
              <a:rPr dirty="0"/>
              <a:t>self-</a:t>
            </a:r>
            <a:r>
              <a:rPr spc="-10" dirty="0"/>
              <a:t>incrimination”</a:t>
            </a:r>
          </a:p>
          <a:p>
            <a:pPr marL="250190" marR="14097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dirty="0"/>
              <a:t>“That</a:t>
            </a:r>
            <a:r>
              <a:rPr spc="-35" dirty="0"/>
              <a:t> </a:t>
            </a:r>
            <a:r>
              <a:rPr dirty="0"/>
              <a:t>said,</a:t>
            </a:r>
            <a:r>
              <a:rPr spc="-30" dirty="0"/>
              <a:t> </a:t>
            </a:r>
            <a:r>
              <a:rPr dirty="0"/>
              <a:t>in</a:t>
            </a:r>
            <a:r>
              <a:rPr spc="-15" dirty="0"/>
              <a:t> </a:t>
            </a:r>
            <a:r>
              <a:rPr dirty="0"/>
              <a:t>order</a:t>
            </a:r>
            <a:r>
              <a:rPr spc="-25" dirty="0"/>
              <a:t> </a:t>
            </a:r>
            <a:r>
              <a:rPr dirty="0"/>
              <a:t>for</a:t>
            </a:r>
            <a:r>
              <a:rPr spc="-20" dirty="0"/>
              <a:t> </a:t>
            </a:r>
            <a:r>
              <a:rPr dirty="0"/>
              <a:t>coercion</a:t>
            </a:r>
            <a:r>
              <a:rPr spc="-3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be</a:t>
            </a:r>
            <a:r>
              <a:rPr spc="-5" dirty="0"/>
              <a:t> </a:t>
            </a:r>
            <a:r>
              <a:rPr dirty="0"/>
              <a:t>sufficient</a:t>
            </a:r>
            <a:r>
              <a:rPr spc="-55" dirty="0"/>
              <a:t> </a:t>
            </a:r>
            <a:r>
              <a:rPr spc="-25" dirty="0"/>
              <a:t>to </a:t>
            </a:r>
            <a:r>
              <a:rPr dirty="0"/>
              <a:t>warrant</a:t>
            </a:r>
            <a:r>
              <a:rPr spc="-70" dirty="0"/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dirty="0"/>
              <a:t>suppression</a:t>
            </a:r>
            <a:r>
              <a:rPr spc="-5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statements</a:t>
            </a:r>
            <a:r>
              <a:rPr spc="-65" dirty="0"/>
              <a:t> </a:t>
            </a:r>
            <a:r>
              <a:rPr dirty="0"/>
              <a:t>made</a:t>
            </a:r>
            <a:r>
              <a:rPr spc="-20" dirty="0"/>
              <a:t> </a:t>
            </a:r>
            <a:r>
              <a:rPr dirty="0"/>
              <a:t>during</a:t>
            </a:r>
            <a:r>
              <a:rPr spc="-35" dirty="0"/>
              <a:t> </a:t>
            </a:r>
            <a:r>
              <a:rPr spc="-50" dirty="0"/>
              <a:t>a </a:t>
            </a:r>
            <a:r>
              <a:rPr spc="-10" dirty="0"/>
              <a:t>medical-</a:t>
            </a:r>
            <a:r>
              <a:rPr dirty="0"/>
              <a:t>board</a:t>
            </a:r>
            <a:r>
              <a:rPr spc="-50" dirty="0"/>
              <a:t> </a:t>
            </a:r>
            <a:r>
              <a:rPr dirty="0"/>
              <a:t>investigative</a:t>
            </a:r>
            <a:r>
              <a:rPr spc="-5" dirty="0"/>
              <a:t> </a:t>
            </a:r>
            <a:r>
              <a:rPr spc="-10" dirty="0"/>
              <a:t>interview,</a:t>
            </a:r>
            <a:r>
              <a:rPr spc="-50" dirty="0"/>
              <a:t> </a:t>
            </a:r>
            <a:r>
              <a:rPr dirty="0"/>
              <a:t>it</a:t>
            </a:r>
            <a:r>
              <a:rPr spc="-30" dirty="0"/>
              <a:t> </a:t>
            </a:r>
            <a:r>
              <a:rPr dirty="0"/>
              <a:t>must</a:t>
            </a:r>
            <a:r>
              <a:rPr spc="-25" dirty="0"/>
              <a:t> </a:t>
            </a:r>
            <a:r>
              <a:rPr dirty="0"/>
              <a:t>be</a:t>
            </a:r>
            <a:r>
              <a:rPr spc="-20" dirty="0"/>
              <a:t> both </a:t>
            </a:r>
            <a:r>
              <a:rPr dirty="0"/>
              <a:t>subjectively</a:t>
            </a:r>
            <a:r>
              <a:rPr spc="-85" dirty="0"/>
              <a:t> </a:t>
            </a:r>
            <a:r>
              <a:rPr dirty="0"/>
              <a:t>believed</a:t>
            </a:r>
            <a:r>
              <a:rPr spc="-50" dirty="0"/>
              <a:t> </a:t>
            </a:r>
            <a:r>
              <a:rPr dirty="0"/>
              <a:t>and</a:t>
            </a:r>
            <a:r>
              <a:rPr spc="-55" dirty="0"/>
              <a:t> </a:t>
            </a:r>
            <a:r>
              <a:rPr dirty="0"/>
              <a:t>objectively</a:t>
            </a:r>
            <a:r>
              <a:rPr spc="-70" dirty="0"/>
              <a:t> </a:t>
            </a:r>
            <a:r>
              <a:rPr spc="-10" dirty="0"/>
              <a:t>reasonable”</a:t>
            </a:r>
          </a:p>
        </p:txBody>
      </p:sp>
      <p:pic>
        <p:nvPicPr>
          <p:cNvPr id="4" name="object 4" descr="Screen Clipp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4393" y="2392426"/>
            <a:ext cx="3703447" cy="225818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26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54100" y="469137"/>
            <a:ext cx="107696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24915" algn="l"/>
                <a:tab pos="2846070" algn="l"/>
                <a:tab pos="6597650" algn="l"/>
                <a:tab pos="7465059" algn="l"/>
                <a:tab pos="8242934" algn="l"/>
                <a:tab pos="9806940" algn="l"/>
              </a:tabLst>
            </a:pPr>
            <a:r>
              <a:rPr sz="2800" spc="185" dirty="0">
                <a:solidFill>
                  <a:srgbClr val="2A2A2A"/>
                </a:solidFill>
              </a:rPr>
              <a:t>Right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00" dirty="0">
                <a:solidFill>
                  <a:srgbClr val="2A2A2A"/>
                </a:solidFill>
              </a:rPr>
              <a:t>against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204" dirty="0">
                <a:solidFill>
                  <a:srgbClr val="2A2A2A"/>
                </a:solidFill>
              </a:rPr>
              <a:t>Self-</a:t>
            </a:r>
            <a:r>
              <a:rPr sz="2800" spc="-500" dirty="0">
                <a:solidFill>
                  <a:srgbClr val="2A2A2A"/>
                </a:solidFill>
              </a:rPr>
              <a:t> </a:t>
            </a:r>
            <a:r>
              <a:rPr sz="2800" spc="220" dirty="0">
                <a:solidFill>
                  <a:srgbClr val="2A2A2A"/>
                </a:solidFill>
              </a:rPr>
              <a:t>incrimination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and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spc="130" dirty="0">
                <a:solidFill>
                  <a:srgbClr val="2A2A2A"/>
                </a:solidFill>
              </a:rPr>
              <a:t>the</a:t>
            </a:r>
            <a:r>
              <a:rPr sz="2800" dirty="0">
                <a:solidFill>
                  <a:srgbClr val="2A2A2A"/>
                </a:solidFill>
              </a:rPr>
              <a:t>	</a:t>
            </a:r>
            <a:r>
              <a:rPr sz="2800" i="1" spc="190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2800" i="1" dirty="0">
                <a:solidFill>
                  <a:srgbClr val="2A2A2A"/>
                </a:solidFill>
                <a:latin typeface="Arial"/>
                <a:cs typeface="Arial"/>
              </a:rPr>
              <a:t>	</a:t>
            </a:r>
            <a:r>
              <a:rPr sz="2800" spc="155" dirty="0">
                <a:solidFill>
                  <a:srgbClr val="2A2A2A"/>
                </a:solidFill>
              </a:rPr>
              <a:t>Case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9559" y="1111707"/>
            <a:ext cx="7531734" cy="4991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80" indent="-238125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50190" algn="l"/>
              </a:tabLst>
            </a:pP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Competent,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credible</a:t>
            </a:r>
            <a:r>
              <a:rPr sz="185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evidence</a:t>
            </a:r>
            <a:r>
              <a:rPr sz="185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supported</a:t>
            </a:r>
            <a:r>
              <a:rPr sz="185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trial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court’s</a:t>
            </a:r>
            <a:r>
              <a:rPr sz="185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factual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finding</a:t>
            </a:r>
            <a:r>
              <a:rPr sz="185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185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doctor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did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objectively</a:t>
            </a:r>
            <a:r>
              <a:rPr sz="185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believe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185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refusal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to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answer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truthful</a:t>
            </a:r>
            <a:r>
              <a:rPr sz="185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questions</a:t>
            </a:r>
            <a:r>
              <a:rPr sz="185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posed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Board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investigator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could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lead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loss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his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license</a:t>
            </a:r>
            <a:endParaRPr sz="1850">
              <a:latin typeface="Arial"/>
              <a:cs typeface="Arial"/>
            </a:endParaRPr>
          </a:p>
          <a:p>
            <a:pPr marL="250190" marR="1147445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did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not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establish</a:t>
            </a:r>
            <a:r>
              <a:rPr sz="185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coercive</a:t>
            </a:r>
            <a:r>
              <a:rPr sz="185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action</a:t>
            </a:r>
            <a:r>
              <a:rPr sz="185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the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investigator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had</a:t>
            </a:r>
            <a:r>
              <a:rPr sz="185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occurred</a:t>
            </a:r>
            <a:endParaRPr sz="1850">
              <a:latin typeface="Arial"/>
              <a:cs typeface="Arial"/>
            </a:endParaRPr>
          </a:p>
          <a:p>
            <a:pPr marL="250190" marR="3810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trial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court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found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no</a:t>
            </a:r>
            <a:r>
              <a:rPr sz="185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evidence</a:t>
            </a:r>
            <a:r>
              <a:rPr sz="185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investigator</a:t>
            </a:r>
            <a:r>
              <a:rPr sz="185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informed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“he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must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waive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his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rights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against</a:t>
            </a:r>
            <a:r>
              <a:rPr sz="185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self-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incrimination</a:t>
            </a:r>
            <a:r>
              <a:rPr sz="185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subject</a:t>
            </a:r>
            <a:r>
              <a:rPr sz="185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himself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discharge</a:t>
            </a:r>
            <a:r>
              <a:rPr sz="185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revocation</a:t>
            </a:r>
            <a:r>
              <a:rPr sz="185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his 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license”</a:t>
            </a:r>
            <a:endParaRPr sz="1850">
              <a:latin typeface="Arial"/>
              <a:cs typeface="Arial"/>
            </a:endParaRPr>
          </a:p>
          <a:p>
            <a:pPr marL="250190" marR="37846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Neither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185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nor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investigator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mentioned</a:t>
            </a:r>
            <a:r>
              <a:rPr sz="1850" b="1" spc="-7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during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the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interview</a:t>
            </a:r>
            <a:r>
              <a:rPr sz="185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anything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that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suggested</a:t>
            </a:r>
            <a:r>
              <a:rPr sz="1850" b="1" spc="-8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sz="185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could</a:t>
            </a:r>
            <a:r>
              <a:rPr sz="185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lose</a:t>
            </a:r>
            <a:r>
              <a:rPr sz="185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25" dirty="0">
                <a:solidFill>
                  <a:srgbClr val="2A2A2A"/>
                </a:solidFill>
                <a:latin typeface="Arial"/>
                <a:cs typeface="Arial"/>
              </a:rPr>
              <a:t>his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185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license</a:t>
            </a:r>
            <a:r>
              <a:rPr sz="185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if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he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refused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185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comply</a:t>
            </a:r>
            <a:r>
              <a:rPr sz="185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with</a:t>
            </a:r>
            <a:r>
              <a:rPr sz="185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185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2A2A2A"/>
                </a:solidFill>
                <a:latin typeface="Arial"/>
                <a:cs typeface="Arial"/>
              </a:rPr>
              <a:t>investigator’s questioning</a:t>
            </a:r>
            <a:endParaRPr sz="1850">
              <a:latin typeface="Arial"/>
              <a:cs typeface="Arial"/>
            </a:endParaRPr>
          </a:p>
        </p:txBody>
      </p:sp>
      <p:pic>
        <p:nvPicPr>
          <p:cNvPr id="4" name="object 4" descr="Screen Clipp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09736" y="2321814"/>
            <a:ext cx="3271520" cy="246710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27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74216" y="735583"/>
            <a:ext cx="101758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21460" algn="l"/>
                <a:tab pos="4044950" algn="l"/>
                <a:tab pos="5892800" algn="l"/>
                <a:tab pos="6467475" algn="l"/>
                <a:tab pos="7337425" algn="l"/>
                <a:tab pos="9087485" algn="l"/>
              </a:tabLst>
            </a:pPr>
            <a:r>
              <a:rPr spc="200" dirty="0">
                <a:solidFill>
                  <a:srgbClr val="2A2A2A"/>
                </a:solidFill>
              </a:rPr>
              <a:t>Judge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Donnelly’s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Dissent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05" dirty="0">
                <a:solidFill>
                  <a:srgbClr val="2A2A2A"/>
                </a:solidFill>
              </a:rPr>
              <a:t>in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55" dirty="0">
                <a:solidFill>
                  <a:srgbClr val="2A2A2A"/>
                </a:solidFill>
              </a:rPr>
              <a:t>the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i="1" spc="210" dirty="0">
                <a:solidFill>
                  <a:srgbClr val="2A2A2A"/>
                </a:solidFill>
                <a:latin typeface="Arial"/>
                <a:cs typeface="Arial"/>
              </a:rPr>
              <a:t>Gideon</a:t>
            </a:r>
            <a:r>
              <a:rPr i="1" dirty="0">
                <a:solidFill>
                  <a:srgbClr val="2A2A2A"/>
                </a:solidFill>
                <a:latin typeface="Arial"/>
                <a:cs typeface="Arial"/>
              </a:rPr>
              <a:t>	</a:t>
            </a:r>
            <a:r>
              <a:rPr spc="180" dirty="0">
                <a:solidFill>
                  <a:srgbClr val="2A2A2A"/>
                </a:solidFill>
              </a:rPr>
              <a:t>Case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1659" y="1488156"/>
            <a:ext cx="6877050" cy="4643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0190" marR="520065" indent="-238125">
              <a:lnSpc>
                <a:spcPct val="120000"/>
              </a:lnSpc>
              <a:spcBef>
                <a:spcPts val="95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combination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Gideon’s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duty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cooperate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under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R.C.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§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4731.22(B)(34)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and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investigator’s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process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this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case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exceeded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an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ordinary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job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pressure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cooperate</a:t>
            </a:r>
            <a:endParaRPr sz="2000">
              <a:latin typeface="Arial"/>
              <a:cs typeface="Arial"/>
            </a:endParaRPr>
          </a:p>
          <a:p>
            <a:pPr marL="250190" indent="-23749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Case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was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classified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as</a:t>
            </a:r>
            <a:r>
              <a:rPr sz="20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“joint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investigation”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by</a:t>
            </a:r>
            <a:endParaRPr sz="2000">
              <a:latin typeface="Arial"/>
              <a:cs typeface="Arial"/>
            </a:endParaRPr>
          </a:p>
          <a:p>
            <a:pPr marL="250190">
              <a:lnSpc>
                <a:spcPct val="100000"/>
              </a:lnSpc>
              <a:spcBef>
                <a:spcPts val="480"/>
              </a:spcBef>
            </a:pP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investigator</a:t>
            </a:r>
            <a:endParaRPr sz="2000">
              <a:latin typeface="Arial"/>
              <a:cs typeface="Arial"/>
            </a:endParaRPr>
          </a:p>
          <a:p>
            <a:pPr marL="250190" marR="508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Investigator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was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posing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as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“straw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man”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effectuate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law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enforcement’s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criminal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investigation</a:t>
            </a:r>
            <a:endParaRPr sz="2000">
              <a:latin typeface="Arial"/>
              <a:cs typeface="Arial"/>
            </a:endParaRPr>
          </a:p>
          <a:p>
            <a:pPr marL="250190" marR="127000" indent="-238125">
              <a:lnSpc>
                <a:spcPct val="120000"/>
              </a:lnSpc>
              <a:spcBef>
                <a:spcPts val="600"/>
              </a:spcBef>
              <a:buFont typeface="Arial"/>
              <a:buChar char="•"/>
              <a:tabLst>
                <a:tab pos="250190" algn="l"/>
              </a:tabLst>
            </a:pP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At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conclusion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Gideon’s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interview,</a:t>
            </a:r>
            <a:r>
              <a:rPr sz="2000" b="1" spc="-9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instead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of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reporting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back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Medical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Board,</a:t>
            </a:r>
            <a:r>
              <a:rPr sz="20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investigator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immediately</a:t>
            </a:r>
            <a:r>
              <a:rPr sz="20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went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the</a:t>
            </a:r>
            <a:r>
              <a:rPr sz="20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local</a:t>
            </a:r>
            <a:r>
              <a:rPr sz="20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police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department</a:t>
            </a:r>
            <a:r>
              <a:rPr sz="20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A2A2A"/>
                </a:solidFill>
                <a:latin typeface="Arial"/>
                <a:cs typeface="Arial"/>
              </a:rPr>
              <a:t>to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report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Dr.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Gideon’s</a:t>
            </a:r>
            <a:r>
              <a:rPr sz="20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confessions</a:t>
            </a:r>
            <a:r>
              <a:rPr sz="2000" b="1" spc="-6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to</a:t>
            </a:r>
            <a:r>
              <a:rPr sz="20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A2A2A"/>
                </a:solidFill>
                <a:latin typeface="Arial"/>
                <a:cs typeface="Arial"/>
              </a:rPr>
              <a:t>law</a:t>
            </a:r>
            <a:r>
              <a:rPr sz="2000" b="1" spc="-5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A2A2A"/>
                </a:solidFill>
                <a:latin typeface="Arial"/>
                <a:cs typeface="Arial"/>
              </a:rPr>
              <a:t>enforcement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Screen Clipp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99375" y="2425192"/>
            <a:ext cx="3703447" cy="225818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28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53516" y="576834"/>
            <a:ext cx="1066038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21560" algn="l"/>
                <a:tab pos="5487670" algn="l"/>
                <a:tab pos="6070600" algn="l"/>
                <a:tab pos="8061959" algn="l"/>
              </a:tabLst>
            </a:pPr>
            <a:r>
              <a:rPr sz="3100" spc="210" dirty="0">
                <a:solidFill>
                  <a:srgbClr val="2A2A2A"/>
                </a:solidFill>
              </a:rPr>
              <a:t>Licensure</a:t>
            </a:r>
            <a:r>
              <a:rPr sz="3100" dirty="0">
                <a:solidFill>
                  <a:srgbClr val="2A2A2A"/>
                </a:solidFill>
              </a:rPr>
              <a:t>	</a:t>
            </a:r>
            <a:r>
              <a:rPr sz="3100" spc="220" dirty="0">
                <a:solidFill>
                  <a:srgbClr val="2A2A2A"/>
                </a:solidFill>
              </a:rPr>
              <a:t>Ramifications</a:t>
            </a:r>
            <a:r>
              <a:rPr sz="3100" dirty="0">
                <a:solidFill>
                  <a:srgbClr val="2A2A2A"/>
                </a:solidFill>
              </a:rPr>
              <a:t>	</a:t>
            </a:r>
            <a:r>
              <a:rPr sz="3100" spc="100" dirty="0">
                <a:solidFill>
                  <a:srgbClr val="2A2A2A"/>
                </a:solidFill>
              </a:rPr>
              <a:t>of</a:t>
            </a:r>
            <a:r>
              <a:rPr sz="3100" dirty="0">
                <a:solidFill>
                  <a:srgbClr val="2A2A2A"/>
                </a:solidFill>
              </a:rPr>
              <a:t>	</a:t>
            </a:r>
            <a:r>
              <a:rPr sz="3100" spc="204" dirty="0">
                <a:solidFill>
                  <a:srgbClr val="2A2A2A"/>
                </a:solidFill>
              </a:rPr>
              <a:t>Criminal</a:t>
            </a:r>
            <a:r>
              <a:rPr sz="3100" dirty="0">
                <a:solidFill>
                  <a:srgbClr val="2A2A2A"/>
                </a:solidFill>
              </a:rPr>
              <a:t>	</a:t>
            </a:r>
            <a:r>
              <a:rPr sz="3100" spc="215" dirty="0">
                <a:solidFill>
                  <a:srgbClr val="2A2A2A"/>
                </a:solidFill>
              </a:rPr>
              <a:t>Convictions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586841" y="1399413"/>
            <a:ext cx="6330315" cy="4652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80" indent="-238125">
              <a:lnSpc>
                <a:spcPct val="120000"/>
              </a:lnSpc>
              <a:spcBef>
                <a:spcPts val="100"/>
              </a:spcBef>
              <a:buFont typeface="Arial"/>
              <a:buChar char="•"/>
              <a:tabLst>
                <a:tab pos="250190" algn="l"/>
              </a:tabLst>
            </a:pP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Licensure</a:t>
            </a:r>
            <a:r>
              <a:rPr sz="24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agencies</a:t>
            </a:r>
            <a:r>
              <a:rPr sz="2400" b="1" spc="-8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can</a:t>
            </a:r>
            <a:r>
              <a:rPr sz="2400" b="1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typically</a:t>
            </a:r>
            <a:r>
              <a:rPr sz="24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2A2A2A"/>
                </a:solidFill>
                <a:latin typeface="Arial"/>
                <a:cs typeface="Arial"/>
              </a:rPr>
              <a:t>take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disciplinary</a:t>
            </a:r>
            <a:r>
              <a:rPr sz="24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actions</a:t>
            </a:r>
            <a:r>
              <a:rPr sz="24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4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plea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400" b="1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guilty</a:t>
            </a:r>
            <a:r>
              <a:rPr sz="2400" b="1" spc="-6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to,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</a:t>
            </a:r>
            <a:r>
              <a:rPr sz="24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judicial</a:t>
            </a:r>
            <a:r>
              <a:rPr sz="24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finding</a:t>
            </a:r>
            <a:r>
              <a:rPr sz="2400" b="1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4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guilt</a:t>
            </a:r>
            <a:r>
              <a:rPr sz="24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of,</a:t>
            </a:r>
            <a:r>
              <a:rPr sz="2400" b="1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or</a:t>
            </a:r>
            <a:r>
              <a:rPr sz="24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a </a:t>
            </a:r>
            <a:r>
              <a:rPr sz="2400" b="1" spc="-10" dirty="0">
                <a:solidFill>
                  <a:srgbClr val="2A2A2A"/>
                </a:solidFill>
                <a:latin typeface="Arial"/>
                <a:cs typeface="Arial"/>
              </a:rPr>
              <a:t>judicial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finding</a:t>
            </a:r>
            <a:r>
              <a:rPr sz="24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400" b="1" spc="-1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eligibility</a:t>
            </a:r>
            <a:r>
              <a:rPr sz="2400" b="1" spc="-5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for</a:t>
            </a:r>
            <a:r>
              <a:rPr sz="2400" b="1" spc="-1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intervention</a:t>
            </a:r>
            <a:r>
              <a:rPr sz="2400" b="1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in</a:t>
            </a:r>
            <a:r>
              <a:rPr sz="2400" b="1" spc="-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2A2A2A"/>
                </a:solidFill>
                <a:latin typeface="Arial"/>
                <a:cs typeface="Arial"/>
              </a:rPr>
              <a:t>lieu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of</a:t>
            </a:r>
            <a:r>
              <a:rPr sz="2400" b="1" spc="-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A2A2A"/>
                </a:solidFill>
                <a:latin typeface="Arial"/>
                <a:cs typeface="Arial"/>
              </a:rPr>
              <a:t>conviction</a:t>
            </a:r>
            <a:r>
              <a:rPr sz="2400" b="1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2A2A2A"/>
                </a:solidFill>
                <a:latin typeface="Arial"/>
                <a:cs typeface="Arial"/>
              </a:rPr>
              <a:t>for:</a:t>
            </a:r>
            <a:endParaRPr sz="2400">
              <a:latin typeface="Arial"/>
              <a:cs typeface="Arial"/>
            </a:endParaRPr>
          </a:p>
          <a:p>
            <a:pPr marL="928369" lvl="1" indent="-236220">
              <a:lnSpc>
                <a:spcPct val="100000"/>
              </a:lnSpc>
              <a:spcBef>
                <a:spcPts val="590"/>
              </a:spcBef>
              <a:buFont typeface="Cambria Math"/>
              <a:buChar char="⎯"/>
              <a:tabLst>
                <a:tab pos="928369" algn="l"/>
              </a:tabLst>
            </a:pP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Felony</a:t>
            </a:r>
            <a:endParaRPr sz="2000">
              <a:latin typeface="Arial"/>
              <a:cs typeface="Arial"/>
            </a:endParaRPr>
          </a:p>
          <a:p>
            <a:pPr marL="928369" lvl="1" indent="-236220">
              <a:lnSpc>
                <a:spcPct val="100000"/>
              </a:lnSpc>
              <a:spcBef>
                <a:spcPts val="555"/>
              </a:spcBef>
              <a:buFont typeface="Cambria Math"/>
              <a:buChar char="⎯"/>
              <a:tabLst>
                <a:tab pos="928369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Misdemeanor</a:t>
            </a:r>
            <a:r>
              <a:rPr sz="20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in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course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practice</a:t>
            </a:r>
            <a:endParaRPr sz="2000">
              <a:latin typeface="Arial"/>
              <a:cs typeface="Arial"/>
            </a:endParaRPr>
          </a:p>
          <a:p>
            <a:pPr marL="928369" lvl="1" indent="-236220">
              <a:lnSpc>
                <a:spcPct val="100000"/>
              </a:lnSpc>
              <a:spcBef>
                <a:spcPts val="565"/>
              </a:spcBef>
              <a:buFont typeface="Cambria Math"/>
              <a:buChar char="⎯"/>
              <a:tabLst>
                <a:tab pos="928369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Misdemeanor</a:t>
            </a:r>
            <a:r>
              <a:rPr sz="2000" b="1" spc="-8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involving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moral</a:t>
            </a:r>
            <a:r>
              <a:rPr sz="2000" b="1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turpitude</a:t>
            </a:r>
            <a:endParaRPr sz="2000">
              <a:latin typeface="Arial"/>
              <a:cs typeface="Arial"/>
            </a:endParaRPr>
          </a:p>
          <a:p>
            <a:pPr marL="927735" marR="586105" lvl="1" indent="-236220">
              <a:lnSpc>
                <a:spcPts val="2160"/>
              </a:lnSpc>
              <a:spcBef>
                <a:spcPts val="835"/>
              </a:spcBef>
              <a:buFont typeface="Cambria Math"/>
              <a:buChar char="⎯"/>
              <a:tabLst>
                <a:tab pos="92964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Commission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an</a:t>
            </a:r>
            <a:r>
              <a:rPr sz="2000" b="1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act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that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constitutes</a:t>
            </a:r>
            <a:r>
              <a:rPr sz="20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50" dirty="0">
                <a:solidFill>
                  <a:srgbClr val="015589"/>
                </a:solidFill>
                <a:latin typeface="Arial"/>
                <a:cs typeface="Arial"/>
              </a:rPr>
              <a:t>a 	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felony</a:t>
            </a:r>
            <a:endParaRPr sz="2000">
              <a:latin typeface="Arial"/>
              <a:cs typeface="Arial"/>
            </a:endParaRPr>
          </a:p>
          <a:p>
            <a:pPr marL="928369" lvl="1" indent="-236220">
              <a:lnSpc>
                <a:spcPts val="2280"/>
              </a:lnSpc>
              <a:spcBef>
                <a:spcPts val="520"/>
              </a:spcBef>
              <a:buFont typeface="Cambria Math"/>
              <a:buChar char="⎯"/>
              <a:tabLst>
                <a:tab pos="928369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Commission</a:t>
            </a:r>
            <a:r>
              <a:rPr sz="20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an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act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involving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moral</a:t>
            </a:r>
            <a:endParaRPr sz="2000">
              <a:latin typeface="Arial"/>
              <a:cs typeface="Arial"/>
            </a:endParaRPr>
          </a:p>
          <a:p>
            <a:pPr marL="929640">
              <a:lnSpc>
                <a:spcPts val="2280"/>
              </a:lnSpc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turpitude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that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constitutes</a:t>
            </a:r>
            <a:r>
              <a:rPr sz="20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a</a:t>
            </a:r>
            <a:r>
              <a:rPr sz="2000" b="1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misdemeanor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3856" y="2275967"/>
            <a:ext cx="4286250" cy="316725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29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73937" y="654176"/>
            <a:ext cx="1018857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02510" algn="l"/>
                <a:tab pos="5292725" algn="l"/>
                <a:tab pos="5843270" algn="l"/>
                <a:tab pos="7721600" algn="l"/>
              </a:tabLst>
            </a:pPr>
            <a:r>
              <a:rPr sz="2900" spc="200" dirty="0">
                <a:solidFill>
                  <a:srgbClr val="2A2A2A"/>
                </a:solidFill>
              </a:rPr>
              <a:t>Tangential</a:t>
            </a:r>
            <a:r>
              <a:rPr sz="2900" dirty="0">
                <a:solidFill>
                  <a:srgbClr val="2A2A2A"/>
                </a:solidFill>
              </a:rPr>
              <a:t>	</a:t>
            </a:r>
            <a:r>
              <a:rPr sz="2900" spc="225" dirty="0">
                <a:solidFill>
                  <a:srgbClr val="2A2A2A"/>
                </a:solidFill>
              </a:rPr>
              <a:t>Ramifications</a:t>
            </a:r>
            <a:r>
              <a:rPr sz="2900" dirty="0">
                <a:solidFill>
                  <a:srgbClr val="2A2A2A"/>
                </a:solidFill>
              </a:rPr>
              <a:t>	</a:t>
            </a:r>
            <a:r>
              <a:rPr sz="2900" spc="100" dirty="0">
                <a:solidFill>
                  <a:srgbClr val="2A2A2A"/>
                </a:solidFill>
              </a:rPr>
              <a:t>of</a:t>
            </a:r>
            <a:r>
              <a:rPr sz="2900" dirty="0">
                <a:solidFill>
                  <a:srgbClr val="2A2A2A"/>
                </a:solidFill>
              </a:rPr>
              <a:t>	</a:t>
            </a:r>
            <a:r>
              <a:rPr sz="2900" spc="215" dirty="0">
                <a:solidFill>
                  <a:srgbClr val="2A2A2A"/>
                </a:solidFill>
              </a:rPr>
              <a:t>Criminal</a:t>
            </a:r>
            <a:r>
              <a:rPr sz="2900" dirty="0">
                <a:solidFill>
                  <a:srgbClr val="2A2A2A"/>
                </a:solidFill>
              </a:rPr>
              <a:t>	</a:t>
            </a:r>
            <a:r>
              <a:rPr sz="2900" spc="220" dirty="0">
                <a:solidFill>
                  <a:srgbClr val="2A2A2A"/>
                </a:solidFill>
              </a:rPr>
              <a:t>Convictions</a:t>
            </a:r>
            <a:endParaRPr sz="2900"/>
          </a:p>
        </p:txBody>
      </p:sp>
      <p:sp>
        <p:nvSpPr>
          <p:cNvPr id="3" name="object 3"/>
          <p:cNvSpPr txBox="1"/>
          <p:nvPr/>
        </p:nvSpPr>
        <p:spPr>
          <a:xfrm>
            <a:off x="725220" y="1289684"/>
            <a:ext cx="4987290" cy="4971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4965" algn="l"/>
              </a:tabLst>
            </a:pPr>
            <a:r>
              <a:rPr sz="2000" spc="-50" dirty="0">
                <a:latin typeface="Wingdings 3"/>
                <a:cs typeface="Wingdings 3"/>
              </a:rPr>
              <a:t>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b="1" dirty="0">
                <a:latin typeface="Arial"/>
                <a:cs typeface="Arial"/>
              </a:rPr>
              <a:t>Consent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agreements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 </a:t>
            </a:r>
            <a:r>
              <a:rPr sz="2000" b="1" spc="-10" dirty="0">
                <a:latin typeface="Arial"/>
                <a:cs typeface="Arial"/>
              </a:rPr>
              <a:t>adjudicatory </a:t>
            </a:r>
            <a:r>
              <a:rPr sz="2000" b="1" dirty="0">
                <a:latin typeface="Arial"/>
                <a:cs typeface="Arial"/>
              </a:rPr>
              <a:t>orders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generally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require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reporting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to </a:t>
            </a:r>
            <a:r>
              <a:rPr sz="2000" b="1" dirty="0">
                <a:latin typeface="Arial"/>
                <a:cs typeface="Arial"/>
              </a:rPr>
              <a:t>various</a:t>
            </a:r>
            <a:r>
              <a:rPr sz="2000" b="1" spc="-10" dirty="0">
                <a:latin typeface="Arial"/>
                <a:cs typeface="Arial"/>
              </a:rPr>
              <a:t> third-</a:t>
            </a:r>
            <a:r>
              <a:rPr sz="2000" b="1" dirty="0">
                <a:latin typeface="Arial"/>
                <a:cs typeface="Arial"/>
              </a:rPr>
              <a:t>party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entities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within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30-</a:t>
            </a:r>
            <a:r>
              <a:rPr sz="2000" b="1" dirty="0">
                <a:latin typeface="Arial"/>
                <a:cs typeface="Arial"/>
              </a:rPr>
              <a:t>days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effective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date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action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  <a:tabLst>
                <a:tab pos="354965" algn="l"/>
              </a:tabLst>
            </a:pPr>
            <a:r>
              <a:rPr sz="2000" spc="-50" dirty="0">
                <a:latin typeface="Wingdings 3"/>
                <a:cs typeface="Wingdings 3"/>
              </a:rPr>
              <a:t>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b="1" spc="-10" dirty="0">
                <a:latin typeface="Arial"/>
                <a:cs typeface="Arial"/>
              </a:rPr>
              <a:t>Typical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third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parties:</a:t>
            </a:r>
            <a:endParaRPr sz="2000">
              <a:latin typeface="Arial"/>
              <a:cs typeface="Arial"/>
            </a:endParaRPr>
          </a:p>
          <a:p>
            <a:pPr marL="926465" indent="-456565">
              <a:lnSpc>
                <a:spcPct val="100000"/>
              </a:lnSpc>
              <a:spcBef>
                <a:spcPts val="1755"/>
              </a:spcBef>
              <a:buClr>
                <a:srgbClr val="A6A6A6"/>
              </a:buClr>
              <a:buAutoNum type="arabicPeriod"/>
              <a:tabLst>
                <a:tab pos="926465" algn="l"/>
              </a:tabLst>
            </a:pP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Other</a:t>
            </a:r>
            <a:r>
              <a:rPr sz="19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state</a:t>
            </a:r>
            <a:r>
              <a:rPr sz="19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15589"/>
                </a:solidFill>
                <a:latin typeface="Arial"/>
                <a:cs typeface="Arial"/>
              </a:rPr>
              <a:t>boards</a:t>
            </a:r>
            <a:endParaRPr sz="1900">
              <a:latin typeface="Arial"/>
              <a:cs typeface="Arial"/>
            </a:endParaRPr>
          </a:p>
          <a:p>
            <a:pPr marL="926465" indent="-456565">
              <a:lnSpc>
                <a:spcPct val="100000"/>
              </a:lnSpc>
              <a:spcBef>
                <a:spcPts val="459"/>
              </a:spcBef>
              <a:buClr>
                <a:srgbClr val="A6A6A6"/>
              </a:buClr>
              <a:buAutoNum type="arabicPeriod"/>
              <a:tabLst>
                <a:tab pos="926465" algn="l"/>
              </a:tabLst>
            </a:pPr>
            <a:r>
              <a:rPr sz="1900" b="1" spc="-25" dirty="0">
                <a:solidFill>
                  <a:srgbClr val="015589"/>
                </a:solidFill>
                <a:latin typeface="Arial"/>
                <a:cs typeface="Arial"/>
              </a:rPr>
              <a:t>DEA</a:t>
            </a:r>
            <a:endParaRPr sz="1900">
              <a:latin typeface="Arial"/>
              <a:cs typeface="Arial"/>
            </a:endParaRPr>
          </a:p>
          <a:p>
            <a:pPr marL="926465" indent="-456565">
              <a:lnSpc>
                <a:spcPct val="100000"/>
              </a:lnSpc>
              <a:spcBef>
                <a:spcPts val="455"/>
              </a:spcBef>
              <a:buClr>
                <a:srgbClr val="A6A6A6"/>
              </a:buClr>
              <a:buAutoNum type="arabicPeriod"/>
              <a:tabLst>
                <a:tab pos="926465" algn="l"/>
              </a:tabLst>
            </a:pP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Medicare</a:t>
            </a:r>
            <a:r>
              <a:rPr sz="19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/</a:t>
            </a:r>
            <a:r>
              <a:rPr sz="19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15589"/>
                </a:solidFill>
                <a:latin typeface="Arial"/>
                <a:cs typeface="Arial"/>
              </a:rPr>
              <a:t>Medicaid</a:t>
            </a:r>
            <a:endParaRPr sz="1900">
              <a:latin typeface="Arial"/>
              <a:cs typeface="Arial"/>
            </a:endParaRPr>
          </a:p>
          <a:p>
            <a:pPr marL="926465" indent="-456565">
              <a:lnSpc>
                <a:spcPct val="100000"/>
              </a:lnSpc>
              <a:spcBef>
                <a:spcPts val="455"/>
              </a:spcBef>
              <a:buClr>
                <a:srgbClr val="A6A6A6"/>
              </a:buClr>
              <a:buAutoNum type="arabicPeriod"/>
              <a:tabLst>
                <a:tab pos="926465" algn="l"/>
              </a:tabLst>
            </a:pP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Private</a:t>
            </a:r>
            <a:r>
              <a:rPr sz="1900" b="1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insurers</a:t>
            </a:r>
            <a:r>
              <a:rPr sz="19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/</a:t>
            </a:r>
            <a:r>
              <a:rPr sz="1900" b="1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015589"/>
                </a:solidFill>
                <a:latin typeface="Arial"/>
                <a:cs typeface="Arial"/>
              </a:rPr>
              <a:t>CAQH</a:t>
            </a:r>
            <a:endParaRPr sz="1900">
              <a:latin typeface="Arial"/>
              <a:cs typeface="Arial"/>
            </a:endParaRPr>
          </a:p>
          <a:p>
            <a:pPr marL="926465" indent="-456565">
              <a:lnSpc>
                <a:spcPct val="100000"/>
              </a:lnSpc>
              <a:spcBef>
                <a:spcPts val="455"/>
              </a:spcBef>
              <a:buClr>
                <a:srgbClr val="A6A6A6"/>
              </a:buClr>
              <a:buAutoNum type="arabicPeriod"/>
              <a:tabLst>
                <a:tab pos="926465" algn="l"/>
              </a:tabLst>
            </a:pP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Specialty</a:t>
            </a:r>
            <a:r>
              <a:rPr sz="1900" b="1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certifying</a:t>
            </a:r>
            <a:r>
              <a:rPr sz="1900" b="1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boards</a:t>
            </a:r>
            <a:r>
              <a:rPr sz="1900" b="1" spc="-8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15589"/>
                </a:solidFill>
                <a:latin typeface="Arial"/>
                <a:cs typeface="Arial"/>
              </a:rPr>
              <a:t>(e.g.,</a:t>
            </a:r>
            <a:endParaRPr sz="1900">
              <a:latin typeface="Arial"/>
              <a:cs typeface="Arial"/>
            </a:endParaRPr>
          </a:p>
          <a:p>
            <a:pPr marR="273685" algn="ctr">
              <a:lnSpc>
                <a:spcPct val="100000"/>
              </a:lnSpc>
              <a:spcBef>
                <a:spcPts val="5"/>
              </a:spcBef>
            </a:pP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ABMS;</a:t>
            </a:r>
            <a:r>
              <a:rPr sz="1900" b="1" spc="-10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15589"/>
                </a:solidFill>
                <a:latin typeface="Arial"/>
                <a:cs typeface="Arial"/>
              </a:rPr>
              <a:t>AOA,</a:t>
            </a:r>
            <a:r>
              <a:rPr sz="1900" b="1" spc="-1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APMA,</a:t>
            </a:r>
            <a:r>
              <a:rPr sz="19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15589"/>
                </a:solidFill>
                <a:latin typeface="Arial"/>
                <a:cs typeface="Arial"/>
              </a:rPr>
              <a:t>etc.)</a:t>
            </a:r>
            <a:endParaRPr sz="1900">
              <a:latin typeface="Arial"/>
              <a:cs typeface="Arial"/>
            </a:endParaRPr>
          </a:p>
          <a:p>
            <a:pPr marL="926465" marR="135255" indent="-457200">
              <a:lnSpc>
                <a:spcPct val="100000"/>
              </a:lnSpc>
              <a:spcBef>
                <a:spcPts val="455"/>
              </a:spcBef>
              <a:buClr>
                <a:srgbClr val="A6A6A6"/>
              </a:buClr>
              <a:buAutoNum type="arabicPeriod" startAt="6"/>
              <a:tabLst>
                <a:tab pos="926465" algn="l"/>
              </a:tabLst>
            </a:pP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Employer(s)</a:t>
            </a:r>
            <a:r>
              <a:rPr sz="19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1900" b="1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15589"/>
                </a:solidFill>
                <a:latin typeface="Arial"/>
                <a:cs typeface="Arial"/>
              </a:rPr>
              <a:t>affiliated</a:t>
            </a:r>
            <a:r>
              <a:rPr sz="19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15589"/>
                </a:solidFill>
                <a:latin typeface="Arial"/>
                <a:cs typeface="Arial"/>
              </a:rPr>
              <a:t>medical centers</a:t>
            </a:r>
            <a:endParaRPr sz="1900">
              <a:latin typeface="Arial"/>
              <a:cs typeface="Arial"/>
            </a:endParaRPr>
          </a:p>
          <a:p>
            <a:pPr marL="926465" indent="-456565">
              <a:lnSpc>
                <a:spcPct val="100000"/>
              </a:lnSpc>
              <a:spcBef>
                <a:spcPts val="455"/>
              </a:spcBef>
              <a:buClr>
                <a:srgbClr val="A6A6A6"/>
              </a:buClr>
              <a:buAutoNum type="arabicPeriod" startAt="6"/>
              <a:tabLst>
                <a:tab pos="926465" algn="l"/>
              </a:tabLst>
            </a:pPr>
            <a:r>
              <a:rPr sz="1900" b="1" spc="-20" dirty="0">
                <a:solidFill>
                  <a:srgbClr val="015589"/>
                </a:solidFill>
                <a:latin typeface="Arial"/>
                <a:cs typeface="Arial"/>
              </a:rPr>
              <a:t>NPDB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3709" y="1289684"/>
            <a:ext cx="494982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4965" algn="l"/>
              </a:tabLst>
            </a:pPr>
            <a:r>
              <a:rPr sz="2000" spc="-50" dirty="0">
                <a:latin typeface="Wingdings 3"/>
                <a:cs typeface="Wingdings 3"/>
              </a:rPr>
              <a:t>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b="1" dirty="0">
                <a:latin typeface="Arial"/>
                <a:cs typeface="Arial"/>
              </a:rPr>
              <a:t>Some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third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parties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have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their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own </a:t>
            </a:r>
            <a:r>
              <a:rPr sz="2000" b="1" dirty="0">
                <a:latin typeface="Arial"/>
                <a:cs typeface="Arial"/>
              </a:rPr>
              <a:t>bylaws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guidelines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requiring </a:t>
            </a:r>
            <a:r>
              <a:rPr sz="2000" b="1" dirty="0">
                <a:latin typeface="Arial"/>
                <a:cs typeface="Arial"/>
              </a:rPr>
              <a:t>reporting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within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certain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specified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time </a:t>
            </a:r>
            <a:r>
              <a:rPr sz="2000" b="1" dirty="0">
                <a:latin typeface="Arial"/>
                <a:cs typeface="Arial"/>
              </a:rPr>
              <a:t>periods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adverse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actions,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including </a:t>
            </a:r>
            <a:r>
              <a:rPr sz="2000" b="1" dirty="0">
                <a:latin typeface="Arial"/>
                <a:cs typeface="Arial"/>
              </a:rPr>
              <a:t>criminal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matters,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license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discipline, </a:t>
            </a:r>
            <a:r>
              <a:rPr sz="2000" b="1" dirty="0">
                <a:latin typeface="Arial"/>
                <a:cs typeface="Arial"/>
              </a:rPr>
              <a:t>malpractice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actions,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etc.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6593" y="3429000"/>
            <a:ext cx="3292475" cy="329247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30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27836" y="590550"/>
            <a:ext cx="93903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15870" algn="l"/>
                <a:tab pos="4883150" algn="l"/>
                <a:tab pos="5481320" algn="l"/>
                <a:tab pos="7524115" algn="l"/>
              </a:tabLst>
            </a:pPr>
            <a:r>
              <a:rPr spc="220" dirty="0">
                <a:solidFill>
                  <a:srgbClr val="2A2A2A"/>
                </a:solidFill>
              </a:rPr>
              <a:t>Mandatory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5" dirty="0">
                <a:solidFill>
                  <a:srgbClr val="2A2A2A"/>
                </a:solidFill>
              </a:rPr>
              <a:t>Reporting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10" dirty="0">
                <a:solidFill>
                  <a:srgbClr val="2A2A2A"/>
                </a:solidFill>
              </a:rPr>
              <a:t>of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Criminal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Conduct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3516" y="1496695"/>
            <a:ext cx="4840605" cy="445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9748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spc="-10" dirty="0">
                <a:latin typeface="Arial"/>
                <a:cs typeface="Arial"/>
              </a:rPr>
              <a:t>Historically,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most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licensed </a:t>
            </a:r>
            <a:r>
              <a:rPr sz="2400" b="1" dirty="0">
                <a:latin typeface="Arial"/>
                <a:cs typeface="Arial"/>
              </a:rPr>
              <a:t>healthcare</a:t>
            </a:r>
            <a:r>
              <a:rPr sz="2400" b="1" spc="-1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professionals </a:t>
            </a:r>
            <a:r>
              <a:rPr sz="2400" b="1" dirty="0">
                <a:latin typeface="Arial"/>
                <a:cs typeface="Arial"/>
              </a:rPr>
              <a:t>disclosed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criminal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charges </a:t>
            </a:r>
            <a:r>
              <a:rPr sz="2400" b="1" dirty="0">
                <a:latin typeface="Arial"/>
                <a:cs typeface="Arial"/>
              </a:rPr>
              <a:t>and/or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convictions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on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license </a:t>
            </a:r>
            <a:r>
              <a:rPr sz="2400" b="1" dirty="0">
                <a:latin typeface="Arial"/>
                <a:cs typeface="Arial"/>
              </a:rPr>
              <a:t>applications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or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renewals</a:t>
            </a:r>
            <a:endParaRPr sz="2400">
              <a:latin typeface="Arial"/>
              <a:cs typeface="Arial"/>
            </a:endParaRPr>
          </a:p>
          <a:p>
            <a:pPr marL="355600" marR="127000" indent="-34290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Recent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push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to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create </a:t>
            </a:r>
            <a:r>
              <a:rPr sz="2400" b="1" dirty="0">
                <a:latin typeface="Arial"/>
                <a:cs typeface="Arial"/>
              </a:rPr>
              <a:t>additional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mandatory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duty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to </a:t>
            </a:r>
            <a:r>
              <a:rPr sz="2400" b="1" dirty="0">
                <a:latin typeface="Arial"/>
                <a:cs typeface="Arial"/>
              </a:rPr>
              <a:t>report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within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30-</a:t>
            </a:r>
            <a:r>
              <a:rPr sz="2400" b="1" dirty="0">
                <a:latin typeface="Arial"/>
                <a:cs typeface="Arial"/>
              </a:rPr>
              <a:t>days of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filing:</a:t>
            </a:r>
            <a:endParaRPr sz="2400">
              <a:latin typeface="Arial"/>
              <a:cs typeface="Arial"/>
            </a:endParaRPr>
          </a:p>
          <a:p>
            <a:pPr marL="593090" lvl="1" indent="-342900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5930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Nursing</a:t>
            </a:r>
            <a:r>
              <a:rPr sz="20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Board:</a:t>
            </a:r>
            <a:r>
              <a:rPr sz="20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30-days</a:t>
            </a:r>
            <a:r>
              <a:rPr sz="2000" b="1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report</a:t>
            </a:r>
            <a:endParaRPr sz="2000">
              <a:latin typeface="Arial"/>
              <a:cs typeface="Arial"/>
            </a:endParaRPr>
          </a:p>
          <a:p>
            <a:pPr marL="593090">
              <a:lnSpc>
                <a:spcPct val="100000"/>
              </a:lnSpc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convictions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per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OAC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4723-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7-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08</a:t>
            </a:r>
            <a:endParaRPr sz="2000">
              <a:latin typeface="Arial"/>
              <a:cs typeface="Arial"/>
            </a:endParaRPr>
          </a:p>
          <a:p>
            <a:pPr marL="593090" marR="5080" lvl="1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5930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Pharmacy</a:t>
            </a:r>
            <a:r>
              <a:rPr sz="20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Board:</a:t>
            </a:r>
            <a:r>
              <a:rPr sz="20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10-days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report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convictions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per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OAC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4729:1-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4-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02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4106" y="1957958"/>
            <a:ext cx="3429000" cy="34290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31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56079" y="482853"/>
            <a:ext cx="89007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83155" algn="l"/>
                <a:tab pos="4628515" algn="l"/>
                <a:tab pos="5197475" algn="l"/>
                <a:tab pos="7132320" algn="l"/>
              </a:tabLst>
            </a:pPr>
            <a:r>
              <a:rPr sz="3000" spc="220" dirty="0">
                <a:solidFill>
                  <a:srgbClr val="2A2A2A"/>
                </a:solidFill>
              </a:rPr>
              <a:t>Mandatory</a:t>
            </a:r>
            <a:r>
              <a:rPr sz="3000" dirty="0">
                <a:solidFill>
                  <a:srgbClr val="2A2A2A"/>
                </a:solidFill>
              </a:rPr>
              <a:t>	</a:t>
            </a:r>
            <a:r>
              <a:rPr sz="3000" spc="215" dirty="0">
                <a:solidFill>
                  <a:srgbClr val="2A2A2A"/>
                </a:solidFill>
              </a:rPr>
              <a:t>Reporting</a:t>
            </a:r>
            <a:r>
              <a:rPr sz="3000" dirty="0">
                <a:solidFill>
                  <a:srgbClr val="2A2A2A"/>
                </a:solidFill>
              </a:rPr>
              <a:t>	</a:t>
            </a:r>
            <a:r>
              <a:rPr sz="3000" spc="95" dirty="0">
                <a:solidFill>
                  <a:srgbClr val="2A2A2A"/>
                </a:solidFill>
              </a:rPr>
              <a:t>of</a:t>
            </a:r>
            <a:r>
              <a:rPr sz="3000" dirty="0">
                <a:solidFill>
                  <a:srgbClr val="2A2A2A"/>
                </a:solidFill>
              </a:rPr>
              <a:t>	</a:t>
            </a:r>
            <a:r>
              <a:rPr sz="3000" spc="215" dirty="0">
                <a:solidFill>
                  <a:srgbClr val="2A2A2A"/>
                </a:solidFill>
              </a:rPr>
              <a:t>Criminal</a:t>
            </a:r>
            <a:r>
              <a:rPr sz="3000" dirty="0">
                <a:solidFill>
                  <a:srgbClr val="2A2A2A"/>
                </a:solidFill>
              </a:rPr>
              <a:t>	</a:t>
            </a:r>
            <a:r>
              <a:rPr sz="3000" spc="210" dirty="0">
                <a:solidFill>
                  <a:srgbClr val="2A2A2A"/>
                </a:solidFill>
              </a:rPr>
              <a:t>Conduct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966622" y="1432052"/>
            <a:ext cx="4910455" cy="464883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95"/>
              </a:spcBef>
            </a:pPr>
            <a:r>
              <a:rPr sz="2500" b="1" dirty="0">
                <a:latin typeface="Arial"/>
                <a:cs typeface="Arial"/>
              </a:rPr>
              <a:t>After</a:t>
            </a:r>
            <a:r>
              <a:rPr sz="2500" b="1" spc="-3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becoming</a:t>
            </a:r>
            <a:r>
              <a:rPr sz="2500" b="1" spc="-6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effective</a:t>
            </a:r>
            <a:r>
              <a:rPr sz="2500" b="1" spc="-3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in</a:t>
            </a:r>
            <a:r>
              <a:rPr sz="2500" b="1" spc="-130" dirty="0">
                <a:latin typeface="Arial"/>
                <a:cs typeface="Arial"/>
              </a:rPr>
              <a:t> </a:t>
            </a:r>
            <a:r>
              <a:rPr sz="2500" b="1" spc="-10" dirty="0">
                <a:latin typeface="Arial"/>
                <a:cs typeface="Arial"/>
              </a:rPr>
              <a:t>April </a:t>
            </a:r>
            <a:r>
              <a:rPr sz="2500" b="1" dirty="0">
                <a:latin typeface="Arial"/>
                <a:cs typeface="Arial"/>
              </a:rPr>
              <a:t>2025,</a:t>
            </a:r>
            <a:r>
              <a:rPr sz="2500" b="1" spc="-5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S.B.</a:t>
            </a:r>
            <a:r>
              <a:rPr sz="2500" b="1" spc="-1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109</a:t>
            </a:r>
            <a:r>
              <a:rPr sz="2500" b="1" spc="-4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brought</a:t>
            </a:r>
            <a:r>
              <a:rPr sz="2500" b="1" spc="-10" dirty="0">
                <a:latin typeface="Arial"/>
                <a:cs typeface="Arial"/>
              </a:rPr>
              <a:t> about </a:t>
            </a:r>
            <a:r>
              <a:rPr sz="2500" b="1" dirty="0">
                <a:latin typeface="Arial"/>
                <a:cs typeface="Arial"/>
              </a:rPr>
              <a:t>some</a:t>
            </a:r>
            <a:r>
              <a:rPr sz="2500" b="1" spc="-8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transformative</a:t>
            </a:r>
            <a:r>
              <a:rPr sz="2500" b="1" spc="-60" dirty="0">
                <a:latin typeface="Arial"/>
                <a:cs typeface="Arial"/>
              </a:rPr>
              <a:t> </a:t>
            </a:r>
            <a:r>
              <a:rPr sz="2500" b="1" spc="-10" dirty="0">
                <a:latin typeface="Arial"/>
                <a:cs typeface="Arial"/>
              </a:rPr>
              <a:t>changes</a:t>
            </a:r>
            <a:r>
              <a:rPr sz="2500" b="1" spc="62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to</a:t>
            </a:r>
            <a:r>
              <a:rPr sz="2500" b="1" spc="-3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Medical</a:t>
            </a:r>
            <a:r>
              <a:rPr sz="2500" b="1" spc="-2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Board</a:t>
            </a:r>
            <a:r>
              <a:rPr sz="2500" b="1" spc="-25" dirty="0">
                <a:latin typeface="Arial"/>
                <a:cs typeface="Arial"/>
              </a:rPr>
              <a:t> </a:t>
            </a:r>
            <a:r>
              <a:rPr sz="2500" b="1" spc="-10" dirty="0">
                <a:latin typeface="Arial"/>
                <a:cs typeface="Arial"/>
              </a:rPr>
              <a:t>licensees:</a:t>
            </a:r>
            <a:endParaRPr sz="2500">
              <a:latin typeface="Arial"/>
              <a:cs typeface="Arial"/>
            </a:endParaRPr>
          </a:p>
          <a:p>
            <a:pPr marL="355600" marR="40005" indent="-343535">
              <a:lnSpc>
                <a:spcPct val="90100"/>
              </a:lnSpc>
              <a:spcBef>
                <a:spcPts val="1105"/>
              </a:spcBef>
              <a:tabLst>
                <a:tab pos="355600" algn="l"/>
              </a:tabLst>
            </a:pPr>
            <a:r>
              <a:rPr sz="2100" spc="-50" dirty="0">
                <a:solidFill>
                  <a:srgbClr val="015589"/>
                </a:solidFill>
                <a:latin typeface="Wingdings 3"/>
                <a:cs typeface="Wingdings 3"/>
              </a:rPr>
              <a:t></a:t>
            </a:r>
            <a:r>
              <a:rPr sz="2100" dirty="0">
                <a:solidFill>
                  <a:srgbClr val="015589"/>
                </a:solidFill>
                <a:latin typeface="Times New Roman"/>
                <a:cs typeface="Times New Roman"/>
              </a:rPr>
              <a:t>	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Expands</a:t>
            </a:r>
            <a:r>
              <a:rPr sz="21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duty</a:t>
            </a:r>
            <a:r>
              <a:rPr sz="21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1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licensed</a:t>
            </a:r>
            <a:r>
              <a:rPr sz="21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015589"/>
                </a:solidFill>
                <a:latin typeface="Arial"/>
                <a:cs typeface="Arial"/>
              </a:rPr>
              <a:t>providers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1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report</a:t>
            </a:r>
            <a:r>
              <a:rPr sz="21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criminal</a:t>
            </a:r>
            <a:r>
              <a:rPr sz="21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conduct</a:t>
            </a:r>
            <a:r>
              <a:rPr sz="21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015589"/>
                </a:solidFill>
                <a:latin typeface="Arial"/>
                <a:cs typeface="Arial"/>
              </a:rPr>
              <a:t>or</a:t>
            </a:r>
            <a:r>
              <a:rPr sz="2100" b="1" spc="5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sexual</a:t>
            </a:r>
            <a:r>
              <a:rPr sz="21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015589"/>
                </a:solidFill>
                <a:latin typeface="Arial"/>
                <a:cs typeface="Arial"/>
              </a:rPr>
              <a:t>misconduct</a:t>
            </a:r>
            <a:endParaRPr sz="2100">
              <a:latin typeface="Arial"/>
              <a:cs typeface="Arial"/>
            </a:endParaRPr>
          </a:p>
          <a:p>
            <a:pPr marL="355600" marR="26670" indent="-343535">
              <a:lnSpc>
                <a:spcPts val="2270"/>
              </a:lnSpc>
              <a:spcBef>
                <a:spcPts val="535"/>
              </a:spcBef>
              <a:tabLst>
                <a:tab pos="355600" algn="l"/>
              </a:tabLst>
            </a:pPr>
            <a:r>
              <a:rPr sz="2100" spc="-50" dirty="0">
                <a:solidFill>
                  <a:srgbClr val="015589"/>
                </a:solidFill>
                <a:latin typeface="Wingdings 3"/>
                <a:cs typeface="Wingdings 3"/>
              </a:rPr>
              <a:t></a:t>
            </a:r>
            <a:r>
              <a:rPr sz="2100" dirty="0">
                <a:solidFill>
                  <a:srgbClr val="015589"/>
                </a:solidFill>
                <a:latin typeface="Times New Roman"/>
                <a:cs typeface="Times New Roman"/>
              </a:rPr>
              <a:t>	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Requires</a:t>
            </a:r>
            <a:r>
              <a:rPr sz="21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licensed</a:t>
            </a:r>
            <a:r>
              <a:rPr sz="21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providers</a:t>
            </a:r>
            <a:r>
              <a:rPr sz="21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1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015589"/>
                </a:solidFill>
                <a:latin typeface="Arial"/>
                <a:cs typeface="Arial"/>
              </a:rPr>
              <a:t>self-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report</a:t>
            </a:r>
            <a:r>
              <a:rPr sz="21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criminal</a:t>
            </a:r>
            <a:r>
              <a:rPr sz="21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charges,</a:t>
            </a:r>
            <a:r>
              <a:rPr sz="21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015589"/>
                </a:solidFill>
                <a:latin typeface="Arial"/>
                <a:cs typeface="Arial"/>
              </a:rPr>
              <a:t>alleged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sexual</a:t>
            </a:r>
            <a:r>
              <a:rPr sz="21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misconduct,</a:t>
            </a:r>
            <a:r>
              <a:rPr sz="21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1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015589"/>
                </a:solidFill>
                <a:latin typeface="Arial"/>
                <a:cs typeface="Arial"/>
              </a:rPr>
              <a:t>OVI’s</a:t>
            </a:r>
            <a:endParaRPr sz="2100">
              <a:latin typeface="Arial"/>
              <a:cs typeface="Arial"/>
            </a:endParaRPr>
          </a:p>
          <a:p>
            <a:pPr marL="355600" marR="128270" indent="-343535">
              <a:lnSpc>
                <a:spcPts val="2270"/>
              </a:lnSpc>
              <a:spcBef>
                <a:spcPts val="500"/>
              </a:spcBef>
              <a:tabLst>
                <a:tab pos="355600" algn="l"/>
              </a:tabLst>
            </a:pPr>
            <a:r>
              <a:rPr sz="2100" spc="-50" dirty="0">
                <a:solidFill>
                  <a:srgbClr val="015589"/>
                </a:solidFill>
                <a:latin typeface="Wingdings 3"/>
                <a:cs typeface="Wingdings 3"/>
              </a:rPr>
              <a:t></a:t>
            </a:r>
            <a:r>
              <a:rPr sz="2100" dirty="0">
                <a:solidFill>
                  <a:srgbClr val="015589"/>
                </a:solidFill>
                <a:latin typeface="Times New Roman"/>
                <a:cs typeface="Times New Roman"/>
              </a:rPr>
              <a:t>	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Authorizes</a:t>
            </a:r>
            <a:r>
              <a:rPr sz="21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1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1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1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suspend</a:t>
            </a:r>
            <a:r>
              <a:rPr sz="21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spc="-50" dirty="0">
                <a:solidFill>
                  <a:srgbClr val="015589"/>
                </a:solidFill>
                <a:latin typeface="Arial"/>
                <a:cs typeface="Arial"/>
              </a:rPr>
              <a:t>a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license</a:t>
            </a:r>
            <a:r>
              <a:rPr sz="21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for</a:t>
            </a:r>
            <a:r>
              <a:rPr sz="21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pending</a:t>
            </a:r>
            <a:r>
              <a:rPr sz="21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015589"/>
                </a:solidFill>
                <a:latin typeface="Arial"/>
                <a:cs typeface="Arial"/>
              </a:rPr>
              <a:t>criminal charges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  <a:tabLst>
                <a:tab pos="355600" algn="l"/>
              </a:tabLst>
            </a:pPr>
            <a:r>
              <a:rPr sz="2100" spc="-50" dirty="0">
                <a:solidFill>
                  <a:srgbClr val="015589"/>
                </a:solidFill>
                <a:latin typeface="Wingdings 3"/>
                <a:cs typeface="Wingdings 3"/>
              </a:rPr>
              <a:t></a:t>
            </a:r>
            <a:r>
              <a:rPr sz="2100" dirty="0">
                <a:solidFill>
                  <a:srgbClr val="015589"/>
                </a:solidFill>
                <a:latin typeface="Times New Roman"/>
                <a:cs typeface="Times New Roman"/>
              </a:rPr>
              <a:t>	</a:t>
            </a:r>
            <a:r>
              <a:rPr sz="2100" b="1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1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100" b="1" spc="-20" dirty="0">
                <a:solidFill>
                  <a:srgbClr val="015589"/>
                </a:solidFill>
                <a:latin typeface="Arial"/>
                <a:cs typeface="Arial"/>
              </a:rPr>
              <a:t>more…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2293" y="1444510"/>
            <a:ext cx="4115180" cy="472478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32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310132" y="567893"/>
            <a:ext cx="93865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14600" algn="l"/>
                <a:tab pos="4881245" algn="l"/>
                <a:tab pos="5478780" algn="l"/>
                <a:tab pos="7521575" algn="l"/>
              </a:tabLst>
            </a:pPr>
            <a:r>
              <a:rPr spc="220" dirty="0">
                <a:solidFill>
                  <a:srgbClr val="2A2A2A"/>
                </a:solidFill>
              </a:rPr>
              <a:t>Mandatory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0" dirty="0">
                <a:solidFill>
                  <a:srgbClr val="2A2A2A"/>
                </a:solidFill>
              </a:rPr>
              <a:t>Reporting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05" dirty="0">
                <a:solidFill>
                  <a:srgbClr val="2A2A2A"/>
                </a:solidFill>
              </a:rPr>
              <a:t>of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0" dirty="0">
                <a:solidFill>
                  <a:srgbClr val="2A2A2A"/>
                </a:solidFill>
              </a:rPr>
              <a:t>Criminal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Conduct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4410" y="1333322"/>
            <a:ext cx="10227945" cy="442912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332105">
              <a:lnSpc>
                <a:spcPct val="90000"/>
              </a:lnSpc>
              <a:spcBef>
                <a:spcPts val="345"/>
              </a:spcBef>
            </a:pPr>
            <a:r>
              <a:rPr sz="2000" b="1" dirty="0">
                <a:latin typeface="Arial"/>
                <a:cs typeface="Arial"/>
              </a:rPr>
              <a:t>S.B.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109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law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changes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now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mandate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Medical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Board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licensees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that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have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reasonable </a:t>
            </a:r>
            <a:r>
              <a:rPr sz="2000" b="1" dirty="0">
                <a:latin typeface="Arial"/>
                <a:cs typeface="Arial"/>
              </a:rPr>
              <a:t>cause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suspect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that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another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licensee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has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committed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participated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</a:t>
            </a:r>
            <a:r>
              <a:rPr sz="2000" b="1" spc="5" dirty="0">
                <a:latin typeface="Arial"/>
                <a:cs typeface="Arial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criminal</a:t>
            </a:r>
            <a:r>
              <a:rPr sz="2000" b="1" u="none" spc="-10" dirty="0"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conduct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or</a:t>
            </a:r>
            <a:r>
              <a:rPr sz="2000" b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sexual</a:t>
            </a:r>
            <a:r>
              <a:rPr sz="20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misconduct</a:t>
            </a:r>
            <a:r>
              <a:rPr sz="2000" b="1" u="none" spc="-15" dirty="0">
                <a:latin typeface="Arial"/>
                <a:cs typeface="Arial"/>
              </a:rPr>
              <a:t> </a:t>
            </a:r>
            <a:r>
              <a:rPr sz="2000" b="1" u="none" dirty="0">
                <a:latin typeface="Arial"/>
                <a:cs typeface="Arial"/>
              </a:rPr>
              <a:t>to</a:t>
            </a:r>
            <a:r>
              <a:rPr sz="2000" b="1" u="none" spc="-25" dirty="0">
                <a:latin typeface="Arial"/>
                <a:cs typeface="Arial"/>
              </a:rPr>
              <a:t> </a:t>
            </a:r>
            <a:r>
              <a:rPr sz="2000" b="1" u="none" dirty="0">
                <a:latin typeface="Arial"/>
                <a:cs typeface="Arial"/>
              </a:rPr>
              <a:t>report</a:t>
            </a:r>
            <a:r>
              <a:rPr sz="2000" b="1" u="none" spc="-35" dirty="0">
                <a:latin typeface="Arial"/>
                <a:cs typeface="Arial"/>
              </a:rPr>
              <a:t> </a:t>
            </a:r>
            <a:r>
              <a:rPr sz="2000" b="1" u="none" dirty="0">
                <a:latin typeface="Arial"/>
                <a:cs typeface="Arial"/>
              </a:rPr>
              <a:t>that</a:t>
            </a:r>
            <a:r>
              <a:rPr sz="2000" b="1" u="none" spc="-35" dirty="0">
                <a:latin typeface="Arial"/>
                <a:cs typeface="Arial"/>
              </a:rPr>
              <a:t> </a:t>
            </a:r>
            <a:r>
              <a:rPr sz="2000" b="1" u="none" dirty="0">
                <a:latin typeface="Arial"/>
                <a:cs typeface="Arial"/>
              </a:rPr>
              <a:t>information</a:t>
            </a:r>
            <a:r>
              <a:rPr sz="2000" b="1" u="none" spc="-40" dirty="0">
                <a:latin typeface="Arial"/>
                <a:cs typeface="Arial"/>
              </a:rPr>
              <a:t> </a:t>
            </a:r>
            <a:r>
              <a:rPr sz="2000" b="1" u="none" dirty="0">
                <a:latin typeface="Arial"/>
                <a:cs typeface="Arial"/>
              </a:rPr>
              <a:t>to</a:t>
            </a:r>
            <a:r>
              <a:rPr sz="2000" b="1" u="none" spc="-25" dirty="0">
                <a:latin typeface="Arial"/>
                <a:cs typeface="Arial"/>
              </a:rPr>
              <a:t> </a:t>
            </a:r>
            <a:r>
              <a:rPr sz="2000" b="1" u="none" dirty="0">
                <a:latin typeface="Arial"/>
                <a:cs typeface="Arial"/>
              </a:rPr>
              <a:t>the</a:t>
            </a:r>
            <a:r>
              <a:rPr sz="2000" b="1" u="none" spc="-25" dirty="0">
                <a:latin typeface="Arial"/>
                <a:cs typeface="Arial"/>
              </a:rPr>
              <a:t> </a:t>
            </a:r>
            <a:r>
              <a:rPr sz="2000" b="1" u="none" spc="-10" dirty="0">
                <a:latin typeface="Arial"/>
                <a:cs typeface="Arial"/>
              </a:rPr>
              <a:t>Board</a:t>
            </a:r>
            <a:endParaRPr sz="2000">
              <a:latin typeface="Arial"/>
              <a:cs typeface="Arial"/>
            </a:endParaRPr>
          </a:p>
          <a:p>
            <a:pPr marL="593090" indent="-342900">
              <a:lnSpc>
                <a:spcPct val="100000"/>
              </a:lnSpc>
              <a:spcBef>
                <a:spcPts val="865"/>
              </a:spcBef>
              <a:buFont typeface="Wingdings"/>
              <a:buChar char=""/>
              <a:tabLst>
                <a:tab pos="59309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S.B.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109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was</a:t>
            </a:r>
            <a:r>
              <a:rPr sz="2000" b="1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driven</a:t>
            </a:r>
            <a:r>
              <a:rPr sz="2000" b="1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by</a:t>
            </a:r>
            <a:r>
              <a:rPr sz="2000" b="1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OSUWMC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/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Dr.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Richard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Stauss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matter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80"/>
              </a:lnSpc>
              <a:spcBef>
                <a:spcPts val="1355"/>
              </a:spcBef>
            </a:pPr>
            <a:r>
              <a:rPr sz="2000" b="1" dirty="0">
                <a:latin typeface="Arial"/>
                <a:cs typeface="Arial"/>
              </a:rPr>
              <a:t>"Criminal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conduct"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–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conduct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that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constitutes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felony,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misdemeanor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committed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in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80"/>
              </a:lnSpc>
            </a:pPr>
            <a:r>
              <a:rPr sz="2000" b="1" dirty="0">
                <a:latin typeface="Arial"/>
                <a:cs typeface="Arial"/>
              </a:rPr>
              <a:t>the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course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medical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practice,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offense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violence,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sexually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oriented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offense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charge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or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indictment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is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not</a:t>
            </a:r>
            <a:r>
              <a:rPr sz="2000" b="1" i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required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trigger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duty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report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65"/>
              </a:spcBef>
            </a:pPr>
            <a:r>
              <a:rPr sz="2000" b="1" dirty="0">
                <a:latin typeface="Arial"/>
                <a:cs typeface="Arial"/>
              </a:rPr>
              <a:t>Potential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ways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physician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have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“reasonable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cause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suspect”:</a:t>
            </a:r>
            <a:endParaRPr sz="2000">
              <a:latin typeface="Arial"/>
              <a:cs typeface="Arial"/>
            </a:endParaRPr>
          </a:p>
          <a:p>
            <a:pPr marL="472440" indent="-237490">
              <a:lnSpc>
                <a:spcPct val="100000"/>
              </a:lnSpc>
              <a:spcBef>
                <a:spcPts val="855"/>
              </a:spcBef>
              <a:buFont typeface="Wingdings"/>
              <a:buChar char=""/>
              <a:tabLst>
                <a:tab pos="472440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Credentialing</a:t>
            </a:r>
            <a:r>
              <a:rPr sz="2000" b="1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disclosures</a:t>
            </a:r>
            <a:endParaRPr sz="2000">
              <a:latin typeface="Arial"/>
              <a:cs typeface="Arial"/>
            </a:endParaRPr>
          </a:p>
          <a:p>
            <a:pPr marL="471805" indent="-236854">
              <a:lnSpc>
                <a:spcPct val="100000"/>
              </a:lnSpc>
              <a:spcBef>
                <a:spcPts val="265"/>
              </a:spcBef>
              <a:buFont typeface="Wingdings"/>
              <a:buChar char=""/>
              <a:tabLst>
                <a:tab pos="471805" algn="l"/>
              </a:tabLst>
            </a:pP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Communications</a:t>
            </a:r>
            <a:endParaRPr sz="2000">
              <a:latin typeface="Arial"/>
              <a:cs typeface="Arial"/>
            </a:endParaRPr>
          </a:p>
          <a:p>
            <a:pPr marL="471805" indent="-236854">
              <a:lnSpc>
                <a:spcPct val="100000"/>
              </a:lnSpc>
              <a:spcBef>
                <a:spcPts val="265"/>
              </a:spcBef>
              <a:buFont typeface="Wingdings"/>
              <a:buChar char=""/>
              <a:tabLst>
                <a:tab pos="471805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Civil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protection</a:t>
            </a:r>
            <a:r>
              <a:rPr sz="2000" b="1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orders</a:t>
            </a:r>
            <a:endParaRPr sz="2000">
              <a:latin typeface="Arial"/>
              <a:cs typeface="Arial"/>
            </a:endParaRPr>
          </a:p>
          <a:p>
            <a:pPr marL="471805" indent="-236854">
              <a:lnSpc>
                <a:spcPct val="100000"/>
              </a:lnSpc>
              <a:spcBef>
                <a:spcPts val="250"/>
              </a:spcBef>
              <a:buFont typeface="Wingdings"/>
              <a:buChar char=""/>
              <a:tabLst>
                <a:tab pos="471805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Source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does</a:t>
            </a:r>
            <a:r>
              <a:rPr sz="2000" b="1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not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matter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93456" y="4527296"/>
            <a:ext cx="2741041" cy="182905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33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822194" y="567893"/>
            <a:ext cx="62433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26564" algn="l"/>
                <a:tab pos="2322195" algn="l"/>
                <a:tab pos="3980179" algn="l"/>
                <a:tab pos="4533900" algn="l"/>
                <a:tab pos="4938395" algn="l"/>
              </a:tabLst>
            </a:pPr>
            <a:r>
              <a:rPr spc="210" dirty="0">
                <a:solidFill>
                  <a:srgbClr val="2A2A2A"/>
                </a:solidFill>
              </a:rPr>
              <a:t>Failure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10" dirty="0">
                <a:solidFill>
                  <a:srgbClr val="2A2A2A"/>
                </a:solidFill>
              </a:rPr>
              <a:t>to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Report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05" dirty="0">
                <a:solidFill>
                  <a:srgbClr val="2A2A2A"/>
                </a:solidFill>
              </a:rPr>
              <a:t>is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-50" dirty="0">
                <a:solidFill>
                  <a:srgbClr val="2A2A2A"/>
                </a:solidFill>
              </a:rPr>
              <a:t>a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00" dirty="0">
                <a:solidFill>
                  <a:srgbClr val="2A2A2A"/>
                </a:solidFill>
              </a:rPr>
              <a:t>Crime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34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330274"/>
            <a:ext cx="10864215" cy="463359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55600" marR="15240" indent="-342900">
              <a:lnSpc>
                <a:spcPct val="90000"/>
              </a:lnSpc>
              <a:spcBef>
                <a:spcPts val="360"/>
              </a:spcBef>
              <a:buFont typeface="Wingdings"/>
              <a:buChar char=""/>
              <a:tabLst>
                <a:tab pos="355600" algn="l"/>
              </a:tabLst>
            </a:pPr>
            <a:r>
              <a:rPr sz="2200" b="1" dirty="0">
                <a:latin typeface="Arial"/>
                <a:cs typeface="Arial"/>
              </a:rPr>
              <a:t>S.B.</a:t>
            </a:r>
            <a:r>
              <a:rPr sz="2200" b="1" spc="-4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109</a:t>
            </a:r>
            <a:r>
              <a:rPr sz="2200" b="1" spc="-4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expands</a:t>
            </a:r>
            <a:r>
              <a:rPr sz="2200" b="1" spc="-3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the</a:t>
            </a:r>
            <a:r>
              <a:rPr sz="2200" b="1" spc="-20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offense</a:t>
            </a:r>
            <a:r>
              <a:rPr sz="2200" b="1" spc="-25" dirty="0">
                <a:latin typeface="Arial"/>
                <a:cs typeface="Arial"/>
              </a:rPr>
              <a:t> </a:t>
            </a:r>
            <a:r>
              <a:rPr sz="2200" b="1" dirty="0">
                <a:latin typeface="Arial"/>
                <a:cs typeface="Arial"/>
              </a:rPr>
              <a:t>of</a:t>
            </a:r>
            <a:r>
              <a:rPr sz="2200" b="1" spc="-70" dirty="0"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failure</a:t>
            </a:r>
            <a:r>
              <a:rPr sz="2200" b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</a:t>
            </a:r>
            <a:r>
              <a:rPr sz="2200" b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report</a:t>
            </a:r>
            <a:r>
              <a:rPr sz="2200" b="1" u="sng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2200" b="1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crime</a:t>
            </a:r>
            <a:r>
              <a:rPr sz="2200" b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by</a:t>
            </a:r>
            <a:r>
              <a:rPr sz="2200" b="1" u="none" spc="-5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prohibiting </a:t>
            </a:r>
            <a:r>
              <a:rPr sz="2200" b="1" u="none" spc="-25" dirty="0">
                <a:latin typeface="Arial"/>
                <a:cs typeface="Arial"/>
              </a:rPr>
              <a:t>any </a:t>
            </a:r>
            <a:r>
              <a:rPr sz="2200" b="1" u="none" dirty="0">
                <a:latin typeface="Arial"/>
                <a:cs typeface="Arial"/>
              </a:rPr>
              <a:t>person</a:t>
            </a:r>
            <a:r>
              <a:rPr sz="2200" b="1" u="none" spc="-3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who</a:t>
            </a:r>
            <a:r>
              <a:rPr sz="2200" b="1" u="none" spc="-6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knows</a:t>
            </a:r>
            <a:r>
              <a:rPr sz="2200" b="1" u="none" spc="-5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that</a:t>
            </a:r>
            <a:r>
              <a:rPr sz="2200" b="1" u="none" spc="-3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a</a:t>
            </a:r>
            <a:r>
              <a:rPr sz="2200" b="1" u="none" spc="-5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licensed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medical</a:t>
            </a:r>
            <a:r>
              <a:rPr sz="2200" b="1" u="none" spc="-4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professional</a:t>
            </a:r>
            <a:r>
              <a:rPr sz="2200" b="1" u="none" spc="-3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has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committed</a:t>
            </a:r>
            <a:r>
              <a:rPr sz="2200" b="1" u="none" spc="-45" dirty="0">
                <a:latin typeface="Arial"/>
                <a:cs typeface="Arial"/>
              </a:rPr>
              <a:t> </a:t>
            </a:r>
            <a:r>
              <a:rPr sz="2200" b="1" u="none" spc="-25" dirty="0">
                <a:latin typeface="Arial"/>
                <a:cs typeface="Arial"/>
              </a:rPr>
              <a:t>an </a:t>
            </a:r>
            <a:r>
              <a:rPr sz="2200" b="1" u="none" dirty="0">
                <a:latin typeface="Arial"/>
                <a:cs typeface="Arial"/>
              </a:rPr>
              <a:t>offense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under</a:t>
            </a:r>
            <a:r>
              <a:rPr sz="2200" b="1" u="none" spc="-3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the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Sex</a:t>
            </a:r>
            <a:r>
              <a:rPr sz="2200" b="1" u="none" spc="-5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Offenses</a:t>
            </a:r>
            <a:r>
              <a:rPr sz="2200" b="1" u="none" spc="-2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Law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(R.C.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Chapter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2907)</a:t>
            </a:r>
            <a:r>
              <a:rPr sz="2200" b="1" u="none" spc="-5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against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a</a:t>
            </a:r>
            <a:r>
              <a:rPr sz="2200" b="1" u="none" spc="-5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patient</a:t>
            </a:r>
            <a:r>
              <a:rPr sz="2200" b="1" u="none" spc="-15" dirty="0">
                <a:latin typeface="Arial"/>
                <a:cs typeface="Arial"/>
              </a:rPr>
              <a:t> </a:t>
            </a:r>
            <a:r>
              <a:rPr sz="2200" b="1" u="none" spc="-20" dirty="0">
                <a:latin typeface="Arial"/>
                <a:cs typeface="Arial"/>
              </a:rPr>
              <a:t>from </a:t>
            </a:r>
            <a:r>
              <a:rPr sz="2200" b="1" u="none" dirty="0">
                <a:latin typeface="Arial"/>
                <a:cs typeface="Arial"/>
              </a:rPr>
              <a:t>failing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to</a:t>
            </a:r>
            <a:r>
              <a:rPr sz="2200" b="1" u="none" spc="-4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report</a:t>
            </a:r>
            <a:r>
              <a:rPr sz="2200" b="1" u="none" spc="-5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such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knowledge</a:t>
            </a:r>
            <a:r>
              <a:rPr sz="2200" b="1" u="none" spc="-85" dirty="0"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</a:t>
            </a:r>
            <a:r>
              <a:rPr sz="2200" b="1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law</a:t>
            </a:r>
            <a:r>
              <a:rPr sz="2200" b="1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enforcement</a:t>
            </a:r>
            <a:r>
              <a:rPr sz="2200" b="1" u="none" spc="-2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authorities</a:t>
            </a:r>
            <a:r>
              <a:rPr sz="2200" b="1" u="none" spc="-3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within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30</a:t>
            </a:r>
            <a:r>
              <a:rPr sz="2200" b="1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days</a:t>
            </a:r>
            <a:r>
              <a:rPr sz="2200" b="1" u="none" spc="-2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of</a:t>
            </a:r>
            <a:r>
              <a:rPr sz="2200" b="1" u="none" spc="-3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obtaining</a:t>
            </a:r>
            <a:r>
              <a:rPr sz="2200" b="1" u="none" spc="-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the</a:t>
            </a:r>
            <a:r>
              <a:rPr sz="2200" b="1" u="none" spc="-30" dirty="0">
                <a:latin typeface="Arial"/>
                <a:cs typeface="Arial"/>
              </a:rPr>
              <a:t> </a:t>
            </a:r>
            <a:r>
              <a:rPr sz="2200" b="1" u="none" spc="-10" dirty="0">
                <a:latin typeface="Arial"/>
                <a:cs typeface="Arial"/>
              </a:rPr>
              <a:t>knowledge</a:t>
            </a:r>
            <a:endParaRPr sz="2200">
              <a:latin typeface="Arial"/>
              <a:cs typeface="Arial"/>
            </a:endParaRPr>
          </a:p>
          <a:p>
            <a:pPr marL="812800" lvl="1" indent="-342900">
              <a:lnSpc>
                <a:spcPts val="2510"/>
              </a:lnSpc>
              <a:spcBef>
                <a:spcPts val="600"/>
              </a:spcBef>
              <a:buChar char="•"/>
              <a:tabLst>
                <a:tab pos="812800" algn="l"/>
              </a:tabLst>
            </a:pP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R.C.</a:t>
            </a:r>
            <a:r>
              <a:rPr sz="22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15589"/>
                </a:solidFill>
                <a:latin typeface="Arial"/>
                <a:cs typeface="Arial"/>
              </a:rPr>
              <a:t>2921.22(F)(1)</a:t>
            </a:r>
            <a:endParaRPr sz="2200">
              <a:latin typeface="Arial"/>
              <a:cs typeface="Arial"/>
            </a:endParaRPr>
          </a:p>
          <a:p>
            <a:pPr marL="812800" lvl="1" indent="-342900">
              <a:lnSpc>
                <a:spcPts val="2380"/>
              </a:lnSpc>
              <a:buChar char="•"/>
              <a:tabLst>
                <a:tab pos="812800" algn="l"/>
              </a:tabLst>
            </a:pP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A</a:t>
            </a:r>
            <a:r>
              <a:rPr sz="2200" spc="-1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violation</a:t>
            </a:r>
            <a:r>
              <a:rPr sz="22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is</a:t>
            </a:r>
            <a:r>
              <a:rPr sz="22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a</a:t>
            </a:r>
            <a:r>
              <a:rPr sz="22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15589"/>
                </a:solidFill>
                <a:latin typeface="Arial"/>
                <a:cs typeface="Arial"/>
              </a:rPr>
              <a:t>fourth-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degree</a:t>
            </a:r>
            <a:r>
              <a:rPr sz="2200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15589"/>
                </a:solidFill>
                <a:latin typeface="Arial"/>
                <a:cs typeface="Arial"/>
              </a:rPr>
              <a:t>misdemeanor</a:t>
            </a:r>
            <a:endParaRPr sz="2200">
              <a:latin typeface="Arial"/>
              <a:cs typeface="Arial"/>
            </a:endParaRPr>
          </a:p>
          <a:p>
            <a:pPr marL="812800" marR="5080" lvl="1" indent="-342900">
              <a:lnSpc>
                <a:spcPts val="2380"/>
              </a:lnSpc>
              <a:spcBef>
                <a:spcPts val="165"/>
              </a:spcBef>
              <a:buChar char="•"/>
              <a:tabLst>
                <a:tab pos="812800" algn="l"/>
              </a:tabLst>
            </a:pP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Grants</a:t>
            </a:r>
            <a:r>
              <a:rPr sz="22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civil</a:t>
            </a:r>
            <a:r>
              <a:rPr sz="22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or</a:t>
            </a:r>
            <a:r>
              <a:rPr sz="22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criminal</a:t>
            </a:r>
            <a:r>
              <a:rPr sz="22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immunity</a:t>
            </a:r>
            <a:r>
              <a:rPr sz="22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generally</a:t>
            </a:r>
            <a:r>
              <a:rPr sz="22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200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a</a:t>
            </a:r>
            <a:r>
              <a:rPr sz="22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person</a:t>
            </a:r>
            <a:r>
              <a:rPr sz="22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for</a:t>
            </a:r>
            <a:r>
              <a:rPr sz="22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making</a:t>
            </a:r>
            <a:r>
              <a:rPr sz="22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a</a:t>
            </a:r>
            <a:r>
              <a:rPr sz="22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report</a:t>
            </a:r>
            <a:r>
              <a:rPr sz="22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so</a:t>
            </a:r>
            <a:r>
              <a:rPr sz="22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015589"/>
                </a:solidFill>
                <a:latin typeface="Arial"/>
                <a:cs typeface="Arial"/>
              </a:rPr>
              <a:t>long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as</a:t>
            </a:r>
            <a:r>
              <a:rPr sz="22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200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person</a:t>
            </a:r>
            <a:r>
              <a:rPr sz="2200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is</a:t>
            </a:r>
            <a:r>
              <a:rPr sz="22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acting</a:t>
            </a:r>
            <a:r>
              <a:rPr sz="22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in</a:t>
            </a:r>
            <a:r>
              <a:rPr sz="2200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good</a:t>
            </a:r>
            <a:r>
              <a:rPr sz="22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faith</a:t>
            </a:r>
            <a:r>
              <a:rPr sz="22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without</a:t>
            </a:r>
            <a:r>
              <a:rPr sz="2200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fraud</a:t>
            </a:r>
            <a:r>
              <a:rPr sz="2200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015589"/>
                </a:solidFill>
                <a:latin typeface="Arial"/>
                <a:cs typeface="Arial"/>
              </a:rPr>
              <a:t>or</a:t>
            </a:r>
            <a:r>
              <a:rPr sz="2200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015589"/>
                </a:solidFill>
                <a:latin typeface="Arial"/>
                <a:cs typeface="Arial"/>
              </a:rPr>
              <a:t>malice</a:t>
            </a:r>
            <a:endParaRPr sz="2200">
              <a:latin typeface="Arial"/>
              <a:cs typeface="Arial"/>
            </a:endParaRPr>
          </a:p>
          <a:p>
            <a:pPr marL="355600" marR="338455" indent="-342900">
              <a:lnSpc>
                <a:spcPts val="2380"/>
              </a:lnSpc>
              <a:spcBef>
                <a:spcPts val="1070"/>
              </a:spcBef>
              <a:buFont typeface="Wingdings"/>
              <a:buChar char=""/>
              <a:tabLst>
                <a:tab pos="355600" algn="l"/>
                <a:tab pos="2219960" algn="l"/>
              </a:tabLst>
            </a:pP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</a:t>
            </a:r>
            <a:r>
              <a:rPr sz="22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Privilege</a:t>
            </a:r>
            <a:r>
              <a:rPr sz="2200" b="1" u="none" spc="-10" dirty="0">
                <a:latin typeface="Arial"/>
                <a:cs typeface="Arial"/>
              </a:rPr>
              <a:t>:</a:t>
            </a:r>
            <a:r>
              <a:rPr sz="2200" b="1" u="none" dirty="0">
                <a:latin typeface="Arial"/>
                <a:cs typeface="Arial"/>
              </a:rPr>
              <a:t>	Provides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that</a:t>
            </a:r>
            <a:r>
              <a:rPr sz="2200" b="1" u="none" spc="-3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the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spc="-20" dirty="0">
                <a:latin typeface="Arial"/>
                <a:cs typeface="Arial"/>
              </a:rPr>
              <a:t>physician-</a:t>
            </a:r>
            <a:r>
              <a:rPr sz="2200" b="1" u="none" dirty="0">
                <a:latin typeface="Arial"/>
                <a:cs typeface="Arial"/>
              </a:rPr>
              <a:t>patient</a:t>
            </a:r>
            <a:r>
              <a:rPr sz="2200" b="1" u="none" spc="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relationship</a:t>
            </a:r>
            <a:r>
              <a:rPr sz="2200" b="1" u="none" spc="-1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or</a:t>
            </a:r>
            <a:r>
              <a:rPr sz="2200" b="1" u="none" spc="-60" dirty="0">
                <a:latin typeface="Arial"/>
                <a:cs typeface="Arial"/>
              </a:rPr>
              <a:t> </a:t>
            </a:r>
            <a:r>
              <a:rPr sz="2200" b="1" u="none" spc="-10" dirty="0">
                <a:latin typeface="Arial"/>
                <a:cs typeface="Arial"/>
              </a:rPr>
              <a:t>physician </a:t>
            </a:r>
            <a:r>
              <a:rPr sz="2200" b="1" u="none" spc="-20" dirty="0">
                <a:latin typeface="Arial"/>
                <a:cs typeface="Arial"/>
              </a:rPr>
              <a:t>assistant-</a:t>
            </a:r>
            <a:r>
              <a:rPr sz="2200" b="1" u="none" dirty="0">
                <a:latin typeface="Arial"/>
                <a:cs typeface="Arial"/>
              </a:rPr>
              <a:t>patient</a:t>
            </a:r>
            <a:r>
              <a:rPr sz="2200" b="1" u="none" spc="-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relationship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is</a:t>
            </a:r>
            <a:r>
              <a:rPr sz="2200" b="1" u="none" spc="-5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not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a</a:t>
            </a:r>
            <a:r>
              <a:rPr sz="2200" b="1" u="none" spc="-5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ground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for</a:t>
            </a:r>
            <a:r>
              <a:rPr sz="2200" b="1" u="none" spc="-4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excluding</a:t>
            </a:r>
            <a:r>
              <a:rPr sz="2200" b="1" u="none" spc="-2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evidence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spc="-10" dirty="0">
                <a:latin typeface="Arial"/>
                <a:cs typeface="Arial"/>
              </a:rPr>
              <a:t>against </a:t>
            </a:r>
            <a:r>
              <a:rPr sz="2200" b="1" u="none" dirty="0">
                <a:latin typeface="Arial"/>
                <a:cs typeface="Arial"/>
              </a:rPr>
              <a:t>the</a:t>
            </a:r>
            <a:r>
              <a:rPr sz="2200" b="1" u="none" spc="-4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medical</a:t>
            </a:r>
            <a:r>
              <a:rPr sz="2200" b="1" u="none" spc="-5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professional</a:t>
            </a:r>
            <a:r>
              <a:rPr sz="2200" b="1" u="none" spc="-2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in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any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judicial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spc="-10" dirty="0">
                <a:latin typeface="Arial"/>
                <a:cs typeface="Arial"/>
              </a:rPr>
              <a:t>proceeding</a:t>
            </a:r>
            <a:endParaRPr sz="2200">
              <a:latin typeface="Arial"/>
              <a:cs typeface="Arial"/>
            </a:endParaRPr>
          </a:p>
          <a:p>
            <a:pPr marL="355600" marR="50165" indent="-342900">
              <a:lnSpc>
                <a:spcPts val="2380"/>
              </a:lnSpc>
              <a:spcBef>
                <a:spcPts val="795"/>
              </a:spcBef>
              <a:buFont typeface="Wingdings"/>
              <a:buChar char=""/>
              <a:tabLst>
                <a:tab pos="355600" algn="l"/>
                <a:tab pos="2332355" algn="l"/>
              </a:tabLst>
            </a:pP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Double</a:t>
            </a:r>
            <a:r>
              <a:rPr sz="2200" b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Duty?</a:t>
            </a:r>
            <a:r>
              <a:rPr sz="2200" b="1" u="none" dirty="0">
                <a:latin typeface="Arial"/>
                <a:cs typeface="Arial"/>
              </a:rPr>
              <a:t>	May</a:t>
            </a:r>
            <a:r>
              <a:rPr sz="2200" b="1" u="none" spc="-4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have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duty</a:t>
            </a:r>
            <a:r>
              <a:rPr sz="2200" b="1" u="none" spc="-2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to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report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to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Board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and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law</a:t>
            </a:r>
            <a:r>
              <a:rPr sz="2200" b="1" u="none" spc="-4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enforcement</a:t>
            </a:r>
            <a:r>
              <a:rPr sz="2200" b="1" u="none" spc="-3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as</a:t>
            </a:r>
            <a:r>
              <a:rPr sz="2200" b="1" u="none" spc="-50" dirty="0">
                <a:latin typeface="Arial"/>
                <a:cs typeface="Arial"/>
              </a:rPr>
              <a:t> </a:t>
            </a:r>
            <a:r>
              <a:rPr sz="2200" b="1" u="none" dirty="0">
                <a:latin typeface="Arial"/>
                <a:cs typeface="Arial"/>
              </a:rPr>
              <a:t>to</a:t>
            </a:r>
            <a:r>
              <a:rPr sz="2200" b="1" u="none" spc="-35" dirty="0">
                <a:latin typeface="Arial"/>
                <a:cs typeface="Arial"/>
              </a:rPr>
              <a:t> </a:t>
            </a:r>
            <a:r>
              <a:rPr sz="2200" b="1" u="none" spc="-25" dirty="0">
                <a:latin typeface="Arial"/>
                <a:cs typeface="Arial"/>
              </a:rPr>
              <a:t>the </a:t>
            </a:r>
            <a:r>
              <a:rPr sz="2200" b="1" u="none" dirty="0">
                <a:latin typeface="Arial"/>
                <a:cs typeface="Arial"/>
              </a:rPr>
              <a:t>same</a:t>
            </a:r>
            <a:r>
              <a:rPr sz="2200" b="1" u="none" spc="-60" dirty="0">
                <a:latin typeface="Arial"/>
                <a:cs typeface="Arial"/>
              </a:rPr>
              <a:t> </a:t>
            </a:r>
            <a:r>
              <a:rPr sz="2200" b="1" u="none" spc="-10" dirty="0">
                <a:latin typeface="Arial"/>
                <a:cs typeface="Arial"/>
              </a:rPr>
              <a:t>occurrence!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46149" y="676782"/>
            <a:ext cx="93802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31540" algn="l"/>
                <a:tab pos="5471795" algn="l"/>
                <a:tab pos="6961505" algn="l"/>
              </a:tabLst>
            </a:pPr>
            <a:r>
              <a:rPr spc="210" dirty="0">
                <a:solidFill>
                  <a:srgbClr val="2A2A2A"/>
                </a:solidFill>
              </a:rPr>
              <a:t>Self-</a:t>
            </a:r>
            <a:r>
              <a:rPr spc="-605" dirty="0">
                <a:solidFill>
                  <a:srgbClr val="2A2A2A"/>
                </a:solidFill>
              </a:rPr>
              <a:t> </a:t>
            </a:r>
            <a:r>
              <a:rPr spc="220" dirty="0">
                <a:solidFill>
                  <a:srgbClr val="2A2A2A"/>
                </a:solidFill>
              </a:rPr>
              <a:t>Reporting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0" dirty="0">
                <a:solidFill>
                  <a:srgbClr val="2A2A2A"/>
                </a:solidFill>
              </a:rPr>
              <a:t>(Medical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00" dirty="0">
                <a:solidFill>
                  <a:srgbClr val="2A2A2A"/>
                </a:solidFill>
              </a:rPr>
              <a:t>Board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5" dirty="0">
                <a:solidFill>
                  <a:srgbClr val="2A2A2A"/>
                </a:solidFill>
              </a:rPr>
              <a:t>Licensees)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86527" y="1453641"/>
            <a:ext cx="5898515" cy="451294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S.B.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109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now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requires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licensees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to </a:t>
            </a:r>
            <a:r>
              <a:rPr sz="2400" b="1" dirty="0">
                <a:latin typeface="Arial"/>
                <a:cs typeface="Arial"/>
              </a:rPr>
              <a:t>report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to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Board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criminal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charges </a:t>
            </a:r>
            <a:r>
              <a:rPr sz="2400" b="1" dirty="0">
                <a:latin typeface="Arial"/>
                <a:cs typeface="Arial"/>
              </a:rPr>
              <a:t>regarding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criminal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conduct,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sexual </a:t>
            </a:r>
            <a:r>
              <a:rPr sz="2400" b="1" dirty="0">
                <a:latin typeface="Arial"/>
                <a:cs typeface="Arial"/>
              </a:rPr>
              <a:t>misconduct,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or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any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conduct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involving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use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motor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vehicle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while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under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influence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alcohol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or</a:t>
            </a:r>
            <a:r>
              <a:rPr sz="2400" b="1" spc="-10" dirty="0">
                <a:latin typeface="Arial"/>
                <a:cs typeface="Arial"/>
              </a:rPr>
              <a:t> drugs</a:t>
            </a:r>
            <a:endParaRPr sz="2400">
              <a:latin typeface="Arial"/>
              <a:cs typeface="Arial"/>
            </a:endParaRPr>
          </a:p>
          <a:p>
            <a:pPr marL="355600" marR="271145" indent="-342900">
              <a:lnSpc>
                <a:spcPts val="2300"/>
              </a:lnSpc>
              <a:spcBef>
                <a:spcPts val="158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Previously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reported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on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license </a:t>
            </a:r>
            <a:r>
              <a:rPr sz="2400" b="1" dirty="0">
                <a:latin typeface="Arial"/>
                <a:cs typeface="Arial"/>
              </a:rPr>
              <a:t>renewals;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now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affirmative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duty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to </a:t>
            </a:r>
            <a:r>
              <a:rPr sz="2400" b="1" spc="-10" dirty="0">
                <a:latin typeface="Arial"/>
                <a:cs typeface="Arial"/>
              </a:rPr>
              <a:t>report</a:t>
            </a:r>
            <a:endParaRPr sz="2400">
              <a:latin typeface="Arial"/>
              <a:cs typeface="Arial"/>
            </a:endParaRPr>
          </a:p>
          <a:p>
            <a:pPr marL="355600" marR="146685" indent="-342900">
              <a:lnSpc>
                <a:spcPts val="2300"/>
              </a:lnSpc>
              <a:spcBef>
                <a:spcPts val="1610"/>
              </a:spcBef>
              <a:buFont typeface="Arial"/>
              <a:buChar char="•"/>
              <a:tabLst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Charges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must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be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self-</a:t>
            </a:r>
            <a:r>
              <a:rPr sz="2400" b="1" dirty="0">
                <a:latin typeface="Arial"/>
                <a:cs typeface="Arial"/>
              </a:rPr>
              <a:t>reported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within </a:t>
            </a:r>
            <a:r>
              <a:rPr sz="2400" b="1" spc="-20" dirty="0">
                <a:latin typeface="Arial"/>
                <a:cs typeface="Arial"/>
              </a:rPr>
              <a:t>30-days</a:t>
            </a:r>
            <a:endParaRPr sz="2400">
              <a:latin typeface="Arial"/>
              <a:cs typeface="Arial"/>
            </a:endParaRPr>
          </a:p>
          <a:p>
            <a:pPr marL="355600" marR="185420" indent="-342900">
              <a:lnSpc>
                <a:spcPct val="80000"/>
              </a:lnSpc>
              <a:spcBef>
                <a:spcPts val="1630"/>
              </a:spcBef>
              <a:buClr>
                <a:srgbClr val="545454"/>
              </a:buClr>
              <a:buFont typeface="Arial"/>
              <a:buChar char="•"/>
              <a:tabLst>
                <a:tab pos="355600" algn="l"/>
              </a:tabLst>
            </a:pPr>
            <a:r>
              <a:rPr sz="24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https://med.ohio.gov/help-center/file-a-complaint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9950" y="2160142"/>
            <a:ext cx="4248150" cy="293928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35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46554" y="567893"/>
            <a:ext cx="71335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95905" algn="l"/>
                <a:tab pos="3585210" algn="l"/>
                <a:tab pos="5568950" algn="l"/>
              </a:tabLst>
            </a:pPr>
            <a:r>
              <a:rPr spc="220" dirty="0">
                <a:solidFill>
                  <a:srgbClr val="2A2A2A"/>
                </a:solidFill>
              </a:rPr>
              <a:t>Suspension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145" dirty="0">
                <a:solidFill>
                  <a:srgbClr val="2A2A2A"/>
                </a:solidFill>
              </a:rPr>
              <a:t>for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Pending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Crimes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36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363802"/>
            <a:ext cx="10717530" cy="420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S.B.</a:t>
            </a:r>
            <a:r>
              <a:rPr sz="2400" b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109</a:t>
            </a:r>
            <a:r>
              <a:rPr sz="24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now</a:t>
            </a:r>
            <a:r>
              <a:rPr sz="24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authorizes</a:t>
            </a:r>
            <a:r>
              <a:rPr sz="24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4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Medical</a:t>
            </a:r>
            <a:r>
              <a:rPr sz="24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400" b="1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4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suspend</a:t>
            </a:r>
            <a:r>
              <a:rPr sz="2400" b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a</a:t>
            </a:r>
            <a:r>
              <a:rPr sz="24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license</a:t>
            </a:r>
            <a:r>
              <a:rPr sz="2400" b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without</a:t>
            </a:r>
            <a:r>
              <a:rPr sz="2400" b="1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015589"/>
                </a:solidFill>
                <a:latin typeface="Arial"/>
                <a:cs typeface="Arial"/>
              </a:rPr>
              <a:t>a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prior</a:t>
            </a:r>
            <a:r>
              <a:rPr sz="24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hearing</a:t>
            </a:r>
            <a:r>
              <a:rPr sz="24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if</a:t>
            </a:r>
            <a:r>
              <a:rPr sz="24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4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Board</a:t>
            </a:r>
            <a:r>
              <a:rPr sz="24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receives</a:t>
            </a:r>
            <a:r>
              <a:rPr sz="24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verifiable</a:t>
            </a:r>
            <a:r>
              <a:rPr sz="24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information</a:t>
            </a:r>
            <a:r>
              <a:rPr sz="2400" b="1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that</a:t>
            </a:r>
            <a:r>
              <a:rPr sz="24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a</a:t>
            </a:r>
            <a:r>
              <a:rPr sz="24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15589"/>
                </a:solidFill>
                <a:latin typeface="Arial"/>
                <a:cs typeface="Arial"/>
              </a:rPr>
              <a:t>licensee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has</a:t>
            </a:r>
            <a:r>
              <a:rPr sz="24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been</a:t>
            </a:r>
            <a:r>
              <a:rPr sz="2400" b="1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015589"/>
                </a:solidFill>
                <a:latin typeface="Arial"/>
                <a:cs typeface="Arial"/>
              </a:rPr>
              <a:t>charged</a:t>
            </a:r>
            <a:r>
              <a:rPr sz="2400" b="1" i="1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with</a:t>
            </a:r>
            <a:r>
              <a:rPr sz="24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a</a:t>
            </a:r>
            <a:r>
              <a:rPr sz="2400" b="1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felony</a:t>
            </a:r>
            <a:r>
              <a:rPr sz="24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400" b="1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400" b="1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conduct</a:t>
            </a:r>
            <a:r>
              <a:rPr sz="2400" b="1" spc="-1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charged</a:t>
            </a:r>
            <a:r>
              <a:rPr sz="2400" b="1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constitutes</a:t>
            </a:r>
            <a:r>
              <a:rPr sz="2400" b="1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015589"/>
                </a:solidFill>
                <a:latin typeface="Arial"/>
                <a:cs typeface="Arial"/>
              </a:rPr>
              <a:t>a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disciplinary</a:t>
            </a:r>
            <a:r>
              <a:rPr sz="24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violation</a:t>
            </a:r>
            <a:r>
              <a:rPr sz="24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under</a:t>
            </a:r>
            <a:r>
              <a:rPr sz="2400" b="1" spc="-2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15589"/>
                </a:solidFill>
                <a:latin typeface="Arial"/>
                <a:cs typeface="Arial"/>
              </a:rPr>
              <a:t>Ohio</a:t>
            </a:r>
            <a:r>
              <a:rPr sz="24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15589"/>
                </a:solidFill>
                <a:latin typeface="Arial"/>
                <a:cs typeface="Arial"/>
              </a:rPr>
              <a:t>law</a:t>
            </a:r>
            <a:endParaRPr sz="2400">
              <a:latin typeface="Arial"/>
              <a:cs typeface="Arial"/>
            </a:endParaRPr>
          </a:p>
          <a:p>
            <a:pPr marL="355600" marR="22225" indent="-342900" algn="just">
              <a:lnSpc>
                <a:spcPct val="100000"/>
              </a:lnSpc>
              <a:spcBef>
                <a:spcPts val="1195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dirty="0">
                <a:latin typeface="Arial"/>
                <a:cs typeface="Arial"/>
              </a:rPr>
              <a:t>R.C.</a:t>
            </a:r>
            <a:r>
              <a:rPr sz="2300" spc="-3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4731.22(B)(9)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–</a:t>
            </a:r>
            <a:r>
              <a:rPr sz="2300" spc="-6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The</a:t>
            </a:r>
            <a:r>
              <a:rPr sz="2300" spc="-4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Board</a:t>
            </a:r>
            <a:r>
              <a:rPr sz="2300" spc="-4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may</a:t>
            </a:r>
            <a:r>
              <a:rPr sz="2300" spc="-4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discipline</a:t>
            </a:r>
            <a:r>
              <a:rPr sz="2300" spc="-5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licensee</a:t>
            </a:r>
            <a:r>
              <a:rPr sz="2300" spc="-6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for</a:t>
            </a:r>
            <a:r>
              <a:rPr sz="2300" spc="-3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“a</a:t>
            </a:r>
            <a:r>
              <a:rPr sz="2300" spc="-2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plea</a:t>
            </a:r>
            <a:r>
              <a:rPr sz="2300" spc="-4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of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guilty</a:t>
            </a:r>
            <a:r>
              <a:rPr sz="2300" spc="-50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to, </a:t>
            </a:r>
            <a:r>
              <a:rPr sz="2300" dirty="0">
                <a:latin typeface="Arial"/>
                <a:cs typeface="Arial"/>
              </a:rPr>
              <a:t>a</a:t>
            </a:r>
            <a:r>
              <a:rPr sz="2300" spc="-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judicial</a:t>
            </a:r>
            <a:r>
              <a:rPr sz="2300" spc="-4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finding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of</a:t>
            </a:r>
            <a:r>
              <a:rPr sz="2300" spc="-4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guilt</a:t>
            </a:r>
            <a:r>
              <a:rPr sz="2300" spc="-4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of,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or</a:t>
            </a:r>
            <a:r>
              <a:rPr sz="2300" spc="-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</a:t>
            </a:r>
            <a:r>
              <a:rPr sz="2300" spc="-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judicial</a:t>
            </a:r>
            <a:r>
              <a:rPr sz="2300" spc="-4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finding</a:t>
            </a:r>
            <a:r>
              <a:rPr sz="2300" spc="-5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of</a:t>
            </a:r>
            <a:r>
              <a:rPr sz="2300" spc="-1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eligibility</a:t>
            </a:r>
            <a:r>
              <a:rPr sz="2300" spc="-4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for</a:t>
            </a:r>
            <a:r>
              <a:rPr sz="2300" spc="-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intervention</a:t>
            </a:r>
            <a:r>
              <a:rPr sz="2300" spc="-5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in</a:t>
            </a:r>
            <a:r>
              <a:rPr sz="2300" spc="-20" dirty="0">
                <a:latin typeface="Arial"/>
                <a:cs typeface="Arial"/>
              </a:rPr>
              <a:t> lieu </a:t>
            </a:r>
            <a:r>
              <a:rPr sz="2300" dirty="0">
                <a:latin typeface="Arial"/>
                <a:cs typeface="Arial"/>
              </a:rPr>
              <a:t>of</a:t>
            </a:r>
            <a:r>
              <a:rPr sz="2300" spc="-5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conviction</a:t>
            </a:r>
            <a:r>
              <a:rPr sz="2300" spc="-6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for,</a:t>
            </a:r>
            <a:r>
              <a:rPr sz="2300" spc="-5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</a:t>
            </a:r>
            <a:r>
              <a:rPr sz="2300" spc="-3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felony”</a:t>
            </a:r>
            <a:endParaRPr sz="2300">
              <a:latin typeface="Arial"/>
              <a:cs typeface="Arial"/>
            </a:endParaRPr>
          </a:p>
          <a:p>
            <a:pPr marL="354965" indent="-342265" algn="just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4965" algn="l"/>
              </a:tabLst>
            </a:pPr>
            <a:r>
              <a:rPr sz="2300" dirty="0">
                <a:latin typeface="Arial"/>
                <a:cs typeface="Arial"/>
              </a:rPr>
              <a:t>Certified</a:t>
            </a:r>
            <a:r>
              <a:rPr sz="2300" spc="-1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copy</a:t>
            </a:r>
            <a:r>
              <a:rPr sz="2300" spc="-5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of</a:t>
            </a:r>
            <a:r>
              <a:rPr sz="2300" spc="-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criminal</a:t>
            </a:r>
            <a:r>
              <a:rPr sz="2300" spc="-4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case</a:t>
            </a:r>
            <a:r>
              <a:rPr sz="2300" spc="-3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documents</a:t>
            </a:r>
            <a:endParaRPr sz="2300">
              <a:latin typeface="Arial"/>
              <a:cs typeface="Arial"/>
            </a:endParaRPr>
          </a:p>
          <a:p>
            <a:pPr marL="354965" indent="-342265" algn="just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4965" algn="l"/>
              </a:tabLst>
            </a:pPr>
            <a:r>
              <a:rPr sz="2300" dirty="0">
                <a:latin typeface="Arial"/>
                <a:cs typeface="Arial"/>
              </a:rPr>
              <a:t>New</a:t>
            </a:r>
            <a:r>
              <a:rPr sz="2300" spc="-4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prosecutor</a:t>
            </a:r>
            <a:r>
              <a:rPr sz="2300" spc="-4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reporting</a:t>
            </a:r>
            <a:r>
              <a:rPr sz="2300" spc="-5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duties</a:t>
            </a:r>
            <a:r>
              <a:rPr sz="2300" spc="-3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to</a:t>
            </a:r>
            <a:r>
              <a:rPr sz="2300" spc="-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the</a:t>
            </a:r>
            <a:r>
              <a:rPr sz="2300" spc="-1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Board</a:t>
            </a:r>
            <a:endParaRPr sz="2300">
              <a:latin typeface="Arial"/>
              <a:cs typeface="Arial"/>
            </a:endParaRPr>
          </a:p>
          <a:p>
            <a:pPr marL="811530" lvl="1" indent="-34163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811530" algn="l"/>
              </a:tabLst>
            </a:pPr>
            <a:r>
              <a:rPr sz="2300" i="1" dirty="0">
                <a:solidFill>
                  <a:srgbClr val="015589"/>
                </a:solidFill>
                <a:latin typeface="Arial"/>
                <a:cs typeface="Arial"/>
              </a:rPr>
              <a:t>Not</a:t>
            </a:r>
            <a:r>
              <a:rPr sz="2300" i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300" i="1" dirty="0">
                <a:solidFill>
                  <a:srgbClr val="015589"/>
                </a:solidFill>
                <a:latin typeface="Arial"/>
                <a:cs typeface="Arial"/>
              </a:rPr>
              <a:t>just</a:t>
            </a:r>
            <a:r>
              <a:rPr sz="2300" i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300" i="1" dirty="0">
                <a:solidFill>
                  <a:srgbClr val="015589"/>
                </a:solidFill>
                <a:latin typeface="Arial"/>
                <a:cs typeface="Arial"/>
              </a:rPr>
              <a:t>convictions;</a:t>
            </a:r>
            <a:r>
              <a:rPr sz="2300" i="1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300" i="1" dirty="0">
                <a:solidFill>
                  <a:srgbClr val="015589"/>
                </a:solidFill>
                <a:latin typeface="Arial"/>
                <a:cs typeface="Arial"/>
              </a:rPr>
              <a:t>but</a:t>
            </a:r>
            <a:r>
              <a:rPr sz="2300" i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300" i="1" dirty="0">
                <a:solidFill>
                  <a:srgbClr val="015589"/>
                </a:solidFill>
                <a:latin typeface="Arial"/>
                <a:cs typeface="Arial"/>
              </a:rPr>
              <a:t>now</a:t>
            </a:r>
            <a:r>
              <a:rPr sz="2300" i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300" i="1" dirty="0">
                <a:solidFill>
                  <a:srgbClr val="015589"/>
                </a:solidFill>
                <a:latin typeface="Arial"/>
                <a:cs typeface="Arial"/>
              </a:rPr>
              <a:t>indictments</a:t>
            </a:r>
            <a:r>
              <a:rPr sz="2300" i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300" i="1" spc="-25" dirty="0">
                <a:solidFill>
                  <a:srgbClr val="015589"/>
                </a:solidFill>
                <a:latin typeface="Arial"/>
                <a:cs typeface="Arial"/>
              </a:rPr>
              <a:t>too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65252" y="1856994"/>
            <a:ext cx="5749290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pc="60" dirty="0"/>
              <a:t>Special</a:t>
            </a:r>
            <a:r>
              <a:rPr spc="130" dirty="0"/>
              <a:t> </a:t>
            </a:r>
            <a:r>
              <a:rPr spc="65" dirty="0"/>
              <a:t>Reporting</a:t>
            </a:r>
            <a:r>
              <a:rPr spc="125" dirty="0"/>
              <a:t> </a:t>
            </a:r>
            <a:r>
              <a:rPr spc="60" dirty="0"/>
              <a:t>Duties</a:t>
            </a:r>
            <a:r>
              <a:rPr spc="130" dirty="0"/>
              <a:t> </a:t>
            </a:r>
            <a:r>
              <a:rPr spc="-25" dirty="0"/>
              <a:t>for </a:t>
            </a:r>
            <a:r>
              <a:rPr spc="50" dirty="0"/>
              <a:t>Prosecutors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620" y="6473817"/>
            <a:ext cx="2481580" cy="2184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DINSMORE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&amp;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SHOHL</a:t>
            </a:r>
            <a:r>
              <a:rPr sz="600" spc="15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LLP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LEGAL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COUNSEL</a:t>
            </a:r>
            <a:r>
              <a:rPr sz="600" spc="19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8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DINSMORE.COM</a:t>
            </a:r>
            <a:endParaRPr sz="6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©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2026.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ALL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RIGHTS</a:t>
            </a:r>
            <a:r>
              <a:rPr sz="600" spc="23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RESERVED</a:t>
            </a:r>
            <a:endParaRPr sz="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470405" y="602361"/>
            <a:ext cx="86677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41600" algn="l"/>
                <a:tab pos="5008880" algn="l"/>
                <a:tab pos="6598284" algn="l"/>
              </a:tabLst>
            </a:pPr>
            <a:r>
              <a:rPr spc="220" dirty="0">
                <a:solidFill>
                  <a:srgbClr val="2A2A2A"/>
                </a:solidFill>
              </a:rPr>
              <a:t>Prosecutor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5" dirty="0">
                <a:solidFill>
                  <a:srgbClr val="2A2A2A"/>
                </a:solidFill>
              </a:rPr>
              <a:t>Reporting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Duties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0" dirty="0">
                <a:solidFill>
                  <a:srgbClr val="2A2A2A"/>
                </a:solidFill>
              </a:rPr>
              <a:t>(General)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54929" y="1689608"/>
            <a:ext cx="6430010" cy="35718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dirty="0">
                <a:latin typeface="Arial"/>
                <a:cs typeface="Arial"/>
              </a:rPr>
              <a:t>R.C.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2929.42(A)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–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prosecutor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in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any </a:t>
            </a:r>
            <a:r>
              <a:rPr sz="2400" b="1" dirty="0">
                <a:latin typeface="Arial"/>
                <a:cs typeface="Arial"/>
              </a:rPr>
              <a:t>case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against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person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licensed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under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R.C. </a:t>
            </a:r>
            <a:r>
              <a:rPr sz="2400" b="1" dirty="0">
                <a:latin typeface="Arial"/>
                <a:cs typeface="Arial"/>
              </a:rPr>
              <a:t>Chapters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3719,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4715,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4723,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4729,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4730,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4731,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415"/>
              </a:lnSpc>
            </a:pPr>
            <a:r>
              <a:rPr sz="2400" b="1" dirty="0">
                <a:latin typeface="Arial"/>
                <a:cs typeface="Arial"/>
              </a:rPr>
              <a:t>4734,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4741,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4759,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4760,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4761,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4762,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4772,</a:t>
            </a:r>
            <a:endParaRPr sz="2400">
              <a:latin typeface="Arial"/>
              <a:cs typeface="Arial"/>
            </a:endParaRPr>
          </a:p>
          <a:p>
            <a:pPr marL="12700" marR="502284">
              <a:lnSpc>
                <a:spcPts val="2590"/>
              </a:lnSpc>
              <a:spcBef>
                <a:spcPts val="185"/>
              </a:spcBef>
            </a:pPr>
            <a:r>
              <a:rPr sz="2400" b="1" dirty="0">
                <a:latin typeface="Arial"/>
                <a:cs typeface="Arial"/>
              </a:rPr>
              <a:t>4774,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or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4778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shall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notify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appropriate </a:t>
            </a:r>
            <a:r>
              <a:rPr sz="2400" b="1" dirty="0">
                <a:latin typeface="Arial"/>
                <a:cs typeface="Arial"/>
              </a:rPr>
              <a:t>licensing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board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any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following convictions:</a:t>
            </a:r>
            <a:endParaRPr sz="2400">
              <a:latin typeface="Arial"/>
              <a:cs typeface="Arial"/>
            </a:endParaRPr>
          </a:p>
          <a:p>
            <a:pPr marL="389255" indent="-376555">
              <a:lnSpc>
                <a:spcPct val="100000"/>
              </a:lnSpc>
              <a:spcBef>
                <a:spcPts val="730"/>
              </a:spcBef>
              <a:buAutoNum type="arabicParenBoth"/>
              <a:tabLst>
                <a:tab pos="389255" algn="l"/>
              </a:tabLst>
            </a:pP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Felony</a:t>
            </a:r>
            <a:endParaRPr sz="2000">
              <a:latin typeface="Arial"/>
              <a:cs typeface="Arial"/>
            </a:endParaRPr>
          </a:p>
          <a:p>
            <a:pPr marL="389255" indent="-376555">
              <a:lnSpc>
                <a:spcPct val="100000"/>
              </a:lnSpc>
              <a:spcBef>
                <a:spcPts val="770"/>
              </a:spcBef>
              <a:buAutoNum type="arabicParenBoth"/>
              <a:tabLst>
                <a:tab pos="389255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Misdemeanor</a:t>
            </a:r>
            <a:r>
              <a:rPr sz="20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committed</a:t>
            </a:r>
            <a:r>
              <a:rPr sz="20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in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the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course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of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practice</a:t>
            </a:r>
            <a:endParaRPr sz="2000">
              <a:latin typeface="Arial"/>
              <a:cs typeface="Arial"/>
            </a:endParaRPr>
          </a:p>
          <a:p>
            <a:pPr marL="389255" indent="-376555">
              <a:lnSpc>
                <a:spcPct val="100000"/>
              </a:lnSpc>
              <a:spcBef>
                <a:spcPts val="755"/>
              </a:spcBef>
              <a:buAutoNum type="arabicParenBoth"/>
              <a:tabLst>
                <a:tab pos="389255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Misdemeanor</a:t>
            </a:r>
            <a:r>
              <a:rPr sz="2000" b="1" spc="-8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involving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moral</a:t>
            </a:r>
            <a:r>
              <a:rPr sz="2000" b="1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turpitude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310" y="2081148"/>
            <a:ext cx="3788155" cy="26955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38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94384" y="642365"/>
            <a:ext cx="101561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41600" algn="l"/>
                <a:tab pos="5008880" algn="l"/>
                <a:tab pos="6598284" algn="l"/>
                <a:tab pos="7996555" algn="l"/>
              </a:tabLst>
            </a:pPr>
            <a:r>
              <a:rPr spc="220" dirty="0">
                <a:solidFill>
                  <a:srgbClr val="2A2A2A"/>
                </a:solidFill>
              </a:rPr>
              <a:t>Prosecutor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5" dirty="0">
                <a:solidFill>
                  <a:srgbClr val="2A2A2A"/>
                </a:solidFill>
              </a:rPr>
              <a:t>Reporting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Duties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04" dirty="0">
                <a:solidFill>
                  <a:srgbClr val="2A2A2A"/>
                </a:solidFill>
              </a:rPr>
              <a:t>(Drug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5" dirty="0">
                <a:solidFill>
                  <a:srgbClr val="2A2A2A"/>
                </a:solidFill>
              </a:rPr>
              <a:t>Offenses)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17541" y="1305025"/>
            <a:ext cx="6661150" cy="5122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5720">
              <a:lnSpc>
                <a:spcPct val="110000"/>
              </a:lnSpc>
              <a:spcBef>
                <a:spcPts val="105"/>
              </a:spcBef>
            </a:pPr>
            <a:r>
              <a:rPr sz="2400" b="1" dirty="0">
                <a:latin typeface="Arial"/>
                <a:cs typeface="Arial"/>
              </a:rPr>
              <a:t>R.C.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3719.12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–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Prosecutor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shall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report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the </a:t>
            </a:r>
            <a:r>
              <a:rPr sz="2400" b="1" dirty="0">
                <a:latin typeface="Arial"/>
                <a:cs typeface="Arial"/>
              </a:rPr>
              <a:t>conviction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manufacturer,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wholesaler, </a:t>
            </a:r>
            <a:r>
              <a:rPr sz="2400" b="1" dirty="0">
                <a:latin typeface="Arial"/>
                <a:cs typeface="Arial"/>
              </a:rPr>
              <a:t>outsourcing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facility,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repackager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dangerous </a:t>
            </a:r>
            <a:r>
              <a:rPr sz="2400" b="1" dirty="0">
                <a:latin typeface="Arial"/>
                <a:cs typeface="Arial"/>
              </a:rPr>
              <a:t>drugs,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TDDD,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RPh,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Pharm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Tech,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DDS,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DC, </a:t>
            </a:r>
            <a:r>
              <a:rPr sz="2400" b="1" dirty="0">
                <a:latin typeface="Arial"/>
                <a:cs typeface="Arial"/>
              </a:rPr>
              <a:t>MD/DO,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DPM,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RN,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LPN,</a:t>
            </a:r>
            <a:r>
              <a:rPr sz="2400" b="1" spc="-25" dirty="0">
                <a:latin typeface="Arial"/>
                <a:cs typeface="Arial"/>
              </a:rPr>
              <a:t> PA,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OD,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or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DVM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</a:pPr>
            <a:r>
              <a:rPr sz="2400" b="1" dirty="0">
                <a:latin typeface="Arial"/>
                <a:cs typeface="Arial"/>
              </a:rPr>
              <a:t>violation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R.C.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Chapters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2925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and/or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3719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to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board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that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licensed,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certified,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or </a:t>
            </a:r>
            <a:r>
              <a:rPr sz="2400" b="1" dirty="0">
                <a:latin typeface="Arial"/>
                <a:cs typeface="Arial"/>
              </a:rPr>
              <a:t>registered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person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to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practice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or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to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carry </a:t>
            </a:r>
            <a:r>
              <a:rPr sz="2400" b="1" dirty="0">
                <a:latin typeface="Arial"/>
                <a:cs typeface="Arial"/>
              </a:rPr>
              <a:t>on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business</a:t>
            </a:r>
            <a:endParaRPr sz="2400">
              <a:latin typeface="Arial"/>
              <a:cs typeface="Arial"/>
            </a:endParaRPr>
          </a:p>
          <a:p>
            <a:pPr marL="299085" marR="375285" indent="-287020">
              <a:lnSpc>
                <a:spcPct val="110000"/>
              </a:lnSpc>
              <a:spcBef>
                <a:spcPts val="1050"/>
              </a:spcBef>
              <a:buFont typeface="Wingdings"/>
              <a:buChar char=""/>
              <a:tabLst>
                <a:tab pos="299085" algn="l"/>
                <a:tab pos="3289935" algn="l"/>
              </a:tabLst>
            </a:pP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Immediate</a:t>
            </a:r>
            <a:r>
              <a:rPr sz="2000" b="1" spc="-6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Suspension: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	Within</a:t>
            </a:r>
            <a:r>
              <a:rPr sz="2000" b="1" spc="-8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30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days of</a:t>
            </a:r>
            <a:r>
              <a:rPr sz="2000" b="1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the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receipt,</a:t>
            </a:r>
            <a:r>
              <a:rPr sz="20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agency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shall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initiate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action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in</a:t>
            </a:r>
            <a:r>
              <a:rPr sz="2000" b="1" spc="-1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accordance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with</a:t>
            </a:r>
            <a:r>
              <a:rPr sz="2000" b="1" spc="-7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R.C.</a:t>
            </a:r>
            <a:r>
              <a:rPr sz="20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Chapter</a:t>
            </a:r>
            <a:r>
              <a:rPr sz="2000" b="1" spc="-5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119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to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suspend</a:t>
            </a:r>
            <a:r>
              <a:rPr sz="2000" b="1" spc="-3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or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revoke</a:t>
            </a:r>
            <a:r>
              <a:rPr sz="2000" b="1" spc="-3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15589"/>
                </a:solidFill>
                <a:latin typeface="Arial"/>
                <a:cs typeface="Arial"/>
              </a:rPr>
              <a:t>the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person's</a:t>
            </a:r>
            <a:r>
              <a:rPr sz="2000" b="1" spc="-6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license,</a:t>
            </a:r>
            <a:r>
              <a:rPr sz="2000" b="1" spc="-5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certificate,</a:t>
            </a:r>
            <a:r>
              <a:rPr sz="2000" b="1" spc="-7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15589"/>
                </a:solidFill>
                <a:latin typeface="Arial"/>
                <a:cs typeface="Arial"/>
              </a:rPr>
              <a:t>or</a:t>
            </a:r>
            <a:r>
              <a:rPr sz="20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15589"/>
                </a:solidFill>
                <a:latin typeface="Arial"/>
                <a:cs typeface="Arial"/>
              </a:rPr>
              <a:t>registration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310" y="2280030"/>
            <a:ext cx="3425952" cy="243776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39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59586" y="461848"/>
            <a:ext cx="102114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40965" algn="l"/>
                <a:tab pos="5006975" algn="l"/>
                <a:tab pos="6596380" algn="l"/>
                <a:tab pos="8423275" algn="l"/>
              </a:tabLst>
            </a:pPr>
            <a:r>
              <a:rPr spc="220" dirty="0">
                <a:solidFill>
                  <a:srgbClr val="2A2A2A"/>
                </a:solidFill>
              </a:rPr>
              <a:t>Prosecutor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20" dirty="0">
                <a:solidFill>
                  <a:srgbClr val="2A2A2A"/>
                </a:solidFill>
              </a:rPr>
              <a:t>Reporting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0" dirty="0">
                <a:solidFill>
                  <a:srgbClr val="2A2A2A"/>
                </a:solidFill>
              </a:rPr>
              <a:t>Duties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(Sexual</a:t>
            </a:r>
            <a:r>
              <a:rPr dirty="0">
                <a:solidFill>
                  <a:srgbClr val="2A2A2A"/>
                </a:solidFill>
              </a:rPr>
              <a:t>	</a:t>
            </a:r>
            <a:r>
              <a:rPr spc="215" dirty="0">
                <a:solidFill>
                  <a:srgbClr val="2A2A2A"/>
                </a:solidFill>
              </a:rPr>
              <a:t>Battery)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39132" y="1187043"/>
            <a:ext cx="6487160" cy="4359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300" b="1" dirty="0">
                <a:latin typeface="Arial"/>
                <a:cs typeface="Arial"/>
              </a:rPr>
              <a:t>Changes</a:t>
            </a:r>
            <a:r>
              <a:rPr sz="2300" b="1" spc="-7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per</a:t>
            </a:r>
            <a:r>
              <a:rPr sz="2300" b="1" spc="-2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S.B.</a:t>
            </a:r>
            <a:r>
              <a:rPr sz="2300" b="1" spc="-1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109</a:t>
            </a:r>
            <a:r>
              <a:rPr sz="2300" b="1" spc="-4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require</a:t>
            </a:r>
            <a:r>
              <a:rPr sz="2300" b="1" spc="-4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that</a:t>
            </a:r>
            <a:r>
              <a:rPr sz="2300" b="1" spc="-2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if</a:t>
            </a:r>
            <a:r>
              <a:rPr sz="2300" b="1" spc="-3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a</a:t>
            </a:r>
            <a:r>
              <a:rPr sz="2300" b="1" spc="-5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licensed </a:t>
            </a:r>
            <a:r>
              <a:rPr sz="2300" b="1" dirty="0">
                <a:latin typeface="Arial"/>
                <a:cs typeface="Arial"/>
              </a:rPr>
              <a:t>medical</a:t>
            </a:r>
            <a:r>
              <a:rPr sz="2300" b="1" spc="-4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professional</a:t>
            </a:r>
            <a:r>
              <a:rPr sz="2300" b="1" spc="-6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is</a:t>
            </a:r>
            <a:r>
              <a:rPr sz="2300" b="1" spc="-1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indicted</a:t>
            </a:r>
            <a:r>
              <a:rPr sz="2300" b="1" spc="-5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or</a:t>
            </a:r>
            <a:r>
              <a:rPr sz="2300" b="1" spc="-10" dirty="0">
                <a:latin typeface="Arial"/>
                <a:cs typeface="Arial"/>
              </a:rPr>
              <a:t> charged </a:t>
            </a:r>
            <a:r>
              <a:rPr sz="2300" b="1" dirty="0">
                <a:latin typeface="Arial"/>
                <a:cs typeface="Arial"/>
              </a:rPr>
              <a:t>with</a:t>
            </a:r>
            <a:r>
              <a:rPr sz="2300" b="1" spc="-8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sexual</a:t>
            </a:r>
            <a:r>
              <a:rPr sz="2300" b="1" spc="-60" dirty="0">
                <a:latin typeface="Arial"/>
                <a:cs typeface="Arial"/>
              </a:rPr>
              <a:t> </a:t>
            </a:r>
            <a:r>
              <a:rPr sz="2300" b="1" spc="-20" dirty="0">
                <a:latin typeface="Arial"/>
                <a:cs typeface="Arial"/>
              </a:rPr>
              <a:t>battery,</a:t>
            </a:r>
            <a:r>
              <a:rPr sz="2300" b="1" spc="-3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the</a:t>
            </a:r>
            <a:r>
              <a:rPr sz="2300" b="1" spc="-5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prosecuting</a:t>
            </a:r>
            <a:r>
              <a:rPr sz="2300" b="1" spc="-75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attorney </a:t>
            </a:r>
            <a:r>
              <a:rPr sz="2300" b="1" dirty="0">
                <a:latin typeface="Arial"/>
                <a:cs typeface="Arial"/>
              </a:rPr>
              <a:t>must</a:t>
            </a:r>
            <a:r>
              <a:rPr sz="2300" b="1" spc="-5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send</a:t>
            </a:r>
            <a:r>
              <a:rPr sz="2300" b="1" spc="-4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written</a:t>
            </a:r>
            <a:r>
              <a:rPr sz="2300" b="1" spc="-2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notice</a:t>
            </a:r>
            <a:r>
              <a:rPr sz="2300" b="1" spc="-7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of</a:t>
            </a:r>
            <a:r>
              <a:rPr sz="2300" b="1" spc="-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the</a:t>
            </a:r>
            <a:r>
              <a:rPr sz="2300" b="1" spc="-4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indictment</a:t>
            </a:r>
            <a:r>
              <a:rPr sz="2300" b="1" spc="-50" dirty="0">
                <a:latin typeface="Arial"/>
                <a:cs typeface="Arial"/>
              </a:rPr>
              <a:t> </a:t>
            </a:r>
            <a:r>
              <a:rPr sz="2300" b="1" spc="-25" dirty="0">
                <a:latin typeface="Arial"/>
                <a:cs typeface="Arial"/>
              </a:rPr>
              <a:t>or </a:t>
            </a:r>
            <a:r>
              <a:rPr sz="2300" b="1" dirty="0">
                <a:latin typeface="Arial"/>
                <a:cs typeface="Arial"/>
              </a:rPr>
              <a:t>the</a:t>
            </a:r>
            <a:r>
              <a:rPr sz="2300" b="1" spc="-4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charge</a:t>
            </a:r>
            <a:r>
              <a:rPr sz="2300" b="1" spc="-5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to</a:t>
            </a:r>
            <a:r>
              <a:rPr sz="2300" b="1" spc="-3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the</a:t>
            </a:r>
            <a:r>
              <a:rPr sz="2300" b="1" spc="-3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regulatory</a:t>
            </a:r>
            <a:r>
              <a:rPr sz="2300" b="1" spc="-6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or</a:t>
            </a:r>
            <a:r>
              <a:rPr sz="2300" b="1" spc="-1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licensing</a:t>
            </a:r>
            <a:r>
              <a:rPr sz="2300" b="1" spc="-60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board </a:t>
            </a:r>
            <a:r>
              <a:rPr sz="2300" b="1" dirty="0">
                <a:latin typeface="Arial"/>
                <a:cs typeface="Arial"/>
              </a:rPr>
              <a:t>or</a:t>
            </a:r>
            <a:r>
              <a:rPr sz="2300" b="1" spc="-50" dirty="0">
                <a:latin typeface="Arial"/>
                <a:cs typeface="Arial"/>
              </a:rPr>
              <a:t> </a:t>
            </a:r>
            <a:r>
              <a:rPr sz="2300" b="1" spc="-20" dirty="0">
                <a:latin typeface="Arial"/>
                <a:cs typeface="Arial"/>
              </a:rPr>
              <a:t>agency,</a:t>
            </a:r>
            <a:r>
              <a:rPr sz="2300" b="1" spc="-5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if</a:t>
            </a:r>
            <a:r>
              <a:rPr sz="2300" b="1" spc="-45" dirty="0">
                <a:latin typeface="Arial"/>
                <a:cs typeface="Arial"/>
              </a:rPr>
              <a:t> </a:t>
            </a:r>
            <a:r>
              <a:rPr sz="2300" b="1" spc="-20" dirty="0">
                <a:latin typeface="Arial"/>
                <a:cs typeface="Arial"/>
              </a:rPr>
              <a:t>any,</a:t>
            </a:r>
            <a:r>
              <a:rPr sz="2300" b="1" spc="-4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that</a:t>
            </a:r>
            <a:r>
              <a:rPr sz="2300" b="1" spc="-6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has</a:t>
            </a:r>
            <a:r>
              <a:rPr sz="2300" b="1" spc="-5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the</a:t>
            </a:r>
            <a:r>
              <a:rPr sz="2300" b="1" spc="-65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administrative </a:t>
            </a:r>
            <a:r>
              <a:rPr sz="2300" b="1" dirty="0">
                <a:latin typeface="Arial"/>
                <a:cs typeface="Arial"/>
              </a:rPr>
              <a:t>authority</a:t>
            </a:r>
            <a:r>
              <a:rPr sz="2300" b="1" spc="-5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to</a:t>
            </a:r>
            <a:r>
              <a:rPr sz="2300" b="1" spc="-4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suspend</a:t>
            </a:r>
            <a:r>
              <a:rPr sz="2300" b="1" spc="-6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or</a:t>
            </a:r>
            <a:r>
              <a:rPr sz="2300" b="1" spc="-2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revoke</a:t>
            </a:r>
            <a:r>
              <a:rPr sz="2300" b="1" spc="-6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the</a:t>
            </a:r>
            <a:r>
              <a:rPr sz="2300" b="1" spc="-30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licensed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2300" b="1" dirty="0">
                <a:latin typeface="Arial"/>
                <a:cs typeface="Arial"/>
              </a:rPr>
              <a:t>medical</a:t>
            </a:r>
            <a:r>
              <a:rPr sz="2300" b="1" spc="-65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professional’s</a:t>
            </a:r>
            <a:r>
              <a:rPr sz="2300" b="1" spc="-7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professional</a:t>
            </a:r>
            <a:r>
              <a:rPr sz="2300" b="1" spc="-60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license,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300" b="1" dirty="0">
                <a:latin typeface="Arial"/>
                <a:cs typeface="Arial"/>
              </a:rPr>
              <a:t>certification,</a:t>
            </a:r>
            <a:r>
              <a:rPr sz="2300" b="1" spc="-8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registration,</a:t>
            </a:r>
            <a:r>
              <a:rPr sz="2300" b="1" spc="-8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or</a:t>
            </a:r>
            <a:r>
              <a:rPr sz="2300" b="1" spc="-35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authorization</a:t>
            </a:r>
            <a:endParaRPr sz="23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545"/>
              </a:spcBef>
              <a:buFont typeface="Wingdings"/>
              <a:buChar char=""/>
              <a:tabLst>
                <a:tab pos="354965" algn="l"/>
              </a:tabLst>
            </a:pPr>
            <a:r>
              <a:rPr sz="2300" b="1" dirty="0">
                <a:solidFill>
                  <a:srgbClr val="015589"/>
                </a:solidFill>
                <a:latin typeface="Arial"/>
                <a:cs typeface="Arial"/>
              </a:rPr>
              <a:t>RC</a:t>
            </a:r>
            <a:r>
              <a:rPr sz="2300" b="1" spc="-4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015589"/>
                </a:solidFill>
                <a:latin typeface="Arial"/>
                <a:cs typeface="Arial"/>
              </a:rPr>
              <a:t>2907.03(A)(11)</a:t>
            </a:r>
            <a:r>
              <a:rPr sz="2300" b="1" spc="-40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015589"/>
                </a:solidFill>
                <a:latin typeface="Arial"/>
                <a:cs typeface="Arial"/>
              </a:rPr>
              <a:t>and</a:t>
            </a:r>
            <a:r>
              <a:rPr sz="2300" b="1" spc="-85" dirty="0">
                <a:solidFill>
                  <a:srgbClr val="015589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015589"/>
                </a:solidFill>
                <a:latin typeface="Arial"/>
                <a:cs typeface="Arial"/>
              </a:rPr>
              <a:t>2907.17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310" y="2280030"/>
            <a:ext cx="3425952" cy="243776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5"/>
              </a:spcBef>
            </a:pPr>
            <a:r>
              <a:rPr spc="-25" dirty="0"/>
              <a:t>40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1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8017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spc="55" dirty="0"/>
              <a:t>Damage</a:t>
            </a:r>
            <a:r>
              <a:rPr spc="135" dirty="0"/>
              <a:t> </a:t>
            </a:r>
            <a:r>
              <a:rPr spc="60" dirty="0"/>
              <a:t>Control</a:t>
            </a:r>
            <a:r>
              <a:rPr spc="130" dirty="0"/>
              <a:t> </a:t>
            </a:r>
            <a:r>
              <a:rPr spc="55" dirty="0"/>
              <a:t>Best</a:t>
            </a:r>
            <a:r>
              <a:rPr spc="155" dirty="0"/>
              <a:t> </a:t>
            </a:r>
            <a:r>
              <a:rPr spc="50" dirty="0"/>
              <a:t>Practices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50"/>
              </a:spcBef>
            </a:pPr>
            <a:r>
              <a:rPr spc="-10" dirty="0"/>
              <a:t>DINSMORE</a:t>
            </a:r>
            <a:r>
              <a:rPr spc="-20" dirty="0"/>
              <a:t> </a:t>
            </a:r>
            <a:r>
              <a:rPr dirty="0"/>
              <a:t>&amp; SHOHL</a:t>
            </a:r>
            <a:r>
              <a:rPr spc="-5" dirty="0"/>
              <a:t> </a:t>
            </a:r>
            <a:r>
              <a:rPr dirty="0"/>
              <a:t>LLP</a:t>
            </a:r>
            <a:r>
              <a:rPr spc="150" dirty="0"/>
              <a:t> </a:t>
            </a:r>
            <a:r>
              <a:rPr dirty="0"/>
              <a:t>•</a:t>
            </a:r>
            <a:r>
              <a:rPr spc="175" dirty="0"/>
              <a:t> </a:t>
            </a:r>
            <a:r>
              <a:rPr dirty="0"/>
              <a:t>LEGAL</a:t>
            </a:r>
            <a:r>
              <a:rPr spc="-15" dirty="0"/>
              <a:t> </a:t>
            </a:r>
            <a:r>
              <a:rPr dirty="0"/>
              <a:t>COUNSEL</a:t>
            </a:r>
            <a:r>
              <a:rPr spc="165" dirty="0"/>
              <a:t> </a:t>
            </a:r>
            <a:r>
              <a:rPr dirty="0"/>
              <a:t>•</a:t>
            </a:r>
            <a:r>
              <a:rPr spc="160" dirty="0"/>
              <a:t> </a:t>
            </a:r>
            <a:r>
              <a:rPr spc="-10" dirty="0"/>
              <a:t>DINSMORE.COM</a:t>
            </a:r>
          </a:p>
          <a:p>
            <a:pPr marL="211454">
              <a:lnSpc>
                <a:spcPct val="100000"/>
              </a:lnSpc>
            </a:pPr>
            <a:r>
              <a:rPr dirty="0"/>
              <a:t>©</a:t>
            </a:r>
            <a:r>
              <a:rPr spc="-20" dirty="0"/>
              <a:t> </a:t>
            </a:r>
            <a:r>
              <a:rPr dirty="0"/>
              <a:t>2026.</a:t>
            </a:r>
            <a:r>
              <a:rPr spc="-20" dirty="0"/>
              <a:t> </a:t>
            </a:r>
            <a:r>
              <a:rPr dirty="0"/>
              <a:t>ALL</a:t>
            </a:r>
            <a:r>
              <a:rPr spc="-20" dirty="0"/>
              <a:t> </a:t>
            </a:r>
            <a:r>
              <a:rPr dirty="0"/>
              <a:t>RIGHTS</a:t>
            </a:r>
            <a:r>
              <a:rPr spc="-20" dirty="0"/>
              <a:t> </a:t>
            </a:r>
            <a:r>
              <a:rPr spc="-10" dirty="0"/>
              <a:t>RESERVED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1620" y="6473817"/>
            <a:ext cx="2481580" cy="2184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DINSMORE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&amp;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SHOHL</a:t>
            </a:r>
            <a:r>
              <a:rPr sz="600" spc="15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LLP</a:t>
            </a:r>
            <a:r>
              <a:rPr sz="600" spc="19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6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LEGAL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COUNSEL</a:t>
            </a:r>
            <a:r>
              <a:rPr sz="600" spc="19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10" dirty="0">
                <a:solidFill>
                  <a:srgbClr val="545454"/>
                </a:solidFill>
                <a:latin typeface="Segoe UI"/>
                <a:cs typeface="Segoe UI"/>
              </a:rPr>
              <a:t>•</a:t>
            </a:r>
            <a:r>
              <a:rPr sz="600" spc="180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DINSMORE.COM</a:t>
            </a:r>
            <a:endParaRPr sz="6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©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2026.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ALL</a:t>
            </a:r>
            <a:r>
              <a:rPr sz="600" spc="204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dirty="0">
                <a:solidFill>
                  <a:srgbClr val="545454"/>
                </a:solidFill>
                <a:latin typeface="Segoe UI"/>
                <a:cs typeface="Segoe UI"/>
              </a:rPr>
              <a:t>RIGHTS</a:t>
            </a:r>
            <a:r>
              <a:rPr sz="600" spc="235" dirty="0">
                <a:solidFill>
                  <a:srgbClr val="545454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545454"/>
                </a:solidFill>
                <a:latin typeface="Segoe UI"/>
                <a:cs typeface="Segoe UI"/>
              </a:rPr>
              <a:t>RESERVED</a:t>
            </a:r>
            <a:endParaRPr sz="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68581" y="206565"/>
            <a:ext cx="243344" cy="2399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23982" y="261289"/>
            <a:ext cx="1637029" cy="22562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57200" y="6444208"/>
            <a:ext cx="2651760" cy="0"/>
          </a:xfrm>
          <a:custGeom>
            <a:avLst/>
            <a:gdLst/>
            <a:ahLst/>
            <a:cxnLst/>
            <a:rect l="l" t="t" r="r" b="b"/>
            <a:pathLst>
              <a:path w="2651760">
                <a:moveTo>
                  <a:pt x="0" y="0"/>
                </a:moveTo>
                <a:lnTo>
                  <a:pt x="26517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60654" y="6479844"/>
            <a:ext cx="26009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999999"/>
                </a:solidFill>
                <a:latin typeface="Segoe UI"/>
                <a:cs typeface="Segoe UI"/>
              </a:rPr>
              <a:t>DINSMORE</a:t>
            </a:r>
            <a:r>
              <a:rPr sz="700" spc="-20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dirty="0">
                <a:solidFill>
                  <a:srgbClr val="999999"/>
                </a:solidFill>
                <a:latin typeface="Segoe UI"/>
                <a:cs typeface="Segoe UI"/>
              </a:rPr>
              <a:t>&amp; SHOHL</a:t>
            </a:r>
            <a:r>
              <a:rPr sz="700" spc="-5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dirty="0">
                <a:solidFill>
                  <a:srgbClr val="999999"/>
                </a:solidFill>
                <a:latin typeface="Segoe UI"/>
                <a:cs typeface="Segoe UI"/>
              </a:rPr>
              <a:t>LLP</a:t>
            </a:r>
            <a:r>
              <a:rPr sz="700" spc="150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dirty="0">
                <a:solidFill>
                  <a:srgbClr val="999999"/>
                </a:solidFill>
                <a:latin typeface="Segoe UI"/>
                <a:cs typeface="Segoe UI"/>
              </a:rPr>
              <a:t>•</a:t>
            </a:r>
            <a:r>
              <a:rPr sz="700" spc="175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dirty="0">
                <a:solidFill>
                  <a:srgbClr val="999999"/>
                </a:solidFill>
                <a:latin typeface="Segoe UI"/>
                <a:cs typeface="Segoe UI"/>
              </a:rPr>
              <a:t>LEGAL</a:t>
            </a:r>
            <a:r>
              <a:rPr sz="700" spc="-15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dirty="0">
                <a:solidFill>
                  <a:srgbClr val="999999"/>
                </a:solidFill>
                <a:latin typeface="Segoe UI"/>
                <a:cs typeface="Segoe UI"/>
              </a:rPr>
              <a:t>COUNSEL</a:t>
            </a:r>
            <a:r>
              <a:rPr sz="700" spc="165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dirty="0">
                <a:solidFill>
                  <a:srgbClr val="999999"/>
                </a:solidFill>
                <a:latin typeface="Segoe UI"/>
                <a:cs typeface="Segoe UI"/>
              </a:rPr>
              <a:t>•</a:t>
            </a:r>
            <a:r>
              <a:rPr sz="700" spc="160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spc="-10" dirty="0">
                <a:solidFill>
                  <a:srgbClr val="999999"/>
                </a:solidFill>
                <a:latin typeface="Segoe UI"/>
                <a:cs typeface="Segoe UI"/>
              </a:rPr>
              <a:t>DINSMORE.COM</a:t>
            </a:r>
            <a:endParaRPr sz="700">
              <a:latin typeface="Segoe UI"/>
              <a:cs typeface="Segoe U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49567" y="3203066"/>
              <a:ext cx="11737340" cy="450850"/>
            </a:xfrm>
            <a:custGeom>
              <a:avLst/>
              <a:gdLst/>
              <a:ahLst/>
              <a:cxnLst/>
              <a:rect l="l" t="t" r="r" b="b"/>
              <a:pathLst>
                <a:path w="11737340" h="450850">
                  <a:moveTo>
                    <a:pt x="225259" y="0"/>
                  </a:moveTo>
                  <a:lnTo>
                    <a:pt x="0" y="225298"/>
                  </a:lnTo>
                  <a:lnTo>
                    <a:pt x="225259" y="450469"/>
                  </a:lnTo>
                  <a:lnTo>
                    <a:pt x="225259" y="300355"/>
                  </a:lnTo>
                  <a:lnTo>
                    <a:pt x="150164" y="225298"/>
                  </a:lnTo>
                  <a:lnTo>
                    <a:pt x="225259" y="150241"/>
                  </a:lnTo>
                  <a:lnTo>
                    <a:pt x="225259" y="0"/>
                  </a:lnTo>
                  <a:close/>
                </a:path>
                <a:path w="11737340" h="450850">
                  <a:moveTo>
                    <a:pt x="11736946" y="225298"/>
                  </a:moveTo>
                  <a:lnTo>
                    <a:pt x="11511775" y="0"/>
                  </a:lnTo>
                  <a:lnTo>
                    <a:pt x="11511775" y="150241"/>
                  </a:lnTo>
                  <a:lnTo>
                    <a:pt x="11586832" y="225298"/>
                  </a:lnTo>
                  <a:lnTo>
                    <a:pt x="11511775" y="300355"/>
                  </a:lnTo>
                  <a:lnTo>
                    <a:pt x="11511775" y="450469"/>
                  </a:lnTo>
                  <a:lnTo>
                    <a:pt x="11736946" y="225298"/>
                  </a:lnTo>
                  <a:close/>
                </a:path>
              </a:pathLst>
            </a:custGeom>
            <a:solidFill>
              <a:srgbClr val="0067AC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68581" y="206286"/>
              <a:ext cx="243344" cy="24062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23982" y="261289"/>
              <a:ext cx="1637029" cy="225628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1084580" y="429513"/>
            <a:ext cx="9345930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2081530" algn="l"/>
                <a:tab pos="2950210" algn="l"/>
                <a:tab pos="3032760" algn="l"/>
                <a:tab pos="5120640" algn="l"/>
                <a:tab pos="6181090" algn="l"/>
                <a:tab pos="6845934" algn="l"/>
                <a:tab pos="7950834" algn="l"/>
              </a:tabLst>
            </a:pPr>
            <a:r>
              <a:rPr sz="2800" spc="204" dirty="0"/>
              <a:t>Managing</a:t>
            </a:r>
            <a:r>
              <a:rPr sz="2800" dirty="0"/>
              <a:t>	</a:t>
            </a:r>
            <a:r>
              <a:rPr sz="2800" spc="130" dirty="0"/>
              <a:t>and</a:t>
            </a:r>
            <a:r>
              <a:rPr sz="2800" dirty="0"/>
              <a:t>	</a:t>
            </a:r>
            <a:r>
              <a:rPr sz="2800" spc="215" dirty="0"/>
              <a:t>mitigating</a:t>
            </a:r>
            <a:r>
              <a:rPr sz="2800" dirty="0"/>
              <a:t>	</a:t>
            </a:r>
            <a:r>
              <a:rPr sz="2800" spc="-750" dirty="0"/>
              <a:t> </a:t>
            </a:r>
            <a:r>
              <a:rPr sz="2800" spc="200" dirty="0"/>
              <a:t>adverse</a:t>
            </a:r>
            <a:r>
              <a:rPr sz="2800" dirty="0"/>
              <a:t>	</a:t>
            </a:r>
            <a:r>
              <a:rPr sz="2800" spc="220" dirty="0"/>
              <a:t>professional consequences</a:t>
            </a:r>
            <a:r>
              <a:rPr sz="2800" dirty="0"/>
              <a:t>		</a:t>
            </a:r>
            <a:r>
              <a:rPr sz="2800" spc="204" dirty="0"/>
              <a:t>stemming</a:t>
            </a:r>
            <a:r>
              <a:rPr sz="2800" dirty="0"/>
              <a:t>	</a:t>
            </a:r>
            <a:r>
              <a:rPr sz="2800" spc="160" dirty="0"/>
              <a:t>from</a:t>
            </a:r>
            <a:r>
              <a:rPr sz="2800" dirty="0"/>
              <a:t>	</a:t>
            </a:r>
            <a:r>
              <a:rPr sz="2800" spc="210" dirty="0"/>
              <a:t>criminal</a:t>
            </a:r>
            <a:r>
              <a:rPr sz="2800" dirty="0"/>
              <a:t>	</a:t>
            </a:r>
            <a:r>
              <a:rPr sz="2800" spc="195" dirty="0"/>
              <a:t>cases?</a:t>
            </a:r>
            <a:endParaRPr sz="2800"/>
          </a:p>
        </p:txBody>
      </p:sp>
      <p:sp>
        <p:nvSpPr>
          <p:cNvPr id="12" name="object 12"/>
          <p:cNvSpPr txBox="1"/>
          <p:nvPr/>
        </p:nvSpPr>
        <p:spPr>
          <a:xfrm>
            <a:off x="11722734" y="6431076"/>
            <a:ext cx="1905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Segoe UI"/>
                <a:cs typeface="Segoe UI"/>
              </a:rPr>
              <a:t>42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62861" y="1532026"/>
            <a:ext cx="4801235" cy="45834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74930" indent="-457200">
              <a:lnSpc>
                <a:spcPct val="120000"/>
              </a:lnSpc>
              <a:spcBef>
                <a:spcPts val="95"/>
              </a:spcBef>
              <a:buAutoNum type="arabicPeriod"/>
              <a:tabLst>
                <a:tab pos="469900" algn="l"/>
              </a:tabLst>
            </a:pPr>
            <a:r>
              <a:rPr sz="1950" b="1" dirty="0">
                <a:latin typeface="Arial"/>
                <a:cs typeface="Arial"/>
              </a:rPr>
              <a:t>Identify</a:t>
            </a:r>
            <a:r>
              <a:rPr sz="1950" b="1" spc="-6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the</a:t>
            </a:r>
            <a:r>
              <a:rPr sz="1950" b="1" spc="-45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type</a:t>
            </a:r>
            <a:r>
              <a:rPr sz="1950" b="1" spc="-15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of</a:t>
            </a:r>
            <a:r>
              <a:rPr sz="1950" b="1" spc="-4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professional</a:t>
            </a:r>
            <a:r>
              <a:rPr sz="1950" b="1" spc="-60" dirty="0">
                <a:latin typeface="Arial"/>
                <a:cs typeface="Arial"/>
              </a:rPr>
              <a:t> </a:t>
            </a:r>
            <a:r>
              <a:rPr sz="1950" b="1" spc="-25" dirty="0">
                <a:latin typeface="Arial"/>
                <a:cs typeface="Arial"/>
              </a:rPr>
              <a:t>and </a:t>
            </a:r>
            <a:r>
              <a:rPr sz="1950" b="1" dirty="0">
                <a:latin typeface="Arial"/>
                <a:cs typeface="Arial"/>
              </a:rPr>
              <a:t>pertinent</a:t>
            </a:r>
            <a:r>
              <a:rPr sz="1950" b="1" spc="-55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licensing</a:t>
            </a:r>
            <a:r>
              <a:rPr sz="1950" b="1" spc="-55" dirty="0">
                <a:latin typeface="Arial"/>
                <a:cs typeface="Arial"/>
              </a:rPr>
              <a:t> </a:t>
            </a:r>
            <a:r>
              <a:rPr sz="1950" b="1" spc="-10" dirty="0">
                <a:latin typeface="Arial"/>
                <a:cs typeface="Arial"/>
              </a:rPr>
              <a:t>agency/ies</a:t>
            </a:r>
            <a:endParaRPr sz="19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1465"/>
              </a:spcBef>
              <a:buAutoNum type="arabicPeriod"/>
              <a:tabLst>
                <a:tab pos="469265" algn="l"/>
              </a:tabLst>
            </a:pPr>
            <a:r>
              <a:rPr sz="1950" b="1" dirty="0">
                <a:latin typeface="Arial"/>
                <a:cs typeface="Arial"/>
              </a:rPr>
              <a:t>Review</a:t>
            </a:r>
            <a:r>
              <a:rPr sz="1950" b="1" spc="-2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potential</a:t>
            </a:r>
            <a:r>
              <a:rPr sz="1950" b="1" spc="-6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reporting</a:t>
            </a:r>
            <a:r>
              <a:rPr sz="1950" b="1" spc="-60" dirty="0">
                <a:latin typeface="Arial"/>
                <a:cs typeface="Arial"/>
              </a:rPr>
              <a:t> </a:t>
            </a:r>
            <a:r>
              <a:rPr sz="1950" b="1" spc="-10" dirty="0">
                <a:latin typeface="Arial"/>
                <a:cs typeface="Arial"/>
              </a:rPr>
              <a:t>duties</a:t>
            </a:r>
            <a:endParaRPr sz="19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1465"/>
              </a:spcBef>
              <a:buAutoNum type="arabicPeriod"/>
              <a:tabLst>
                <a:tab pos="469265" algn="l"/>
              </a:tabLst>
            </a:pPr>
            <a:r>
              <a:rPr sz="1950" b="1" dirty="0">
                <a:latin typeface="Arial"/>
                <a:cs typeface="Arial"/>
              </a:rPr>
              <a:t>Discuss</a:t>
            </a:r>
            <a:r>
              <a:rPr sz="1950" b="1" spc="-8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cooperation</a:t>
            </a:r>
            <a:r>
              <a:rPr sz="1950" b="1" spc="-90" dirty="0">
                <a:latin typeface="Arial"/>
                <a:cs typeface="Arial"/>
              </a:rPr>
              <a:t> </a:t>
            </a:r>
            <a:r>
              <a:rPr sz="1950" b="1" spc="-30" dirty="0">
                <a:latin typeface="Arial"/>
                <a:cs typeface="Arial"/>
              </a:rPr>
              <a:t>v. </a:t>
            </a:r>
            <a:r>
              <a:rPr sz="1950" b="1" spc="-10" dirty="0">
                <a:latin typeface="Arial"/>
                <a:cs typeface="Arial"/>
              </a:rPr>
              <a:t>incrimination</a:t>
            </a:r>
            <a:endParaRPr sz="1950">
              <a:latin typeface="Arial"/>
              <a:cs typeface="Arial"/>
            </a:endParaRPr>
          </a:p>
          <a:p>
            <a:pPr marL="469900" marR="396240" indent="-457200">
              <a:lnSpc>
                <a:spcPct val="120000"/>
              </a:lnSpc>
              <a:spcBef>
                <a:spcPts val="1010"/>
              </a:spcBef>
              <a:buAutoNum type="arabicPeriod"/>
              <a:tabLst>
                <a:tab pos="469900" algn="l"/>
              </a:tabLst>
            </a:pPr>
            <a:r>
              <a:rPr sz="1950" b="1" dirty="0">
                <a:latin typeface="Arial"/>
                <a:cs typeface="Arial"/>
              </a:rPr>
              <a:t>Analyze</a:t>
            </a:r>
            <a:r>
              <a:rPr sz="1950" b="1" spc="-75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prospective</a:t>
            </a:r>
            <a:r>
              <a:rPr sz="1950" b="1" spc="-45" dirty="0">
                <a:latin typeface="Arial"/>
                <a:cs typeface="Arial"/>
              </a:rPr>
              <a:t> </a:t>
            </a:r>
            <a:r>
              <a:rPr sz="1950" b="1" spc="-10" dirty="0">
                <a:latin typeface="Arial"/>
                <a:cs typeface="Arial"/>
              </a:rPr>
              <a:t>employment </a:t>
            </a:r>
            <a:r>
              <a:rPr sz="1950" b="1" dirty="0">
                <a:latin typeface="Arial"/>
                <a:cs typeface="Arial"/>
              </a:rPr>
              <a:t>and</a:t>
            </a:r>
            <a:r>
              <a:rPr sz="1950" b="1" spc="-4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credentialing</a:t>
            </a:r>
            <a:r>
              <a:rPr sz="1950" b="1" spc="-45" dirty="0">
                <a:latin typeface="Arial"/>
                <a:cs typeface="Arial"/>
              </a:rPr>
              <a:t> </a:t>
            </a:r>
            <a:r>
              <a:rPr sz="1950" b="1" spc="-10" dirty="0">
                <a:latin typeface="Arial"/>
                <a:cs typeface="Arial"/>
              </a:rPr>
              <a:t>implications</a:t>
            </a:r>
            <a:endParaRPr sz="1950">
              <a:latin typeface="Arial"/>
              <a:cs typeface="Arial"/>
            </a:endParaRPr>
          </a:p>
          <a:p>
            <a:pPr marL="469900" marR="223520" indent="-457200">
              <a:lnSpc>
                <a:spcPct val="120100"/>
              </a:lnSpc>
              <a:spcBef>
                <a:spcPts val="994"/>
              </a:spcBef>
              <a:buAutoNum type="arabicPeriod"/>
              <a:tabLst>
                <a:tab pos="469900" algn="l"/>
              </a:tabLst>
            </a:pPr>
            <a:r>
              <a:rPr sz="1950" b="1" dirty="0">
                <a:latin typeface="Arial"/>
                <a:cs typeface="Arial"/>
              </a:rPr>
              <a:t>Assess</a:t>
            </a:r>
            <a:r>
              <a:rPr sz="1950" b="1" spc="-55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foreseeable</a:t>
            </a:r>
            <a:r>
              <a:rPr sz="1950" b="1" spc="-55" dirty="0">
                <a:latin typeface="Arial"/>
                <a:cs typeface="Arial"/>
              </a:rPr>
              <a:t> </a:t>
            </a:r>
            <a:r>
              <a:rPr sz="1950" b="1" spc="-10" dirty="0">
                <a:latin typeface="Arial"/>
                <a:cs typeface="Arial"/>
              </a:rPr>
              <a:t>license </a:t>
            </a:r>
            <a:r>
              <a:rPr sz="1950" b="1" dirty="0">
                <a:latin typeface="Arial"/>
                <a:cs typeface="Arial"/>
              </a:rPr>
              <a:t>discipline</a:t>
            </a:r>
            <a:r>
              <a:rPr sz="1950" b="1" spc="-6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stemming</a:t>
            </a:r>
            <a:r>
              <a:rPr sz="1950" b="1" spc="-7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from</a:t>
            </a:r>
            <a:r>
              <a:rPr sz="1950" b="1" spc="-40" dirty="0">
                <a:latin typeface="Arial"/>
                <a:cs typeface="Arial"/>
              </a:rPr>
              <a:t> </a:t>
            </a:r>
            <a:r>
              <a:rPr sz="1950" b="1" spc="-10" dirty="0">
                <a:latin typeface="Arial"/>
                <a:cs typeface="Arial"/>
              </a:rPr>
              <a:t>potential </a:t>
            </a:r>
            <a:r>
              <a:rPr sz="1950" b="1" dirty="0">
                <a:latin typeface="Arial"/>
                <a:cs typeface="Arial"/>
              </a:rPr>
              <a:t>criminal</a:t>
            </a:r>
            <a:r>
              <a:rPr sz="1950" b="1" spc="-4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plea</a:t>
            </a:r>
            <a:r>
              <a:rPr sz="1950" b="1" spc="-25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/</a:t>
            </a:r>
            <a:r>
              <a:rPr sz="1950" b="1" spc="-3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trial</a:t>
            </a:r>
            <a:r>
              <a:rPr sz="1950" b="1" spc="-10" dirty="0">
                <a:latin typeface="Arial"/>
                <a:cs typeface="Arial"/>
              </a:rPr>
              <a:t> outcome</a:t>
            </a:r>
            <a:endParaRPr sz="19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1465"/>
              </a:spcBef>
              <a:buAutoNum type="arabicPeriod"/>
              <a:tabLst>
                <a:tab pos="469265" algn="l"/>
              </a:tabLst>
            </a:pPr>
            <a:r>
              <a:rPr sz="1950" b="1" dirty="0">
                <a:latin typeface="Arial"/>
                <a:cs typeface="Arial"/>
              </a:rPr>
              <a:t>Develop</a:t>
            </a:r>
            <a:r>
              <a:rPr sz="1950" b="1" spc="-4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mitigating</a:t>
            </a:r>
            <a:r>
              <a:rPr sz="1950" b="1" spc="-70" dirty="0">
                <a:latin typeface="Arial"/>
                <a:cs typeface="Arial"/>
              </a:rPr>
              <a:t> </a:t>
            </a:r>
            <a:r>
              <a:rPr sz="1950" b="1" dirty="0">
                <a:latin typeface="Arial"/>
                <a:cs typeface="Arial"/>
              </a:rPr>
              <a:t>circumstances</a:t>
            </a:r>
            <a:r>
              <a:rPr sz="1950" b="1" spc="-70" dirty="0">
                <a:latin typeface="Arial"/>
                <a:cs typeface="Arial"/>
              </a:rPr>
              <a:t> </a:t>
            </a:r>
            <a:r>
              <a:rPr sz="1950" b="1" spc="-50" dirty="0">
                <a:latin typeface="Arial"/>
                <a:cs typeface="Arial"/>
              </a:rPr>
              <a:t>/</a:t>
            </a:r>
            <a:endParaRPr sz="195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465"/>
              </a:spcBef>
            </a:pPr>
            <a:r>
              <a:rPr sz="1950" b="1" spc="-10" dirty="0">
                <a:latin typeface="Arial"/>
                <a:cs typeface="Arial"/>
              </a:rPr>
              <a:t>evidence</a:t>
            </a:r>
            <a:endParaRPr sz="195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85102" y="2329052"/>
            <a:ext cx="4530090" cy="262864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60654" y="6579532"/>
            <a:ext cx="1245235" cy="14351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700" dirty="0">
                <a:solidFill>
                  <a:srgbClr val="999999"/>
                </a:solidFill>
                <a:latin typeface="Segoe UI"/>
                <a:cs typeface="Segoe UI"/>
              </a:rPr>
              <a:t>©</a:t>
            </a:r>
            <a:r>
              <a:rPr sz="700" spc="-20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dirty="0">
                <a:solidFill>
                  <a:srgbClr val="999999"/>
                </a:solidFill>
                <a:latin typeface="Segoe UI"/>
                <a:cs typeface="Segoe UI"/>
              </a:rPr>
              <a:t>2026.</a:t>
            </a:r>
            <a:r>
              <a:rPr sz="700" spc="-20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dirty="0">
                <a:solidFill>
                  <a:srgbClr val="999999"/>
                </a:solidFill>
                <a:latin typeface="Segoe UI"/>
                <a:cs typeface="Segoe UI"/>
              </a:rPr>
              <a:t>ALL</a:t>
            </a:r>
            <a:r>
              <a:rPr sz="700" spc="-20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dirty="0">
                <a:solidFill>
                  <a:srgbClr val="999999"/>
                </a:solidFill>
                <a:latin typeface="Segoe UI"/>
                <a:cs typeface="Segoe UI"/>
              </a:rPr>
              <a:t>RIGHTS</a:t>
            </a:r>
            <a:r>
              <a:rPr sz="700" spc="-20" dirty="0">
                <a:solidFill>
                  <a:srgbClr val="999999"/>
                </a:solidFill>
                <a:latin typeface="Segoe UI"/>
                <a:cs typeface="Segoe UI"/>
              </a:rPr>
              <a:t> </a:t>
            </a:r>
            <a:r>
              <a:rPr sz="700" spc="-10" dirty="0">
                <a:solidFill>
                  <a:srgbClr val="999999"/>
                </a:solidFill>
                <a:latin typeface="Segoe UI"/>
                <a:cs typeface="Segoe UI"/>
              </a:rPr>
              <a:t>RESERVED</a:t>
            </a:r>
            <a:endParaRPr sz="7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29" y="-1"/>
              <a:ext cx="7243444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46938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12213" y="0"/>
              <a:ext cx="9267825" cy="6858000"/>
            </a:xfrm>
            <a:custGeom>
              <a:avLst/>
              <a:gdLst/>
              <a:ahLst/>
              <a:cxnLst/>
              <a:rect l="l" t="t" r="r" b="b"/>
              <a:pathLst>
                <a:path w="9267825" h="6858000">
                  <a:moveTo>
                    <a:pt x="5005430" y="0"/>
                  </a:moveTo>
                  <a:lnTo>
                    <a:pt x="3507372" y="0"/>
                  </a:lnTo>
                  <a:lnTo>
                    <a:pt x="0" y="6858000"/>
                  </a:lnTo>
                  <a:lnTo>
                    <a:pt x="9267603" y="6858000"/>
                  </a:lnTo>
                  <a:lnTo>
                    <a:pt x="9267540" y="6476037"/>
                  </a:lnTo>
                  <a:lnTo>
                    <a:pt x="9267431" y="6379699"/>
                  </a:lnTo>
                  <a:lnTo>
                    <a:pt x="9267363" y="6331992"/>
                  </a:lnTo>
                  <a:lnTo>
                    <a:pt x="9267286" y="6284581"/>
                  </a:lnTo>
                  <a:lnTo>
                    <a:pt x="9267200" y="6237458"/>
                  </a:lnTo>
                  <a:lnTo>
                    <a:pt x="9267106" y="6190614"/>
                  </a:lnTo>
                  <a:lnTo>
                    <a:pt x="9267004" y="6144042"/>
                  </a:lnTo>
                  <a:lnTo>
                    <a:pt x="9266894" y="6097732"/>
                  </a:lnTo>
                  <a:lnTo>
                    <a:pt x="9266375" y="5914952"/>
                  </a:lnTo>
                  <a:lnTo>
                    <a:pt x="9265739" y="5735700"/>
                  </a:lnTo>
                  <a:lnTo>
                    <a:pt x="9264997" y="5559437"/>
                  </a:lnTo>
                  <a:lnTo>
                    <a:pt x="9263936" y="5342488"/>
                  </a:lnTo>
                  <a:lnTo>
                    <a:pt x="9262747" y="5128312"/>
                  </a:lnTo>
                  <a:lnTo>
                    <a:pt x="9260905" y="4831115"/>
                  </a:lnTo>
                  <a:lnTo>
                    <a:pt x="9251356" y="3434701"/>
                  </a:lnTo>
                  <a:lnTo>
                    <a:pt x="9249364" y="3103315"/>
                  </a:lnTo>
                  <a:lnTo>
                    <a:pt x="9248036" y="2857204"/>
                  </a:lnTo>
                  <a:lnTo>
                    <a:pt x="9246809" y="2602059"/>
                  </a:lnTo>
                  <a:lnTo>
                    <a:pt x="9245914" y="2390730"/>
                  </a:lnTo>
                  <a:lnTo>
                    <a:pt x="9245108" y="2172404"/>
                  </a:lnTo>
                  <a:lnTo>
                    <a:pt x="9244400" y="1946543"/>
                  </a:lnTo>
                  <a:lnTo>
                    <a:pt x="9243803" y="1712606"/>
                  </a:lnTo>
                  <a:lnTo>
                    <a:pt x="9243433" y="1531529"/>
                  </a:lnTo>
                  <a:lnTo>
                    <a:pt x="9243326" y="1470053"/>
                  </a:lnTo>
                  <a:lnTo>
                    <a:pt x="9243210" y="33908"/>
                  </a:lnTo>
                  <a:lnTo>
                    <a:pt x="50054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84526" y="0"/>
              <a:ext cx="3757929" cy="6858000"/>
            </a:xfrm>
            <a:custGeom>
              <a:avLst/>
              <a:gdLst/>
              <a:ahLst/>
              <a:cxnLst/>
              <a:rect l="l" t="t" r="r" b="b"/>
              <a:pathLst>
                <a:path w="3757929" h="6858000">
                  <a:moveTo>
                    <a:pt x="3757549" y="0"/>
                  </a:moveTo>
                  <a:lnTo>
                    <a:pt x="3537585" y="0"/>
                  </a:lnTo>
                  <a:lnTo>
                    <a:pt x="0" y="6858000"/>
                  </a:lnTo>
                  <a:lnTo>
                    <a:pt x="220091" y="6858000"/>
                  </a:lnTo>
                  <a:lnTo>
                    <a:pt x="3757549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84580" y="2818891"/>
            <a:ext cx="21520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Questions?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062989" cy="20459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92790" y="-1"/>
              <a:ext cx="1299209" cy="68579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68581" y="206286"/>
              <a:ext cx="243344" cy="2406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23982" y="261289"/>
              <a:ext cx="1637029" cy="225628"/>
            </a:xfrm>
            <a:prstGeom prst="rect">
              <a:avLst/>
            </a:prstGeom>
          </p:spPr>
        </p:pic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8180958" y="2695448"/>
            <a:ext cx="31845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2A2A2A"/>
                </a:solidFill>
              </a:rPr>
              <a:t>Daniel</a:t>
            </a:r>
            <a:r>
              <a:rPr sz="2000" spc="-50" dirty="0">
                <a:solidFill>
                  <a:srgbClr val="2A2A2A"/>
                </a:solidFill>
              </a:rPr>
              <a:t> </a:t>
            </a:r>
            <a:r>
              <a:rPr sz="2000" dirty="0">
                <a:solidFill>
                  <a:srgbClr val="2A2A2A"/>
                </a:solidFill>
              </a:rPr>
              <a:t>S.</a:t>
            </a:r>
            <a:r>
              <a:rPr sz="2000" spc="-30" dirty="0">
                <a:solidFill>
                  <a:srgbClr val="2A2A2A"/>
                </a:solidFill>
              </a:rPr>
              <a:t> </a:t>
            </a:r>
            <a:r>
              <a:rPr sz="2000" spc="-10" dirty="0">
                <a:solidFill>
                  <a:srgbClr val="2A2A2A"/>
                </a:solidFill>
              </a:rPr>
              <a:t>Zinsmaster,</a:t>
            </a:r>
            <a:r>
              <a:rPr sz="2000" spc="-70" dirty="0">
                <a:solidFill>
                  <a:srgbClr val="2A2A2A"/>
                </a:solidFill>
              </a:rPr>
              <a:t> </a:t>
            </a:r>
            <a:r>
              <a:rPr sz="2000" spc="-20" dirty="0">
                <a:solidFill>
                  <a:srgbClr val="2A2A2A"/>
                </a:solidFill>
              </a:rPr>
              <a:t>Esq.</a:t>
            </a:r>
            <a:endParaRPr sz="2000"/>
          </a:p>
        </p:txBody>
      </p:sp>
      <p:sp>
        <p:nvSpPr>
          <p:cNvPr id="15" name="object 15"/>
          <p:cNvSpPr txBox="1"/>
          <p:nvPr/>
        </p:nvSpPr>
        <p:spPr>
          <a:xfrm>
            <a:off x="8409558" y="3002432"/>
            <a:ext cx="3096260" cy="1153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6944" indent="8890">
              <a:lnSpc>
                <a:spcPct val="115700"/>
              </a:lnSpc>
              <a:spcBef>
                <a:spcPts val="100"/>
              </a:spcBef>
            </a:pPr>
            <a:r>
              <a:rPr sz="1600" dirty="0">
                <a:solidFill>
                  <a:srgbClr val="2A2A2A"/>
                </a:solidFill>
                <a:latin typeface="Arial"/>
                <a:cs typeface="Arial"/>
              </a:rPr>
              <a:t>Dinsmore</a:t>
            </a:r>
            <a:r>
              <a:rPr sz="1600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A2A2A"/>
                </a:solidFill>
                <a:latin typeface="Arial"/>
                <a:cs typeface="Arial"/>
              </a:rPr>
              <a:t>&amp;</a:t>
            </a:r>
            <a:r>
              <a:rPr sz="1600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A2A2A"/>
                </a:solidFill>
                <a:latin typeface="Arial"/>
                <a:cs typeface="Arial"/>
              </a:rPr>
              <a:t>Shohl,</a:t>
            </a:r>
            <a:r>
              <a:rPr sz="1600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2A2A2A"/>
                </a:solidFill>
                <a:latin typeface="Arial"/>
                <a:cs typeface="Arial"/>
              </a:rPr>
              <a:t>LLP </a:t>
            </a:r>
            <a:r>
              <a:rPr sz="1600" dirty="0">
                <a:solidFill>
                  <a:srgbClr val="2A2A2A"/>
                </a:solidFill>
                <a:latin typeface="Arial"/>
                <a:cs typeface="Arial"/>
              </a:rPr>
              <a:t>Columbus,</a:t>
            </a:r>
            <a:r>
              <a:rPr sz="1600" spc="-7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2A2A2A"/>
                </a:solidFill>
                <a:latin typeface="Arial"/>
                <a:cs typeface="Arial"/>
              </a:rPr>
              <a:t>Ohio</a:t>
            </a:r>
            <a:endParaRPr sz="160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  <a:spcBef>
                <a:spcPts val="300"/>
              </a:spcBef>
            </a:pPr>
            <a:r>
              <a:rPr sz="1600" spc="-10" dirty="0">
                <a:solidFill>
                  <a:srgbClr val="2A2A2A"/>
                </a:solidFill>
                <a:latin typeface="Arial"/>
                <a:cs typeface="Arial"/>
              </a:rPr>
              <a:t>614-628-</a:t>
            </a:r>
            <a:r>
              <a:rPr sz="1600" spc="-20" dirty="0">
                <a:solidFill>
                  <a:srgbClr val="2A2A2A"/>
                </a:solidFill>
                <a:latin typeface="Arial"/>
                <a:cs typeface="Arial"/>
              </a:rPr>
              <a:t>6949</a:t>
            </a:r>
            <a:endParaRPr sz="160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  <a:spcBef>
                <a:spcPts val="300"/>
              </a:spcBef>
            </a:pPr>
            <a:r>
              <a:rPr sz="16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9"/>
              </a:rPr>
              <a:t>daniel.zinsmaster@dinsmore.com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848477" y="2060448"/>
            <a:ext cx="2030476" cy="304850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75328" y="3077870"/>
            <a:ext cx="3164458" cy="44053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270121" y="3604005"/>
            <a:ext cx="7922259" cy="19050"/>
          </a:xfrm>
          <a:custGeom>
            <a:avLst/>
            <a:gdLst/>
            <a:ahLst/>
            <a:cxnLst/>
            <a:rect l="l" t="t" r="r" b="b"/>
            <a:pathLst>
              <a:path w="7922259" h="19050">
                <a:moveTo>
                  <a:pt x="7921879" y="0"/>
                </a:moveTo>
                <a:lnTo>
                  <a:pt x="0" y="0"/>
                </a:lnTo>
                <a:lnTo>
                  <a:pt x="0" y="19050"/>
                </a:lnTo>
                <a:lnTo>
                  <a:pt x="7921879" y="19050"/>
                </a:lnTo>
                <a:lnTo>
                  <a:pt x="7921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60341" y="3817365"/>
            <a:ext cx="3856354" cy="4578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D</a:t>
            </a:r>
            <a:r>
              <a:rPr sz="1000" spc="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I</a:t>
            </a:r>
            <a:r>
              <a:rPr sz="1000" spc="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S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M</a:t>
            </a:r>
            <a:r>
              <a:rPr sz="10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0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0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000" spc="165" dirty="0">
                <a:solidFill>
                  <a:srgbClr val="FFFFFF"/>
                </a:solidFill>
                <a:latin typeface="Segoe UI"/>
                <a:cs typeface="Segoe UI"/>
              </a:rPr>
              <a:t> 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sz="1000" spc="150" dirty="0">
                <a:solidFill>
                  <a:srgbClr val="FFFFFF"/>
                </a:solidFill>
                <a:latin typeface="Segoe UI"/>
                <a:cs typeface="Segoe UI"/>
              </a:rPr>
              <a:t> 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S</a:t>
            </a:r>
            <a:r>
              <a:rPr sz="10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H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0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H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r>
              <a:rPr sz="1000" spc="170" dirty="0">
                <a:solidFill>
                  <a:srgbClr val="FFFFFF"/>
                </a:solidFill>
                <a:latin typeface="Segoe UI"/>
                <a:cs typeface="Segoe UI"/>
              </a:rPr>
              <a:t> 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P</a:t>
            </a:r>
            <a:r>
              <a:rPr sz="1000" spc="165" dirty="0">
                <a:solidFill>
                  <a:srgbClr val="FFFFFF"/>
                </a:solidFill>
                <a:latin typeface="Segoe UI"/>
                <a:cs typeface="Segoe UI"/>
              </a:rPr>
              <a:t> 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/</a:t>
            </a:r>
            <a:r>
              <a:rPr sz="1000" spc="155" dirty="0">
                <a:solidFill>
                  <a:srgbClr val="FFFFFF"/>
                </a:solidFill>
                <a:latin typeface="Segoe UI"/>
                <a:cs typeface="Segoe UI"/>
              </a:rPr>
              <a:t> 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r>
              <a:rPr sz="1000" spc="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G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0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r>
              <a:rPr sz="1000" spc="160" dirty="0">
                <a:solidFill>
                  <a:srgbClr val="FFFFFF"/>
                </a:solidFill>
                <a:latin typeface="Segoe UI"/>
                <a:cs typeface="Segoe UI"/>
              </a:rPr>
              <a:t> 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C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0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U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r>
              <a:rPr sz="10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S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000" spc="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endParaRPr sz="1000">
              <a:latin typeface="Segoe UI"/>
              <a:cs typeface="Segoe UI"/>
            </a:endParaRPr>
          </a:p>
          <a:p>
            <a:pPr marL="33655">
              <a:lnSpc>
                <a:spcPct val="100000"/>
              </a:lnSpc>
              <a:spcBef>
                <a:spcPts val="1245"/>
              </a:spcBef>
            </a:pPr>
            <a:r>
              <a:rPr sz="800" dirty="0">
                <a:solidFill>
                  <a:srgbClr val="FFFFFF"/>
                </a:solidFill>
                <a:latin typeface="Segoe UI"/>
                <a:cs typeface="Segoe UI"/>
              </a:rPr>
              <a:t>©</a:t>
            </a:r>
            <a:r>
              <a:rPr sz="8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FFFFFF"/>
                </a:solidFill>
                <a:latin typeface="Segoe UI"/>
                <a:cs typeface="Segoe UI"/>
              </a:rPr>
              <a:t>2026.</a:t>
            </a:r>
            <a:r>
              <a:rPr sz="800" spc="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FFFFFF"/>
                </a:solidFill>
                <a:latin typeface="Segoe UI"/>
                <a:cs typeface="Segoe UI"/>
              </a:rPr>
              <a:t>ALL</a:t>
            </a:r>
            <a:r>
              <a:rPr sz="8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800" dirty="0">
                <a:solidFill>
                  <a:srgbClr val="FFFFFF"/>
                </a:solidFill>
                <a:latin typeface="Segoe UI"/>
                <a:cs typeface="Segoe UI"/>
              </a:rPr>
              <a:t>RIGHTS</a:t>
            </a:r>
            <a:r>
              <a:rPr sz="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Segoe UI"/>
                <a:cs typeface="Segoe UI"/>
              </a:rPr>
              <a:t>RESERVED.</a:t>
            </a:r>
            <a:endParaRPr sz="800">
              <a:latin typeface="Segoe UI"/>
              <a:cs typeface="Segoe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622280" y="3905539"/>
            <a:ext cx="1569720" cy="2952750"/>
          </a:xfrm>
          <a:custGeom>
            <a:avLst/>
            <a:gdLst/>
            <a:ahLst/>
            <a:cxnLst/>
            <a:rect l="l" t="t" r="r" b="b"/>
            <a:pathLst>
              <a:path w="1569720" h="2952750">
                <a:moveTo>
                  <a:pt x="1569720" y="0"/>
                </a:moveTo>
                <a:lnTo>
                  <a:pt x="0" y="2952460"/>
                </a:lnTo>
                <a:lnTo>
                  <a:pt x="1569720" y="2952460"/>
                </a:lnTo>
                <a:lnTo>
                  <a:pt x="15697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524000" cy="2867025"/>
          </a:xfrm>
          <a:custGeom>
            <a:avLst/>
            <a:gdLst/>
            <a:ahLst/>
            <a:cxnLst/>
            <a:rect l="l" t="t" r="r" b="b"/>
            <a:pathLst>
              <a:path w="1524000" h="2867025">
                <a:moveTo>
                  <a:pt x="1524000" y="0"/>
                </a:moveTo>
                <a:lnTo>
                  <a:pt x="0" y="0"/>
                </a:lnTo>
                <a:lnTo>
                  <a:pt x="0" y="2866516"/>
                </a:lnTo>
                <a:lnTo>
                  <a:pt x="152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4183</Words>
  <Application>Microsoft Office PowerPoint</Application>
  <PresentationFormat>Widescreen</PresentationFormat>
  <Paragraphs>355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Calibri</vt:lpstr>
      <vt:lpstr>Cambria Math</vt:lpstr>
      <vt:lpstr>Segoe UI</vt:lpstr>
      <vt:lpstr>Segoe UI Semibold</vt:lpstr>
      <vt:lpstr>Times New Roman</vt:lpstr>
      <vt:lpstr>Wingdings</vt:lpstr>
      <vt:lpstr>Wingdings 3</vt:lpstr>
      <vt:lpstr>Office Theme</vt:lpstr>
      <vt:lpstr>THE INTERSECTION OF CRIMINAL AND ADMINISTRATIVE LAW</vt:lpstr>
      <vt:lpstr>Today’s Presenter</vt:lpstr>
      <vt:lpstr>PowerPoint Presentation</vt:lpstr>
      <vt:lpstr>What Agencies Regulate Healthcare Professionals in Ohio?</vt:lpstr>
      <vt:lpstr>PowerPoint Presentation</vt:lpstr>
      <vt:lpstr>PowerPoint Presentation</vt:lpstr>
      <vt:lpstr>PowerPoint Presentation</vt:lpstr>
      <vt:lpstr>PowerPoint Presentation</vt:lpstr>
      <vt:lpstr>Other R.C. Chapter 119 healthcare agencies in Ohio:</vt:lpstr>
      <vt:lpstr>How Does the R.C. Chapter 119 Disciplinary Process Operate?</vt:lpstr>
      <vt:lpstr>Investigatory and Enforcement Process</vt:lpstr>
      <vt:lpstr>Investigative Tools</vt:lpstr>
      <vt:lpstr>Is there a Statute of Limitations?</vt:lpstr>
      <vt:lpstr>Excessive Delays May Violate Due Process</vt:lpstr>
      <vt:lpstr>Appellate Rights (R.C. § 119.12)</vt:lpstr>
      <vt:lpstr>Where Does Administrative Law and Criminal Law Intersect in Ohio?</vt:lpstr>
      <vt:lpstr>Double Jeopardy</vt:lpstr>
      <vt:lpstr>Duty to Cooperate</vt:lpstr>
      <vt:lpstr>Duty to Cooperate Cont’d</vt:lpstr>
      <vt:lpstr>Duty to Cooperate Cont’d</vt:lpstr>
      <vt:lpstr>Confidentiality of Records</vt:lpstr>
      <vt:lpstr>Confidentiality of Records Continued</vt:lpstr>
      <vt:lpstr>5th Amendment: Right against Self-incrimination</vt:lpstr>
      <vt:lpstr>Right against Self- incrimination and the Gideon Case</vt:lpstr>
      <vt:lpstr>Right against Self- incrimination and the Gideon Case</vt:lpstr>
      <vt:lpstr>Right against Self- incrimination and the Gideon Case</vt:lpstr>
      <vt:lpstr>Right against Self- incrimination and the Gideon Case</vt:lpstr>
      <vt:lpstr>Right against Self- incrimination and the Gideon Case</vt:lpstr>
      <vt:lpstr>Judge Donnelly’s Dissent in the Gideon Case</vt:lpstr>
      <vt:lpstr>Licensure Ramifications of Criminal Convictions</vt:lpstr>
      <vt:lpstr>Tangential Ramifications of Criminal Convictions</vt:lpstr>
      <vt:lpstr>Mandatory Reporting of Criminal Conduct</vt:lpstr>
      <vt:lpstr>Mandatory Reporting of Criminal Conduct</vt:lpstr>
      <vt:lpstr>Mandatory Reporting of Criminal Conduct</vt:lpstr>
      <vt:lpstr>Failure to Report is a Crime</vt:lpstr>
      <vt:lpstr>Self- Reporting (Medical Board Licensees)</vt:lpstr>
      <vt:lpstr>Suspension for Pending Crimes</vt:lpstr>
      <vt:lpstr>Special Reporting Duties for Prosecutors</vt:lpstr>
      <vt:lpstr>Prosecutor Reporting Duties (General)</vt:lpstr>
      <vt:lpstr>Prosecutor Reporting Duties (Drug Offenses)</vt:lpstr>
      <vt:lpstr>Prosecutor Reporting Duties (Sexual Battery)</vt:lpstr>
      <vt:lpstr>Damage Control Best Practices</vt:lpstr>
      <vt:lpstr>Managing and mitigating  adverse professional consequences  stemming from criminal cases?</vt:lpstr>
      <vt:lpstr>Daniel S. Zinsmaster, Esq.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Ruoff, Caroline</cp:lastModifiedBy>
  <cp:revision>1</cp:revision>
  <dcterms:created xsi:type="dcterms:W3CDTF">2026-10-23T18:51:44Z</dcterms:created>
  <dcterms:modified xsi:type="dcterms:W3CDTF">2026-10-23T18:52:22Z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2026-10-15T00:00:00Z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2026-10-23T00:00:00Z</vt:filetime>
  </property>
  <property fmtid="{D5CDD505-2E9C-101B-9397-08002B2CF9AE}" pid="5" name="Producer">
    <vt:lpwstr>Microsoft® PowerPoint® for Microsoft 365</vt:lpwstr>
  </property>
</Properties>
</file>